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10/20/2024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10/20/2024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10/20/2024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10/20/2024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fade/>
  </p:transition>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1"/>
            <a:ext cx="7772400" cy="1295400"/>
          </a:xfrm>
        </p:spPr>
        <p:txBody>
          <a:bodyPr>
            <a:normAutofit/>
          </a:bodyPr>
          <a:lstStyle/>
          <a:p>
            <a:pPr algn="ctr"/>
            <a:r>
              <a:rPr lang="en-US" sz="3200" dirty="0" smtClean="0">
                <a:solidFill>
                  <a:schemeClr val="tx1"/>
                </a:solidFill>
                <a:latin typeface="Arial" pitchFamily="34" charset="0"/>
                <a:cs typeface="Arial" pitchFamily="34" charset="0"/>
              </a:rPr>
              <a:t>Module: Developing Emotional Intelligence Skills for the Workplace</a:t>
            </a:r>
            <a:endParaRPr lang="en-US" sz="3200" dirty="0">
              <a:solidFill>
                <a:schemeClr val="tx1"/>
              </a:solidFill>
            </a:endParaRPr>
          </a:p>
        </p:txBody>
      </p:sp>
      <p:sp>
        <p:nvSpPr>
          <p:cNvPr id="3" name="Subtitle 2"/>
          <p:cNvSpPr>
            <a:spLocks noGrp="1"/>
          </p:cNvSpPr>
          <p:nvPr>
            <p:ph type="subTitle" idx="1"/>
          </p:nvPr>
        </p:nvSpPr>
        <p:spPr>
          <a:xfrm>
            <a:off x="609600" y="2362200"/>
            <a:ext cx="7772400" cy="1199704"/>
          </a:xfrm>
        </p:spPr>
        <p:txBody>
          <a:bodyPr/>
          <a:lstStyle/>
          <a:p>
            <a:pPr algn="ctr"/>
            <a:r>
              <a:rPr lang="en-US" sz="2800" b="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Student name: </a:t>
            </a:r>
            <a:r>
              <a:rPr lang="en-US" sz="2800" dirty="0" smtClean="0">
                <a:solidFill>
                  <a:schemeClr val="tx1"/>
                </a:solidFill>
                <a:effectLst>
                  <a:outerShdw blurRad="38100" dist="38100" dir="2700000" algn="tl">
                    <a:srgbClr val="000000">
                      <a:alpha val="43137"/>
                    </a:srgbClr>
                  </a:outerShdw>
                </a:effectLst>
                <a:latin typeface="Arial" pitchFamily="34" charset="0"/>
                <a:cs typeface="Arial" pitchFamily="34" charset="0"/>
              </a:rPr>
              <a:t>Maria Francisca Dumitru</a:t>
            </a:r>
            <a:endParaRPr lang="en-US" sz="2800" dirty="0" smtClean="0">
              <a:solidFill>
                <a:schemeClr val="tx1"/>
              </a:solidFill>
              <a:latin typeface="Arial" pitchFamily="34" charset="0"/>
              <a:cs typeface="Arial" pitchFamily="34" charset="0"/>
            </a:endParaRPr>
          </a:p>
          <a:p>
            <a:pPr algn="ctr"/>
            <a:r>
              <a:rPr lang="en-US" sz="2800" b="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Student ID: </a:t>
            </a:r>
            <a:r>
              <a:rPr lang="en-US" sz="2800" dirty="0" smtClean="0">
                <a:solidFill>
                  <a:schemeClr val="tx1"/>
                </a:solidFill>
                <a:effectLst>
                  <a:outerShdw blurRad="38100" dist="38100" dir="2700000" algn="tl">
                    <a:srgbClr val="000000">
                      <a:alpha val="43137"/>
                    </a:srgbClr>
                  </a:outerShdw>
                </a:effectLst>
                <a:latin typeface="Arial" pitchFamily="34" charset="0"/>
                <a:cs typeface="Arial" pitchFamily="34" charset="0"/>
              </a:rPr>
              <a:t>2121820</a:t>
            </a:r>
          </a:p>
          <a:p>
            <a:endParaRPr lang="en-US" dirty="0"/>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3471672"/>
          </a:xfrm>
        </p:spPr>
        <p:txBody>
          <a:bodyPr>
            <a:normAutofit fontScale="77500" lnSpcReduction="20000"/>
          </a:bodyPr>
          <a:lstStyle/>
          <a:p>
            <a:pPr algn="just"/>
            <a:r>
              <a:rPr lang="en-US" dirty="0" smtClean="0">
                <a:latin typeface="Arial" pitchFamily="34" charset="0"/>
                <a:cs typeface="Arial" pitchFamily="34" charset="0"/>
              </a:rPr>
              <a:t>Emotional Intelligence refers to the capacity to appraise, comprehend, control and influence one’s own emotions as well as those of other people. It embraces key competencies such as self-awareness, self-regulation, empathy and social skills of communication for effective communication and building relations with other people (</a:t>
            </a:r>
            <a:r>
              <a:rPr lang="en-US" dirty="0" smtClean="0">
                <a:latin typeface="Arial" pitchFamily="34" charset="0"/>
                <a:cs typeface="Arial" pitchFamily="34" charset="0"/>
              </a:rPr>
              <a:t>Wong </a:t>
            </a:r>
            <a:r>
              <a:rPr lang="en-US" dirty="0" smtClean="0">
                <a:latin typeface="Arial" pitchFamily="34" charset="0"/>
                <a:cs typeface="Arial" pitchFamily="34" charset="0"/>
              </a:rPr>
              <a:t>&amp; Law, </a:t>
            </a:r>
            <a:r>
              <a:rPr lang="en-US" dirty="0" smtClean="0">
                <a:latin typeface="Arial" pitchFamily="34" charset="0"/>
                <a:cs typeface="Arial" pitchFamily="34" charset="0"/>
              </a:rPr>
              <a:t>2020</a:t>
            </a:r>
            <a:r>
              <a:rPr lang="en-US" dirty="0" smtClean="0">
                <a:latin typeface="Arial" pitchFamily="34" charset="0"/>
                <a:cs typeface="Arial" pitchFamily="34" charset="0"/>
              </a:rPr>
              <a:t>).</a:t>
            </a:r>
            <a:endParaRPr lang="en-US" dirty="0" smtClean="0">
              <a:latin typeface="Arial" pitchFamily="34" charset="0"/>
              <a:cs typeface="Arial" pitchFamily="34" charset="0"/>
            </a:endParaRPr>
          </a:p>
          <a:p>
            <a:pPr algn="just"/>
            <a:r>
              <a:rPr lang="en-US" dirty="0" smtClean="0">
                <a:latin typeface="Arial" pitchFamily="34" charset="0"/>
                <a:cs typeface="Arial" pitchFamily="34" charset="0"/>
              </a:rPr>
              <a:t>The </a:t>
            </a:r>
            <a:r>
              <a:rPr lang="en-US" dirty="0" smtClean="0">
                <a:latin typeface="Arial" pitchFamily="34" charset="0"/>
                <a:cs typeface="Arial" pitchFamily="34" charset="0"/>
              </a:rPr>
              <a:t>importance of EI, however, does not stop there, for it has major implications on personal and professional successes. At the workplace, high EI assists people in handling stress, solving problems of conflicts, and building positive relations which finally turns into better team work and cooperation. </a:t>
            </a:r>
            <a:endParaRPr lang="en-US" dirty="0">
              <a:latin typeface="Arial" pitchFamily="34" charset="0"/>
              <a:cs typeface="Arial" pitchFamily="34" charset="0"/>
            </a:endParaRPr>
          </a:p>
        </p:txBody>
      </p:sp>
      <p:sp>
        <p:nvSpPr>
          <p:cNvPr id="2" name="Title 1"/>
          <p:cNvSpPr>
            <a:spLocks noGrp="1"/>
          </p:cNvSpPr>
          <p:nvPr>
            <p:ph type="title"/>
          </p:nvPr>
        </p:nvSpPr>
        <p:spPr/>
        <p:txBody>
          <a:bodyPr/>
          <a:lstStyle/>
          <a:p>
            <a:pPr algn="ctr"/>
            <a:r>
              <a:rPr lang="en-US" dirty="0" smtClean="0">
                <a:latin typeface="Arial" pitchFamily="34" charset="0"/>
                <a:cs typeface="Arial" pitchFamily="34" charset="0"/>
              </a:rPr>
              <a:t>INTRODUCTION</a:t>
            </a:r>
            <a:endParaRPr lang="en-US" dirty="0">
              <a:latin typeface="Arial" pitchFamily="34" charset="0"/>
              <a:cs typeface="Arial" pitchFamily="34" charset="0"/>
            </a:endParaRPr>
          </a:p>
        </p:txBody>
      </p:sp>
      <p:pic>
        <p:nvPicPr>
          <p:cNvPr id="4" name="Picture 2" descr="The World's Top 10 Emotional Intelligence Speakers to Hire"/>
          <p:cNvPicPr>
            <a:picLocks noChangeAspect="1" noChangeArrowheads="1"/>
          </p:cNvPicPr>
          <p:nvPr/>
        </p:nvPicPr>
        <p:blipFill>
          <a:blip r:embed="rId2" cstate="print"/>
          <a:srcRect/>
          <a:stretch>
            <a:fillRect/>
          </a:stretch>
        </p:blipFill>
        <p:spPr bwMode="auto">
          <a:xfrm>
            <a:off x="3200400" y="4572000"/>
            <a:ext cx="3352800" cy="1905000"/>
          </a:xfrm>
          <a:prstGeom prst="rect">
            <a:avLst/>
          </a:prstGeom>
          <a:noFill/>
        </p:spPr>
      </p:pic>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1400" dirty="0" smtClean="0">
                <a:latin typeface="Arial" pitchFamily="34" charset="0"/>
                <a:cs typeface="Arial" pitchFamily="34" charset="0"/>
              </a:rPr>
              <a:t>I personally find EI to be more beneficial in communication, work relationships, and problem-solving. Higher EI enables me to express my thoughts more clearly and empathetically while speaking, taking into consideration other people’s emotions and responding to them with due regard. This saves communication from a lot of possible misunderstandings and opens the way for frank and open discussion (Martinez, </a:t>
            </a:r>
            <a:r>
              <a:rPr lang="en-US" sz="1400" dirty="0" smtClean="0">
                <a:latin typeface="Arial" pitchFamily="34" charset="0"/>
                <a:cs typeface="Arial" pitchFamily="34" charset="0"/>
              </a:rPr>
              <a:t>2022</a:t>
            </a:r>
            <a:r>
              <a:rPr lang="en-US" sz="1400" dirty="0" smtClean="0">
                <a:latin typeface="Arial" pitchFamily="34" charset="0"/>
                <a:cs typeface="Arial" pitchFamily="34" charset="0"/>
              </a:rPr>
              <a:t>). </a:t>
            </a:r>
            <a:endParaRPr lang="en-US" sz="1400" dirty="0" smtClean="0">
              <a:latin typeface="Arial" pitchFamily="34" charset="0"/>
              <a:cs typeface="Arial" pitchFamily="34" charset="0"/>
            </a:endParaRPr>
          </a:p>
          <a:p>
            <a:pPr algn="just"/>
            <a:r>
              <a:rPr lang="en-US" sz="1400" dirty="0" smtClean="0">
                <a:latin typeface="Arial" pitchFamily="34" charset="0"/>
                <a:cs typeface="Arial" pitchFamily="34" charset="0"/>
              </a:rPr>
              <a:t>In </a:t>
            </a:r>
            <a:r>
              <a:rPr lang="en-US" sz="1400" dirty="0" smtClean="0">
                <a:latin typeface="Arial" pitchFamily="34" charset="0"/>
                <a:cs typeface="Arial" pitchFamily="34" charset="0"/>
              </a:rPr>
              <a:t>work-related aspects, being able to listen with attention and show empathy enhances trust and bonding with other employees, which makes a cooperative and supportive environment (</a:t>
            </a:r>
            <a:r>
              <a:rPr lang="en-US" sz="1400" dirty="0" smtClean="0">
                <a:latin typeface="Arial" pitchFamily="34" charset="0"/>
                <a:cs typeface="Arial" pitchFamily="34" charset="0"/>
              </a:rPr>
              <a:t>Gupta </a:t>
            </a:r>
            <a:r>
              <a:rPr lang="en-US" sz="1400" dirty="0" smtClean="0">
                <a:latin typeface="Arial" pitchFamily="34" charset="0"/>
                <a:cs typeface="Arial" pitchFamily="34" charset="0"/>
              </a:rPr>
              <a:t>&amp; Sharma, </a:t>
            </a:r>
            <a:r>
              <a:rPr lang="en-US" sz="1400" dirty="0" smtClean="0">
                <a:latin typeface="Arial" pitchFamily="34" charset="0"/>
                <a:cs typeface="Arial" pitchFamily="34" charset="0"/>
              </a:rPr>
              <a:t>2021</a:t>
            </a:r>
            <a:r>
              <a:rPr lang="en-US" sz="1400" dirty="0" smtClean="0">
                <a:latin typeface="Arial" pitchFamily="34" charset="0"/>
                <a:cs typeface="Arial" pitchFamily="34" charset="0"/>
              </a:rPr>
              <a:t>). </a:t>
            </a:r>
            <a:endParaRPr lang="en-US" sz="1400" dirty="0" smtClean="0">
              <a:latin typeface="Arial" pitchFamily="34" charset="0"/>
              <a:cs typeface="Arial" pitchFamily="34" charset="0"/>
            </a:endParaRPr>
          </a:p>
          <a:p>
            <a:pPr algn="just"/>
            <a:r>
              <a:rPr lang="en-US" sz="1400" dirty="0" smtClean="0">
                <a:latin typeface="Arial" pitchFamily="34" charset="0"/>
                <a:cs typeface="Arial" pitchFamily="34" charset="0"/>
              </a:rPr>
              <a:t>Regarding </a:t>
            </a:r>
            <a:r>
              <a:rPr lang="en-US" sz="1400" dirty="0" smtClean="0">
                <a:latin typeface="Arial" pitchFamily="34" charset="0"/>
                <a:cs typeface="Arial" pitchFamily="34" charset="0"/>
              </a:rPr>
              <a:t>problem-solving, EI keeps one’s emotions under control even in stressful situations, thus allowing him to take some sensible and reasonable decisions peacefully. It also allows taking into account multiple perspectives in finding a better solution that meets the needs of all parties </a:t>
            </a:r>
            <a:r>
              <a:rPr lang="en-US" sz="1400" dirty="0" smtClean="0">
                <a:latin typeface="Arial" pitchFamily="34" charset="0"/>
                <a:cs typeface="Arial" pitchFamily="34" charset="0"/>
              </a:rPr>
              <a:t>involved (Wong </a:t>
            </a:r>
            <a:r>
              <a:rPr lang="en-US" sz="1400" dirty="0" smtClean="0">
                <a:latin typeface="Arial" pitchFamily="34" charset="0"/>
                <a:cs typeface="Arial" pitchFamily="34" charset="0"/>
              </a:rPr>
              <a:t>&amp; Law, 2020)</a:t>
            </a:r>
            <a:r>
              <a:rPr lang="en-US" sz="1400" dirty="0" smtClean="0">
                <a:latin typeface="Arial" pitchFamily="34" charset="0"/>
                <a:cs typeface="Arial" pitchFamily="34" charset="0"/>
              </a:rPr>
              <a:t>.</a:t>
            </a:r>
            <a:endParaRPr lang="en-US" sz="1400" dirty="0">
              <a:latin typeface="Arial" pitchFamily="34" charset="0"/>
              <a:cs typeface="Arial" pitchFamily="34" charset="0"/>
            </a:endParaRPr>
          </a:p>
        </p:txBody>
      </p:sp>
      <p:sp>
        <p:nvSpPr>
          <p:cNvPr id="2" name="Title 1"/>
          <p:cNvSpPr>
            <a:spLocks noGrp="1"/>
          </p:cNvSpPr>
          <p:nvPr>
            <p:ph type="title"/>
          </p:nvPr>
        </p:nvSpPr>
        <p:spPr/>
        <p:txBody>
          <a:bodyPr>
            <a:normAutofit fontScale="90000"/>
          </a:bodyPr>
          <a:lstStyle/>
          <a:p>
            <a:pPr algn="ctr"/>
            <a:r>
              <a:rPr lang="en-US" dirty="0" smtClean="0">
                <a:latin typeface="Arial" pitchFamily="34" charset="0"/>
                <a:cs typeface="Arial" pitchFamily="34" charset="0"/>
              </a:rPr>
              <a:t>THE POTENTIAL BENEFITS OF EI</a:t>
            </a:r>
            <a:endParaRPr lang="en-US" dirty="0">
              <a:latin typeface="Arial" pitchFamily="34" charset="0"/>
              <a:cs typeface="Arial" pitchFamily="34" charset="0"/>
            </a:endParaRPr>
          </a:p>
        </p:txBody>
      </p:sp>
      <p:pic>
        <p:nvPicPr>
          <p:cNvPr id="4" name="Picture 4" descr="Why Emotional intelligence has become more important than IQ for  Professional Success | Blog :: HRSkills"/>
          <p:cNvPicPr>
            <a:picLocks noChangeAspect="1" noChangeArrowheads="1"/>
          </p:cNvPicPr>
          <p:nvPr/>
        </p:nvPicPr>
        <p:blipFill>
          <a:blip r:embed="rId2"/>
          <a:srcRect/>
          <a:stretch>
            <a:fillRect/>
          </a:stretch>
        </p:blipFill>
        <p:spPr bwMode="auto">
          <a:xfrm>
            <a:off x="3200400" y="4343400"/>
            <a:ext cx="3429000" cy="2286000"/>
          </a:xfrm>
          <a:prstGeom prst="rect">
            <a:avLst/>
          </a:prstGeom>
          <a:noFill/>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1400" dirty="0" smtClean="0">
                <a:latin typeface="Arial" pitchFamily="34" charset="0"/>
                <a:cs typeface="Arial" pitchFamily="34" charset="0"/>
              </a:rPr>
              <a:t>Emotional intelligence includes a number of key skills related to effective relationships with others and personal success. Empathy is one of these core EI skills—for instance, knowing what other people are feeling and responding emotionally to social situations. It helps build closer connections and allows a person to respond sensitively to others’ needs (</a:t>
            </a:r>
            <a:r>
              <a:rPr lang="en-US" sz="1400" dirty="0" err="1" smtClean="0">
                <a:latin typeface="Arial" pitchFamily="34" charset="0"/>
                <a:cs typeface="Arial" pitchFamily="34" charset="0"/>
              </a:rPr>
              <a:t>Goleman</a:t>
            </a:r>
            <a:r>
              <a:rPr lang="en-US" sz="1400" dirty="0" smtClean="0">
                <a:latin typeface="Arial" pitchFamily="34" charset="0"/>
                <a:cs typeface="Arial" pitchFamily="34" charset="0"/>
              </a:rPr>
              <a:t>, </a:t>
            </a:r>
            <a:r>
              <a:rPr lang="en-US" sz="1400" dirty="0" smtClean="0">
                <a:latin typeface="Arial" pitchFamily="34" charset="0"/>
                <a:cs typeface="Arial" pitchFamily="34" charset="0"/>
              </a:rPr>
              <a:t>2020</a:t>
            </a:r>
            <a:r>
              <a:rPr lang="en-US" sz="1400" dirty="0" smtClean="0">
                <a:latin typeface="Arial" pitchFamily="34" charset="0"/>
                <a:cs typeface="Arial" pitchFamily="34" charset="0"/>
              </a:rPr>
              <a:t>). </a:t>
            </a:r>
            <a:endParaRPr lang="en-US" sz="1400" dirty="0" smtClean="0">
              <a:latin typeface="Arial" pitchFamily="34" charset="0"/>
              <a:cs typeface="Arial" pitchFamily="34" charset="0"/>
            </a:endParaRPr>
          </a:p>
          <a:p>
            <a:pPr algn="just"/>
            <a:r>
              <a:rPr lang="en-US" sz="1400" dirty="0" smtClean="0">
                <a:latin typeface="Arial" pitchFamily="34" charset="0"/>
                <a:cs typeface="Arial" pitchFamily="34" charset="0"/>
              </a:rPr>
              <a:t>Another </a:t>
            </a:r>
            <a:r>
              <a:rPr lang="en-US" sz="1400" dirty="0" smtClean="0">
                <a:latin typeface="Arial" pitchFamily="34" charset="0"/>
                <a:cs typeface="Arial" pitchFamily="34" charset="0"/>
              </a:rPr>
              <a:t>vital skill is being a good listener, which means engaging in active conversation, focusing on the words and emotions of the speaker, and then responding thoughtfully. This will allow one to communicate well and establish trust. </a:t>
            </a:r>
            <a:endParaRPr lang="en-US" sz="1400" dirty="0" smtClean="0">
              <a:latin typeface="Arial" pitchFamily="34" charset="0"/>
              <a:cs typeface="Arial" pitchFamily="34" charset="0"/>
            </a:endParaRPr>
          </a:p>
          <a:p>
            <a:pPr algn="just"/>
            <a:r>
              <a:rPr lang="en-US" sz="1400" dirty="0" smtClean="0">
                <a:latin typeface="Arial" pitchFamily="34" charset="0"/>
                <a:cs typeface="Arial" pitchFamily="34" charset="0"/>
              </a:rPr>
              <a:t>The </a:t>
            </a:r>
            <a:r>
              <a:rPr lang="en-US" sz="1400" dirty="0" smtClean="0">
                <a:latin typeface="Arial" pitchFamily="34" charset="0"/>
                <a:cs typeface="Arial" pitchFamily="34" charset="0"/>
              </a:rPr>
              <a:t>last basic EI skill is the ease of flexibility: it allows one to process emotions and adapt to changing situations with due resiliency. These EI skills further improve cooperation, leadership, and flexibility in both personal and professional affairs.</a:t>
            </a:r>
            <a:endParaRPr lang="en-US" sz="1400" dirty="0">
              <a:latin typeface="Arial" pitchFamily="34" charset="0"/>
              <a:cs typeface="Arial" pitchFamily="34" charset="0"/>
            </a:endParaRPr>
          </a:p>
        </p:txBody>
      </p:sp>
      <p:sp>
        <p:nvSpPr>
          <p:cNvPr id="2" name="Title 1"/>
          <p:cNvSpPr>
            <a:spLocks noGrp="1"/>
          </p:cNvSpPr>
          <p:nvPr>
            <p:ph type="title"/>
          </p:nvPr>
        </p:nvSpPr>
        <p:spPr/>
        <p:txBody>
          <a:bodyPr/>
          <a:lstStyle/>
          <a:p>
            <a:pPr algn="ctr"/>
            <a:r>
              <a:rPr lang="en-US" dirty="0" smtClean="0">
                <a:latin typeface="Arial" pitchFamily="34" charset="0"/>
                <a:cs typeface="Arial" pitchFamily="34" charset="0"/>
              </a:rPr>
              <a:t>THE TYPES OF EI SKILLS</a:t>
            </a:r>
            <a:endParaRPr lang="en-US" dirty="0">
              <a:latin typeface="Arial" pitchFamily="34" charset="0"/>
              <a:cs typeface="Arial" pitchFamily="34" charset="0"/>
            </a:endParaRPr>
          </a:p>
        </p:txBody>
      </p:sp>
      <p:pic>
        <p:nvPicPr>
          <p:cNvPr id="4" name="Picture 9"/>
          <p:cNvPicPr>
            <a:picLocks noChangeAspect="1" noChangeArrowheads="1"/>
          </p:cNvPicPr>
          <p:nvPr/>
        </p:nvPicPr>
        <p:blipFill>
          <a:blip r:embed="rId2"/>
          <a:srcRect/>
          <a:stretch>
            <a:fillRect/>
          </a:stretch>
        </p:blipFill>
        <p:spPr bwMode="auto">
          <a:xfrm>
            <a:off x="3200401" y="3810000"/>
            <a:ext cx="3352800" cy="2667000"/>
          </a:xfrm>
          <a:prstGeom prst="rect">
            <a:avLst/>
          </a:prstGeom>
          <a:noFill/>
          <a:ln w="9525">
            <a:noFill/>
            <a:miter lim="800000"/>
            <a:headEnd/>
            <a:tailEnd/>
          </a:ln>
          <a:effectLst/>
        </p:spPr>
      </p:pic>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sz="1100" dirty="0" smtClean="0">
                <a:latin typeface="Arial" pitchFamily="34" charset="0"/>
                <a:cs typeface="Arial" pitchFamily="34" charset="0"/>
              </a:rPr>
              <a:t>Improving my Emotional Intelligence (EI) skills can be done by paying attention to some key areas. First, I can enhance self-awareness by being sensitive to my feelings and labeling the precipitants that act on my behavior. </a:t>
            </a:r>
            <a:endParaRPr lang="en-US" sz="1100" dirty="0" smtClean="0">
              <a:latin typeface="Arial" pitchFamily="34" charset="0"/>
              <a:cs typeface="Arial" pitchFamily="34" charset="0"/>
            </a:endParaRPr>
          </a:p>
          <a:p>
            <a:pPr algn="just"/>
            <a:r>
              <a:rPr lang="en-US" sz="1100" dirty="0" smtClean="0">
                <a:latin typeface="Arial" pitchFamily="34" charset="0"/>
                <a:cs typeface="Arial" pitchFamily="34" charset="0"/>
              </a:rPr>
              <a:t>This </a:t>
            </a:r>
            <a:r>
              <a:rPr lang="en-US" sz="1100" dirty="0" smtClean="0">
                <a:latin typeface="Arial" pitchFamily="34" charset="0"/>
                <a:cs typeface="Arial" pitchFamily="34" charset="0"/>
              </a:rPr>
              <a:t>can be achieved by practicing mindfulness or keeping a journal. Second, empathy development is essential; this can be done by working at appreciating the viewpoint of others by active listening and using open-ended questions. </a:t>
            </a:r>
            <a:endParaRPr lang="en-US" sz="1100" dirty="0" smtClean="0">
              <a:latin typeface="Arial" pitchFamily="34" charset="0"/>
              <a:cs typeface="Arial" pitchFamily="34" charset="0"/>
            </a:endParaRPr>
          </a:p>
          <a:p>
            <a:pPr algn="just"/>
            <a:r>
              <a:rPr lang="en-US" sz="1100" dirty="0" smtClean="0">
                <a:latin typeface="Arial" pitchFamily="34" charset="0"/>
                <a:cs typeface="Arial" pitchFamily="34" charset="0"/>
              </a:rPr>
              <a:t>Third</a:t>
            </a:r>
            <a:r>
              <a:rPr lang="en-US" sz="1100" dirty="0" smtClean="0">
                <a:latin typeface="Arial" pitchFamily="34" charset="0"/>
                <a:cs typeface="Arial" pitchFamily="34" charset="0"/>
              </a:rPr>
              <a:t>, self-regulation should be enhanced by providing control of emotional responses in areas requiring an approach for the maintenance of a calm and thoughtful decision-making process. Fourth, other social skills such as conflict resolution and teamwork further enhance communication and collaboration. The continued improvement of one’s feelings over time with regular hints from colleagues and unending practice the whole set of emotional management techniques allows most gains for my EI (</a:t>
            </a:r>
            <a:r>
              <a:rPr lang="en-US" sz="1100" dirty="0" smtClean="0">
                <a:latin typeface="Arial" pitchFamily="34" charset="0"/>
                <a:cs typeface="Arial" pitchFamily="34" charset="0"/>
              </a:rPr>
              <a:t>Roberts </a:t>
            </a:r>
            <a:r>
              <a:rPr lang="en-US" sz="1100" dirty="0" smtClean="0">
                <a:latin typeface="Arial" pitchFamily="34" charset="0"/>
                <a:cs typeface="Arial" pitchFamily="34" charset="0"/>
              </a:rPr>
              <a:t>&amp; Pruitt, </a:t>
            </a:r>
            <a:r>
              <a:rPr lang="en-US" sz="1100" dirty="0" smtClean="0">
                <a:latin typeface="Arial" pitchFamily="34" charset="0"/>
                <a:cs typeface="Arial" pitchFamily="34" charset="0"/>
              </a:rPr>
              <a:t>2023</a:t>
            </a:r>
            <a:r>
              <a:rPr lang="en-US" sz="1100" dirty="0" smtClean="0">
                <a:latin typeface="Arial" pitchFamily="34" charset="0"/>
                <a:cs typeface="Arial" pitchFamily="34" charset="0"/>
              </a:rPr>
              <a:t>).</a:t>
            </a:r>
            <a:endParaRPr lang="en-US" sz="1100" dirty="0">
              <a:latin typeface="Arial" pitchFamily="34" charset="0"/>
              <a:cs typeface="Arial" pitchFamily="34" charset="0"/>
            </a:endParaRPr>
          </a:p>
        </p:txBody>
      </p:sp>
      <p:sp>
        <p:nvSpPr>
          <p:cNvPr id="2" name="Title 1"/>
          <p:cNvSpPr>
            <a:spLocks noGrp="1"/>
          </p:cNvSpPr>
          <p:nvPr>
            <p:ph type="title"/>
          </p:nvPr>
        </p:nvSpPr>
        <p:spPr/>
        <p:txBody>
          <a:bodyPr>
            <a:normAutofit/>
          </a:bodyPr>
          <a:lstStyle/>
          <a:p>
            <a:pPr algn="ctr"/>
            <a:r>
              <a:rPr lang="en-US" sz="3200" dirty="0" smtClean="0">
                <a:latin typeface="Arial" pitchFamily="34" charset="0"/>
                <a:cs typeface="Arial" pitchFamily="34" charset="0"/>
              </a:rPr>
              <a:t>HOW TO IMPROVE AND CAPITALISE ON MY EI</a:t>
            </a:r>
            <a:endParaRPr lang="en-US" sz="3200" dirty="0">
              <a:latin typeface="Arial" pitchFamily="34" charset="0"/>
              <a:cs typeface="Arial" pitchFamily="34" charset="0"/>
            </a:endParaRPr>
          </a:p>
        </p:txBody>
      </p:sp>
      <p:sp>
        <p:nvSpPr>
          <p:cNvPr id="14338" name="AutoShape 2" descr="Ascendo Resources - #MotivationMonday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340" name="Picture 4" descr="No photo description available."/>
          <p:cNvPicPr>
            <a:picLocks noChangeAspect="1" noChangeArrowheads="1"/>
          </p:cNvPicPr>
          <p:nvPr/>
        </p:nvPicPr>
        <p:blipFill>
          <a:blip r:embed="rId2" cstate="print"/>
          <a:srcRect/>
          <a:stretch>
            <a:fillRect/>
          </a:stretch>
        </p:blipFill>
        <p:spPr bwMode="auto">
          <a:xfrm>
            <a:off x="2667000" y="3276600"/>
            <a:ext cx="4289425" cy="2924175"/>
          </a:xfrm>
          <a:prstGeom prst="rect">
            <a:avLst/>
          </a:prstGeom>
          <a:noFill/>
        </p:spPr>
      </p:pic>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0" lvl="0" indent="0" algn="just" fontAlgn="base">
              <a:spcBef>
                <a:spcPct val="0"/>
              </a:spcBef>
              <a:spcAft>
                <a:spcPct val="0"/>
              </a:spcAft>
              <a:buClrTx/>
              <a:buSzTx/>
              <a:buFontTx/>
              <a:buChar char="•"/>
            </a:pPr>
            <a:r>
              <a:rPr lang="en-US" sz="2800" dirty="0" smtClean="0">
                <a:effectLst>
                  <a:outerShdw blurRad="38100" dist="38100" dir="2700000" algn="tl">
                    <a:srgbClr val="000000">
                      <a:alpha val="43137"/>
                    </a:srgbClr>
                  </a:outerShdw>
                </a:effectLst>
                <a:latin typeface="Arial" charset="0"/>
                <a:cs typeface="Arial" charset="0"/>
              </a:rPr>
              <a:t> </a:t>
            </a:r>
            <a:r>
              <a:rPr lang="en-US" sz="2800" dirty="0" err="1" smtClean="0">
                <a:effectLst>
                  <a:outerShdw blurRad="38100" dist="38100" dir="2700000" algn="tl">
                    <a:srgbClr val="000000">
                      <a:alpha val="43137"/>
                    </a:srgbClr>
                  </a:outerShdw>
                </a:effectLst>
                <a:latin typeface="Arial" charset="0"/>
                <a:cs typeface="Arial" charset="0"/>
              </a:rPr>
              <a:t>Goleman</a:t>
            </a:r>
            <a:r>
              <a:rPr lang="en-US" sz="2800" dirty="0" smtClean="0">
                <a:effectLst>
                  <a:outerShdw blurRad="38100" dist="38100" dir="2700000" algn="tl">
                    <a:srgbClr val="000000">
                      <a:alpha val="43137"/>
                    </a:srgbClr>
                  </a:outerShdw>
                </a:effectLst>
                <a:latin typeface="Arial" charset="0"/>
                <a:cs typeface="Arial" charset="0"/>
              </a:rPr>
              <a:t>, D., (2020). </a:t>
            </a:r>
            <a:r>
              <a:rPr lang="en-US" sz="2800" i="1" dirty="0" smtClean="0">
                <a:effectLst>
                  <a:outerShdw blurRad="38100" dist="38100" dir="2700000" algn="tl">
                    <a:srgbClr val="000000">
                      <a:alpha val="43137"/>
                    </a:srgbClr>
                  </a:outerShdw>
                </a:effectLst>
                <a:latin typeface="Arial" charset="0"/>
                <a:cs typeface="Arial" charset="0"/>
              </a:rPr>
              <a:t>Emotional Intelligence: Why It Can Matter More Than IQ</a:t>
            </a:r>
            <a:r>
              <a:rPr lang="en-US" sz="2800" dirty="0" smtClean="0">
                <a:effectLst>
                  <a:outerShdw blurRad="38100" dist="38100" dir="2700000" algn="tl">
                    <a:srgbClr val="000000">
                      <a:alpha val="43137"/>
                    </a:srgbClr>
                  </a:outerShdw>
                </a:effectLst>
                <a:latin typeface="Arial" charset="0"/>
                <a:cs typeface="Arial" charset="0"/>
              </a:rPr>
              <a:t>. 10th Anniversary ed. New York: Bantam Books.</a:t>
            </a:r>
          </a:p>
          <a:p>
            <a:pPr marL="0" lvl="0" indent="0" algn="just" eaLnBrk="0" fontAlgn="base" hangingPunct="0">
              <a:spcBef>
                <a:spcPct val="0"/>
              </a:spcBef>
              <a:spcAft>
                <a:spcPct val="0"/>
              </a:spcAft>
              <a:buClrTx/>
              <a:buSzTx/>
              <a:buFontTx/>
              <a:buChar char="•"/>
            </a:pPr>
            <a:r>
              <a:rPr lang="en-US" sz="2800" dirty="0" smtClean="0">
                <a:effectLst>
                  <a:outerShdw blurRad="38100" dist="38100" dir="2700000" algn="tl">
                    <a:srgbClr val="000000">
                      <a:alpha val="43137"/>
                    </a:srgbClr>
                  </a:outerShdw>
                </a:effectLst>
                <a:latin typeface="Arial" charset="0"/>
                <a:cs typeface="Arial" charset="0"/>
              </a:rPr>
              <a:t> Gupta, A. &amp; Sharma, R., (2021). </a:t>
            </a:r>
            <a:r>
              <a:rPr lang="en-US" sz="2800" i="1" dirty="0" smtClean="0">
                <a:effectLst>
                  <a:outerShdw blurRad="38100" dist="38100" dir="2700000" algn="tl">
                    <a:srgbClr val="000000">
                      <a:alpha val="43137"/>
                    </a:srgbClr>
                  </a:outerShdw>
                </a:effectLst>
                <a:latin typeface="Arial" charset="0"/>
                <a:cs typeface="Arial" charset="0"/>
              </a:rPr>
              <a:t>Emotional Intelligence and Its Impact on Workplace Performance: A Review of Current Literature</a:t>
            </a:r>
            <a:r>
              <a:rPr lang="en-US" sz="2800" dirty="0" smtClean="0">
                <a:effectLst>
                  <a:outerShdw blurRad="38100" dist="38100" dir="2700000" algn="tl">
                    <a:srgbClr val="000000">
                      <a:alpha val="43137"/>
                    </a:srgbClr>
                  </a:outerShdw>
                </a:effectLst>
                <a:latin typeface="Arial" charset="0"/>
                <a:cs typeface="Arial" charset="0"/>
              </a:rPr>
              <a:t>. Journal of Business Research, 128, pp.281-293.</a:t>
            </a:r>
          </a:p>
          <a:p>
            <a:pPr marL="0" lvl="0" indent="0" algn="just" eaLnBrk="0" fontAlgn="base" hangingPunct="0">
              <a:spcBef>
                <a:spcPct val="0"/>
              </a:spcBef>
              <a:spcAft>
                <a:spcPct val="0"/>
              </a:spcAft>
              <a:buClrTx/>
              <a:buSzTx/>
              <a:buFontTx/>
              <a:buChar char="•"/>
            </a:pPr>
            <a:r>
              <a:rPr lang="en-US" sz="2800" dirty="0" smtClean="0">
                <a:effectLst>
                  <a:outerShdw blurRad="38100" dist="38100" dir="2700000" algn="tl">
                    <a:srgbClr val="000000">
                      <a:alpha val="43137"/>
                    </a:srgbClr>
                  </a:outerShdw>
                </a:effectLst>
                <a:latin typeface="Arial" charset="0"/>
                <a:cs typeface="Arial" charset="0"/>
              </a:rPr>
              <a:t> Martinez, I., (2022). </a:t>
            </a:r>
            <a:r>
              <a:rPr lang="en-US" sz="2800" i="1" dirty="0" smtClean="0">
                <a:effectLst>
                  <a:outerShdw blurRad="38100" dist="38100" dir="2700000" algn="tl">
                    <a:srgbClr val="000000">
                      <a:alpha val="43137"/>
                    </a:srgbClr>
                  </a:outerShdw>
                </a:effectLst>
                <a:latin typeface="Arial" charset="0"/>
                <a:cs typeface="Arial" charset="0"/>
              </a:rPr>
              <a:t>The Role of Emotional Intelligence in Leadership: A Systematic Review</a:t>
            </a:r>
            <a:r>
              <a:rPr lang="en-US" sz="2800" dirty="0" smtClean="0">
                <a:effectLst>
                  <a:outerShdw blurRad="38100" dist="38100" dir="2700000" algn="tl">
                    <a:srgbClr val="000000">
                      <a:alpha val="43137"/>
                    </a:srgbClr>
                  </a:outerShdw>
                </a:effectLst>
                <a:latin typeface="Arial" charset="0"/>
                <a:cs typeface="Arial" charset="0"/>
              </a:rPr>
              <a:t>. Leadership &amp; Organization Development Journal, 43(3), pp.372-386.</a:t>
            </a:r>
          </a:p>
          <a:p>
            <a:pPr marL="0" lvl="0" indent="0" algn="just" eaLnBrk="0" fontAlgn="base" hangingPunct="0">
              <a:spcBef>
                <a:spcPct val="0"/>
              </a:spcBef>
              <a:spcAft>
                <a:spcPct val="0"/>
              </a:spcAft>
              <a:buClrTx/>
              <a:buSzTx/>
              <a:buFontTx/>
              <a:buChar char="•"/>
            </a:pPr>
            <a:r>
              <a:rPr lang="en-US" sz="2800" dirty="0" smtClean="0">
                <a:effectLst>
                  <a:outerShdw blurRad="38100" dist="38100" dir="2700000" algn="tl">
                    <a:srgbClr val="000000">
                      <a:alpha val="43137"/>
                    </a:srgbClr>
                  </a:outerShdw>
                </a:effectLst>
                <a:latin typeface="Arial" charset="0"/>
                <a:cs typeface="Arial" charset="0"/>
              </a:rPr>
              <a:t> Roberts, R.D. &amp; Pruitt, J., (2023). </a:t>
            </a:r>
            <a:r>
              <a:rPr lang="en-US" sz="2800" i="1" dirty="0" smtClean="0">
                <a:effectLst>
                  <a:outerShdw blurRad="38100" dist="38100" dir="2700000" algn="tl">
                    <a:srgbClr val="000000">
                      <a:alpha val="43137"/>
                    </a:srgbClr>
                  </a:outerShdw>
                </a:effectLst>
                <a:latin typeface="Arial" charset="0"/>
                <a:cs typeface="Arial" charset="0"/>
              </a:rPr>
              <a:t>Developing Emotional Intelligence in Teams: Strategies for Enhanced Collaboration</a:t>
            </a:r>
            <a:r>
              <a:rPr lang="en-US" sz="2800" dirty="0" smtClean="0">
                <a:effectLst>
                  <a:outerShdw blurRad="38100" dist="38100" dir="2700000" algn="tl">
                    <a:srgbClr val="000000">
                      <a:alpha val="43137"/>
                    </a:srgbClr>
                  </a:outerShdw>
                </a:effectLst>
                <a:latin typeface="Arial" charset="0"/>
                <a:cs typeface="Arial" charset="0"/>
              </a:rPr>
              <a:t>. International Journal of Human Resource Management, 34(1), pp.88-102.</a:t>
            </a:r>
          </a:p>
          <a:p>
            <a:pPr marL="0" lvl="0" indent="0" algn="just" eaLnBrk="0" fontAlgn="base" hangingPunct="0">
              <a:spcBef>
                <a:spcPct val="0"/>
              </a:spcBef>
              <a:spcAft>
                <a:spcPct val="0"/>
              </a:spcAft>
              <a:buClrTx/>
              <a:buSzTx/>
              <a:buFontTx/>
              <a:buChar char="•"/>
            </a:pPr>
            <a:r>
              <a:rPr lang="en-US" sz="2800" dirty="0" smtClean="0">
                <a:effectLst>
                  <a:outerShdw blurRad="38100" dist="38100" dir="2700000" algn="tl">
                    <a:srgbClr val="000000">
                      <a:alpha val="43137"/>
                    </a:srgbClr>
                  </a:outerShdw>
                </a:effectLst>
                <a:latin typeface="Arial" charset="0"/>
                <a:cs typeface="Arial" charset="0"/>
              </a:rPr>
              <a:t> Wong, C.S. &amp; Law, K.S., (2020). </a:t>
            </a:r>
            <a:r>
              <a:rPr lang="en-US" sz="2800" i="1" dirty="0" smtClean="0">
                <a:effectLst>
                  <a:outerShdw blurRad="38100" dist="38100" dir="2700000" algn="tl">
                    <a:srgbClr val="000000">
                      <a:alpha val="43137"/>
                    </a:srgbClr>
                  </a:outerShdw>
                </a:effectLst>
                <a:latin typeface="Arial" charset="0"/>
                <a:cs typeface="Arial" charset="0"/>
              </a:rPr>
              <a:t>The Effects of Emotional Intelligence on Job Performance: A Review of the Literature</a:t>
            </a:r>
            <a:r>
              <a:rPr lang="en-US" sz="2800" dirty="0" smtClean="0">
                <a:effectLst>
                  <a:outerShdw blurRad="38100" dist="38100" dir="2700000" algn="tl">
                    <a:srgbClr val="000000">
                      <a:alpha val="43137"/>
                    </a:srgbClr>
                  </a:outerShdw>
                </a:effectLst>
                <a:latin typeface="Arial" charset="0"/>
                <a:cs typeface="Arial" charset="0"/>
              </a:rPr>
              <a:t>. Journal of Applied Psychology, 105(8), pp.883-900</a:t>
            </a:r>
            <a:r>
              <a:rPr lang="en-US" sz="2800" dirty="0" smtClean="0">
                <a:effectLst>
                  <a:outerShdw blurRad="38100" dist="38100" dir="2700000" algn="tl">
                    <a:srgbClr val="000000">
                      <a:alpha val="43137"/>
                    </a:srgbClr>
                  </a:outerShdw>
                </a:effectLst>
                <a:latin typeface="Arial" charset="0"/>
                <a:cs typeface="Arial" charset="0"/>
              </a:rPr>
              <a:t>.</a:t>
            </a:r>
            <a:endParaRPr lang="en-US" sz="2800" dirty="0" smtClean="0">
              <a:effectLst>
                <a:outerShdw blurRad="38100" dist="38100" dir="2700000" algn="tl">
                  <a:srgbClr val="000000">
                    <a:alpha val="43137"/>
                  </a:srgbClr>
                </a:outerShdw>
              </a:effectLst>
              <a:latin typeface="Arial" charset="0"/>
              <a:cs typeface="Arial" charset="0"/>
            </a:endParaRPr>
          </a:p>
        </p:txBody>
      </p:sp>
      <p:sp>
        <p:nvSpPr>
          <p:cNvPr id="2" name="Title 1"/>
          <p:cNvSpPr>
            <a:spLocks noGrp="1"/>
          </p:cNvSpPr>
          <p:nvPr>
            <p:ph type="title"/>
          </p:nvPr>
        </p:nvSpPr>
        <p:spPr/>
        <p:txBody>
          <a:bodyPr/>
          <a:lstStyle/>
          <a:p>
            <a:pPr algn="ctr"/>
            <a:r>
              <a:rPr lang="en-US" dirty="0" smtClean="0">
                <a:latin typeface="Arial" pitchFamily="34" charset="0"/>
                <a:cs typeface="Arial" pitchFamily="34" charset="0"/>
              </a:rPr>
              <a:t>REFERENCES</a:t>
            </a:r>
            <a:endParaRPr lang="en-US" dirty="0">
              <a:latin typeface="Arial" pitchFamily="34" charset="0"/>
              <a:cs typeface="Arial" pitchFamily="34" charset="0"/>
            </a:endParaRPr>
          </a:p>
        </p:txBody>
      </p:sp>
    </p:spTree>
  </p:cSld>
  <p:clrMapOvr>
    <a:masterClrMapping/>
  </p:clrMapOvr>
  <p:transition spd="slow">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TotalTime>
  <Words>785</Words>
  <Application>Microsoft Office PowerPoint</Application>
  <PresentationFormat>On-screen Show (4:3)</PresentationFormat>
  <Paragraphs>24</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Concourse</vt:lpstr>
      <vt:lpstr>Module: Developing Emotional Intelligence Skills for the Workplace</vt:lpstr>
      <vt:lpstr>INTRODUCTION</vt:lpstr>
      <vt:lpstr>THE POTENTIAL BENEFITS OF EI</vt:lpstr>
      <vt:lpstr>THE TYPES OF EI SKILLS</vt:lpstr>
      <vt:lpstr>HOW TO IMPROVE AND CAPITALISE ON MY EI</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Developing Emotional Intelligence Skills for the Workplace</dc:title>
  <dc:creator>Diana Cutova</dc:creator>
  <cp:lastModifiedBy>Maria Francisca Dumitru</cp:lastModifiedBy>
  <cp:revision>4</cp:revision>
  <dcterms:created xsi:type="dcterms:W3CDTF">2006-08-16T00:00:00Z</dcterms:created>
  <dcterms:modified xsi:type="dcterms:W3CDTF">2024-10-20T08:42:51Z</dcterms:modified>
</cp:coreProperties>
</file>