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57" r:id="rId1"/>
  </p:sldMasterIdLst>
  <p:notesMasterIdLst>
    <p:notesMasterId r:id="rId21"/>
  </p:notesMasterIdLst>
  <p:handoutMasterIdLst>
    <p:handoutMasterId r:id="rId22"/>
  </p:handoutMasterIdLst>
  <p:sldIdLst>
    <p:sldId id="256" r:id="rId2"/>
    <p:sldId id="273" r:id="rId3"/>
    <p:sldId id="302" r:id="rId4"/>
    <p:sldId id="266" r:id="rId5"/>
    <p:sldId id="264" r:id="rId6"/>
    <p:sldId id="286" r:id="rId7"/>
    <p:sldId id="265" r:id="rId8"/>
    <p:sldId id="278" r:id="rId9"/>
    <p:sldId id="279" r:id="rId10"/>
    <p:sldId id="271" r:id="rId11"/>
    <p:sldId id="281" r:id="rId12"/>
    <p:sldId id="296" r:id="rId13"/>
    <p:sldId id="261" r:id="rId14"/>
    <p:sldId id="262" r:id="rId15"/>
    <p:sldId id="283" r:id="rId16"/>
    <p:sldId id="284" r:id="rId17"/>
    <p:sldId id="305" r:id="rId18"/>
    <p:sldId id="304" r:id="rId19"/>
    <p:sldId id="285" r:id="rId20"/>
  </p:sldIdLst>
  <p:sldSz cx="9144000" cy="6858000" type="screen4x3"/>
  <p:notesSz cx="6797675" cy="9926638"/>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10"/>
    <p:restoredTop sz="94721"/>
  </p:normalViewPr>
  <p:slideViewPr>
    <p:cSldViewPr snapToGrid="0" snapToObjects="1">
      <p:cViewPr varScale="1">
        <p:scale>
          <a:sx n="108" d="100"/>
          <a:sy n="108" d="100"/>
        </p:scale>
        <p:origin x="1760" y="200"/>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68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49688" y="0"/>
            <a:ext cx="2946400" cy="496888"/>
          </a:xfrm>
          <a:prstGeom prst="rect">
            <a:avLst/>
          </a:prstGeom>
        </p:spPr>
        <p:txBody>
          <a:bodyPr vert="horz" lIns="91440" tIns="45720" rIns="91440" bIns="45720" rtlCol="0"/>
          <a:lstStyle>
            <a:lvl1pPr algn="r">
              <a:defRPr sz="1200"/>
            </a:lvl1pPr>
          </a:lstStyle>
          <a:p>
            <a:fld id="{0498698D-944D-4A61-A870-CFCAD3E5F3EE}" type="datetimeFigureOut">
              <a:rPr lang="en-GB" smtClean="0"/>
              <a:t>24/02/2023</a:t>
            </a:fld>
            <a:endParaRPr lang="en-GB"/>
          </a:p>
        </p:txBody>
      </p:sp>
      <p:sp>
        <p:nvSpPr>
          <p:cNvPr id="4" name="Footer Placeholder 3"/>
          <p:cNvSpPr>
            <a:spLocks noGrp="1"/>
          </p:cNvSpPr>
          <p:nvPr>
            <p:ph type="ftr" sz="quarter" idx="2"/>
          </p:nvPr>
        </p:nvSpPr>
        <p:spPr>
          <a:xfrm>
            <a:off x="0" y="9428163"/>
            <a:ext cx="2946400" cy="4968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49688" y="9428163"/>
            <a:ext cx="2946400" cy="496887"/>
          </a:xfrm>
          <a:prstGeom prst="rect">
            <a:avLst/>
          </a:prstGeom>
        </p:spPr>
        <p:txBody>
          <a:bodyPr vert="horz" lIns="91440" tIns="45720" rIns="91440" bIns="45720" rtlCol="0" anchor="b"/>
          <a:lstStyle>
            <a:lvl1pPr algn="r">
              <a:defRPr sz="1200"/>
            </a:lvl1pPr>
          </a:lstStyle>
          <a:p>
            <a:fld id="{4E522EFB-973A-4DC8-AD20-224B28780D11}" type="slidenum">
              <a:rPr lang="en-GB" smtClean="0"/>
              <a:t>‹#›</a:t>
            </a:fld>
            <a:endParaRPr lang="en-GB"/>
          </a:p>
        </p:txBody>
      </p:sp>
    </p:spTree>
    <p:extLst>
      <p:ext uri="{BB962C8B-B14F-4D97-AF65-F5344CB8AC3E}">
        <p14:creationId xmlns:p14="http://schemas.microsoft.com/office/powerpoint/2010/main" val="232848564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68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49688" y="0"/>
            <a:ext cx="2946400" cy="496888"/>
          </a:xfrm>
          <a:prstGeom prst="rect">
            <a:avLst/>
          </a:prstGeom>
        </p:spPr>
        <p:txBody>
          <a:bodyPr vert="horz" lIns="91440" tIns="45720" rIns="91440" bIns="45720" rtlCol="0"/>
          <a:lstStyle>
            <a:lvl1pPr algn="r">
              <a:defRPr sz="1200"/>
            </a:lvl1pPr>
          </a:lstStyle>
          <a:p>
            <a:fld id="{26220302-05EC-494F-BD4C-0972B73B2F86}" type="datetimeFigureOut">
              <a:rPr lang="en-GB" smtClean="0"/>
              <a:t>24/02/2023</a:t>
            </a:fld>
            <a:endParaRPr lang="en-GB"/>
          </a:p>
        </p:txBody>
      </p:sp>
      <p:sp>
        <p:nvSpPr>
          <p:cNvPr id="4" name="Slide Image Placeholder 3"/>
          <p:cNvSpPr>
            <a:spLocks noGrp="1" noRot="1" noChangeAspect="1"/>
          </p:cNvSpPr>
          <p:nvPr>
            <p:ph type="sldImg" idx="2"/>
          </p:nvPr>
        </p:nvSpPr>
        <p:spPr>
          <a:xfrm>
            <a:off x="1165225" y="1241425"/>
            <a:ext cx="4467225" cy="334962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450" y="4776788"/>
            <a:ext cx="5438775" cy="3908425"/>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9750"/>
            <a:ext cx="2946400" cy="496888"/>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49688" y="9429750"/>
            <a:ext cx="2946400" cy="496888"/>
          </a:xfrm>
          <a:prstGeom prst="rect">
            <a:avLst/>
          </a:prstGeom>
        </p:spPr>
        <p:txBody>
          <a:bodyPr vert="horz" lIns="91440" tIns="45720" rIns="91440" bIns="45720" rtlCol="0" anchor="b"/>
          <a:lstStyle>
            <a:lvl1pPr algn="r">
              <a:defRPr sz="1200"/>
            </a:lvl1pPr>
          </a:lstStyle>
          <a:p>
            <a:fld id="{FD6468AF-B13C-496F-A23F-F97FAF0919E8}" type="slidenum">
              <a:rPr lang="en-GB" smtClean="0"/>
              <a:t>‹#›</a:t>
            </a:fld>
            <a:endParaRPr lang="en-GB"/>
          </a:p>
        </p:txBody>
      </p:sp>
    </p:spTree>
    <p:extLst>
      <p:ext uri="{BB962C8B-B14F-4D97-AF65-F5344CB8AC3E}">
        <p14:creationId xmlns:p14="http://schemas.microsoft.com/office/powerpoint/2010/main" val="46052148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D6468AF-B13C-496F-A23F-F97FAF0919E8}" type="slidenum">
              <a:rPr lang="en-GB" smtClean="0"/>
              <a:t>1</a:t>
            </a:fld>
            <a:endParaRPr lang="en-GB"/>
          </a:p>
        </p:txBody>
      </p:sp>
    </p:spTree>
    <p:extLst>
      <p:ext uri="{BB962C8B-B14F-4D97-AF65-F5344CB8AC3E}">
        <p14:creationId xmlns:p14="http://schemas.microsoft.com/office/powerpoint/2010/main" val="206578670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D6468AF-B13C-496F-A23F-F97FAF0919E8}" type="slidenum">
              <a:rPr lang="en-GB" smtClean="0"/>
              <a:t>2</a:t>
            </a:fld>
            <a:endParaRPr lang="en-GB"/>
          </a:p>
        </p:txBody>
      </p:sp>
    </p:spTree>
    <p:extLst>
      <p:ext uri="{BB962C8B-B14F-4D97-AF65-F5344CB8AC3E}">
        <p14:creationId xmlns:p14="http://schemas.microsoft.com/office/powerpoint/2010/main" val="365301659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D6468AF-B13C-496F-A23F-F97FAF0919E8}" type="slidenum">
              <a:rPr lang="en-GB" smtClean="0"/>
              <a:t>3</a:t>
            </a:fld>
            <a:endParaRPr lang="en-GB"/>
          </a:p>
        </p:txBody>
      </p:sp>
    </p:spTree>
    <p:extLst>
      <p:ext uri="{BB962C8B-B14F-4D97-AF65-F5344CB8AC3E}">
        <p14:creationId xmlns:p14="http://schemas.microsoft.com/office/powerpoint/2010/main" val="69641194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D6468AF-B13C-496F-A23F-F97FAF0919E8}" type="slidenum">
              <a:rPr lang="en-GB" smtClean="0"/>
              <a:t>4</a:t>
            </a:fld>
            <a:endParaRPr lang="en-GB"/>
          </a:p>
        </p:txBody>
      </p:sp>
    </p:spTree>
    <p:extLst>
      <p:ext uri="{BB962C8B-B14F-4D97-AF65-F5344CB8AC3E}">
        <p14:creationId xmlns:p14="http://schemas.microsoft.com/office/powerpoint/2010/main" val="292052299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D6468AF-B13C-496F-A23F-F97FAF0919E8}" type="slidenum">
              <a:rPr lang="en-GB" smtClean="0"/>
              <a:t>5</a:t>
            </a:fld>
            <a:endParaRPr lang="en-GB"/>
          </a:p>
        </p:txBody>
      </p:sp>
    </p:spTree>
    <p:extLst>
      <p:ext uri="{BB962C8B-B14F-4D97-AF65-F5344CB8AC3E}">
        <p14:creationId xmlns:p14="http://schemas.microsoft.com/office/powerpoint/2010/main" val="65981467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D6468AF-B13C-496F-A23F-F97FAF0919E8}" type="slidenum">
              <a:rPr lang="en-GB" smtClean="0"/>
              <a:t>6</a:t>
            </a:fld>
            <a:endParaRPr lang="en-GB"/>
          </a:p>
        </p:txBody>
      </p:sp>
    </p:spTree>
    <p:extLst>
      <p:ext uri="{BB962C8B-B14F-4D97-AF65-F5344CB8AC3E}">
        <p14:creationId xmlns:p14="http://schemas.microsoft.com/office/powerpoint/2010/main" val="212111437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D6468AF-B13C-496F-A23F-F97FAF0919E8}" type="slidenum">
              <a:rPr lang="en-GB" smtClean="0"/>
              <a:t>7</a:t>
            </a:fld>
            <a:endParaRPr lang="en-GB"/>
          </a:p>
        </p:txBody>
      </p:sp>
    </p:spTree>
    <p:extLst>
      <p:ext uri="{BB962C8B-B14F-4D97-AF65-F5344CB8AC3E}">
        <p14:creationId xmlns:p14="http://schemas.microsoft.com/office/powerpoint/2010/main" val="116162295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D6468AF-B13C-496F-A23F-F97FAF0919E8}" type="slidenum">
              <a:rPr lang="en-GB" smtClean="0"/>
              <a:t>8</a:t>
            </a:fld>
            <a:endParaRPr lang="en-GB"/>
          </a:p>
        </p:txBody>
      </p:sp>
    </p:spTree>
    <p:extLst>
      <p:ext uri="{BB962C8B-B14F-4D97-AF65-F5344CB8AC3E}">
        <p14:creationId xmlns:p14="http://schemas.microsoft.com/office/powerpoint/2010/main" val="376018934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D6468AF-B13C-496F-A23F-F97FAF0919E8}" type="slidenum">
              <a:rPr lang="en-GB" smtClean="0"/>
              <a:t>9</a:t>
            </a:fld>
            <a:endParaRPr lang="en-GB"/>
          </a:p>
        </p:txBody>
      </p:sp>
    </p:spTree>
    <p:extLst>
      <p:ext uri="{BB962C8B-B14F-4D97-AF65-F5344CB8AC3E}">
        <p14:creationId xmlns:p14="http://schemas.microsoft.com/office/powerpoint/2010/main" val="328711401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D6468AF-B13C-496F-A23F-F97FAF0919E8}" type="slidenum">
              <a:rPr lang="en-GB" smtClean="0"/>
              <a:t>10</a:t>
            </a:fld>
            <a:endParaRPr lang="en-GB"/>
          </a:p>
        </p:txBody>
      </p:sp>
    </p:spTree>
    <p:extLst>
      <p:ext uri="{BB962C8B-B14F-4D97-AF65-F5344CB8AC3E}">
        <p14:creationId xmlns:p14="http://schemas.microsoft.com/office/powerpoint/2010/main" val="395001006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D6468AF-B13C-496F-A23F-F97FAF0919E8}" type="slidenum">
              <a:rPr lang="en-GB" smtClean="0"/>
              <a:t>11</a:t>
            </a:fld>
            <a:endParaRPr lang="en-GB"/>
          </a:p>
        </p:txBody>
      </p:sp>
    </p:spTree>
    <p:extLst>
      <p:ext uri="{BB962C8B-B14F-4D97-AF65-F5344CB8AC3E}">
        <p14:creationId xmlns:p14="http://schemas.microsoft.com/office/powerpoint/2010/main" val="127960943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D6468AF-B13C-496F-A23F-F97FAF0919E8}" type="slidenum">
              <a:rPr lang="en-GB" smtClean="0"/>
              <a:t>12</a:t>
            </a:fld>
            <a:endParaRPr lang="en-GB"/>
          </a:p>
        </p:txBody>
      </p:sp>
    </p:spTree>
    <p:extLst>
      <p:ext uri="{BB962C8B-B14F-4D97-AF65-F5344CB8AC3E}">
        <p14:creationId xmlns:p14="http://schemas.microsoft.com/office/powerpoint/2010/main" val="162192792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D6468AF-B13C-496F-A23F-F97FAF0919E8}" type="slidenum">
              <a:rPr lang="en-GB" smtClean="0"/>
              <a:t>13</a:t>
            </a:fld>
            <a:endParaRPr lang="en-GB"/>
          </a:p>
        </p:txBody>
      </p:sp>
    </p:spTree>
    <p:extLst>
      <p:ext uri="{BB962C8B-B14F-4D97-AF65-F5344CB8AC3E}">
        <p14:creationId xmlns:p14="http://schemas.microsoft.com/office/powerpoint/2010/main" val="63154776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D6468AF-B13C-496F-A23F-F97FAF0919E8}" type="slidenum">
              <a:rPr lang="en-GB" smtClean="0"/>
              <a:t>14</a:t>
            </a:fld>
            <a:endParaRPr lang="en-GB"/>
          </a:p>
        </p:txBody>
      </p:sp>
    </p:spTree>
    <p:extLst>
      <p:ext uri="{BB962C8B-B14F-4D97-AF65-F5344CB8AC3E}">
        <p14:creationId xmlns:p14="http://schemas.microsoft.com/office/powerpoint/2010/main" val="345797666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D6468AF-B13C-496F-A23F-F97FAF0919E8}" type="slidenum">
              <a:rPr lang="en-GB" smtClean="0"/>
              <a:t>15</a:t>
            </a:fld>
            <a:endParaRPr lang="en-GB"/>
          </a:p>
        </p:txBody>
      </p:sp>
    </p:spTree>
    <p:extLst>
      <p:ext uri="{BB962C8B-B14F-4D97-AF65-F5344CB8AC3E}">
        <p14:creationId xmlns:p14="http://schemas.microsoft.com/office/powerpoint/2010/main" val="251184113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D6468AF-B13C-496F-A23F-F97FAF0919E8}" type="slidenum">
              <a:rPr lang="en-GB" smtClean="0"/>
              <a:t>16</a:t>
            </a:fld>
            <a:endParaRPr lang="en-GB"/>
          </a:p>
        </p:txBody>
      </p:sp>
    </p:spTree>
    <p:extLst>
      <p:ext uri="{BB962C8B-B14F-4D97-AF65-F5344CB8AC3E}">
        <p14:creationId xmlns:p14="http://schemas.microsoft.com/office/powerpoint/2010/main" val="296469960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D6468AF-B13C-496F-A23F-F97FAF0919E8}" type="slidenum">
              <a:rPr lang="en-GB" smtClean="0"/>
              <a:t>17</a:t>
            </a:fld>
            <a:endParaRPr lang="en-GB"/>
          </a:p>
        </p:txBody>
      </p:sp>
    </p:spTree>
    <p:extLst>
      <p:ext uri="{BB962C8B-B14F-4D97-AF65-F5344CB8AC3E}">
        <p14:creationId xmlns:p14="http://schemas.microsoft.com/office/powerpoint/2010/main" val="366034976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D6468AF-B13C-496F-A23F-F97FAF0919E8}" type="slidenum">
              <a:rPr lang="en-GB" smtClean="0"/>
              <a:t>18</a:t>
            </a:fld>
            <a:endParaRPr lang="en-GB"/>
          </a:p>
        </p:txBody>
      </p:sp>
    </p:spTree>
    <p:extLst>
      <p:ext uri="{BB962C8B-B14F-4D97-AF65-F5344CB8AC3E}">
        <p14:creationId xmlns:p14="http://schemas.microsoft.com/office/powerpoint/2010/main" val="139251464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D6468AF-B13C-496F-A23F-F97FAF0919E8}" type="slidenum">
              <a:rPr lang="en-GB" smtClean="0"/>
              <a:t>19</a:t>
            </a:fld>
            <a:endParaRPr lang="en-GB"/>
          </a:p>
        </p:txBody>
      </p:sp>
    </p:spTree>
    <p:extLst>
      <p:ext uri="{BB962C8B-B14F-4D97-AF65-F5344CB8AC3E}">
        <p14:creationId xmlns:p14="http://schemas.microsoft.com/office/powerpoint/2010/main" val="232918908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102240" y="2386744"/>
            <a:ext cx="6939520" cy="1645920"/>
          </a:xfrm>
          <a:solidFill>
            <a:srgbClr val="FFFFFF"/>
          </a:solidFill>
          <a:ln w="38100">
            <a:solidFill>
              <a:srgbClr val="404040"/>
            </a:solidFill>
          </a:ln>
        </p:spPr>
        <p:txBody>
          <a:bodyPr lIns="274320" rIns="274320" anchor="ctr" anchorCtr="1">
            <a:normAutofit/>
          </a:bodyPr>
          <a:lstStyle>
            <a:lvl1pPr algn="ctr">
              <a:defRPr sz="3500">
                <a:solidFill>
                  <a:srgbClr val="262626"/>
                </a:solidFill>
              </a:defRPr>
            </a:lvl1pPr>
          </a:lstStyle>
          <a:p>
            <a:r>
              <a:rPr lang="en-GB"/>
              <a:t>Click to edit Master title style</a:t>
            </a:r>
            <a:endParaRPr lang="en-US" dirty="0"/>
          </a:p>
        </p:txBody>
      </p:sp>
      <p:sp>
        <p:nvSpPr>
          <p:cNvPr id="3" name="Subtitle 2"/>
          <p:cNvSpPr>
            <a:spLocks noGrp="1"/>
          </p:cNvSpPr>
          <p:nvPr>
            <p:ph type="subTitle" idx="1"/>
          </p:nvPr>
        </p:nvSpPr>
        <p:spPr>
          <a:xfrm>
            <a:off x="2021396" y="4352544"/>
            <a:ext cx="5101209" cy="1239894"/>
          </a:xfrm>
          <a:noFill/>
        </p:spPr>
        <p:txBody>
          <a:bodyPr>
            <a:normAutofit/>
          </a:bodyPr>
          <a:lstStyle>
            <a:lvl1pPr marL="0" indent="0" algn="ctr">
              <a:buNone/>
              <a:defRPr sz="1900">
                <a:solidFill>
                  <a:schemeClr val="tx1">
                    <a:lumMod val="75000"/>
                    <a:lumOff val="25000"/>
                  </a:schemeClr>
                </a:solidFill>
              </a:defRPr>
            </a:lvl1pPr>
            <a:lvl2pPr marL="457200" indent="0" algn="ctr">
              <a:buNone/>
              <a:defRPr sz="19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7" name="Date Placeholder 6"/>
          <p:cNvSpPr>
            <a:spLocks noGrp="1"/>
          </p:cNvSpPr>
          <p:nvPr>
            <p:ph type="dt" sz="half" idx="10"/>
          </p:nvPr>
        </p:nvSpPr>
        <p:spPr/>
        <p:txBody>
          <a:bodyPr/>
          <a:lstStyle/>
          <a:p>
            <a:fld id="{0A98AF03-7270-45C2-A683-C5E353EF01A5}" type="datetime4">
              <a:rPr lang="en-US" smtClean="0"/>
              <a:pPr/>
              <a:t>February 24, 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B37D5FE-740C-46F5-801A-FA5477D9711F}" type="slidenum">
              <a:rPr lang="en-US" smtClean="0"/>
              <a:pPr/>
              <a:t>‹#›</a:t>
            </a:fld>
            <a:endParaRPr lang="en-US" dirty="0"/>
          </a:p>
        </p:txBody>
      </p:sp>
    </p:spTree>
    <p:extLst>
      <p:ext uri="{BB962C8B-B14F-4D97-AF65-F5344CB8AC3E}">
        <p14:creationId xmlns:p14="http://schemas.microsoft.com/office/powerpoint/2010/main" val="613522754"/>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05A93482-8E69-40F7-BCAD-5662A6CADB27}" type="datetime4">
              <a:rPr lang="en-US" smtClean="0"/>
              <a:pPr/>
              <a:t>February 24, 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B37D5FE-740C-46F5-801A-FA5477D9711F}" type="slidenum">
              <a:rPr lang="en-US" smtClean="0"/>
              <a:pPr/>
              <a:t>‹#›</a:t>
            </a:fld>
            <a:endParaRPr lang="en-US" dirty="0"/>
          </a:p>
        </p:txBody>
      </p:sp>
    </p:spTree>
    <p:extLst>
      <p:ext uri="{BB962C8B-B14F-4D97-AF65-F5344CB8AC3E}">
        <p14:creationId xmlns:p14="http://schemas.microsoft.com/office/powerpoint/2010/main" val="392620354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106424" y="2386744"/>
            <a:ext cx="6940296" cy="1645920"/>
          </a:xfrm>
          <a:solidFill>
            <a:srgbClr val="FFFFFF"/>
          </a:solidFill>
          <a:ln w="38100">
            <a:solidFill>
              <a:srgbClr val="404040"/>
            </a:solidFill>
          </a:ln>
        </p:spPr>
        <p:txBody>
          <a:bodyPr lIns="274320" rIns="274320" anchor="ctr" anchorCtr="1">
            <a:normAutofit/>
          </a:bodyPr>
          <a:lstStyle>
            <a:lvl1pPr>
              <a:defRPr sz="3500">
                <a:solidFill>
                  <a:srgbClr val="262626"/>
                </a:solidFill>
              </a:defRPr>
            </a:lvl1pPr>
          </a:lstStyle>
          <a:p>
            <a:r>
              <a:rPr lang="en-GB"/>
              <a:t>Click to edit Master title style</a:t>
            </a:r>
            <a:endParaRPr lang="en-US" dirty="0"/>
          </a:p>
        </p:txBody>
      </p:sp>
      <p:sp>
        <p:nvSpPr>
          <p:cNvPr id="3" name="Text Placeholder 2"/>
          <p:cNvSpPr>
            <a:spLocks noGrp="1"/>
          </p:cNvSpPr>
          <p:nvPr>
            <p:ph type="body" idx="1"/>
          </p:nvPr>
        </p:nvSpPr>
        <p:spPr>
          <a:xfrm>
            <a:off x="2021396" y="4352465"/>
            <a:ext cx="5101209" cy="1265082"/>
          </a:xfrm>
        </p:spPr>
        <p:txBody>
          <a:bodyPr anchor="t" anchorCtr="1">
            <a:normAutofit/>
          </a:bodyPr>
          <a:lstStyle>
            <a:lvl1pPr marL="0" indent="0">
              <a:buNone/>
              <a:defRPr sz="1900">
                <a:solidFill>
                  <a:schemeClr val="tx1"/>
                </a:solidFill>
              </a:defRPr>
            </a:lvl1pPr>
            <a:lvl2pPr marL="457200" indent="0">
              <a:buNone/>
              <a:defRPr sz="19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7" name="Date Placeholder 6"/>
          <p:cNvSpPr>
            <a:spLocks noGrp="1"/>
          </p:cNvSpPr>
          <p:nvPr>
            <p:ph type="dt" sz="half" idx="10"/>
          </p:nvPr>
        </p:nvSpPr>
        <p:spPr/>
        <p:txBody>
          <a:bodyPr/>
          <a:lstStyle/>
          <a:p>
            <a:fld id="{FBB7EAE1-CAAC-4AEF-919E-158692B1E55E}" type="datetime4">
              <a:rPr lang="en-US" smtClean="0"/>
              <a:pPr/>
              <a:t>February 24, 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B37D5FE-740C-46F5-801A-FA5477D9711F}" type="slidenum">
              <a:rPr lang="en-US" smtClean="0"/>
              <a:pPr/>
              <a:t>‹#›</a:t>
            </a:fld>
            <a:endParaRPr lang="en-US" dirty="0"/>
          </a:p>
        </p:txBody>
      </p:sp>
    </p:spTree>
    <p:extLst>
      <p:ext uri="{BB962C8B-B14F-4D97-AF65-F5344CB8AC3E}">
        <p14:creationId xmlns:p14="http://schemas.microsoft.com/office/powerpoint/2010/main" val="447277382"/>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102239" y="2638044"/>
            <a:ext cx="3288023" cy="310198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4753737" y="2638044"/>
            <a:ext cx="3290516" cy="310198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8" name="Date Placeholder 7"/>
          <p:cNvSpPr>
            <a:spLocks noGrp="1"/>
          </p:cNvSpPr>
          <p:nvPr>
            <p:ph type="dt" sz="half" idx="10"/>
          </p:nvPr>
        </p:nvSpPr>
        <p:spPr/>
        <p:txBody>
          <a:bodyPr/>
          <a:lstStyle/>
          <a:p>
            <a:fld id="{16C01193-8287-4834-A286-6B880643E934}" type="datetime4">
              <a:rPr lang="en-US" smtClean="0"/>
              <a:pPr/>
              <a:t>February 24, 2023</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8B37D5FE-740C-46F5-801A-FA5477D9711F}" type="slidenum">
              <a:rPr lang="en-US" smtClean="0"/>
              <a:pPr/>
              <a:t>‹#›</a:t>
            </a:fld>
            <a:endParaRPr lang="en-US" dirty="0"/>
          </a:p>
        </p:txBody>
      </p:sp>
    </p:spTree>
    <p:extLst>
      <p:ext uri="{BB962C8B-B14F-4D97-AF65-F5344CB8AC3E}">
        <p14:creationId xmlns:p14="http://schemas.microsoft.com/office/powerpoint/2010/main" val="1249962416"/>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102239" y="2313434"/>
            <a:ext cx="3288024"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102239" y="3143250"/>
            <a:ext cx="3288024" cy="259677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6" name="Content Placeholder 5"/>
          <p:cNvSpPr>
            <a:spLocks noGrp="1"/>
          </p:cNvSpPr>
          <p:nvPr>
            <p:ph sz="quarter" idx="4"/>
          </p:nvPr>
        </p:nvSpPr>
        <p:spPr>
          <a:xfrm>
            <a:off x="4753737" y="3143250"/>
            <a:ext cx="3290516" cy="2596776"/>
          </a:xfrm>
        </p:spPr>
        <p:txBody>
          <a:bodyPr/>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1" name="Text Placeholder 4"/>
          <p:cNvSpPr>
            <a:spLocks noGrp="1"/>
          </p:cNvSpPr>
          <p:nvPr>
            <p:ph type="body" sz="quarter" idx="13"/>
          </p:nvPr>
        </p:nvSpPr>
        <p:spPr>
          <a:xfrm>
            <a:off x="4753737" y="2313434"/>
            <a:ext cx="3290516"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7" name="Date Placeholder 6"/>
          <p:cNvSpPr>
            <a:spLocks noGrp="1"/>
          </p:cNvSpPr>
          <p:nvPr>
            <p:ph type="dt" sz="half" idx="10"/>
          </p:nvPr>
        </p:nvSpPr>
        <p:spPr/>
        <p:txBody>
          <a:bodyPr/>
          <a:lstStyle/>
          <a:p>
            <a:fld id="{16C01193-8287-4834-A286-6B880643E934}" type="datetime4">
              <a:rPr lang="en-US" smtClean="0"/>
              <a:pPr/>
              <a:t>February 24, 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B37D5FE-740C-46F5-801A-FA5477D9711F}" type="slidenum">
              <a:rPr lang="en-US" smtClean="0"/>
              <a:pPr/>
              <a:t>‹#›</a:t>
            </a:fld>
            <a:endParaRPr lang="en-US" dirty="0"/>
          </a:p>
        </p:txBody>
      </p:sp>
      <p:sp>
        <p:nvSpPr>
          <p:cNvPr id="10" name="Title 9"/>
          <p:cNvSpPr>
            <a:spLocks noGrp="1"/>
          </p:cNvSpPr>
          <p:nvPr>
            <p:ph type="title"/>
          </p:nvPr>
        </p:nvSpPr>
        <p:spPr/>
        <p:txBody>
          <a:bodyPr/>
          <a:lstStyle/>
          <a:p>
            <a:r>
              <a:rPr lang="en-GB"/>
              <a:t>Click to edit Master title style</a:t>
            </a:r>
            <a:endParaRPr lang="en-US" dirty="0"/>
          </a:p>
        </p:txBody>
      </p:sp>
    </p:spTree>
    <p:extLst>
      <p:ext uri="{BB962C8B-B14F-4D97-AF65-F5344CB8AC3E}">
        <p14:creationId xmlns:p14="http://schemas.microsoft.com/office/powerpoint/2010/main" val="3051886810"/>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E3127EC2-47FB-48A1-8644-C8A81DDAA119}" type="datetime4">
              <a:rPr lang="en-US" smtClean="0"/>
              <a:pPr/>
              <a:t>February 24, 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8B37D5FE-740C-46F5-801A-FA5477D9711F}" type="slidenum">
              <a:rPr lang="en-US" smtClean="0"/>
              <a:pPr/>
              <a:t>‹#›</a:t>
            </a:fld>
            <a:endParaRPr lang="en-US" dirty="0"/>
          </a:p>
        </p:txBody>
      </p:sp>
    </p:spTree>
    <p:extLst>
      <p:ext uri="{BB962C8B-B14F-4D97-AF65-F5344CB8AC3E}">
        <p14:creationId xmlns:p14="http://schemas.microsoft.com/office/powerpoint/2010/main" val="94428804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E3EC3ED-7435-49F9-84C8-03CCA2F8DEDB}" type="datetime4">
              <a:rPr lang="en-US" smtClean="0"/>
              <a:pPr/>
              <a:t>February 24, 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8B37D5FE-740C-46F5-801A-FA5477D9711F}" type="slidenum">
              <a:rPr lang="en-US" smtClean="0"/>
              <a:pPr/>
              <a:t>‹#›</a:t>
            </a:fld>
            <a:endParaRPr lang="en-US" dirty="0"/>
          </a:p>
        </p:txBody>
      </p:sp>
    </p:spTree>
    <p:extLst>
      <p:ext uri="{BB962C8B-B14F-4D97-AF65-F5344CB8AC3E}">
        <p14:creationId xmlns:p14="http://schemas.microsoft.com/office/powerpoint/2010/main" val="42285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457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640703" y="2243829"/>
            <a:ext cx="3290594" cy="1141497"/>
          </a:xfrm>
          <a:solidFill>
            <a:srgbClr val="FFFFFF"/>
          </a:solidFill>
          <a:ln>
            <a:solidFill>
              <a:srgbClr val="404040"/>
            </a:solidFill>
          </a:ln>
        </p:spPr>
        <p:txBody>
          <a:bodyPr anchor="ctr" anchorCtr="1">
            <a:normAutofit/>
          </a:bodyPr>
          <a:lstStyle>
            <a:lvl1pPr>
              <a:defRPr sz="2100">
                <a:solidFill>
                  <a:srgbClr val="262626"/>
                </a:solidFill>
              </a:defRPr>
            </a:lvl1pPr>
          </a:lstStyle>
          <a:p>
            <a:r>
              <a:rPr lang="en-GB"/>
              <a:t>Click to edit Master title style</a:t>
            </a:r>
            <a:endParaRPr lang="en-US" dirty="0"/>
          </a:p>
        </p:txBody>
      </p:sp>
      <p:sp>
        <p:nvSpPr>
          <p:cNvPr id="3" name="Content Placeholder 2"/>
          <p:cNvSpPr>
            <a:spLocks noGrp="1"/>
          </p:cNvSpPr>
          <p:nvPr>
            <p:ph idx="1"/>
          </p:nvPr>
        </p:nvSpPr>
        <p:spPr>
          <a:xfrm>
            <a:off x="5052060" y="804672"/>
            <a:ext cx="361188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62965" y="3549918"/>
            <a:ext cx="284607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9" name="Date Placeholder 8"/>
          <p:cNvSpPr>
            <a:spLocks noGrp="1"/>
          </p:cNvSpPr>
          <p:nvPr>
            <p:ph type="dt" sz="half" idx="10"/>
          </p:nvPr>
        </p:nvSpPr>
        <p:spPr/>
        <p:txBody>
          <a:bodyPr/>
          <a:lstStyle/>
          <a:p>
            <a:fld id="{3FC49BF1-FCD3-4395-8FF6-0047AF66228E}" type="datetime4">
              <a:rPr lang="en-US" smtClean="0"/>
              <a:pPr/>
              <a:t>February 24, 2023</a:t>
            </a:fld>
            <a:endParaRPr lang="en-US" dirty="0"/>
          </a:p>
        </p:txBody>
      </p:sp>
      <p:sp>
        <p:nvSpPr>
          <p:cNvPr id="10" name="Footer Placeholder 9"/>
          <p:cNvSpPr>
            <a:spLocks noGrp="1"/>
          </p:cNvSpPr>
          <p:nvPr>
            <p:ph type="ftr" sz="quarter" idx="11"/>
          </p:nvPr>
        </p:nvSpPr>
        <p:spPr>
          <a:xfrm>
            <a:off x="640703" y="6236208"/>
            <a:ext cx="3806398" cy="320040"/>
          </a:xfrm>
        </p:spPr>
        <p:txBody>
          <a:bodyPr>
            <a:normAutofit/>
          </a:bodyPr>
          <a:lstStyle>
            <a:lvl1pPr>
              <a:defRPr>
                <a:solidFill>
                  <a:srgbClr val="FFFFFF">
                    <a:alpha val="70000"/>
                  </a:srgbClr>
                </a:solidFill>
              </a:defRPr>
            </a:lvl1pPr>
          </a:lstStyle>
          <a:p>
            <a:endParaRPr lang="en-US" dirty="0"/>
          </a:p>
        </p:txBody>
      </p:sp>
      <p:sp>
        <p:nvSpPr>
          <p:cNvPr id="11" name="Slide Number Placeholder 10"/>
          <p:cNvSpPr>
            <a:spLocks noGrp="1"/>
          </p:cNvSpPr>
          <p:nvPr>
            <p:ph type="sldNum" sz="quarter" idx="12"/>
          </p:nvPr>
        </p:nvSpPr>
        <p:spPr/>
        <p:txBody>
          <a:bodyPr/>
          <a:lstStyle/>
          <a:p>
            <a:fld id="{8B37D5FE-740C-46F5-801A-FA5477D9711F}" type="slidenum">
              <a:rPr lang="en-US" smtClean="0"/>
              <a:pPr/>
              <a:t>‹#›</a:t>
            </a:fld>
            <a:endParaRPr lang="en-US" dirty="0"/>
          </a:p>
        </p:txBody>
      </p:sp>
    </p:spTree>
    <p:extLst>
      <p:ext uri="{BB962C8B-B14F-4D97-AF65-F5344CB8AC3E}">
        <p14:creationId xmlns:p14="http://schemas.microsoft.com/office/powerpoint/2010/main" val="383455456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1" y="0"/>
            <a:ext cx="4571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640080" y="2243828"/>
            <a:ext cx="3291840" cy="1143000"/>
          </a:xfrm>
          <a:solidFill>
            <a:srgbClr val="FFFFFF"/>
          </a:solidFill>
          <a:ln>
            <a:solidFill>
              <a:srgbClr val="262626"/>
            </a:solidFill>
          </a:ln>
        </p:spPr>
        <p:txBody>
          <a:bodyPr anchor="ctr" anchorCtr="1">
            <a:noAutofit/>
          </a:bodyPr>
          <a:lstStyle>
            <a:lvl1pPr>
              <a:defRPr sz="2100">
                <a:solidFill>
                  <a:srgbClr val="262626"/>
                </a:solidFill>
              </a:defRPr>
            </a:lvl1pPr>
          </a:lstStyle>
          <a:p>
            <a:r>
              <a:rPr lang="en-GB"/>
              <a:t>Click to edit Master title style</a:t>
            </a:r>
            <a:endParaRPr lang="en-US" dirty="0"/>
          </a:p>
        </p:txBody>
      </p:sp>
      <p:sp>
        <p:nvSpPr>
          <p:cNvPr id="3" name="Picture Placeholder 2"/>
          <p:cNvSpPr>
            <a:spLocks noGrp="1" noChangeAspect="1"/>
          </p:cNvSpPr>
          <p:nvPr>
            <p:ph type="pic" idx="1"/>
          </p:nvPr>
        </p:nvSpPr>
        <p:spPr>
          <a:xfrm>
            <a:off x="4572000" y="-42172"/>
            <a:ext cx="4576573" cy="6858000"/>
          </a:xfrm>
          <a:solidFill>
            <a:schemeClr val="bg1">
              <a:lumMod val="75000"/>
            </a:schemeClr>
          </a:solidFill>
        </p:spPr>
        <p:txBody>
          <a:bodyPr anchor="t"/>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862965" y="3549919"/>
            <a:ext cx="284607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CA861222-2C8B-4501-BE87-6797EC025925}" type="datetime4">
              <a:rPr lang="en-US" smtClean="0"/>
              <a:pPr/>
              <a:t>February 24, 2023</a:t>
            </a:fld>
            <a:endParaRPr lang="en-US" dirty="0"/>
          </a:p>
        </p:txBody>
      </p:sp>
      <p:sp>
        <p:nvSpPr>
          <p:cNvPr id="9" name="Footer Placeholder 8"/>
          <p:cNvSpPr>
            <a:spLocks noGrp="1"/>
          </p:cNvSpPr>
          <p:nvPr>
            <p:ph type="ftr" sz="quarter" idx="11"/>
          </p:nvPr>
        </p:nvSpPr>
        <p:spPr>
          <a:xfrm>
            <a:off x="640080" y="6236208"/>
            <a:ext cx="3803904" cy="320040"/>
          </a:xfrm>
        </p:spPr>
        <p:txBody>
          <a:bodyPr>
            <a:normAutofit/>
          </a:bodyPr>
          <a:lstStyle>
            <a:lvl1pPr>
              <a:defRPr>
                <a:solidFill>
                  <a:srgbClr val="FFFFFF">
                    <a:alpha val="70000"/>
                  </a:srgbClr>
                </a:solidFill>
              </a:defRPr>
            </a:lvl1pPr>
          </a:lstStyle>
          <a:p>
            <a:endParaRPr lang="en-US" dirty="0"/>
          </a:p>
        </p:txBody>
      </p:sp>
      <p:sp>
        <p:nvSpPr>
          <p:cNvPr id="10" name="Slide Number Placeholder 9"/>
          <p:cNvSpPr>
            <a:spLocks noGrp="1"/>
          </p:cNvSpPr>
          <p:nvPr>
            <p:ph type="sldNum" sz="quarter" idx="12"/>
          </p:nvPr>
        </p:nvSpPr>
        <p:spPr/>
        <p:txBody>
          <a:bodyPr/>
          <a:lstStyle/>
          <a:p>
            <a:fld id="{8B37D5FE-740C-46F5-801A-FA5477D9711F}" type="slidenum">
              <a:rPr lang="en-US" smtClean="0"/>
              <a:pPr/>
              <a:t>‹#›</a:t>
            </a:fld>
            <a:endParaRPr lang="en-US" dirty="0"/>
          </a:p>
        </p:txBody>
      </p:sp>
    </p:spTree>
    <p:extLst>
      <p:ext uri="{BB962C8B-B14F-4D97-AF65-F5344CB8AC3E}">
        <p14:creationId xmlns:p14="http://schemas.microsoft.com/office/powerpoint/2010/main" val="12500098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A2FB5AFD-D735-4504-A039-ADEBB6448D55}" type="datetime4">
              <a:rPr lang="en-US" smtClean="0"/>
              <a:pPr/>
              <a:t>February 24, 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B37D5FE-740C-46F5-801A-FA5477D9711F}" type="slidenum">
              <a:rPr lang="en-US" smtClean="0"/>
              <a:pPr/>
              <a:t>‹#›</a:t>
            </a:fld>
            <a:endParaRPr lang="en-US" dirty="0"/>
          </a:p>
        </p:txBody>
      </p:sp>
    </p:spTree>
    <p:extLst>
      <p:ext uri="{BB962C8B-B14F-4D97-AF65-F5344CB8AC3E}">
        <p14:creationId xmlns:p14="http://schemas.microsoft.com/office/powerpoint/2010/main" val="40092511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489834" y="937260"/>
            <a:ext cx="1053966" cy="498348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606046" y="937260"/>
            <a:ext cx="4716174" cy="498348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AB5C8118-FB93-4E87-B380-0175F2FE2167}" type="datetime4">
              <a:rPr lang="en-US" smtClean="0"/>
              <a:pPr/>
              <a:t>February 24, 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B37D5FE-740C-46F5-801A-FA5477D9711F}" type="slidenum">
              <a:rPr lang="en-US" smtClean="0"/>
              <a:pPr/>
              <a:t>‹#›</a:t>
            </a:fld>
            <a:endParaRPr lang="en-US" dirty="0"/>
          </a:p>
        </p:txBody>
      </p:sp>
    </p:spTree>
    <p:extLst>
      <p:ext uri="{BB962C8B-B14F-4D97-AF65-F5344CB8AC3E}">
        <p14:creationId xmlns:p14="http://schemas.microsoft.com/office/powerpoint/2010/main" val="3393376795"/>
      </p:ext>
    </p:extLst>
  </p:cSld>
  <p:clrMapOvr>
    <a:masterClrMapping/>
  </p:clrMapOvr>
  <p:extLst>
    <p:ext uri="{DCECCB84-F9BA-43D5-87BE-67443E8EF086}">
      <p15:sldGuideLst xmlns:p15="http://schemas.microsoft.com/office/powerpoint/2012/main"/>
    </p:ext>
  </p:extLs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1606045" y="964692"/>
            <a:ext cx="5937755"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606045" y="2638045"/>
            <a:ext cx="5937755" cy="310198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5978943" y="6238816"/>
            <a:ext cx="2065310" cy="323968"/>
          </a:xfrm>
          <a:prstGeom prst="rect">
            <a:avLst/>
          </a:prstGeom>
        </p:spPr>
        <p:txBody>
          <a:bodyPr vert="horz" lIns="91440" tIns="45720" rIns="91440" bIns="45720" rtlCol="0" anchor="ctr"/>
          <a:lstStyle>
            <a:lvl1pPr algn="r">
              <a:defRPr sz="1000">
                <a:solidFill>
                  <a:schemeClr val="tx1">
                    <a:alpha val="70000"/>
                  </a:schemeClr>
                </a:solidFill>
              </a:defRPr>
            </a:lvl1pPr>
          </a:lstStyle>
          <a:p>
            <a:fld id="{16C01193-8287-4834-A286-6B880643E934}" type="datetime4">
              <a:rPr lang="en-US" smtClean="0"/>
              <a:pPr/>
              <a:t>February 24, 2023</a:t>
            </a:fld>
            <a:endParaRPr lang="en-US" dirty="0"/>
          </a:p>
        </p:txBody>
      </p:sp>
      <p:sp>
        <p:nvSpPr>
          <p:cNvPr id="5" name="Footer Placeholder 4"/>
          <p:cNvSpPr>
            <a:spLocks noGrp="1"/>
          </p:cNvSpPr>
          <p:nvPr>
            <p:ph type="ftr" sz="quarter" idx="3"/>
          </p:nvPr>
        </p:nvSpPr>
        <p:spPr>
          <a:xfrm>
            <a:off x="1102239" y="6236208"/>
            <a:ext cx="4556664" cy="320040"/>
          </a:xfrm>
          <a:prstGeom prst="rect">
            <a:avLst/>
          </a:prstGeom>
        </p:spPr>
        <p:txBody>
          <a:bodyPr vert="horz" lIns="91440" tIns="45720" rIns="91440" bIns="45720" rtlCol="0" anchor="ctr"/>
          <a:lstStyle>
            <a:lvl1pPr algn="l">
              <a:defRPr sz="1000">
                <a:solidFill>
                  <a:schemeClr val="tx1">
                    <a:alpha val="70000"/>
                  </a:schemeClr>
                </a:solidFill>
              </a:defRPr>
            </a:lvl1pPr>
          </a:lstStyle>
          <a:p>
            <a:endParaRPr lang="en-US" dirty="0"/>
          </a:p>
        </p:txBody>
      </p:sp>
      <p:sp>
        <p:nvSpPr>
          <p:cNvPr id="6" name="Slide Number Placeholder 5"/>
          <p:cNvSpPr>
            <a:spLocks noGrp="1"/>
          </p:cNvSpPr>
          <p:nvPr>
            <p:ph type="sldNum" sz="quarter" idx="4"/>
          </p:nvPr>
        </p:nvSpPr>
        <p:spPr>
          <a:xfrm>
            <a:off x="8240112" y="6217920"/>
            <a:ext cx="365760" cy="365760"/>
          </a:xfrm>
          <a:prstGeom prst="ellipse">
            <a:avLst/>
          </a:prstGeom>
          <a:solidFill>
            <a:srgbClr val="1D1D1D">
              <a:alpha val="69804"/>
            </a:srgbClr>
          </a:solidFill>
        </p:spPr>
        <p:txBody>
          <a:bodyPr vert="horz" lIns="18288" tIns="45720" rIns="18288" bIns="45720" rtlCol="0" anchor="ctr">
            <a:noAutofit/>
          </a:bodyPr>
          <a:lstStyle>
            <a:lvl1pPr algn="ctr">
              <a:defRPr sz="1100" spc="0" baseline="0">
                <a:solidFill>
                  <a:srgbClr val="FFFFFF"/>
                </a:solidFill>
              </a:defRPr>
            </a:lvl1pPr>
          </a:lstStyle>
          <a:p>
            <a:fld id="{8B37D5FE-740C-46F5-801A-FA5477D9711F}" type="slidenum">
              <a:rPr lang="en-US" smtClean="0"/>
              <a:pPr/>
              <a:t>‹#›</a:t>
            </a:fld>
            <a:endParaRPr lang="en-US" dirty="0"/>
          </a:p>
        </p:txBody>
      </p:sp>
    </p:spTree>
    <p:extLst>
      <p:ext uri="{BB962C8B-B14F-4D97-AF65-F5344CB8AC3E}">
        <p14:creationId xmlns:p14="http://schemas.microsoft.com/office/powerpoint/2010/main" val="1407708921"/>
      </p:ext>
    </p:extLst>
  </p:cSld>
  <p:clrMap bg1="lt1" tx1="dk1" bg2="lt2" tx2="dk2" accent1="accent1" accent2="accent2" accent3="accent3" accent4="accent4" accent5="accent5" accent6="accent6" hlink="hlink" folHlink="folHlink"/>
  <p:sldLayoutIdLst>
    <p:sldLayoutId id="2147483858" r:id="rId1"/>
    <p:sldLayoutId id="2147483859" r:id="rId2"/>
    <p:sldLayoutId id="2147483860" r:id="rId3"/>
    <p:sldLayoutId id="2147483861" r:id="rId4"/>
    <p:sldLayoutId id="2147483862" r:id="rId5"/>
    <p:sldLayoutId id="2147483863" r:id="rId6"/>
    <p:sldLayoutId id="2147483864" r:id="rId7"/>
    <p:sldLayoutId id="2147483865" r:id="rId8"/>
    <p:sldLayoutId id="2147483866" r:id="rId9"/>
    <p:sldLayoutId id="2147483867" r:id="rId10"/>
    <p:sldLayoutId id="2147483868" r:id="rId11"/>
  </p:sldLayoutIdLst>
  <p:hf sldNum="0" hdr="0" ftr="0" dt="0"/>
  <p:txStyles>
    <p:titleStyle>
      <a:lvl1pPr algn="ctr" defTabSz="914400" rtl="0" eaLnBrk="1" latinLnBrk="0" hangingPunct="1">
        <a:lnSpc>
          <a:spcPct val="90000"/>
        </a:lnSpc>
        <a:spcBef>
          <a:spcPct val="0"/>
        </a:spcBef>
        <a:buNone/>
        <a:defRPr sz="2600" kern="1200" cap="all" spc="200" baseline="0">
          <a:solidFill>
            <a:srgbClr val="262626"/>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44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59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28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a:t>Management In Practice</a:t>
            </a:r>
          </a:p>
        </p:txBody>
      </p:sp>
      <p:sp>
        <p:nvSpPr>
          <p:cNvPr id="3" name="Subtitle 2"/>
          <p:cNvSpPr>
            <a:spLocks noGrp="1"/>
          </p:cNvSpPr>
          <p:nvPr>
            <p:ph type="subTitle" idx="1"/>
          </p:nvPr>
        </p:nvSpPr>
        <p:spPr/>
        <p:txBody>
          <a:bodyPr>
            <a:normAutofit/>
          </a:bodyPr>
          <a:lstStyle/>
          <a:p>
            <a:r>
              <a:rPr lang="en-US" sz="4800" dirty="0"/>
              <a:t>Ratio Analysis</a:t>
            </a:r>
          </a:p>
        </p:txBody>
      </p:sp>
    </p:spTree>
    <p:extLst>
      <p:ext uri="{BB962C8B-B14F-4D97-AF65-F5344CB8AC3E}">
        <p14:creationId xmlns:p14="http://schemas.microsoft.com/office/powerpoint/2010/main" val="29410890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Finance</a:t>
            </a:r>
          </a:p>
        </p:txBody>
      </p:sp>
      <p:sp>
        <p:nvSpPr>
          <p:cNvPr id="3" name="Content Placeholder 2"/>
          <p:cNvSpPr>
            <a:spLocks noGrp="1"/>
          </p:cNvSpPr>
          <p:nvPr>
            <p:ph idx="1"/>
          </p:nvPr>
        </p:nvSpPr>
        <p:spPr>
          <a:xfrm>
            <a:off x="1128157" y="2638045"/>
            <a:ext cx="7030192" cy="3727129"/>
          </a:xfrm>
        </p:spPr>
        <p:txBody>
          <a:bodyPr>
            <a:normAutofit fontScale="92500" lnSpcReduction="10000"/>
          </a:bodyPr>
          <a:lstStyle/>
          <a:p>
            <a:endParaRPr lang="en-GB" dirty="0"/>
          </a:p>
          <a:p>
            <a:r>
              <a:rPr lang="en-GB" sz="2200" dirty="0">
                <a:latin typeface="Arial" panose="020B0604020202020204" pitchFamily="34" charset="0"/>
                <a:cs typeface="Arial" panose="020B0604020202020204" pitchFamily="34" charset="0"/>
              </a:rPr>
              <a:t>In the previous sessions, we discussed the Common Accounting Terms, Users of Accounting Information and completed examples of the Financial Statements.  We also looked at budgets and budgetary systems.</a:t>
            </a:r>
          </a:p>
          <a:p>
            <a:endParaRPr lang="en-GB" sz="2200" dirty="0">
              <a:latin typeface="Arial" panose="020B0604020202020204" pitchFamily="34" charset="0"/>
              <a:cs typeface="Arial" panose="020B0604020202020204" pitchFamily="34" charset="0"/>
            </a:endParaRPr>
          </a:p>
          <a:p>
            <a:r>
              <a:rPr lang="en-GB" sz="2200" dirty="0">
                <a:latin typeface="Arial" panose="020B0604020202020204" pitchFamily="34" charset="0"/>
                <a:cs typeface="Arial" panose="020B0604020202020204" pitchFamily="34" charset="0"/>
              </a:rPr>
              <a:t>In our previous lecture we looked at sustainability and the importance of organisations putting processes in place to facilitate sustainability.  Today we will discuss the analysis of financial statements, and ask why is there a need to interpret financial statements?</a:t>
            </a:r>
          </a:p>
          <a:p>
            <a:endParaRPr lang="en-GB" dirty="0"/>
          </a:p>
        </p:txBody>
      </p:sp>
    </p:spTree>
    <p:extLst>
      <p:ext uri="{BB962C8B-B14F-4D97-AF65-F5344CB8AC3E}">
        <p14:creationId xmlns:p14="http://schemas.microsoft.com/office/powerpoint/2010/main" val="25416118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Ratio analysis</a:t>
            </a:r>
            <a:br>
              <a:rPr lang="en-GB" dirty="0"/>
            </a:br>
            <a:endParaRPr lang="en-GB" dirty="0"/>
          </a:p>
        </p:txBody>
      </p:sp>
      <p:sp>
        <p:nvSpPr>
          <p:cNvPr id="3" name="Content Placeholder 2"/>
          <p:cNvSpPr>
            <a:spLocks noGrp="1"/>
          </p:cNvSpPr>
          <p:nvPr>
            <p:ph idx="1"/>
          </p:nvPr>
        </p:nvSpPr>
        <p:spPr/>
        <p:txBody>
          <a:bodyPr/>
          <a:lstStyle/>
          <a:p>
            <a:r>
              <a:rPr lang="en-GB" sz="2000" dirty="0">
                <a:latin typeface="Arial" panose="020B0604020202020204" pitchFamily="34" charset="0"/>
                <a:cs typeface="Arial" panose="020B0604020202020204" pitchFamily="34" charset="0"/>
              </a:rPr>
              <a:t>Accounts help us assess profitability and financial stability.</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We need to compare:</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1. One year with the next to identify trends</a:t>
            </a:r>
          </a:p>
          <a:p>
            <a:r>
              <a:rPr lang="en-GB" sz="2000" dirty="0">
                <a:latin typeface="Arial" panose="020B0604020202020204" pitchFamily="34" charset="0"/>
                <a:cs typeface="Arial" panose="020B0604020202020204" pitchFamily="34" charset="0"/>
              </a:rPr>
              <a:t>2. Different Business</a:t>
            </a:r>
          </a:p>
          <a:p>
            <a:endParaRPr lang="en-GB" dirty="0"/>
          </a:p>
        </p:txBody>
      </p:sp>
    </p:spTree>
    <p:extLst>
      <p:ext uri="{BB962C8B-B14F-4D97-AF65-F5344CB8AC3E}">
        <p14:creationId xmlns:p14="http://schemas.microsoft.com/office/powerpoint/2010/main" val="300475334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Ratios</a:t>
            </a:r>
          </a:p>
        </p:txBody>
      </p:sp>
      <p:sp>
        <p:nvSpPr>
          <p:cNvPr id="3" name="Content Placeholder 2"/>
          <p:cNvSpPr>
            <a:spLocks noGrp="1"/>
          </p:cNvSpPr>
          <p:nvPr>
            <p:ph idx="1"/>
          </p:nvPr>
        </p:nvSpPr>
        <p:spPr/>
        <p:txBody>
          <a:bodyPr>
            <a:noAutofit/>
          </a:bodyPr>
          <a:lstStyle/>
          <a:p>
            <a:r>
              <a:rPr lang="en-US" sz="2000" dirty="0">
                <a:latin typeface="Arial" panose="020B0604020202020204" pitchFamily="34" charset="0"/>
                <a:cs typeface="Arial" panose="020B0604020202020204" pitchFamily="34" charset="0"/>
              </a:rPr>
              <a:t>The most straightforward method of analysing accounts is to simply compare individual items such as stock, sales etc. to identify changes.</a:t>
            </a:r>
          </a:p>
          <a:p>
            <a:endParaRPr lang="en-US" sz="2000" dirty="0">
              <a:latin typeface="Arial" panose="020B0604020202020204" pitchFamily="34" charset="0"/>
              <a:cs typeface="Arial" panose="020B0604020202020204" pitchFamily="34" charset="0"/>
            </a:endParaRPr>
          </a:p>
          <a:p>
            <a:r>
              <a:rPr lang="en-US" sz="2000" dirty="0">
                <a:latin typeface="Arial" panose="020B0604020202020204" pitchFamily="34" charset="0"/>
                <a:cs typeface="Arial" panose="020B0604020202020204" pitchFamily="34" charset="0"/>
              </a:rPr>
              <a:t>Ratios can be classified into 3 main groups.</a:t>
            </a:r>
          </a:p>
          <a:p>
            <a:endParaRPr lang="en-US" sz="2000" dirty="0">
              <a:latin typeface="Arial" panose="020B0604020202020204" pitchFamily="34" charset="0"/>
              <a:cs typeface="Arial" panose="020B0604020202020204" pitchFamily="34" charset="0"/>
            </a:endParaRPr>
          </a:p>
          <a:p>
            <a:r>
              <a:rPr lang="en-US" sz="2000" b="1" dirty="0">
                <a:latin typeface="Arial" panose="020B0604020202020204" pitchFamily="34" charset="0"/>
                <a:cs typeface="Arial" panose="020B0604020202020204" pitchFamily="34" charset="0"/>
              </a:rPr>
              <a:t>Profitability;</a:t>
            </a:r>
          </a:p>
          <a:p>
            <a:r>
              <a:rPr lang="en-US" sz="2000" b="1" dirty="0">
                <a:latin typeface="Arial" panose="020B0604020202020204" pitchFamily="34" charset="0"/>
                <a:cs typeface="Arial" panose="020B0604020202020204" pitchFamily="34" charset="0"/>
              </a:rPr>
              <a:t>Liquidity, and</a:t>
            </a:r>
          </a:p>
          <a:p>
            <a:r>
              <a:rPr lang="en-US" sz="2000" b="1" dirty="0">
                <a:latin typeface="Arial" panose="020B0604020202020204" pitchFamily="34" charset="0"/>
                <a:cs typeface="Arial" panose="020B0604020202020204" pitchFamily="34" charset="0"/>
              </a:rPr>
              <a:t>Gearing</a:t>
            </a:r>
          </a:p>
        </p:txBody>
      </p:sp>
    </p:spTree>
    <p:extLst>
      <p:ext uri="{BB962C8B-B14F-4D97-AF65-F5344CB8AC3E}">
        <p14:creationId xmlns:p14="http://schemas.microsoft.com/office/powerpoint/2010/main" val="414476254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67048" y="603968"/>
            <a:ext cx="8409904" cy="5618702"/>
          </a:xfrm>
        </p:spPr>
        <p:txBody>
          <a:bodyPr>
            <a:normAutofit fontScale="77500" lnSpcReduction="20000"/>
          </a:bodyPr>
          <a:lstStyle/>
          <a:p>
            <a:pPr marL="68580" indent="0">
              <a:buNone/>
            </a:pPr>
            <a:r>
              <a:rPr lang="en-US" sz="2400" b="1" u="sng" dirty="0">
                <a:latin typeface="Arial" panose="020B0604020202020204" pitchFamily="34" charset="0"/>
                <a:cs typeface="Arial" panose="020B0604020202020204" pitchFamily="34" charset="0"/>
              </a:rPr>
              <a:t>For ratios to be useful and meaningful, they must be:</a:t>
            </a:r>
            <a:br>
              <a:rPr lang="en-US" sz="2400" b="1" u="sng" dirty="0">
                <a:latin typeface="Arial" panose="020B0604020202020204" pitchFamily="34" charset="0"/>
                <a:cs typeface="Arial" panose="020B0604020202020204" pitchFamily="34" charset="0"/>
              </a:rPr>
            </a:br>
            <a:r>
              <a:rPr lang="en-US" sz="2400" dirty="0">
                <a:latin typeface="Arial" panose="020B0604020202020204" pitchFamily="34" charset="0"/>
                <a:cs typeface="Arial" panose="020B0604020202020204" pitchFamily="34" charset="0"/>
              </a:rPr>
              <a:t> </a:t>
            </a:r>
          </a:p>
          <a:p>
            <a:r>
              <a:rPr lang="en-US" sz="2400" dirty="0">
                <a:latin typeface="Arial" panose="020B0604020202020204" pitchFamily="34" charset="0"/>
                <a:cs typeface="Arial" panose="020B0604020202020204" pitchFamily="34" charset="0"/>
              </a:rPr>
              <a:t>Calculated using reliable, accurate financial information </a:t>
            </a:r>
          </a:p>
          <a:p>
            <a:endParaRPr lang="en-US" sz="2400" dirty="0">
              <a:latin typeface="Arial" panose="020B0604020202020204" pitchFamily="34" charset="0"/>
              <a:cs typeface="Arial" panose="020B0604020202020204" pitchFamily="34" charset="0"/>
            </a:endParaRPr>
          </a:p>
          <a:p>
            <a:r>
              <a:rPr lang="en-US" sz="2400" dirty="0">
                <a:latin typeface="Arial" panose="020B0604020202020204" pitchFamily="34" charset="0"/>
                <a:cs typeface="Arial" panose="020B0604020202020204" pitchFamily="34" charset="0"/>
              </a:rPr>
              <a:t>Calculated consistently from period to period</a:t>
            </a:r>
          </a:p>
          <a:p>
            <a:endParaRPr lang="en-US" sz="2400" dirty="0">
              <a:latin typeface="Arial" panose="020B0604020202020204" pitchFamily="34" charset="0"/>
              <a:cs typeface="Arial" panose="020B0604020202020204" pitchFamily="34" charset="0"/>
            </a:endParaRPr>
          </a:p>
          <a:p>
            <a:r>
              <a:rPr lang="en-US" sz="2400" dirty="0">
                <a:latin typeface="Arial" panose="020B0604020202020204" pitchFamily="34" charset="0"/>
                <a:cs typeface="Arial" panose="020B0604020202020204" pitchFamily="34" charset="0"/>
              </a:rPr>
              <a:t>Used in comparison to internal benchmarks and goals</a:t>
            </a:r>
          </a:p>
          <a:p>
            <a:endParaRPr lang="en-US" sz="2400" dirty="0">
              <a:latin typeface="Arial" panose="020B0604020202020204" pitchFamily="34" charset="0"/>
              <a:cs typeface="Arial" panose="020B0604020202020204" pitchFamily="34" charset="0"/>
            </a:endParaRPr>
          </a:p>
          <a:p>
            <a:r>
              <a:rPr lang="en-US" sz="2400" dirty="0">
                <a:latin typeface="Arial" panose="020B0604020202020204" pitchFamily="34" charset="0"/>
                <a:cs typeface="Arial" panose="020B0604020202020204" pitchFamily="34" charset="0"/>
              </a:rPr>
              <a:t>Used in comparison to other companies in your industry</a:t>
            </a:r>
          </a:p>
          <a:p>
            <a:endParaRPr lang="en-US" sz="2400" dirty="0">
              <a:latin typeface="Arial" panose="020B0604020202020204" pitchFamily="34" charset="0"/>
              <a:cs typeface="Arial" panose="020B0604020202020204" pitchFamily="34" charset="0"/>
            </a:endParaRPr>
          </a:p>
          <a:p>
            <a:r>
              <a:rPr lang="en-US" sz="2400" dirty="0">
                <a:latin typeface="Arial" panose="020B0604020202020204" pitchFamily="34" charset="0"/>
                <a:cs typeface="Arial" panose="020B0604020202020204" pitchFamily="34" charset="0"/>
              </a:rPr>
              <a:t>Viewed both at a single point in time and as an indication of broad trends and issues over time</a:t>
            </a:r>
          </a:p>
          <a:p>
            <a:endParaRPr lang="en-US" sz="2400" dirty="0">
              <a:latin typeface="Arial" panose="020B0604020202020204" pitchFamily="34" charset="0"/>
              <a:cs typeface="Arial" panose="020B0604020202020204" pitchFamily="34" charset="0"/>
            </a:endParaRPr>
          </a:p>
          <a:p>
            <a:r>
              <a:rPr lang="en-US" sz="2400" dirty="0">
                <a:latin typeface="Arial" panose="020B0604020202020204" pitchFamily="34" charset="0"/>
                <a:cs typeface="Arial" panose="020B0604020202020204" pitchFamily="34" charset="0"/>
              </a:rPr>
              <a:t>Carefully interpreted in the proper context, considering there are many other important factors and indicators involved in assessing performance.</a:t>
            </a:r>
            <a:br>
              <a:rPr lang="en-US" sz="2400" dirty="0">
                <a:latin typeface="Arial" panose="020B0604020202020204" pitchFamily="34" charset="0"/>
                <a:cs typeface="Arial" panose="020B0604020202020204" pitchFamily="34" charset="0"/>
              </a:rPr>
            </a:br>
            <a:endParaRPr lang="en-US" sz="2400" dirty="0">
              <a:latin typeface="Arial" panose="020B0604020202020204" pitchFamily="34" charset="0"/>
              <a:cs typeface="Arial" panose="020B0604020202020204" pitchFamily="34" charset="0"/>
            </a:endParaRPr>
          </a:p>
          <a:p>
            <a:endParaRPr lang="en-US" dirty="0"/>
          </a:p>
        </p:txBody>
      </p:sp>
    </p:spTree>
    <p:extLst>
      <p:ext uri="{BB962C8B-B14F-4D97-AF65-F5344CB8AC3E}">
        <p14:creationId xmlns:p14="http://schemas.microsoft.com/office/powerpoint/2010/main" val="243675642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3200" dirty="0"/>
              <a:t>Key Financial Ratios  </a:t>
            </a:r>
          </a:p>
        </p:txBody>
      </p:sp>
      <p:sp>
        <p:nvSpPr>
          <p:cNvPr id="3" name="Content Placeholder 2"/>
          <p:cNvSpPr>
            <a:spLocks noGrp="1"/>
          </p:cNvSpPr>
          <p:nvPr>
            <p:ph idx="1"/>
          </p:nvPr>
        </p:nvSpPr>
        <p:spPr/>
        <p:txBody>
          <a:bodyPr/>
          <a:lstStyle/>
          <a:p>
            <a:r>
              <a:rPr lang="en-GB" sz="2000" dirty="0">
                <a:latin typeface="Arial" panose="020B0604020202020204" pitchFamily="34" charset="0"/>
                <a:cs typeface="Arial" panose="020B0604020202020204" pitchFamily="34" charset="0"/>
              </a:rPr>
              <a:t>It is important to define a set of financial ratios that can be used to analyse companies across these industries</a:t>
            </a:r>
          </a:p>
          <a:p>
            <a:r>
              <a:rPr lang="en-GB" sz="2000" dirty="0">
                <a:latin typeface="Arial" panose="020B0604020202020204" pitchFamily="34" charset="0"/>
                <a:cs typeface="Arial" panose="020B0604020202020204" pitchFamily="34" charset="0"/>
              </a:rPr>
              <a:t>In particular, in industries that are heavy in tangible assets (has a physical form – a mixture of fixed and current assets</a:t>
            </a:r>
            <a:r>
              <a:rPr lang="en-GB" dirty="0"/>
              <a:t>)</a:t>
            </a:r>
          </a:p>
        </p:txBody>
      </p:sp>
    </p:spTree>
    <p:extLst>
      <p:ext uri="{BB962C8B-B14F-4D97-AF65-F5344CB8AC3E}">
        <p14:creationId xmlns:p14="http://schemas.microsoft.com/office/powerpoint/2010/main" val="328331585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1. Profitability Ratios</a:t>
            </a:r>
          </a:p>
        </p:txBody>
      </p:sp>
      <p:sp>
        <p:nvSpPr>
          <p:cNvPr id="3" name="Content Placeholder 2"/>
          <p:cNvSpPr>
            <a:spLocks noGrp="1"/>
          </p:cNvSpPr>
          <p:nvPr>
            <p:ph idx="1"/>
          </p:nvPr>
        </p:nvSpPr>
        <p:spPr/>
        <p:txBody>
          <a:bodyPr>
            <a:noAutofit/>
          </a:bodyPr>
          <a:lstStyle/>
          <a:p>
            <a:r>
              <a:rPr lang="en-US" sz="2000" dirty="0">
                <a:latin typeface="Arial" panose="020B0604020202020204" pitchFamily="34" charset="0"/>
                <a:cs typeface="Arial" panose="020B0604020202020204" pitchFamily="34" charset="0"/>
              </a:rPr>
              <a:t>Different profitability ratios provide different useful insights into the financial health and performance of a company. </a:t>
            </a:r>
          </a:p>
          <a:p>
            <a:r>
              <a:rPr lang="en-US" sz="2000" dirty="0">
                <a:latin typeface="Arial" panose="020B0604020202020204" pitchFamily="34" charset="0"/>
                <a:cs typeface="Arial" panose="020B0604020202020204" pitchFamily="34" charset="0"/>
              </a:rPr>
              <a:t>For example, gross profit and net profit ratios tell how well the company is managing its expenses.</a:t>
            </a:r>
          </a:p>
          <a:p>
            <a:r>
              <a:rPr lang="en-US" sz="2000" dirty="0">
                <a:latin typeface="Arial" panose="020B0604020202020204" pitchFamily="34" charset="0"/>
                <a:cs typeface="Arial" panose="020B0604020202020204" pitchFamily="34" charset="0"/>
              </a:rPr>
              <a:t>Return on capital employed (ROCE) tells how well the company is using capital employed to generate returns.</a:t>
            </a:r>
          </a:p>
          <a:p>
            <a:r>
              <a:rPr lang="en-US" sz="2000" dirty="0">
                <a:latin typeface="Arial" panose="020B0604020202020204" pitchFamily="34" charset="0"/>
                <a:cs typeface="Arial" panose="020B0604020202020204" pitchFamily="34" charset="0"/>
              </a:rPr>
              <a:t>Return on investment tells whether the company is generating enough profits for its shareholders. </a:t>
            </a:r>
          </a:p>
        </p:txBody>
      </p:sp>
    </p:spTree>
    <p:extLst>
      <p:ext uri="{BB962C8B-B14F-4D97-AF65-F5344CB8AC3E}">
        <p14:creationId xmlns:p14="http://schemas.microsoft.com/office/powerpoint/2010/main" val="263901607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Gross Profit Margin </a:t>
            </a:r>
            <a:r>
              <a:rPr lang="en-GB" sz="900" dirty="0">
                <a:solidFill>
                  <a:srgbClr val="FF0000"/>
                </a:solidFill>
              </a:rPr>
              <a:t>Before expenses</a:t>
            </a:r>
            <a:endParaRPr lang="en-GB" dirty="0">
              <a:solidFill>
                <a:srgbClr val="FF0000"/>
              </a:solidFill>
            </a:endParaRPr>
          </a:p>
        </p:txBody>
      </p:sp>
      <p:sp>
        <p:nvSpPr>
          <p:cNvPr id="3" name="Content Placeholder 2"/>
          <p:cNvSpPr>
            <a:spLocks noGrp="1"/>
          </p:cNvSpPr>
          <p:nvPr>
            <p:ph idx="1"/>
          </p:nvPr>
        </p:nvSpPr>
        <p:spPr>
          <a:xfrm>
            <a:off x="1021278" y="2638045"/>
            <a:ext cx="7196447" cy="3501498"/>
          </a:xfrm>
        </p:spPr>
        <p:txBody>
          <a:bodyPr>
            <a:normAutofit lnSpcReduction="10000"/>
          </a:bodyPr>
          <a:lstStyle/>
          <a:p>
            <a:r>
              <a:rPr lang="en-GB" dirty="0">
                <a:latin typeface="Arial" panose="020B0604020202020204" pitchFamily="34" charset="0"/>
                <a:cs typeface="Arial" panose="020B0604020202020204" pitchFamily="34" charset="0"/>
              </a:rPr>
              <a:t>Gross profit Margin measure the margin made by sales.  This figure is expected to remain reasonably constant.  A change may be due to changes in selling prices, purchase cost or stock shortage.</a:t>
            </a:r>
          </a:p>
          <a:p>
            <a:endParaRPr lang="en-GB" dirty="0">
              <a:latin typeface="Arial" panose="020B0604020202020204" pitchFamily="34" charset="0"/>
              <a:cs typeface="Arial" panose="020B0604020202020204" pitchFamily="34" charset="0"/>
            </a:endParaRPr>
          </a:p>
          <a:p>
            <a:pPr marL="0" indent="0">
              <a:buNone/>
            </a:pPr>
            <a:r>
              <a:rPr lang="en-GB" u="sng" dirty="0">
                <a:latin typeface="Arial" panose="020B0604020202020204" pitchFamily="34" charset="0"/>
                <a:cs typeface="Arial" panose="020B0604020202020204" pitchFamily="34" charset="0"/>
              </a:rPr>
              <a:t>Gross Profit     </a:t>
            </a:r>
            <a:r>
              <a:rPr lang="en-GB" dirty="0">
                <a:latin typeface="Arial" panose="020B0604020202020204" pitchFamily="34" charset="0"/>
                <a:cs typeface="Arial" panose="020B0604020202020204" pitchFamily="34" charset="0"/>
              </a:rPr>
              <a:t>x 100 =              %</a:t>
            </a:r>
          </a:p>
          <a:p>
            <a:pPr marL="0" indent="0">
              <a:buNone/>
            </a:pPr>
            <a:r>
              <a:rPr lang="en-GB" dirty="0">
                <a:latin typeface="Arial" panose="020B0604020202020204" pitchFamily="34" charset="0"/>
                <a:cs typeface="Arial" panose="020B0604020202020204" pitchFamily="34" charset="0"/>
              </a:rPr>
              <a:t>Sales</a:t>
            </a:r>
          </a:p>
          <a:p>
            <a:pPr marL="0" indent="0">
              <a:buNone/>
            </a:pPr>
            <a:endParaRPr lang="en-GB" dirty="0">
              <a:latin typeface="Arial" panose="020B0604020202020204" pitchFamily="34" charset="0"/>
              <a:cs typeface="Arial" panose="020B0604020202020204" pitchFamily="34" charset="0"/>
            </a:endParaRPr>
          </a:p>
          <a:p>
            <a:pPr marL="0" indent="0">
              <a:buNone/>
            </a:pPr>
            <a:r>
              <a:rPr lang="en-GB" dirty="0">
                <a:latin typeface="Arial" panose="020B0604020202020204" pitchFamily="34" charset="0"/>
                <a:cs typeface="Arial" panose="020B0604020202020204" pitchFamily="34" charset="0"/>
              </a:rPr>
              <a:t>However, within the hotel industry, most of the costs come from operations and not cost of goods sold, therefore the gross profit margin should be high in this industry.  </a:t>
            </a:r>
          </a:p>
        </p:txBody>
      </p:sp>
    </p:spTree>
    <p:extLst>
      <p:ext uri="{BB962C8B-B14F-4D97-AF65-F5344CB8AC3E}">
        <p14:creationId xmlns:p14="http://schemas.microsoft.com/office/powerpoint/2010/main" val="179383299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Net Profit Margin </a:t>
            </a:r>
            <a:r>
              <a:rPr lang="en-GB" sz="900" dirty="0"/>
              <a:t>after expenses</a:t>
            </a:r>
            <a:endParaRPr lang="en-GB" dirty="0"/>
          </a:p>
        </p:txBody>
      </p:sp>
      <p:sp>
        <p:nvSpPr>
          <p:cNvPr id="3" name="Content Placeholder 2"/>
          <p:cNvSpPr>
            <a:spLocks noGrp="1"/>
          </p:cNvSpPr>
          <p:nvPr>
            <p:ph idx="1"/>
          </p:nvPr>
        </p:nvSpPr>
        <p:spPr/>
        <p:txBody>
          <a:bodyPr/>
          <a:lstStyle/>
          <a:p>
            <a:r>
              <a:rPr lang="en-GB" sz="2000" dirty="0">
                <a:latin typeface="Arial" panose="020B0604020202020204" pitchFamily="34" charset="0"/>
                <a:cs typeface="Arial" panose="020B0604020202020204" pitchFamily="34" charset="0"/>
              </a:rPr>
              <a:t>Some company management like to compare their net profit with sales revenue.</a:t>
            </a:r>
          </a:p>
          <a:p>
            <a:endParaRPr lang="en-GB" sz="2000" dirty="0">
              <a:latin typeface="Arial" panose="020B0604020202020204" pitchFamily="34" charset="0"/>
              <a:cs typeface="Arial" panose="020B0604020202020204" pitchFamily="34" charset="0"/>
            </a:endParaRPr>
          </a:p>
          <a:p>
            <a:pPr marL="0" indent="0">
              <a:buNone/>
            </a:pPr>
            <a:r>
              <a:rPr lang="en-GB" sz="2000" u="sng" dirty="0">
                <a:latin typeface="Arial" panose="020B0604020202020204" pitchFamily="34" charset="0"/>
                <a:cs typeface="Arial" panose="020B0604020202020204" pitchFamily="34" charset="0"/>
              </a:rPr>
              <a:t>Net Profit</a:t>
            </a:r>
            <a:r>
              <a:rPr lang="en-GB" sz="2000" dirty="0">
                <a:latin typeface="Arial" panose="020B0604020202020204" pitchFamily="34" charset="0"/>
                <a:cs typeface="Arial" panose="020B0604020202020204" pitchFamily="34" charset="0"/>
              </a:rPr>
              <a:t> x 100 =</a:t>
            </a:r>
          </a:p>
          <a:p>
            <a:pPr marL="0" indent="0">
              <a:buNone/>
            </a:pPr>
            <a:r>
              <a:rPr lang="en-GB" sz="2000" dirty="0">
                <a:latin typeface="Arial" panose="020B0604020202020204" pitchFamily="34" charset="0"/>
                <a:cs typeface="Arial" panose="020B0604020202020204" pitchFamily="34" charset="0"/>
              </a:rPr>
              <a:t>Sales</a:t>
            </a:r>
          </a:p>
          <a:p>
            <a:endParaRPr lang="en-GB" dirty="0"/>
          </a:p>
        </p:txBody>
      </p:sp>
    </p:spTree>
    <p:extLst>
      <p:ext uri="{BB962C8B-B14F-4D97-AF65-F5344CB8AC3E}">
        <p14:creationId xmlns:p14="http://schemas.microsoft.com/office/powerpoint/2010/main" val="131646465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Profibility - ROCE</a:t>
            </a:r>
          </a:p>
        </p:txBody>
      </p:sp>
      <p:sp>
        <p:nvSpPr>
          <p:cNvPr id="3" name="Content Placeholder 2"/>
          <p:cNvSpPr>
            <a:spLocks noGrp="1"/>
          </p:cNvSpPr>
          <p:nvPr>
            <p:ph idx="1"/>
          </p:nvPr>
        </p:nvSpPr>
        <p:spPr>
          <a:xfrm>
            <a:off x="1140031" y="2638045"/>
            <a:ext cx="6804561" cy="3418371"/>
          </a:xfrm>
        </p:spPr>
        <p:txBody>
          <a:bodyPr>
            <a:normAutofit/>
          </a:bodyPr>
          <a:lstStyle/>
          <a:p>
            <a:r>
              <a:rPr lang="en-US" sz="2000" b="1" dirty="0">
                <a:latin typeface="Arial" panose="020B0604020202020204" pitchFamily="34" charset="0"/>
                <a:cs typeface="Arial" panose="020B0604020202020204" pitchFamily="34" charset="0"/>
              </a:rPr>
              <a:t>Definition of 'Return On Capital Employed (ROCE)'</a:t>
            </a:r>
          </a:p>
          <a:p>
            <a:br>
              <a:rPr lang="en-US" sz="2000" dirty="0">
                <a:latin typeface="Arial" panose="020B0604020202020204" pitchFamily="34" charset="0"/>
                <a:cs typeface="Arial" panose="020B0604020202020204" pitchFamily="34" charset="0"/>
              </a:rPr>
            </a:br>
            <a:r>
              <a:rPr lang="en-US" sz="2000" dirty="0">
                <a:latin typeface="Arial" panose="020B0604020202020204" pitchFamily="34" charset="0"/>
                <a:cs typeface="Arial" panose="020B0604020202020204" pitchFamily="34" charset="0"/>
              </a:rPr>
              <a:t>A financial ratio that measures a company's profitability and the efficiency with which its capital is employed. Return on Capital Employed (ROCE) is calculated as:</a:t>
            </a:r>
          </a:p>
          <a:p>
            <a:endParaRPr lang="en-US" sz="2000" dirty="0">
              <a:latin typeface="Arial" panose="020B0604020202020204" pitchFamily="34" charset="0"/>
              <a:cs typeface="Arial" panose="020B0604020202020204" pitchFamily="34" charset="0"/>
            </a:endParaRPr>
          </a:p>
          <a:p>
            <a:r>
              <a:rPr lang="en-US" sz="2000" dirty="0">
                <a:latin typeface="Arial" panose="020B0604020202020204" pitchFamily="34" charset="0"/>
                <a:cs typeface="Arial" panose="020B0604020202020204" pitchFamily="34" charset="0"/>
              </a:rPr>
              <a:t>Profit before interest/total assets less current liabilities x 100%</a:t>
            </a:r>
            <a:br>
              <a:rPr lang="en-US" dirty="0"/>
            </a:br>
            <a:endParaRPr lang="en-US" dirty="0"/>
          </a:p>
          <a:p>
            <a:endParaRPr lang="en-US" dirty="0"/>
          </a:p>
        </p:txBody>
      </p:sp>
    </p:spTree>
    <p:extLst>
      <p:ext uri="{BB962C8B-B14F-4D97-AF65-F5344CB8AC3E}">
        <p14:creationId xmlns:p14="http://schemas.microsoft.com/office/powerpoint/2010/main" val="245889072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Asset turnover</a:t>
            </a:r>
          </a:p>
        </p:txBody>
      </p:sp>
      <p:sp>
        <p:nvSpPr>
          <p:cNvPr id="3" name="Content Placeholder 2"/>
          <p:cNvSpPr>
            <a:spLocks noGrp="1"/>
          </p:cNvSpPr>
          <p:nvPr>
            <p:ph idx="1"/>
          </p:nvPr>
        </p:nvSpPr>
        <p:spPr>
          <a:xfrm>
            <a:off x="1128157" y="2638045"/>
            <a:ext cx="6852062" cy="3453997"/>
          </a:xfrm>
        </p:spPr>
        <p:txBody>
          <a:bodyPr>
            <a:normAutofit/>
          </a:bodyPr>
          <a:lstStyle/>
          <a:p>
            <a:r>
              <a:rPr lang="en-GB" dirty="0">
                <a:latin typeface="Arial" panose="020B0604020202020204" pitchFamily="34" charset="0"/>
                <a:cs typeface="Arial" panose="020B0604020202020204" pitchFamily="34" charset="0"/>
              </a:rPr>
              <a:t>Sales/total assets less current liabilities = *******</a:t>
            </a:r>
          </a:p>
          <a:p>
            <a:pPr marL="0" indent="0">
              <a:buNone/>
            </a:pPr>
            <a:r>
              <a:rPr lang="en-GB" dirty="0">
                <a:latin typeface="Arial" panose="020B0604020202020204" pitchFamily="34" charset="0"/>
                <a:cs typeface="Arial" panose="020B0604020202020204" pitchFamily="34" charset="0"/>
              </a:rPr>
              <a:t> </a:t>
            </a:r>
          </a:p>
          <a:p>
            <a:pPr marL="0" indent="0">
              <a:buNone/>
            </a:pPr>
            <a:r>
              <a:rPr lang="en-GB" dirty="0">
                <a:latin typeface="Arial" panose="020B0604020202020204" pitchFamily="34" charset="0"/>
                <a:cs typeface="Arial" panose="020B0604020202020204" pitchFamily="34" charset="0"/>
              </a:rPr>
              <a:t>This is an efficiency ratio which tells how efficiently assets are being utilised.</a:t>
            </a:r>
          </a:p>
          <a:p>
            <a:pPr marL="0" indent="0">
              <a:buNone/>
            </a:pPr>
            <a:r>
              <a:rPr lang="en-GB" dirty="0">
                <a:latin typeface="Arial" panose="020B0604020202020204" pitchFamily="34" charset="0"/>
                <a:cs typeface="Arial" panose="020B0604020202020204" pitchFamily="34" charset="0"/>
              </a:rPr>
              <a:t>For example, ratio of 1 equals £1 of sales for every £1 of the total average assets for the year.  So, if the ratio were 2 this signifies £2 of sales for every £1of the total average assets for the year.</a:t>
            </a:r>
          </a:p>
          <a:p>
            <a:pPr marL="0" indent="0">
              <a:buNone/>
            </a:pPr>
            <a:r>
              <a:rPr lang="en-GB" dirty="0">
                <a:latin typeface="Arial" panose="020B0604020202020204" pitchFamily="34" charset="0"/>
                <a:cs typeface="Arial" panose="020B0604020202020204" pitchFamily="34" charset="0"/>
              </a:rPr>
              <a:t>Like with most ratios, the asset turnover ratio is based on industry standards.  Some industries use their assets more efficiently than others.</a:t>
            </a:r>
          </a:p>
        </p:txBody>
      </p:sp>
    </p:spTree>
    <p:extLst>
      <p:ext uri="{BB962C8B-B14F-4D97-AF65-F5344CB8AC3E}">
        <p14:creationId xmlns:p14="http://schemas.microsoft.com/office/powerpoint/2010/main" val="90447348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Fixed asset ratio</a:t>
            </a:r>
          </a:p>
        </p:txBody>
      </p:sp>
      <p:sp>
        <p:nvSpPr>
          <p:cNvPr id="3" name="Content Placeholder 2"/>
          <p:cNvSpPr>
            <a:spLocks noGrp="1"/>
          </p:cNvSpPr>
          <p:nvPr>
            <p:ph idx="1"/>
          </p:nvPr>
        </p:nvSpPr>
        <p:spPr>
          <a:xfrm>
            <a:off x="961901" y="2638045"/>
            <a:ext cx="7042068" cy="3101983"/>
          </a:xfrm>
        </p:spPr>
        <p:txBody>
          <a:bodyPr>
            <a:normAutofit/>
          </a:bodyPr>
          <a:lstStyle/>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The fixed asset turnover ratio is the ratio of sales to the value of fixed assets.  It indicates to management how well the organisation is using its fixed assets to generate sales.</a:t>
            </a:r>
          </a:p>
          <a:p>
            <a:r>
              <a:rPr lang="en-GB" sz="2000" dirty="0">
                <a:latin typeface="Arial" panose="020B0604020202020204" pitchFamily="34" charset="0"/>
                <a:cs typeface="Arial" panose="020B0604020202020204" pitchFamily="34" charset="0"/>
              </a:rPr>
              <a:t>A decline in the ratio figure could indicate that the business is over invested in plant, equipment or other fixed assets.</a:t>
            </a:r>
          </a:p>
          <a:p>
            <a:r>
              <a:rPr lang="en-GB" sz="2000" b="1" dirty="0">
                <a:latin typeface="Arial" panose="020B0604020202020204" pitchFamily="34" charset="0"/>
                <a:cs typeface="Arial" panose="020B0604020202020204" pitchFamily="34" charset="0"/>
              </a:rPr>
              <a:t>Sales turnover/ fixed assets =  *** times</a:t>
            </a:r>
          </a:p>
          <a:p>
            <a:endParaRPr lang="en-GB" dirty="0"/>
          </a:p>
        </p:txBody>
      </p:sp>
    </p:spTree>
    <p:extLst>
      <p:ext uri="{BB962C8B-B14F-4D97-AF65-F5344CB8AC3E}">
        <p14:creationId xmlns:p14="http://schemas.microsoft.com/office/powerpoint/2010/main" val="115996097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2. Liquidity Ratios</a:t>
            </a:r>
          </a:p>
        </p:txBody>
      </p:sp>
      <p:sp>
        <p:nvSpPr>
          <p:cNvPr id="3" name="Content Placeholder 2"/>
          <p:cNvSpPr>
            <a:spLocks noGrp="1"/>
          </p:cNvSpPr>
          <p:nvPr>
            <p:ph idx="1"/>
          </p:nvPr>
        </p:nvSpPr>
        <p:spPr/>
        <p:txBody>
          <a:bodyPr>
            <a:normAutofit/>
          </a:bodyPr>
          <a:lstStyle/>
          <a:p>
            <a:r>
              <a:rPr lang="en-US" sz="2000" dirty="0">
                <a:latin typeface="Arial" panose="020B0604020202020204" pitchFamily="34" charset="0"/>
                <a:cs typeface="Arial" panose="020B0604020202020204" pitchFamily="34" charset="0"/>
              </a:rPr>
              <a:t>There are </a:t>
            </a:r>
            <a:r>
              <a:rPr lang="en-US" sz="2000" u="sng" dirty="0">
                <a:latin typeface="Arial" panose="020B0604020202020204" pitchFamily="34" charset="0"/>
                <a:cs typeface="Arial" panose="020B0604020202020204" pitchFamily="34" charset="0"/>
              </a:rPr>
              <a:t>two main </a:t>
            </a:r>
            <a:r>
              <a:rPr lang="en-US" sz="2000" dirty="0">
                <a:latin typeface="Arial" panose="020B0604020202020204" pitchFamily="34" charset="0"/>
                <a:cs typeface="Arial" panose="020B0604020202020204" pitchFamily="34" charset="0"/>
              </a:rPr>
              <a:t>liquidity ratios which are used to help assess whether a business has sufficient cash or equivalent current assets to be able to pay its debts.</a:t>
            </a:r>
          </a:p>
          <a:p>
            <a:r>
              <a:rPr lang="en-US" sz="2000" dirty="0">
                <a:latin typeface="Arial" panose="020B0604020202020204" pitchFamily="34" charset="0"/>
                <a:cs typeface="Arial" panose="020B0604020202020204" pitchFamily="34" charset="0"/>
              </a:rPr>
              <a:t>Liquidity ratios focus on the short term, and make use of the current assets and the current liabilities in the Balance Sheet.</a:t>
            </a:r>
          </a:p>
        </p:txBody>
      </p:sp>
    </p:spTree>
    <p:extLst>
      <p:ext uri="{BB962C8B-B14F-4D97-AF65-F5344CB8AC3E}">
        <p14:creationId xmlns:p14="http://schemas.microsoft.com/office/powerpoint/2010/main" val="162138577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Current Ratios</a:t>
            </a:r>
          </a:p>
        </p:txBody>
      </p:sp>
      <p:sp>
        <p:nvSpPr>
          <p:cNvPr id="3" name="Content Placeholder 2"/>
          <p:cNvSpPr>
            <a:spLocks noGrp="1"/>
          </p:cNvSpPr>
          <p:nvPr>
            <p:ph idx="1"/>
          </p:nvPr>
        </p:nvSpPr>
        <p:spPr>
          <a:xfrm>
            <a:off x="1104405" y="2638045"/>
            <a:ext cx="7030192" cy="3560874"/>
          </a:xfrm>
        </p:spPr>
        <p:txBody>
          <a:bodyPr>
            <a:normAutofit/>
          </a:bodyPr>
          <a:lstStyle/>
          <a:p>
            <a:pPr marL="0" indent="0">
              <a:buNone/>
            </a:pPr>
            <a:endParaRPr lang="en-US" dirty="0">
              <a:latin typeface="Arial" panose="020B0604020202020204" pitchFamily="34" charset="0"/>
              <a:cs typeface="Arial" panose="020B0604020202020204" pitchFamily="34" charset="0"/>
            </a:endParaRPr>
          </a:p>
          <a:p>
            <a:pPr marL="0" indent="0">
              <a:buNone/>
            </a:pPr>
            <a:r>
              <a:rPr lang="en-US" dirty="0">
                <a:latin typeface="Arial" panose="020B0604020202020204" pitchFamily="34" charset="0"/>
                <a:cs typeface="Arial" panose="020B0604020202020204" pitchFamily="34" charset="0"/>
              </a:rPr>
              <a:t>Current Ratio = 	</a:t>
            </a:r>
            <a:r>
              <a:rPr lang="en-US" sz="1600" u="sng" dirty="0">
                <a:latin typeface="Arial" panose="020B0604020202020204" pitchFamily="34" charset="0"/>
                <a:cs typeface="Arial" panose="020B0604020202020204" pitchFamily="34" charset="0"/>
              </a:rPr>
              <a:t>current assets/</a:t>
            </a:r>
            <a:r>
              <a:rPr lang="en-US" sz="1600" dirty="0">
                <a:latin typeface="Arial" panose="020B0604020202020204" pitchFamily="34" charset="0"/>
                <a:cs typeface="Arial" panose="020B0604020202020204" pitchFamily="34" charset="0"/>
              </a:rPr>
              <a:t>             </a:t>
            </a:r>
          </a:p>
          <a:p>
            <a:pPr marL="0" indent="0">
              <a:buNone/>
            </a:pPr>
            <a:r>
              <a:rPr lang="en-US" sz="1600" dirty="0">
                <a:latin typeface="Arial" panose="020B0604020202020204" pitchFamily="34" charset="0"/>
                <a:cs typeface="Arial" panose="020B0604020202020204" pitchFamily="34" charset="0"/>
              </a:rPr>
              <a:t>                       		current liabilities</a:t>
            </a:r>
          </a:p>
          <a:p>
            <a:endParaRPr lang="en-US" sz="1600" dirty="0">
              <a:latin typeface="Arial" panose="020B0604020202020204" pitchFamily="34" charset="0"/>
              <a:cs typeface="Arial" panose="020B0604020202020204" pitchFamily="34" charset="0"/>
            </a:endParaRPr>
          </a:p>
          <a:p>
            <a:r>
              <a:rPr lang="en-US" sz="1600" dirty="0">
                <a:latin typeface="Arial" panose="020B0604020202020204" pitchFamily="34" charset="0"/>
                <a:cs typeface="Arial" panose="020B0604020202020204" pitchFamily="34" charset="0"/>
              </a:rPr>
              <a:t>A current ratio of around </a:t>
            </a:r>
            <a:r>
              <a:rPr lang="en-US" sz="1600" b="1" dirty="0">
                <a:latin typeface="Arial" panose="020B0604020202020204" pitchFamily="34" charset="0"/>
                <a:cs typeface="Arial" panose="020B0604020202020204" pitchFamily="34" charset="0"/>
              </a:rPr>
              <a:t>1.7 – 2.0 </a:t>
            </a:r>
            <a:r>
              <a:rPr lang="en-US" sz="1600" dirty="0">
                <a:latin typeface="Arial" panose="020B0604020202020204" pitchFamily="34" charset="0"/>
                <a:cs typeface="Arial" panose="020B0604020202020204" pitchFamily="34" charset="0"/>
              </a:rPr>
              <a:t>is considered encouraging for a business.</a:t>
            </a:r>
          </a:p>
          <a:p>
            <a:endParaRPr lang="en-US" sz="1600" dirty="0">
              <a:latin typeface="Arial" panose="020B0604020202020204" pitchFamily="34" charset="0"/>
              <a:cs typeface="Arial" panose="020B0604020202020204" pitchFamily="34" charset="0"/>
            </a:endParaRPr>
          </a:p>
          <a:p>
            <a:r>
              <a:rPr lang="en-US" sz="1600" dirty="0">
                <a:latin typeface="Arial" panose="020B0604020202020204" pitchFamily="34" charset="0"/>
                <a:cs typeface="Arial" panose="020B0604020202020204" pitchFamily="34" charset="0"/>
              </a:rPr>
              <a:t>It suggests the business has enough cash to meet its debts.  Shareholders expect to see a ratio result over 1.</a:t>
            </a:r>
          </a:p>
          <a:p>
            <a:r>
              <a:rPr lang="en-US" sz="1600" dirty="0">
                <a:latin typeface="Arial" panose="020B0604020202020204" pitchFamily="34" charset="0"/>
                <a:cs typeface="Arial" panose="020B0604020202020204" pitchFamily="34" charset="0"/>
              </a:rPr>
              <a:t>A low ratio of </a:t>
            </a:r>
            <a:r>
              <a:rPr lang="en-US" sz="1600" b="1" dirty="0">
                <a:latin typeface="Arial" panose="020B0604020202020204" pitchFamily="34" charset="0"/>
                <a:cs typeface="Arial" panose="020B0604020202020204" pitchFamily="34" charset="0"/>
              </a:rPr>
              <a:t>1.0 – 1.5 </a:t>
            </a:r>
            <a:r>
              <a:rPr lang="en-US" sz="1600" dirty="0">
                <a:latin typeface="Arial" panose="020B0604020202020204" pitchFamily="34" charset="0"/>
                <a:cs typeface="Arial" panose="020B0604020202020204" pitchFamily="34" charset="0"/>
              </a:rPr>
              <a:t>suggests otherwise.</a:t>
            </a:r>
          </a:p>
          <a:p>
            <a:endParaRPr lang="en-US" sz="1600" dirty="0"/>
          </a:p>
        </p:txBody>
      </p:sp>
    </p:spTree>
    <p:extLst>
      <p:ext uri="{BB962C8B-B14F-4D97-AF65-F5344CB8AC3E}">
        <p14:creationId xmlns:p14="http://schemas.microsoft.com/office/powerpoint/2010/main" val="299006672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Debtor days</a:t>
            </a:r>
          </a:p>
        </p:txBody>
      </p:sp>
      <p:sp>
        <p:nvSpPr>
          <p:cNvPr id="3" name="Content Placeholder 2"/>
          <p:cNvSpPr>
            <a:spLocks noGrp="1"/>
          </p:cNvSpPr>
          <p:nvPr>
            <p:ph idx="1"/>
          </p:nvPr>
        </p:nvSpPr>
        <p:spPr/>
        <p:txBody>
          <a:bodyPr/>
          <a:lstStyle/>
          <a:p>
            <a:r>
              <a:rPr lang="en-GB" sz="2000" dirty="0">
                <a:latin typeface="Arial" panose="020B0604020202020204" pitchFamily="34" charset="0"/>
                <a:cs typeface="Arial" panose="020B0604020202020204" pitchFamily="34" charset="0"/>
              </a:rPr>
              <a:t>Debtors x 365/credit sales =     ******* days</a:t>
            </a:r>
          </a:p>
          <a:p>
            <a:pPr marL="0" indent="0">
              <a:buNone/>
            </a:pPr>
            <a:endParaRPr lang="en-GB" sz="2000" dirty="0">
              <a:latin typeface="Arial" panose="020B0604020202020204" pitchFamily="34" charset="0"/>
              <a:cs typeface="Arial" panose="020B0604020202020204" pitchFamily="34" charset="0"/>
            </a:endParaRPr>
          </a:p>
          <a:p>
            <a:pPr marL="0" indent="0">
              <a:buNone/>
            </a:pPr>
            <a:r>
              <a:rPr lang="en-GB" sz="2000" dirty="0">
                <a:latin typeface="Arial" panose="020B0604020202020204" pitchFamily="34" charset="0"/>
                <a:cs typeface="Arial" panose="020B0604020202020204" pitchFamily="34" charset="0"/>
              </a:rPr>
              <a:t>Despite debtors being an asset for an organisation, payment from debtors should be received within 30-36 days, as this is the most acceptable timeframe </a:t>
            </a:r>
          </a:p>
          <a:p>
            <a:pPr marL="0" indent="0">
              <a:buNone/>
            </a:pPr>
            <a:endParaRPr lang="en-GB" dirty="0"/>
          </a:p>
        </p:txBody>
      </p:sp>
    </p:spTree>
    <p:extLst>
      <p:ext uri="{BB962C8B-B14F-4D97-AF65-F5344CB8AC3E}">
        <p14:creationId xmlns:p14="http://schemas.microsoft.com/office/powerpoint/2010/main" val="56747710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Creditor days</a:t>
            </a:r>
          </a:p>
        </p:txBody>
      </p:sp>
      <p:sp>
        <p:nvSpPr>
          <p:cNvPr id="3" name="Content Placeholder 2"/>
          <p:cNvSpPr>
            <a:spLocks noGrp="1"/>
          </p:cNvSpPr>
          <p:nvPr>
            <p:ph idx="1"/>
          </p:nvPr>
        </p:nvSpPr>
        <p:spPr/>
        <p:txBody>
          <a:bodyPr/>
          <a:lstStyle/>
          <a:p>
            <a:r>
              <a:rPr lang="en-GB" dirty="0">
                <a:latin typeface="Arial" panose="020B0604020202020204" pitchFamily="34" charset="0"/>
                <a:cs typeface="Arial" panose="020B0604020202020204" pitchFamily="34" charset="0"/>
              </a:rPr>
              <a:t>Credit days ratio indicates the number of days it takes to pay creditors.</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Creditor  x 365/ credit purchases  =   ***** days</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30 days is the most acceptable.  A result over the acceptable repayment period can be an indication that the organisation is experiencing difficulties with cash. </a:t>
            </a:r>
          </a:p>
        </p:txBody>
      </p:sp>
    </p:spTree>
    <p:extLst>
      <p:ext uri="{BB962C8B-B14F-4D97-AF65-F5344CB8AC3E}">
        <p14:creationId xmlns:p14="http://schemas.microsoft.com/office/powerpoint/2010/main" val="381676618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Gearing</a:t>
            </a:r>
          </a:p>
        </p:txBody>
      </p:sp>
      <p:sp>
        <p:nvSpPr>
          <p:cNvPr id="3" name="Content Placeholder 2"/>
          <p:cNvSpPr>
            <a:spLocks noGrp="1"/>
          </p:cNvSpPr>
          <p:nvPr>
            <p:ph idx="1"/>
          </p:nvPr>
        </p:nvSpPr>
        <p:spPr>
          <a:xfrm>
            <a:off x="1033153" y="2638045"/>
            <a:ext cx="7101444" cy="3442121"/>
          </a:xfrm>
        </p:spPr>
        <p:txBody>
          <a:bodyPr/>
          <a:lstStyle/>
          <a:p>
            <a:r>
              <a:rPr lang="en-GB" sz="2000" dirty="0">
                <a:latin typeface="Arial" panose="020B0604020202020204" pitchFamily="34" charset="0"/>
                <a:cs typeface="Arial" panose="020B0604020202020204" pitchFamily="34" charset="0"/>
              </a:rPr>
              <a:t>Gearing refers to the proportion of finance provided by debt and concentrates on the long term. </a:t>
            </a:r>
          </a:p>
          <a:p>
            <a:r>
              <a:rPr lang="en-GB" sz="2000" dirty="0">
                <a:latin typeface="Arial" panose="020B0604020202020204" pitchFamily="34" charset="0"/>
                <a:cs typeface="Arial" panose="020B0604020202020204" pitchFamily="34" charset="0"/>
              </a:rPr>
              <a:t>The higher the level of gearing, the higher the risks </a:t>
            </a:r>
          </a:p>
          <a:p>
            <a:endParaRPr lang="en-GB" sz="2000" dirty="0">
              <a:latin typeface="Arial" panose="020B0604020202020204" pitchFamily="34" charset="0"/>
              <a:cs typeface="Arial" panose="020B0604020202020204" pitchFamily="34" charset="0"/>
            </a:endParaRPr>
          </a:p>
          <a:p>
            <a:pPr marL="0" indent="0">
              <a:buNone/>
            </a:pPr>
            <a:r>
              <a:rPr lang="en-GB" sz="2000" dirty="0">
                <a:latin typeface="Arial" panose="020B0604020202020204" pitchFamily="34" charset="0"/>
                <a:cs typeface="Arial" panose="020B0604020202020204" pitchFamily="34" charset="0"/>
              </a:rPr>
              <a:t>Interest on a debt has to be paid, regardless of business profitability</a:t>
            </a:r>
          </a:p>
          <a:p>
            <a:pPr marL="0" indent="0">
              <a:buNone/>
            </a:pPr>
            <a:r>
              <a:rPr lang="en-GB" sz="2000" dirty="0">
                <a:latin typeface="Arial" panose="020B0604020202020204" pitchFamily="34" charset="0"/>
                <a:cs typeface="Arial" panose="020B0604020202020204" pitchFamily="34" charset="0"/>
              </a:rPr>
              <a:t>Companies unable to service their own debt may be forced to sell off assets or declare bankruptcy</a:t>
            </a:r>
          </a:p>
          <a:p>
            <a:endParaRPr lang="en-GB" dirty="0"/>
          </a:p>
          <a:p>
            <a:pPr marL="0" indent="0">
              <a:buNone/>
            </a:pPr>
            <a:endParaRPr lang="en-GB" dirty="0"/>
          </a:p>
        </p:txBody>
      </p:sp>
    </p:spTree>
    <p:extLst>
      <p:ext uri="{BB962C8B-B14F-4D97-AF65-F5344CB8AC3E}">
        <p14:creationId xmlns:p14="http://schemas.microsoft.com/office/powerpoint/2010/main" val="257865774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Debt ratio (or gearing ratio)</a:t>
            </a:r>
          </a:p>
        </p:txBody>
      </p:sp>
      <p:sp>
        <p:nvSpPr>
          <p:cNvPr id="3" name="Content Placeholder 2"/>
          <p:cNvSpPr>
            <a:spLocks noGrp="1"/>
          </p:cNvSpPr>
          <p:nvPr>
            <p:ph idx="1"/>
          </p:nvPr>
        </p:nvSpPr>
        <p:spPr>
          <a:xfrm>
            <a:off x="450761" y="2202287"/>
            <a:ext cx="8435662" cy="4162887"/>
          </a:xfrm>
        </p:spPr>
        <p:txBody>
          <a:bodyPr>
            <a:normAutofit/>
          </a:bodyPr>
          <a:lstStyle/>
          <a:p>
            <a:r>
              <a:rPr lang="en-GB" dirty="0">
                <a:latin typeface="Arial" panose="020B0604020202020204" pitchFamily="34" charset="0"/>
                <a:cs typeface="Arial" panose="020B0604020202020204" pitchFamily="34" charset="0"/>
              </a:rPr>
              <a:t>The debt ratio measures a company’s ability to pay it’s debts.</a:t>
            </a:r>
          </a:p>
          <a:p>
            <a:r>
              <a:rPr lang="en-GB" dirty="0">
                <a:latin typeface="Arial" panose="020B0604020202020204" pitchFamily="34" charset="0"/>
                <a:cs typeface="Arial" panose="020B0604020202020204" pitchFamily="34" charset="0"/>
              </a:rPr>
              <a:t>Within the hospitality industry, it is important to have low debt ratios, meaning long term assets greatly outweigh the debt used to purchase them.</a:t>
            </a:r>
          </a:p>
          <a:p>
            <a:pPr marL="0" indent="0">
              <a:buNone/>
            </a:pPr>
            <a:endParaRPr lang="en-GB" dirty="0">
              <a:latin typeface="Arial" panose="020B0604020202020204" pitchFamily="34" charset="0"/>
              <a:cs typeface="Arial" panose="020B0604020202020204" pitchFamily="34" charset="0"/>
            </a:endParaRPr>
          </a:p>
          <a:p>
            <a:pPr marL="0" indent="0">
              <a:buNone/>
            </a:pPr>
            <a:r>
              <a:rPr lang="en-GB" dirty="0">
                <a:latin typeface="Arial" panose="020B0604020202020204" pitchFamily="34" charset="0"/>
                <a:cs typeface="Arial" panose="020B0604020202020204" pitchFamily="34" charset="0"/>
              </a:rPr>
              <a:t>Total debt/total assets  = ******</a:t>
            </a:r>
          </a:p>
          <a:p>
            <a:pPr marL="0" indent="0">
              <a:buNone/>
            </a:pPr>
            <a:endParaRPr lang="en-GB" dirty="0">
              <a:latin typeface="Arial" panose="020B0604020202020204" pitchFamily="34" charset="0"/>
              <a:cs typeface="Arial" panose="020B0604020202020204" pitchFamily="34" charset="0"/>
            </a:endParaRPr>
          </a:p>
          <a:p>
            <a:pPr marL="0" indent="0">
              <a:buNone/>
            </a:pPr>
            <a:r>
              <a:rPr lang="en-GB" dirty="0">
                <a:latin typeface="Arial" panose="020B0604020202020204" pitchFamily="34" charset="0"/>
                <a:cs typeface="Arial" panose="020B0604020202020204" pitchFamily="34" charset="0"/>
              </a:rPr>
              <a:t>A debt ratio of less than 35% is considered good.</a:t>
            </a:r>
          </a:p>
          <a:p>
            <a:pPr marL="0" indent="0">
              <a:buNone/>
            </a:pPr>
            <a:r>
              <a:rPr lang="en-GB" dirty="0">
                <a:latin typeface="Arial" panose="020B0604020202020204" pitchFamily="34" charset="0"/>
                <a:cs typeface="Arial" panose="020B0604020202020204" pitchFamily="34" charset="0"/>
              </a:rPr>
              <a:t>Remember, Interest on a debt has to be paid, regardless of business profitability</a:t>
            </a:r>
          </a:p>
          <a:p>
            <a:pPr marL="0" indent="0">
              <a:buNone/>
            </a:pPr>
            <a:r>
              <a:rPr lang="en-GB" dirty="0">
                <a:latin typeface="Arial" panose="020B0604020202020204" pitchFamily="34" charset="0"/>
                <a:cs typeface="Arial" panose="020B0604020202020204" pitchFamily="34" charset="0"/>
              </a:rPr>
              <a:t>Companies unable to service their own debt may be forced to sell off assets or declare bankruptcy</a:t>
            </a:r>
          </a:p>
          <a:p>
            <a:pPr marL="0" indent="0">
              <a:buNone/>
            </a:pPr>
            <a:endParaRPr lang="en-GB" dirty="0"/>
          </a:p>
          <a:p>
            <a:endParaRPr lang="en-GB" dirty="0"/>
          </a:p>
        </p:txBody>
      </p:sp>
    </p:spTree>
    <p:extLst>
      <p:ext uri="{BB962C8B-B14F-4D97-AF65-F5344CB8AC3E}">
        <p14:creationId xmlns:p14="http://schemas.microsoft.com/office/powerpoint/2010/main" val="74696259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Interest cover</a:t>
            </a:r>
          </a:p>
        </p:txBody>
      </p:sp>
      <p:sp>
        <p:nvSpPr>
          <p:cNvPr id="3" name="Content Placeholder 2"/>
          <p:cNvSpPr>
            <a:spLocks noGrp="1"/>
          </p:cNvSpPr>
          <p:nvPr>
            <p:ph idx="1"/>
          </p:nvPr>
        </p:nvSpPr>
        <p:spPr>
          <a:xfrm>
            <a:off x="950026" y="2638045"/>
            <a:ext cx="7208321" cy="3101983"/>
          </a:xfrm>
        </p:spPr>
        <p:txBody>
          <a:bodyPr>
            <a:noAutofit/>
          </a:bodyPr>
          <a:lstStyle/>
          <a:p>
            <a:r>
              <a:rPr lang="en-GB" sz="2000" dirty="0">
                <a:latin typeface="Arial" panose="020B0604020202020204" pitchFamily="34" charset="0"/>
                <a:cs typeface="Arial" panose="020B0604020202020204" pitchFamily="34" charset="0"/>
              </a:rPr>
              <a:t>The interest coverage ratio is used to determine how easily a company can pay interest expenses on outstanding debt</a:t>
            </a:r>
          </a:p>
          <a:p>
            <a:r>
              <a:rPr lang="en-GB" sz="2000" dirty="0">
                <a:latin typeface="Arial" panose="020B0604020202020204" pitchFamily="34" charset="0"/>
                <a:cs typeface="Arial" panose="020B0604020202020204" pitchFamily="34" charset="0"/>
              </a:rPr>
              <a:t>When a company’s ratio is 1.5 or lower, its ability to meet interest expenses may be questionable.  </a:t>
            </a:r>
          </a:p>
          <a:p>
            <a:r>
              <a:rPr lang="en-GB" sz="2000" dirty="0">
                <a:latin typeface="Arial" panose="020B0604020202020204" pitchFamily="34" charset="0"/>
                <a:cs typeface="Arial" panose="020B0604020202020204" pitchFamily="34" charset="0"/>
              </a:rPr>
              <a:t>The lower the ratio, the more the company is burdened by debt.</a:t>
            </a:r>
          </a:p>
          <a:p>
            <a:pPr marL="0" indent="0">
              <a:buNone/>
            </a:pPr>
            <a:endParaRPr lang="en-GB" sz="2000" dirty="0">
              <a:latin typeface="Arial" panose="020B0604020202020204" pitchFamily="34" charset="0"/>
              <a:cs typeface="Arial" panose="020B0604020202020204" pitchFamily="34" charset="0"/>
            </a:endParaRPr>
          </a:p>
          <a:p>
            <a:pPr marL="0" indent="0">
              <a:buNone/>
            </a:pPr>
            <a:endParaRPr lang="en-GB" sz="2000" dirty="0">
              <a:latin typeface="Arial" panose="020B0604020202020204" pitchFamily="34" charset="0"/>
              <a:cs typeface="Arial" panose="020B0604020202020204" pitchFamily="34" charset="0"/>
            </a:endParaRPr>
          </a:p>
          <a:p>
            <a:r>
              <a:rPr lang="en-GB" sz="2000" b="1" dirty="0">
                <a:latin typeface="Arial" panose="020B0604020202020204" pitchFamily="34" charset="0"/>
                <a:cs typeface="Arial" panose="020B0604020202020204" pitchFamily="34" charset="0"/>
              </a:rPr>
              <a:t>Profit before interest/ interest =  ****</a:t>
            </a:r>
          </a:p>
        </p:txBody>
      </p:sp>
    </p:spTree>
    <p:extLst>
      <p:ext uri="{BB962C8B-B14F-4D97-AF65-F5344CB8AC3E}">
        <p14:creationId xmlns:p14="http://schemas.microsoft.com/office/powerpoint/2010/main" val="2624265926"/>
      </p:ext>
    </p:extLst>
  </p:cSld>
  <p:clrMapOvr>
    <a:masterClrMapping/>
  </p:clrMapOvr>
</p:sld>
</file>

<file path=ppt/theme/theme1.xml><?xml version="1.0" encoding="utf-8"?>
<a:theme xmlns:a="http://schemas.openxmlformats.org/drawingml/2006/main" name="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4DB32801-28C0-48B0-8C1D-A9A58613615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{9F5A43D9-1F63-0249-AB5A-8C2D83B4C05F}tf10001120</Template>
  <TotalTime>672</TotalTime>
  <Words>1133</Words>
  <Application>Microsoft Macintosh PowerPoint</Application>
  <PresentationFormat>On-screen Show (4:3)</PresentationFormat>
  <Paragraphs>133</Paragraphs>
  <Slides>19</Slides>
  <Notes>19</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19</vt:i4>
      </vt:variant>
    </vt:vector>
  </HeadingPairs>
  <TitlesOfParts>
    <vt:vector size="23" baseType="lpstr">
      <vt:lpstr>Arial</vt:lpstr>
      <vt:lpstr>Calibri</vt:lpstr>
      <vt:lpstr>Gill Sans MT</vt:lpstr>
      <vt:lpstr>Parcel</vt:lpstr>
      <vt:lpstr>Management In Practice</vt:lpstr>
      <vt:lpstr>Finance</vt:lpstr>
      <vt:lpstr>Ratio analysis </vt:lpstr>
      <vt:lpstr>Ratios</vt:lpstr>
      <vt:lpstr>PowerPoint Presentation</vt:lpstr>
      <vt:lpstr>Key Financial Ratios  </vt:lpstr>
      <vt:lpstr>1. Profitability Ratios</vt:lpstr>
      <vt:lpstr>Gross Profit Margin Before expenses</vt:lpstr>
      <vt:lpstr>Net Profit Margin after expenses</vt:lpstr>
      <vt:lpstr>Profibility - ROCE</vt:lpstr>
      <vt:lpstr>Asset turnover</vt:lpstr>
      <vt:lpstr>Fixed asset ratio</vt:lpstr>
      <vt:lpstr>2. Liquidity Ratios</vt:lpstr>
      <vt:lpstr>Current Ratios</vt:lpstr>
      <vt:lpstr>Debtor days</vt:lpstr>
      <vt:lpstr>Creditor days</vt:lpstr>
      <vt:lpstr>Gearing</vt:lpstr>
      <vt:lpstr>Debt ratio (or gearing ratio)</vt:lpstr>
      <vt:lpstr>Interest cover</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 P</dc:creator>
  <cp:lastModifiedBy>Marie Pitson</cp:lastModifiedBy>
  <cp:revision>24</cp:revision>
  <cp:lastPrinted>2016-10-04T07:08:38Z</cp:lastPrinted>
  <dcterms:created xsi:type="dcterms:W3CDTF">2014-03-25T19:37:34Z</dcterms:created>
  <dcterms:modified xsi:type="dcterms:W3CDTF">2023-02-24T20:01:41Z</dcterms:modified>
</cp:coreProperties>
</file>