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57" r:id="rId4"/>
    <p:sldId id="258" r:id="rId5"/>
    <p:sldId id="259" r:id="rId6"/>
    <p:sldId id="260" r:id="rId7"/>
    <p:sldId id="262" r:id="rId8"/>
    <p:sldId id="263" r:id="rId9"/>
    <p:sldId id="264" r:id="rId10"/>
    <p:sldId id="265" r:id="rId11"/>
    <p:sldId id="266" r:id="rId12"/>
    <p:sldId id="267" r:id="rId13"/>
    <p:sldId id="268" r:id="rId14"/>
    <p:sldId id="269" r:id="rId15"/>
    <p:sldId id="270" r:id="rId16"/>
    <p:sldId id="271" r:id="rId17"/>
    <p:sldId id="274" r:id="rId18"/>
    <p:sldId id="273" r:id="rId19"/>
    <p:sldId id="275" r:id="rId20"/>
    <p:sldId id="276" r:id="rId21"/>
    <p:sldId id="277" r:id="rId22"/>
    <p:sldId id="278" r:id="rId23"/>
    <p:sldId id="279" r:id="rId24"/>
    <p:sldId id="280" r:id="rId25"/>
    <p:sldId id="282" r:id="rId26"/>
    <p:sldId id="283" r:id="rId27"/>
    <p:sldId id="284" r:id="rId28"/>
    <p:sldId id="285" r:id="rId29"/>
    <p:sldId id="272"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42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F87DE14-E25B-4431-9964-1983BB2B4259}" type="datetimeFigureOut">
              <a:rPr lang="en-GB" smtClean="0"/>
              <a:t>06/10/2016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924ABB-2E57-4185-94CC-98F6C3185475}" type="slidenum">
              <a:rPr lang="en-GB" smtClean="0"/>
              <a:t>‹#›</a:t>
            </a:fld>
            <a:endParaRPr lang="en-GB"/>
          </a:p>
        </p:txBody>
      </p:sp>
    </p:spTree>
    <p:extLst>
      <p:ext uri="{BB962C8B-B14F-4D97-AF65-F5344CB8AC3E}">
        <p14:creationId xmlns:p14="http://schemas.microsoft.com/office/powerpoint/2010/main" val="2317061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87DE14-E25B-4431-9964-1983BB2B4259}" type="datetimeFigureOut">
              <a:rPr lang="en-GB" smtClean="0"/>
              <a:t>06/10/2016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924ABB-2E57-4185-94CC-98F6C3185475}" type="slidenum">
              <a:rPr lang="en-GB" smtClean="0"/>
              <a:t>‹#›</a:t>
            </a:fld>
            <a:endParaRPr lang="en-GB"/>
          </a:p>
        </p:txBody>
      </p:sp>
    </p:spTree>
    <p:extLst>
      <p:ext uri="{BB962C8B-B14F-4D97-AF65-F5344CB8AC3E}">
        <p14:creationId xmlns:p14="http://schemas.microsoft.com/office/powerpoint/2010/main" val="2432022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F87DE14-E25B-4431-9964-1983BB2B4259}" type="datetimeFigureOut">
              <a:rPr lang="en-GB" smtClean="0"/>
              <a:t>06/10/2016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924ABB-2E57-4185-94CC-98F6C3185475}" type="slidenum">
              <a:rPr lang="en-GB" smtClean="0"/>
              <a:t>‹#›</a:t>
            </a:fld>
            <a:endParaRPr lang="en-GB"/>
          </a:p>
        </p:txBody>
      </p:sp>
    </p:spTree>
    <p:extLst>
      <p:ext uri="{BB962C8B-B14F-4D97-AF65-F5344CB8AC3E}">
        <p14:creationId xmlns:p14="http://schemas.microsoft.com/office/powerpoint/2010/main" val="2437097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F87DE14-E25B-4431-9964-1983BB2B4259}" type="datetimeFigureOut">
              <a:rPr lang="en-GB" smtClean="0"/>
              <a:t>06/10/2016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924ABB-2E57-4185-94CC-98F6C3185475}" type="slidenum">
              <a:rPr lang="en-GB" smtClean="0"/>
              <a:t>‹#›</a:t>
            </a:fld>
            <a:endParaRPr lang="en-GB"/>
          </a:p>
        </p:txBody>
      </p:sp>
    </p:spTree>
    <p:extLst>
      <p:ext uri="{BB962C8B-B14F-4D97-AF65-F5344CB8AC3E}">
        <p14:creationId xmlns:p14="http://schemas.microsoft.com/office/powerpoint/2010/main" val="3377310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F87DE14-E25B-4431-9964-1983BB2B4259}" type="datetimeFigureOut">
              <a:rPr lang="en-GB" smtClean="0"/>
              <a:t>06/10/2016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924ABB-2E57-4185-94CC-98F6C3185475}" type="slidenum">
              <a:rPr lang="en-GB" smtClean="0"/>
              <a:t>‹#›</a:t>
            </a:fld>
            <a:endParaRPr lang="en-GB"/>
          </a:p>
        </p:txBody>
      </p:sp>
    </p:spTree>
    <p:extLst>
      <p:ext uri="{BB962C8B-B14F-4D97-AF65-F5344CB8AC3E}">
        <p14:creationId xmlns:p14="http://schemas.microsoft.com/office/powerpoint/2010/main" val="105409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F87DE14-E25B-4431-9964-1983BB2B4259}" type="datetimeFigureOut">
              <a:rPr lang="en-GB" smtClean="0"/>
              <a:t>06/10/2016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924ABB-2E57-4185-94CC-98F6C3185475}" type="slidenum">
              <a:rPr lang="en-GB" smtClean="0"/>
              <a:t>‹#›</a:t>
            </a:fld>
            <a:endParaRPr lang="en-GB"/>
          </a:p>
        </p:txBody>
      </p:sp>
    </p:spTree>
    <p:extLst>
      <p:ext uri="{BB962C8B-B14F-4D97-AF65-F5344CB8AC3E}">
        <p14:creationId xmlns:p14="http://schemas.microsoft.com/office/powerpoint/2010/main" val="2006048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87DE14-E25B-4431-9964-1983BB2B4259}" type="datetimeFigureOut">
              <a:rPr lang="en-GB" smtClean="0"/>
              <a:t>06/10/2016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924ABB-2E57-4185-94CC-98F6C3185475}" type="slidenum">
              <a:rPr lang="en-GB" smtClean="0"/>
              <a:t>‹#›</a:t>
            </a:fld>
            <a:endParaRPr lang="en-GB"/>
          </a:p>
        </p:txBody>
      </p:sp>
    </p:spTree>
    <p:extLst>
      <p:ext uri="{BB962C8B-B14F-4D97-AF65-F5344CB8AC3E}">
        <p14:creationId xmlns:p14="http://schemas.microsoft.com/office/powerpoint/2010/main" val="2615859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87DE14-E25B-4431-9964-1983BB2B4259}" type="datetimeFigureOut">
              <a:rPr lang="en-GB" smtClean="0"/>
              <a:t>06/10/2016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924ABB-2E57-4185-94CC-98F6C3185475}" type="slidenum">
              <a:rPr lang="en-GB" smtClean="0"/>
              <a:t>‹#›</a:t>
            </a:fld>
            <a:endParaRPr lang="en-GB"/>
          </a:p>
        </p:txBody>
      </p:sp>
    </p:spTree>
    <p:extLst>
      <p:ext uri="{BB962C8B-B14F-4D97-AF65-F5344CB8AC3E}">
        <p14:creationId xmlns:p14="http://schemas.microsoft.com/office/powerpoint/2010/main" val="285682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87DE14-E25B-4431-9964-1983BB2B4259}" type="datetimeFigureOut">
              <a:rPr lang="en-GB" smtClean="0"/>
              <a:t>06/10/2016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924ABB-2E57-4185-94CC-98F6C3185475}" type="slidenum">
              <a:rPr lang="en-GB" smtClean="0"/>
              <a:t>‹#›</a:t>
            </a:fld>
            <a:endParaRPr lang="en-GB"/>
          </a:p>
        </p:txBody>
      </p:sp>
    </p:spTree>
    <p:extLst>
      <p:ext uri="{BB962C8B-B14F-4D97-AF65-F5344CB8AC3E}">
        <p14:creationId xmlns:p14="http://schemas.microsoft.com/office/powerpoint/2010/main" val="2385967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87DE14-E25B-4431-9964-1983BB2B4259}" type="datetimeFigureOut">
              <a:rPr lang="en-GB" smtClean="0"/>
              <a:t>06/10/2016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924ABB-2E57-4185-94CC-98F6C3185475}" type="slidenum">
              <a:rPr lang="en-GB" smtClean="0"/>
              <a:t>‹#›</a:t>
            </a:fld>
            <a:endParaRPr lang="en-GB"/>
          </a:p>
        </p:txBody>
      </p:sp>
    </p:spTree>
    <p:extLst>
      <p:ext uri="{BB962C8B-B14F-4D97-AF65-F5344CB8AC3E}">
        <p14:creationId xmlns:p14="http://schemas.microsoft.com/office/powerpoint/2010/main" val="206149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87DE14-E25B-4431-9964-1983BB2B4259}" type="datetimeFigureOut">
              <a:rPr lang="en-GB" smtClean="0"/>
              <a:t>06/10/2016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924ABB-2E57-4185-94CC-98F6C3185475}" type="slidenum">
              <a:rPr lang="en-GB" smtClean="0"/>
              <a:t>‹#›</a:t>
            </a:fld>
            <a:endParaRPr lang="en-GB"/>
          </a:p>
        </p:txBody>
      </p:sp>
    </p:spTree>
    <p:extLst>
      <p:ext uri="{BB962C8B-B14F-4D97-AF65-F5344CB8AC3E}">
        <p14:creationId xmlns:p14="http://schemas.microsoft.com/office/powerpoint/2010/main" val="362234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87DE14-E25B-4431-9964-1983BB2B4259}" type="datetimeFigureOut">
              <a:rPr lang="en-GB" smtClean="0"/>
              <a:t>06/10/2016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924ABB-2E57-4185-94CC-98F6C3185475}" type="slidenum">
              <a:rPr lang="en-GB" smtClean="0"/>
              <a:t>‹#›</a:t>
            </a:fld>
            <a:endParaRPr lang="en-GB"/>
          </a:p>
        </p:txBody>
      </p:sp>
    </p:spTree>
    <p:extLst>
      <p:ext uri="{BB962C8B-B14F-4D97-AF65-F5344CB8AC3E}">
        <p14:creationId xmlns:p14="http://schemas.microsoft.com/office/powerpoint/2010/main" val="26655910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Counselling For Depression</a:t>
            </a:r>
            <a:endParaRPr lang="en-GB" dirty="0"/>
          </a:p>
        </p:txBody>
      </p:sp>
      <p:sp>
        <p:nvSpPr>
          <p:cNvPr id="3" name="Subtitle 2"/>
          <p:cNvSpPr>
            <a:spLocks noGrp="1"/>
          </p:cNvSpPr>
          <p:nvPr>
            <p:ph type="subTitle" idx="1"/>
          </p:nvPr>
        </p:nvSpPr>
        <p:spPr/>
        <p:txBody>
          <a:bodyPr/>
          <a:lstStyle/>
          <a:p>
            <a:r>
              <a:rPr lang="en-GB" dirty="0" smtClean="0"/>
              <a:t>Sanders and Hill 2014 Ch. 4</a:t>
            </a:r>
          </a:p>
          <a:p>
            <a:r>
              <a:rPr lang="en-GB" dirty="0" smtClean="0"/>
              <a:t>Depression</a:t>
            </a:r>
            <a:endParaRPr lang="en-GB" dirty="0"/>
          </a:p>
        </p:txBody>
      </p:sp>
    </p:spTree>
    <p:extLst>
      <p:ext uri="{BB962C8B-B14F-4D97-AF65-F5344CB8AC3E}">
        <p14:creationId xmlns:p14="http://schemas.microsoft.com/office/powerpoint/2010/main" val="1538914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Unique lived experience with some commonalities of the disorder.</a:t>
            </a:r>
            <a:endParaRPr lang="en-GB" dirty="0"/>
          </a:p>
        </p:txBody>
      </p:sp>
    </p:spTree>
    <p:extLst>
      <p:ext uri="{BB962C8B-B14F-4D97-AF65-F5344CB8AC3E}">
        <p14:creationId xmlns:p14="http://schemas.microsoft.com/office/powerpoint/2010/main" val="1168082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Competencies</a:t>
            </a:r>
            <a:endParaRPr lang="en-GB" dirty="0"/>
          </a:p>
        </p:txBody>
      </p:sp>
      <p:sp>
        <p:nvSpPr>
          <p:cNvPr id="3" name="Content Placeholder 2"/>
          <p:cNvSpPr>
            <a:spLocks noGrp="1"/>
          </p:cNvSpPr>
          <p:nvPr>
            <p:ph idx="1"/>
          </p:nvPr>
        </p:nvSpPr>
        <p:spPr/>
        <p:txBody>
          <a:bodyPr/>
          <a:lstStyle/>
          <a:p>
            <a:r>
              <a:rPr lang="en-GB" dirty="0" smtClean="0"/>
              <a:t>G1 – Knowledge and Understanding of mental health problems</a:t>
            </a:r>
          </a:p>
          <a:p>
            <a:r>
              <a:rPr lang="en-GB" dirty="0" smtClean="0"/>
              <a:t>G2- Knowledge of Depression</a:t>
            </a:r>
          </a:p>
          <a:p>
            <a:r>
              <a:rPr lang="en-GB" dirty="0" smtClean="0"/>
              <a:t>G10- Ability to undertake a generic assessment</a:t>
            </a:r>
          </a:p>
          <a:p>
            <a:r>
              <a:rPr lang="en-GB" dirty="0" smtClean="0"/>
              <a:t>G11- Ability to assess and manage self-harm</a:t>
            </a:r>
            <a:endParaRPr lang="en-GB" dirty="0"/>
          </a:p>
        </p:txBody>
      </p:sp>
    </p:spTree>
    <p:extLst>
      <p:ext uri="{BB962C8B-B14F-4D97-AF65-F5344CB8AC3E}">
        <p14:creationId xmlns:p14="http://schemas.microsoft.com/office/powerpoint/2010/main" val="2579118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 </a:t>
            </a:r>
            <a:r>
              <a:rPr lang="en-GB" b="1" i="1" dirty="0" smtClean="0"/>
              <a:t>disease </a:t>
            </a:r>
            <a:r>
              <a:rPr lang="en-GB" dirty="0" smtClean="0"/>
              <a:t>is an impairment, cessation in the normal of the organism functions of the organism, with a known cause. It is identifiable by unique distinguishing signs and symptoms.</a:t>
            </a:r>
          </a:p>
          <a:p>
            <a:r>
              <a:rPr lang="en-GB" dirty="0" smtClean="0"/>
              <a:t>A</a:t>
            </a:r>
            <a:r>
              <a:rPr lang="en-GB" b="1" i="1" dirty="0" smtClean="0"/>
              <a:t> disorder </a:t>
            </a:r>
            <a:r>
              <a:rPr lang="en-GB" dirty="0" smtClean="0"/>
              <a:t>is an abnormal mental condition which produces </a:t>
            </a:r>
            <a:r>
              <a:rPr lang="en-GB" dirty="0" err="1" smtClean="0"/>
              <a:t>dysfuntional</a:t>
            </a:r>
            <a:r>
              <a:rPr lang="en-GB" dirty="0" smtClean="0"/>
              <a:t> mental process – a </a:t>
            </a:r>
            <a:r>
              <a:rPr lang="en-GB" i="1" dirty="0" smtClean="0"/>
              <a:t>disturbance </a:t>
            </a:r>
            <a:r>
              <a:rPr lang="en-GB" dirty="0" smtClean="0"/>
              <a:t>in function.</a:t>
            </a:r>
            <a:endParaRPr lang="en-GB" b="1" i="1" dirty="0"/>
          </a:p>
        </p:txBody>
      </p:sp>
    </p:spTree>
    <p:extLst>
      <p:ext uri="{BB962C8B-B14F-4D97-AF65-F5344CB8AC3E}">
        <p14:creationId xmlns:p14="http://schemas.microsoft.com/office/powerpoint/2010/main" val="744429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 </a:t>
            </a:r>
            <a:r>
              <a:rPr lang="en-GB" b="1" i="1" dirty="0" smtClean="0"/>
              <a:t>syndrome </a:t>
            </a:r>
            <a:r>
              <a:rPr lang="en-GB" dirty="0" smtClean="0"/>
              <a:t>is a collection of symptoms that consistently occur together to collectively indicate a condition, disorder or disease.</a:t>
            </a:r>
            <a:endParaRPr lang="en-GB" dirty="0"/>
          </a:p>
        </p:txBody>
      </p:sp>
    </p:spTree>
    <p:extLst>
      <p:ext uri="{BB962C8B-B14F-4D97-AF65-F5344CB8AC3E}">
        <p14:creationId xmlns:p14="http://schemas.microsoft.com/office/powerpoint/2010/main" val="3762655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course of depression</a:t>
            </a:r>
            <a:endParaRPr lang="en-GB" dirty="0"/>
          </a:p>
        </p:txBody>
      </p:sp>
      <p:sp>
        <p:nvSpPr>
          <p:cNvPr id="3" name="Content Placeholder 2"/>
          <p:cNvSpPr>
            <a:spLocks noGrp="1"/>
          </p:cNvSpPr>
          <p:nvPr>
            <p:ph idx="1"/>
          </p:nvPr>
        </p:nvSpPr>
        <p:spPr/>
        <p:txBody>
          <a:bodyPr/>
          <a:lstStyle/>
          <a:p>
            <a:pPr marL="0" indent="0">
              <a:buNone/>
            </a:pPr>
            <a:r>
              <a:rPr lang="en-GB" dirty="0" smtClean="0"/>
              <a:t> 1. The average age of the first episode of major is the mid-20s.</a:t>
            </a:r>
          </a:p>
          <a:p>
            <a:pPr marL="0" indent="0">
              <a:buNone/>
            </a:pPr>
            <a:r>
              <a:rPr lang="en-GB" dirty="0" smtClean="0"/>
              <a:t>The onset is varied, sometimes rapid, sometimes preceded by a range of symptoms such as anxiety or panic attacks, often associated with major stressful life events (Fava and </a:t>
            </a:r>
            <a:r>
              <a:rPr lang="en-GB" dirty="0" err="1" smtClean="0"/>
              <a:t>Kendler</a:t>
            </a:r>
            <a:r>
              <a:rPr lang="en-GB" dirty="0" smtClean="0"/>
              <a:t>, 2000)</a:t>
            </a:r>
            <a:endParaRPr lang="en-GB" dirty="0"/>
          </a:p>
        </p:txBody>
      </p:sp>
    </p:spTree>
    <p:extLst>
      <p:ext uri="{BB962C8B-B14F-4D97-AF65-F5344CB8AC3E}">
        <p14:creationId xmlns:p14="http://schemas.microsoft.com/office/powerpoint/2010/main" val="1652776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2. Depression </a:t>
            </a:r>
            <a:r>
              <a:rPr lang="en-GB" dirty="0" smtClean="0"/>
              <a:t>is </a:t>
            </a:r>
            <a:r>
              <a:rPr lang="en-GB" dirty="0" smtClean="0"/>
              <a:t>not necessarily a short-term disorder. Half of patients still </a:t>
            </a:r>
            <a:r>
              <a:rPr lang="en-GB" dirty="0" smtClean="0"/>
              <a:t>have </a:t>
            </a:r>
            <a:r>
              <a:rPr lang="en-GB" dirty="0" smtClean="0"/>
              <a:t>a diagnosis of depression one year later (Simon et al., 2002) and at least 10% had persistent symptoms (Kessler et al., 2003). </a:t>
            </a:r>
          </a:p>
          <a:p>
            <a:r>
              <a:rPr lang="en-GB" dirty="0" smtClean="0"/>
              <a:t>Following a first episode of major depression, more than half will go on to have at least one more episode (</a:t>
            </a:r>
            <a:r>
              <a:rPr lang="en-GB" dirty="0" err="1" smtClean="0"/>
              <a:t>Kupfer</a:t>
            </a:r>
            <a:r>
              <a:rPr lang="en-GB" dirty="0" smtClean="0"/>
              <a:t>, 1991)</a:t>
            </a:r>
            <a:endParaRPr lang="en-GB" dirty="0"/>
          </a:p>
        </p:txBody>
      </p:sp>
    </p:spTree>
    <p:extLst>
      <p:ext uri="{BB962C8B-B14F-4D97-AF65-F5344CB8AC3E}">
        <p14:creationId xmlns:p14="http://schemas.microsoft.com/office/powerpoint/2010/main" val="2702711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And after further relapses, the risk of continuing relapse arises, in some cases up to 90%(</a:t>
            </a:r>
            <a:r>
              <a:rPr lang="en-GB" dirty="0" err="1" smtClean="0"/>
              <a:t>Kupfer</a:t>
            </a:r>
            <a:r>
              <a:rPr lang="en-GB" dirty="0" smtClean="0"/>
              <a:t>, 1991). This data is important in  highlighting the value of good interventions with low relapse rates in episodes.</a:t>
            </a:r>
          </a:p>
          <a:p>
            <a:r>
              <a:rPr lang="en-GB" dirty="0" smtClean="0"/>
              <a:t>3. </a:t>
            </a:r>
            <a:r>
              <a:rPr lang="en-GB" dirty="0" smtClean="0"/>
              <a:t>Clients’ </a:t>
            </a:r>
            <a:r>
              <a:rPr lang="en-GB" dirty="0" smtClean="0"/>
              <a:t>history of elevated mood should be assessed, but no more than 10% develop into related manic episodes (Kovacs, 1996).</a:t>
            </a:r>
            <a:endParaRPr lang="en-GB" dirty="0"/>
          </a:p>
        </p:txBody>
      </p:sp>
    </p:spTree>
    <p:extLst>
      <p:ext uri="{BB962C8B-B14F-4D97-AF65-F5344CB8AC3E}">
        <p14:creationId xmlns:p14="http://schemas.microsoft.com/office/powerpoint/2010/main" val="1238918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 notable feature of depression is its persistence, as evidence by the frequency of relapse. At least half of those who recover from a first episode of depression will have one or more further episode during their lives, and approximately 80% of those who have two episodes will have another recurrence (</a:t>
            </a:r>
            <a:r>
              <a:rPr lang="en-GB" i="1" dirty="0" smtClean="0"/>
              <a:t>DSM IV-TR, </a:t>
            </a:r>
            <a:r>
              <a:rPr lang="en-GB" dirty="0" smtClean="0"/>
              <a:t>2000; </a:t>
            </a:r>
            <a:r>
              <a:rPr lang="en-GB" dirty="0" err="1" smtClean="0"/>
              <a:t>Kupfer</a:t>
            </a:r>
            <a:r>
              <a:rPr lang="en-GB" dirty="0" smtClean="0"/>
              <a:t> </a:t>
            </a:r>
            <a:r>
              <a:rPr lang="en-GB" dirty="0" err="1" smtClean="0"/>
              <a:t>etal</a:t>
            </a:r>
            <a:r>
              <a:rPr lang="en-GB" dirty="0" smtClean="0"/>
              <a:t>., 1996)</a:t>
            </a:r>
            <a:endParaRPr lang="en-GB" dirty="0"/>
          </a:p>
        </p:txBody>
      </p:sp>
    </p:spTree>
    <p:extLst>
      <p:ext uri="{BB962C8B-B14F-4D97-AF65-F5344CB8AC3E}">
        <p14:creationId xmlns:p14="http://schemas.microsoft.com/office/powerpoint/2010/main" val="1898125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 Across all levels of severity, once</a:t>
            </a:r>
          </a:p>
          <a:p>
            <a:pPr marL="0" indent="0">
              <a:buNone/>
            </a:pPr>
            <a:r>
              <a:rPr lang="en-GB" dirty="0" smtClean="0"/>
              <a:t>depression is established, recurrent episodes will usually begin within five years of the initial episode, and between five and nine depressive episodes is average during the life of a typical sufferer. </a:t>
            </a:r>
            <a:endParaRPr lang="en-GB" dirty="0"/>
          </a:p>
        </p:txBody>
      </p:sp>
    </p:spTree>
    <p:extLst>
      <p:ext uri="{BB962C8B-B14F-4D97-AF65-F5344CB8AC3E}">
        <p14:creationId xmlns:p14="http://schemas.microsoft.com/office/powerpoint/2010/main" val="2426596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Following factors increase the likelihood of relapse</a:t>
            </a:r>
            <a:endParaRPr lang="en-GB" dirty="0"/>
          </a:p>
        </p:txBody>
      </p:sp>
      <p:sp>
        <p:nvSpPr>
          <p:cNvPr id="3" name="Content Placeholder 2"/>
          <p:cNvSpPr>
            <a:spLocks noGrp="1"/>
          </p:cNvSpPr>
          <p:nvPr>
            <p:ph idx="1"/>
          </p:nvPr>
        </p:nvSpPr>
        <p:spPr/>
        <p:txBody>
          <a:bodyPr>
            <a:normAutofit lnSpcReduction="10000"/>
          </a:bodyPr>
          <a:lstStyle/>
          <a:p>
            <a:r>
              <a:rPr lang="en-GB" dirty="0" smtClean="0"/>
              <a:t>Consider this in assessment:</a:t>
            </a:r>
          </a:p>
          <a:p>
            <a:r>
              <a:rPr lang="en-GB" dirty="0" smtClean="0"/>
              <a:t>1. The client has previously suffered from three or more episodes of major depression</a:t>
            </a:r>
          </a:p>
          <a:p>
            <a:r>
              <a:rPr lang="en-GB" dirty="0" smtClean="0"/>
              <a:t>2. There has been a high prior frequency of recurrence</a:t>
            </a:r>
          </a:p>
          <a:p>
            <a:r>
              <a:rPr lang="en-GB" dirty="0" smtClean="0"/>
              <a:t>3. the client has suffered an episode in the previous 12 months</a:t>
            </a:r>
          </a:p>
          <a:p>
            <a:r>
              <a:rPr lang="en-GB" dirty="0" smtClean="0"/>
              <a:t>4.The client suffered residual symptoms during continuation of treatment</a:t>
            </a:r>
            <a:endParaRPr lang="en-GB" dirty="0"/>
          </a:p>
        </p:txBody>
      </p:sp>
    </p:spTree>
    <p:extLst>
      <p:ext uri="{BB962C8B-B14F-4D97-AF65-F5344CB8AC3E}">
        <p14:creationId xmlns:p14="http://schemas.microsoft.com/office/powerpoint/2010/main" val="1761745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5. Previous episodes have included severe symptoms, e.g. </a:t>
            </a:r>
            <a:r>
              <a:rPr lang="en-GB" dirty="0" err="1" smtClean="0"/>
              <a:t>suicidality</a:t>
            </a:r>
            <a:r>
              <a:rPr lang="en-GB" dirty="0" smtClean="0"/>
              <a:t>, psychotic features.</a:t>
            </a:r>
          </a:p>
          <a:p>
            <a:r>
              <a:rPr lang="en-GB" dirty="0" smtClean="0"/>
              <a:t>6. Previous episodes have been lengthy</a:t>
            </a:r>
          </a:p>
          <a:p>
            <a:r>
              <a:rPr lang="en-GB" dirty="0" smtClean="0"/>
              <a:t>7. The client has suffered relapse after drug discontinuation in previous episodes</a:t>
            </a:r>
          </a:p>
          <a:p>
            <a:r>
              <a:rPr lang="en-GB" dirty="0" smtClean="0"/>
              <a:t>(</a:t>
            </a:r>
            <a:r>
              <a:rPr lang="en-GB" dirty="0" err="1" smtClean="0"/>
              <a:t>Timonen</a:t>
            </a:r>
            <a:r>
              <a:rPr lang="en-GB" dirty="0" smtClean="0"/>
              <a:t> and </a:t>
            </a:r>
            <a:r>
              <a:rPr lang="en-GB" dirty="0" err="1" smtClean="0"/>
              <a:t>Liukkonen</a:t>
            </a:r>
            <a:r>
              <a:rPr lang="en-GB" dirty="0" smtClean="0"/>
              <a:t>, 2008)</a:t>
            </a:r>
            <a:endParaRPr lang="en-GB" dirty="0"/>
          </a:p>
        </p:txBody>
      </p:sp>
    </p:spTree>
    <p:extLst>
      <p:ext uri="{BB962C8B-B14F-4D97-AF65-F5344CB8AC3E}">
        <p14:creationId xmlns:p14="http://schemas.microsoft.com/office/powerpoint/2010/main" val="13853065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a:t>
            </a:r>
            <a:endParaRPr lang="en-GB" dirty="0"/>
          </a:p>
        </p:txBody>
      </p:sp>
      <p:sp>
        <p:nvSpPr>
          <p:cNvPr id="3" name="Content Placeholder 2"/>
          <p:cNvSpPr>
            <a:spLocks noGrp="1"/>
          </p:cNvSpPr>
          <p:nvPr>
            <p:ph idx="1"/>
          </p:nvPr>
        </p:nvSpPr>
        <p:spPr/>
        <p:txBody>
          <a:bodyPr/>
          <a:lstStyle/>
          <a:p>
            <a:r>
              <a:rPr lang="en-GB" dirty="0" smtClean="0"/>
              <a:t>Little evidence of benefit of medication at this level of relapse, in sub-threshold or mild to moderate depression.</a:t>
            </a:r>
          </a:p>
          <a:p>
            <a:r>
              <a:rPr lang="en-GB" dirty="0" smtClean="0"/>
              <a:t>Psychological treatments, on the other hand, show evidence of reducing relapse rates.</a:t>
            </a:r>
            <a:endParaRPr lang="en-GB" dirty="0"/>
          </a:p>
        </p:txBody>
      </p:sp>
    </p:spTree>
    <p:extLst>
      <p:ext uri="{BB962C8B-B14F-4D97-AF65-F5344CB8AC3E}">
        <p14:creationId xmlns:p14="http://schemas.microsoft.com/office/powerpoint/2010/main" val="63934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WHO -2012 = 350 million</a:t>
            </a:r>
          </a:p>
          <a:p>
            <a:r>
              <a:rPr lang="en-GB" dirty="0" smtClean="0"/>
              <a:t>Office for National Statistics Psychiatric Morbidity Survey, 2007 </a:t>
            </a:r>
          </a:p>
          <a:p>
            <a:r>
              <a:rPr lang="en-GB" dirty="0" smtClean="0"/>
              <a:t>More than half of people with a Common Mental Disorder presented with a mixed anxiety and depressive disorder.- </a:t>
            </a:r>
          </a:p>
          <a:p>
            <a:r>
              <a:rPr lang="en-GB" dirty="0" smtClean="0"/>
              <a:t>2000 – between 8 -12% of the population experienced depression in any year.</a:t>
            </a:r>
            <a:endParaRPr lang="en-GB" dirty="0"/>
          </a:p>
        </p:txBody>
      </p:sp>
    </p:spTree>
    <p:extLst>
      <p:ext uri="{BB962C8B-B14F-4D97-AF65-F5344CB8AC3E}">
        <p14:creationId xmlns:p14="http://schemas.microsoft.com/office/powerpoint/2010/main" val="41555966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Suggetive</a:t>
            </a:r>
            <a:r>
              <a:rPr lang="en-GB" dirty="0" smtClean="0"/>
              <a:t> incidence in populations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1. Women between 1.5 to 2.5 times higher than men</a:t>
            </a:r>
          </a:p>
          <a:p>
            <a:r>
              <a:rPr lang="en-GB" dirty="0" smtClean="0"/>
              <a:t>1:4 women1:10 men depression serious enough for treatment.</a:t>
            </a:r>
          </a:p>
          <a:p>
            <a:r>
              <a:rPr lang="en-GB" dirty="0" smtClean="0"/>
              <a:t>Generally across 18-64 (</a:t>
            </a:r>
            <a:r>
              <a:rPr lang="en-GB" dirty="0" err="1" smtClean="0"/>
              <a:t>Waraich</a:t>
            </a:r>
            <a:r>
              <a:rPr lang="en-GB" dirty="0" smtClean="0"/>
              <a:t> et al., 2004).</a:t>
            </a:r>
          </a:p>
          <a:p>
            <a:r>
              <a:rPr lang="en-GB" dirty="0" smtClean="0"/>
              <a:t>2. Ethnicity  does not seem to affect diagnosis of depression in the UK (Singleton et al., 2001)</a:t>
            </a:r>
          </a:p>
          <a:p>
            <a:r>
              <a:rPr lang="en-GB" dirty="0" smtClean="0"/>
              <a:t>- insufficient data on effects on migration on the diagnosis of depression.</a:t>
            </a:r>
            <a:endParaRPr lang="en-GB" dirty="0"/>
          </a:p>
        </p:txBody>
      </p:sp>
    </p:spTree>
    <p:extLst>
      <p:ext uri="{BB962C8B-B14F-4D97-AF65-F5344CB8AC3E}">
        <p14:creationId xmlns:p14="http://schemas.microsoft.com/office/powerpoint/2010/main" val="26025103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Diagnosis of depressive episode is associated with being unemployed, belonging to social class 4 and below, having no formal educational qualifications and living in social housing, having moved three or more times in the last two years and living in an urban environment (Singleton et al., 2001)</a:t>
            </a:r>
            <a:endParaRPr lang="en-GB" dirty="0"/>
          </a:p>
        </p:txBody>
      </p:sp>
    </p:spTree>
    <p:extLst>
      <p:ext uri="{BB962C8B-B14F-4D97-AF65-F5344CB8AC3E}">
        <p14:creationId xmlns:p14="http://schemas.microsoft.com/office/powerpoint/2010/main" val="406877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Cost to the individual and family?</a:t>
            </a:r>
          </a:p>
          <a:p>
            <a:endParaRPr lang="en-GB" dirty="0"/>
          </a:p>
          <a:p>
            <a:r>
              <a:rPr lang="en-GB" dirty="0" smtClean="0"/>
              <a:t>Cost to society</a:t>
            </a:r>
          </a:p>
          <a:p>
            <a:pPr marL="0" indent="0">
              <a:buNone/>
            </a:pPr>
            <a:r>
              <a:rPr lang="en-GB" dirty="0" smtClean="0"/>
              <a:t> England £7.5 billion (</a:t>
            </a:r>
            <a:r>
              <a:rPr lang="en-GB" dirty="0" err="1" smtClean="0"/>
              <a:t>McCrone</a:t>
            </a:r>
            <a:r>
              <a:rPr lang="en-GB" dirty="0" smtClean="0"/>
              <a:t> et al., 20080</a:t>
            </a:r>
          </a:p>
          <a:p>
            <a:pPr marL="0" indent="0">
              <a:buNone/>
            </a:pPr>
            <a:r>
              <a:rPr lang="en-GB" dirty="0" smtClean="0"/>
              <a:t>(for further discussion see Sanders &amp; Hill, p.46)</a:t>
            </a:r>
            <a:endParaRPr lang="en-GB" dirty="0"/>
          </a:p>
        </p:txBody>
      </p:sp>
    </p:spTree>
    <p:extLst>
      <p:ext uri="{BB962C8B-B14F-4D97-AF65-F5344CB8AC3E}">
        <p14:creationId xmlns:p14="http://schemas.microsoft.com/office/powerpoint/2010/main" val="20195236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Aetiology of depression</a:t>
            </a:r>
            <a:endParaRPr lang="en-GB" dirty="0"/>
          </a:p>
        </p:txBody>
      </p:sp>
      <p:sp>
        <p:nvSpPr>
          <p:cNvPr id="3" name="Content Placeholder 2"/>
          <p:cNvSpPr>
            <a:spLocks noGrp="1"/>
          </p:cNvSpPr>
          <p:nvPr>
            <p:ph idx="1"/>
          </p:nvPr>
        </p:nvSpPr>
        <p:spPr/>
        <p:txBody>
          <a:bodyPr>
            <a:normAutofit lnSpcReduction="10000"/>
          </a:bodyPr>
          <a:lstStyle/>
          <a:p>
            <a:r>
              <a:rPr lang="en-GB" dirty="0" smtClean="0"/>
              <a:t>No single cause – multi-factorial causal pathway – plethora of theories.</a:t>
            </a:r>
          </a:p>
          <a:p>
            <a:r>
              <a:rPr lang="en-GB" dirty="0" smtClean="0"/>
              <a:t>Has a tendency to be associated with further disorders which compound the original depression:</a:t>
            </a:r>
          </a:p>
          <a:p>
            <a:r>
              <a:rPr lang="en-GB" dirty="0" smtClean="0"/>
              <a:t>Loss of self-esteem and independence, feelings of helplessness and hopelessness (which increase the risk of suicide), social withdrawal.</a:t>
            </a:r>
          </a:p>
          <a:p>
            <a:endParaRPr lang="en-GB" dirty="0"/>
          </a:p>
        </p:txBody>
      </p:sp>
    </p:spTree>
    <p:extLst>
      <p:ext uri="{BB962C8B-B14F-4D97-AF65-F5344CB8AC3E}">
        <p14:creationId xmlns:p14="http://schemas.microsoft.com/office/powerpoint/2010/main" val="35261663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Medial model for mental illness has not been able to identify a </a:t>
            </a:r>
            <a:r>
              <a:rPr lang="en-GB" dirty="0" smtClean="0"/>
              <a:t>single </a:t>
            </a:r>
            <a:r>
              <a:rPr lang="en-GB" dirty="0" smtClean="0"/>
              <a:t>diagnostic category pointing to a single cause or discrete set of causal events.</a:t>
            </a:r>
          </a:p>
          <a:p>
            <a:r>
              <a:rPr lang="en-GB" dirty="0" smtClean="0"/>
              <a:t>Recent summary </a:t>
            </a:r>
            <a:r>
              <a:rPr lang="en-GB" dirty="0" err="1" smtClean="0"/>
              <a:t>CfD</a:t>
            </a:r>
            <a:endParaRPr lang="en-GB" dirty="0" smtClean="0"/>
          </a:p>
          <a:p>
            <a:r>
              <a:rPr lang="en-GB" i="1" dirty="0" smtClean="0"/>
              <a:t>The NICE Guideline for the Treatment and Management of Depression in Adults: Updated Edition </a:t>
            </a:r>
            <a:r>
              <a:rPr lang="en-GB" dirty="0" smtClean="0"/>
              <a:t>(National Collaborating Centre for mental Health, 2010)</a:t>
            </a:r>
            <a:endParaRPr lang="en-GB" i="1" dirty="0"/>
          </a:p>
        </p:txBody>
      </p:sp>
    </p:spTree>
    <p:extLst>
      <p:ext uri="{BB962C8B-B14F-4D97-AF65-F5344CB8AC3E}">
        <p14:creationId xmlns:p14="http://schemas.microsoft.com/office/powerpoint/2010/main" val="25847922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Sanders &amp; Hill, p.49</a:t>
            </a:r>
            <a:endParaRPr lang="en-GB" dirty="0"/>
          </a:p>
        </p:txBody>
      </p:sp>
      <p:sp>
        <p:nvSpPr>
          <p:cNvPr id="3" name="Content Placeholder 2"/>
          <p:cNvSpPr>
            <a:spLocks noGrp="1"/>
          </p:cNvSpPr>
          <p:nvPr>
            <p:ph idx="1"/>
          </p:nvPr>
        </p:nvSpPr>
        <p:spPr/>
        <p:txBody>
          <a:bodyPr/>
          <a:lstStyle/>
          <a:p>
            <a:r>
              <a:rPr lang="en-GB" dirty="0" smtClean="0"/>
              <a:t>‘this book concerns person-centred and experiential </a:t>
            </a:r>
            <a:r>
              <a:rPr lang="en-GB" dirty="0" smtClean="0"/>
              <a:t>psychology </a:t>
            </a:r>
            <a:r>
              <a:rPr lang="en-GB" dirty="0" smtClean="0"/>
              <a:t>and although in common with all other psychological theories these ideas remain unverified, we do not know that the </a:t>
            </a:r>
            <a:r>
              <a:rPr lang="en-GB" dirty="0" smtClean="0"/>
              <a:t>treatment </a:t>
            </a:r>
            <a:r>
              <a:rPr lang="en-GB" dirty="0" smtClean="0"/>
              <a:t>options offered in </a:t>
            </a:r>
            <a:r>
              <a:rPr lang="en-GB" dirty="0" err="1" smtClean="0"/>
              <a:t>CfD</a:t>
            </a:r>
            <a:r>
              <a:rPr lang="en-GB" dirty="0" smtClean="0"/>
              <a:t> are evidence-based …, and it is on that basis that we proceed.</a:t>
            </a:r>
            <a:endParaRPr lang="en-GB" dirty="0"/>
          </a:p>
        </p:txBody>
      </p:sp>
    </p:spTree>
    <p:extLst>
      <p:ext uri="{BB962C8B-B14F-4D97-AF65-F5344CB8AC3E}">
        <p14:creationId xmlns:p14="http://schemas.microsoft.com/office/powerpoint/2010/main" val="35244322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See DSM-V</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6285833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Signs /symptoms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Persistent sadness or low mood and/or</a:t>
            </a:r>
          </a:p>
          <a:p>
            <a:r>
              <a:rPr lang="en-GB" dirty="0" smtClean="0"/>
              <a:t>Marked loss of interests or pleasure.</a:t>
            </a:r>
          </a:p>
          <a:p>
            <a:r>
              <a:rPr lang="en-GB" dirty="0" smtClean="0"/>
              <a:t>At least one of these, most days, most of the time for at least 2 weeks.</a:t>
            </a:r>
          </a:p>
          <a:p>
            <a:r>
              <a:rPr lang="en-GB" dirty="0" smtClean="0"/>
              <a:t>Associated symptoms:</a:t>
            </a:r>
          </a:p>
          <a:p>
            <a:r>
              <a:rPr lang="en-GB" dirty="0" smtClean="0"/>
              <a:t>Disturbed sleep</a:t>
            </a:r>
          </a:p>
          <a:p>
            <a:r>
              <a:rPr lang="en-GB" dirty="0" smtClean="0"/>
              <a:t>Decreased or increased appetite</a:t>
            </a:r>
          </a:p>
          <a:p>
            <a:r>
              <a:rPr lang="en-GB" dirty="0" smtClean="0"/>
              <a:t>Fatigue or loss of energy</a:t>
            </a:r>
          </a:p>
          <a:p>
            <a:r>
              <a:rPr lang="en-GB" dirty="0" smtClean="0"/>
              <a:t>Agitation or slowing of movements</a:t>
            </a:r>
          </a:p>
          <a:p>
            <a:endParaRPr lang="en-GB" dirty="0"/>
          </a:p>
        </p:txBody>
      </p:sp>
    </p:spTree>
    <p:extLst>
      <p:ext uri="{BB962C8B-B14F-4D97-AF65-F5344CB8AC3E}">
        <p14:creationId xmlns:p14="http://schemas.microsoft.com/office/powerpoint/2010/main" val="33746864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Poor concentration or indecisiveness</a:t>
            </a:r>
          </a:p>
          <a:p>
            <a:r>
              <a:rPr lang="en-GB" dirty="0" smtClean="0"/>
              <a:t>Feelings of worthlessness or excessive or inappropriate guilt</a:t>
            </a:r>
          </a:p>
          <a:p>
            <a:r>
              <a:rPr lang="en-GB" dirty="0" smtClean="0"/>
              <a:t>Suicidal thoughts or acts</a:t>
            </a:r>
          </a:p>
          <a:p>
            <a:endParaRPr lang="en-GB" dirty="0"/>
          </a:p>
          <a:p>
            <a:r>
              <a:rPr lang="en-GB" dirty="0" smtClean="0"/>
              <a:t>See </a:t>
            </a:r>
            <a:r>
              <a:rPr lang="en-GB" dirty="0" err="1" smtClean="0"/>
              <a:t>Handout</a:t>
            </a:r>
            <a:r>
              <a:rPr lang="en-GB" dirty="0" smtClean="0"/>
              <a:t> p.54</a:t>
            </a:r>
          </a:p>
          <a:p>
            <a:r>
              <a:rPr lang="en-GB" dirty="0" smtClean="0"/>
              <a:t>See DSM-V p.55</a:t>
            </a:r>
          </a:p>
          <a:p>
            <a:r>
              <a:rPr lang="en-GB" dirty="0" smtClean="0"/>
              <a:t>See case studies p.56ff</a:t>
            </a:r>
            <a:endParaRPr lang="en-GB" dirty="0"/>
          </a:p>
        </p:txBody>
      </p:sp>
    </p:spTree>
    <p:extLst>
      <p:ext uri="{BB962C8B-B14F-4D97-AF65-F5344CB8AC3E}">
        <p14:creationId xmlns:p14="http://schemas.microsoft.com/office/powerpoint/2010/main" val="24937752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CfD</a:t>
            </a:r>
            <a:endParaRPr lang="en-GB" dirty="0"/>
          </a:p>
        </p:txBody>
      </p:sp>
      <p:sp>
        <p:nvSpPr>
          <p:cNvPr id="3" name="Content Placeholder 2"/>
          <p:cNvSpPr>
            <a:spLocks noGrp="1"/>
          </p:cNvSpPr>
          <p:nvPr>
            <p:ph idx="1"/>
          </p:nvPr>
        </p:nvSpPr>
        <p:spPr/>
        <p:txBody>
          <a:bodyPr>
            <a:normAutofit lnSpcReduction="10000"/>
          </a:bodyPr>
          <a:lstStyle/>
          <a:p>
            <a:r>
              <a:rPr lang="en-GB" dirty="0" smtClean="0"/>
              <a:t>‘is a way of working that acknowledges and indeed honours the uniqueness of the individual experiences, whilst understanding them within a coherent theoretical framework and offering a consistent respectful, collaborative practice. Moreover, </a:t>
            </a:r>
            <a:r>
              <a:rPr lang="en-GB" dirty="0" err="1" smtClean="0"/>
              <a:t>CfD</a:t>
            </a:r>
            <a:r>
              <a:rPr lang="en-GB" dirty="0" smtClean="0"/>
              <a:t> </a:t>
            </a:r>
            <a:r>
              <a:rPr lang="en-GB" i="1" dirty="0" smtClean="0"/>
              <a:t>requires </a:t>
            </a:r>
            <a:r>
              <a:rPr lang="en-GB" dirty="0" smtClean="0"/>
              <a:t>therapists actively attend to and value the individual expressions of distress, and this is the starting point of the therapeutic method (p.59)</a:t>
            </a:r>
            <a:endParaRPr lang="en-GB" i="1" dirty="0"/>
          </a:p>
        </p:txBody>
      </p:sp>
    </p:spTree>
    <p:extLst>
      <p:ext uri="{BB962C8B-B14F-4D97-AF65-F5344CB8AC3E}">
        <p14:creationId xmlns:p14="http://schemas.microsoft.com/office/powerpoint/2010/main" val="35102710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P-c and experiential psychotherapies and diagnosis</a:t>
            </a:r>
            <a:endParaRPr lang="en-GB" dirty="0"/>
          </a:p>
        </p:txBody>
      </p:sp>
      <p:sp>
        <p:nvSpPr>
          <p:cNvPr id="3" name="Content Placeholder 2"/>
          <p:cNvSpPr>
            <a:spLocks noGrp="1"/>
          </p:cNvSpPr>
          <p:nvPr>
            <p:ph idx="1"/>
          </p:nvPr>
        </p:nvSpPr>
        <p:spPr/>
        <p:txBody>
          <a:bodyPr/>
          <a:lstStyle/>
          <a:p>
            <a:r>
              <a:rPr lang="en-GB" dirty="0" smtClean="0"/>
              <a:t>‘There is an inevitable tension between working in a system of psychological therapy delivery based on diagnostic categories and working with clients’ individual, subjective experience. One way </a:t>
            </a:r>
            <a:r>
              <a:rPr lang="en-GB" dirty="0" err="1" smtClean="0"/>
              <a:t>CfD</a:t>
            </a:r>
            <a:r>
              <a:rPr lang="en-GB" dirty="0" smtClean="0"/>
              <a:t> practitioners can manage this tension is by considering a number of positions: (p.59)</a:t>
            </a:r>
            <a:endParaRPr lang="en-GB" dirty="0"/>
          </a:p>
        </p:txBody>
      </p:sp>
    </p:spTree>
    <p:extLst>
      <p:ext uri="{BB962C8B-B14F-4D97-AF65-F5344CB8AC3E}">
        <p14:creationId xmlns:p14="http://schemas.microsoft.com/office/powerpoint/2010/main" val="39128095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That the term depression has a degree of validity</a:t>
            </a:r>
          </a:p>
          <a:p>
            <a:r>
              <a:rPr lang="en-GB" dirty="0" smtClean="0"/>
              <a:t>It can be a useful means of signposting clients to appropriate therapies</a:t>
            </a:r>
          </a:p>
          <a:p>
            <a:r>
              <a:rPr lang="en-GB" dirty="0" smtClean="0"/>
              <a:t>Clients with a diagnosis of depression often experience common symptoms</a:t>
            </a:r>
          </a:p>
          <a:p>
            <a:r>
              <a:rPr lang="en-GB" dirty="0" smtClean="0"/>
              <a:t>The experiences underlying these </a:t>
            </a:r>
            <a:r>
              <a:rPr lang="en-GB" dirty="0" smtClean="0"/>
              <a:t>symptom's </a:t>
            </a:r>
            <a:r>
              <a:rPr lang="en-GB" dirty="0" smtClean="0"/>
              <a:t>will always be personal, subjective and individual</a:t>
            </a:r>
            <a:endParaRPr lang="en-GB" dirty="0"/>
          </a:p>
        </p:txBody>
      </p:sp>
    </p:spTree>
    <p:extLst>
      <p:ext uri="{BB962C8B-B14F-4D97-AF65-F5344CB8AC3E}">
        <p14:creationId xmlns:p14="http://schemas.microsoft.com/office/powerpoint/2010/main" val="15344340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See Cain 2002 for a discussion on PCT and diagnosis (p.59)</a:t>
            </a:r>
          </a:p>
          <a:p>
            <a:r>
              <a:rPr lang="en-GB" dirty="0" smtClean="0"/>
              <a:t>P.60 Carl Rogers</a:t>
            </a:r>
          </a:p>
          <a:p>
            <a:r>
              <a:rPr lang="en-GB" dirty="0" smtClean="0"/>
              <a:t>P.60 – working with diagnosis</a:t>
            </a:r>
          </a:p>
          <a:p>
            <a:r>
              <a:rPr lang="en-GB" dirty="0" smtClean="0"/>
              <a:t>P.61- assessment and stepped care</a:t>
            </a:r>
          </a:p>
          <a:p>
            <a:r>
              <a:rPr lang="en-GB" i="1" dirty="0" smtClean="0"/>
              <a:t>Which Talking Therapy for Depression – </a:t>
            </a:r>
            <a:r>
              <a:rPr lang="en-GB" dirty="0" smtClean="0"/>
              <a:t>NHS document</a:t>
            </a:r>
            <a:endParaRPr lang="en-GB" dirty="0"/>
          </a:p>
        </p:txBody>
      </p:sp>
    </p:spTree>
    <p:extLst>
      <p:ext uri="{BB962C8B-B14F-4D97-AF65-F5344CB8AC3E}">
        <p14:creationId xmlns:p14="http://schemas.microsoft.com/office/powerpoint/2010/main" val="26614387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‘It is important for </a:t>
            </a:r>
            <a:r>
              <a:rPr lang="en-GB" dirty="0" err="1" smtClean="0"/>
              <a:t>CfD</a:t>
            </a:r>
            <a:r>
              <a:rPr lang="en-GB" dirty="0" smtClean="0"/>
              <a:t> therapists to become familiar with the other interventions offered within the service in which they work and to be able to discuss with clients the options that are available</a:t>
            </a:r>
            <a:endParaRPr lang="en-GB" dirty="0"/>
          </a:p>
        </p:txBody>
      </p:sp>
    </p:spTree>
    <p:extLst>
      <p:ext uri="{BB962C8B-B14F-4D97-AF65-F5344CB8AC3E}">
        <p14:creationId xmlns:p14="http://schemas.microsoft.com/office/powerpoint/2010/main" val="10779830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normAutofit/>
          </a:bodyPr>
          <a:lstStyle/>
          <a:p>
            <a:r>
              <a:rPr lang="en-GB" dirty="0" smtClean="0"/>
              <a:t>Mental Health Foundation website, ‘Mental Health Statistics’ page. </a:t>
            </a:r>
          </a:p>
          <a:p>
            <a:r>
              <a:rPr lang="en-GB" dirty="0" smtClean="0"/>
              <a:t>NICE Depression guideline 90 (undated 2010)</a:t>
            </a:r>
          </a:p>
          <a:p>
            <a:r>
              <a:rPr lang="en-GB" i="1" dirty="0" smtClean="0"/>
              <a:t>NICE Which </a:t>
            </a:r>
            <a:r>
              <a:rPr lang="en-GB" i="1" dirty="0"/>
              <a:t>Talking Therapy for Depression </a:t>
            </a:r>
          </a:p>
          <a:p>
            <a:r>
              <a:rPr lang="en-GB" i="1" dirty="0" smtClean="0"/>
              <a:t>NICE – Guidelines for the Treatment and Management of Depression in Adults: Updated edition </a:t>
            </a:r>
            <a:r>
              <a:rPr lang="en-GB" dirty="0" smtClean="0"/>
              <a:t>(2010)</a:t>
            </a:r>
          </a:p>
          <a:p>
            <a:r>
              <a:rPr lang="en-GB" dirty="0" smtClean="0"/>
              <a:t>WHO website – for facts </a:t>
            </a:r>
            <a:r>
              <a:rPr lang="en-GB" smtClean="0"/>
              <a:t>about depression</a:t>
            </a:r>
            <a:endParaRPr lang="en-GB" dirty="0"/>
          </a:p>
        </p:txBody>
      </p:sp>
    </p:spTree>
    <p:extLst>
      <p:ext uri="{BB962C8B-B14F-4D97-AF65-F5344CB8AC3E}">
        <p14:creationId xmlns:p14="http://schemas.microsoft.com/office/powerpoint/2010/main" val="6057949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1444</TotalTime>
  <Words>1290</Words>
  <Application>Microsoft Office PowerPoint</Application>
  <PresentationFormat>On-screen Show (4:3)</PresentationFormat>
  <Paragraphs>97</Paragraphs>
  <Slides>29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Calibri</vt:lpstr>
      <vt:lpstr>Office Theme</vt:lpstr>
      <vt:lpstr>Counselling For Depression</vt:lpstr>
      <vt:lpstr>PowerPoint Presentation</vt:lpstr>
      <vt:lpstr>Competencies</vt:lpstr>
      <vt:lpstr>PowerPoint Presentation</vt:lpstr>
      <vt:lpstr>PowerPoint Presentation</vt:lpstr>
      <vt:lpstr>The course of depression</vt:lpstr>
      <vt:lpstr>PowerPoint Presentation</vt:lpstr>
      <vt:lpstr>PowerPoint Presentation</vt:lpstr>
      <vt:lpstr>PowerPoint Presentation</vt:lpstr>
      <vt:lpstr>PowerPoint Presentation</vt:lpstr>
      <vt:lpstr>Following factors increase the likelihood of relapse</vt:lpstr>
      <vt:lpstr>PowerPoint Presentation</vt:lpstr>
      <vt:lpstr>Important</vt:lpstr>
      <vt:lpstr>PowerPoint Presentation</vt:lpstr>
      <vt:lpstr>Suggetive incidence in populations</vt:lpstr>
      <vt:lpstr>PowerPoint Presentation</vt:lpstr>
      <vt:lpstr>PowerPoint Presentation</vt:lpstr>
      <vt:lpstr>Aetiology of depression</vt:lpstr>
      <vt:lpstr>PowerPoint Presentation</vt:lpstr>
      <vt:lpstr>Sanders &amp; Hill, p.49</vt:lpstr>
      <vt:lpstr>See DSM-V</vt:lpstr>
      <vt:lpstr>Signs /symptoms</vt:lpstr>
      <vt:lpstr>PowerPoint Presentation</vt:lpstr>
      <vt:lpstr>CfD</vt:lpstr>
      <vt:lpstr>P-c and experiential psychotherapies and diagnosis</vt:lpstr>
      <vt:lpstr>PowerPoint Presentation</vt:lpstr>
      <vt:lpstr>PowerPoint Presentation</vt:lpstr>
      <vt:lpstr>PowerPoint Presentation</vt:lpstr>
      <vt:lpstr>Resources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smu</dc:creator>
  <cp:lastModifiedBy>Carol U Hughes</cp:lastModifiedBy>
  <cp:revision>21</cp:revision>
  <dcterms:created xsi:type="dcterms:W3CDTF">2016-08-09T09:22:11Z</dcterms:created>
  <dcterms:modified xsi:type="dcterms:W3CDTF">2016-10-06T13:47:01Z</dcterms:modified>
</cp:coreProperties>
</file>