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7" r:id="rId2"/>
    <p:sldId id="256" r:id="rId3"/>
    <p:sldId id="259" r:id="rId4"/>
  </p:sldIdLst>
  <p:sldSz cx="30275213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735" userDrawn="1">
          <p15:clr>
            <a:srgbClr val="A4A3A4"/>
          </p15:clr>
        </p15:guide>
        <p15:guide id="2" pos="953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4D4D4"/>
    <a:srgbClr val="63A4F7"/>
    <a:srgbClr val="A3DB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25" d="100"/>
          <a:sy n="25" d="100"/>
        </p:scale>
        <p:origin x="1474" y="53"/>
      </p:cViewPr>
      <p:guideLst>
        <p:guide orient="horz" pos="6735"/>
        <p:guide pos="953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499590"/>
            <a:ext cx="25733931" cy="7444669"/>
          </a:xfrm>
        </p:spPr>
        <p:txBody>
          <a:bodyPr anchor="b"/>
          <a:lstStyle>
            <a:lvl1pPr algn="ctr"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1355"/>
            <a:ext cx="22706410" cy="5162758"/>
          </a:xfrm>
        </p:spPr>
        <p:txBody>
          <a:bodyPr/>
          <a:lstStyle>
            <a:lvl1pPr marL="0" indent="0" algn="ctr">
              <a:buNone/>
              <a:defRPr sz="7483"/>
            </a:lvl1pPr>
            <a:lvl2pPr marL="1425595" indent="0" algn="ctr">
              <a:buNone/>
              <a:defRPr sz="6236"/>
            </a:lvl2pPr>
            <a:lvl3pPr marL="2851191" indent="0" algn="ctr">
              <a:buNone/>
              <a:defRPr sz="5613"/>
            </a:lvl3pPr>
            <a:lvl4pPr marL="4276786" indent="0" algn="ctr">
              <a:buNone/>
              <a:defRPr sz="4989"/>
            </a:lvl4pPr>
            <a:lvl5pPr marL="5702381" indent="0" algn="ctr">
              <a:buNone/>
              <a:defRPr sz="4989"/>
            </a:lvl5pPr>
            <a:lvl6pPr marL="7127977" indent="0" algn="ctr">
              <a:buNone/>
              <a:defRPr sz="4989"/>
            </a:lvl6pPr>
            <a:lvl7pPr marL="8553572" indent="0" algn="ctr">
              <a:buNone/>
              <a:defRPr sz="4989"/>
            </a:lvl7pPr>
            <a:lvl8pPr marL="9979167" indent="0" algn="ctr">
              <a:buNone/>
              <a:defRPr sz="4989"/>
            </a:lvl8pPr>
            <a:lvl9pPr marL="11404763" indent="0" algn="ctr">
              <a:buNone/>
              <a:defRPr sz="4989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8961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0018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1063"/>
            <a:ext cx="26112371" cy="8894992"/>
          </a:xfrm>
        </p:spPr>
        <p:txBody>
          <a:bodyPr anchor="b"/>
          <a:lstStyle>
            <a:lvl1pPr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0205"/>
            <a:ext cx="26112371" cy="4677666"/>
          </a:xfrm>
        </p:spPr>
        <p:txBody>
          <a:bodyPr/>
          <a:lstStyle>
            <a:lvl1pPr marL="0" indent="0">
              <a:buNone/>
              <a:defRPr sz="7483">
                <a:solidFill>
                  <a:schemeClr val="tx1"/>
                </a:solidFill>
              </a:defRPr>
            </a:lvl1pPr>
            <a:lvl2pPr marL="1425595" indent="0">
              <a:buNone/>
              <a:defRPr sz="6236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975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6908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485"/>
            <a:ext cx="26112371" cy="4133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1960"/>
            <a:ext cx="12807832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0963"/>
            <a:ext cx="12807832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1960"/>
            <a:ext cx="12870909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0963"/>
            <a:ext cx="12870909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1513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9153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000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8850"/>
            <a:ext cx="15326827" cy="15196234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  <a:lvl6pPr>
              <a:defRPr sz="6236"/>
            </a:lvl6pPr>
            <a:lvl7pPr>
              <a:defRPr sz="6236"/>
            </a:lvl7pPr>
            <a:lvl8pPr>
              <a:defRPr sz="6236"/>
            </a:lvl8pPr>
            <a:lvl9pPr>
              <a:defRPr sz="623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2449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8850"/>
            <a:ext cx="15326827" cy="15196234"/>
          </a:xfrm>
        </p:spPr>
        <p:txBody>
          <a:bodyPr anchor="t"/>
          <a:lstStyle>
            <a:lvl1pPr marL="0" indent="0">
              <a:buNone/>
              <a:defRPr sz="9978"/>
            </a:lvl1pPr>
            <a:lvl2pPr marL="1425595" indent="0">
              <a:buNone/>
              <a:defRPr sz="8731"/>
            </a:lvl2pPr>
            <a:lvl3pPr marL="2851191" indent="0">
              <a:buNone/>
              <a:defRPr sz="7483"/>
            </a:lvl3pPr>
            <a:lvl4pPr marL="4276786" indent="0">
              <a:buNone/>
              <a:defRPr sz="6236"/>
            </a:lvl4pPr>
            <a:lvl5pPr marL="5702381" indent="0">
              <a:buNone/>
              <a:defRPr sz="6236"/>
            </a:lvl5pPr>
            <a:lvl6pPr marL="7127977" indent="0">
              <a:buNone/>
              <a:defRPr sz="6236"/>
            </a:lvl6pPr>
            <a:lvl7pPr marL="8553572" indent="0">
              <a:buNone/>
              <a:defRPr sz="6236"/>
            </a:lvl7pPr>
            <a:lvl8pPr marL="9979167" indent="0">
              <a:buNone/>
              <a:defRPr sz="6236"/>
            </a:lvl8pPr>
            <a:lvl9pPr marL="11404763" indent="0">
              <a:buNone/>
              <a:defRPr sz="6236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02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1113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480"/>
            <a:ext cx="6528093" cy="1812163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480"/>
            <a:ext cx="19205838" cy="181216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838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485"/>
            <a:ext cx="26112371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2400"/>
            <a:ext cx="26112371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77553-F296-4DFB-BD15-770B47FF2CCF}" type="datetimeFigureOut">
              <a:rPr lang="en-GB" smtClean="0"/>
              <a:t>02/11/2025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19457"/>
            <a:ext cx="1021788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098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2851191" rtl="0" eaLnBrk="1" latinLnBrk="0" hangingPunct="1">
        <a:lnSpc>
          <a:spcPct val="90000"/>
        </a:lnSpc>
        <a:spcBef>
          <a:spcPct val="0"/>
        </a:spcBef>
        <a:buNone/>
        <a:defRPr sz="137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798" indent="-712798" algn="l" defTabSz="2851191" rtl="0" eaLnBrk="1" latinLnBrk="0" hangingPunct="1">
        <a:lnSpc>
          <a:spcPct val="90000"/>
        </a:lnSpc>
        <a:spcBef>
          <a:spcPts val="3118"/>
        </a:spcBef>
        <a:buFont typeface="Arial" panose="020B0604020202020204" pitchFamily="34" charset="0"/>
        <a:buChar char="•"/>
        <a:defRPr sz="8731" kern="1200">
          <a:solidFill>
            <a:schemeClr val="tx1"/>
          </a:solidFill>
          <a:latin typeface="+mn-lt"/>
          <a:ea typeface="+mn-ea"/>
          <a:cs typeface="+mn-cs"/>
        </a:defRPr>
      </a:lvl1pPr>
      <a:lvl2pPr marL="2138393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3" kern="1200">
          <a:solidFill>
            <a:schemeClr val="tx1"/>
          </a:solidFill>
          <a:latin typeface="+mn-lt"/>
          <a:ea typeface="+mn-ea"/>
          <a:cs typeface="+mn-cs"/>
        </a:defRPr>
      </a:lvl2pPr>
      <a:lvl3pPr marL="3563988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6" kern="1200">
          <a:solidFill>
            <a:schemeClr val="tx1"/>
          </a:solidFill>
          <a:latin typeface="+mn-lt"/>
          <a:ea typeface="+mn-ea"/>
          <a:cs typeface="+mn-cs"/>
        </a:defRPr>
      </a:lvl3pPr>
      <a:lvl4pPr marL="498958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6415179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84077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926637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10691965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211756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89/fpsyt.2024.1329748" TargetMode="External"/><Relationship Id="rId13" Type="http://schemas.openxmlformats.org/officeDocument/2006/relationships/hyperlink" Target="https://doi.org/10.1016/j.apnu.2022.03.006" TargetMode="External"/><Relationship Id="rId18" Type="http://schemas.openxmlformats.org/officeDocument/2006/relationships/hyperlink" Target="https://www.nice.org.uk/process/pmg20/chapter/introduction" TargetMode="External"/><Relationship Id="rId26" Type="http://schemas.openxmlformats.org/officeDocument/2006/relationships/hyperlink" Target="https://samyakrehab.com/blog/understanding-the-different-types-of-ocd-a-complete-guide/" TargetMode="External"/><Relationship Id="rId3" Type="http://schemas.openxmlformats.org/officeDocument/2006/relationships/hyperlink" Target="https://www.intechopen.com/chapters/65312" TargetMode="External"/><Relationship Id="rId21" Type="http://schemas.openxmlformats.org/officeDocument/2006/relationships/hyperlink" Target="https://www.ocduk.org/ocd/history-of-ocd/" TargetMode="External"/><Relationship Id="rId7" Type="http://schemas.openxmlformats.org/officeDocument/2006/relationships/hyperlink" Target="https://assets.publishing.service.gov.uk/media/5a7c919440f0b62aff6c2970/Closing_the_gap_V2_-_17_Feb_2014.pdf" TargetMode="External"/><Relationship Id="rId12" Type="http://schemas.openxmlformats.org/officeDocument/2006/relationships/hyperlink" Target="https://www.kairoswellnesscollective.com/blog/a-brief-history-of-obsessive-compulsive-disorder" TargetMode="External"/><Relationship Id="rId17" Type="http://schemas.openxmlformats.org/officeDocument/2006/relationships/hyperlink" Target="https://youtu.be/jLgv0E1k6hs?si=gPe59-zFpbMe8l8u" TargetMode="External"/><Relationship Id="rId25" Type="http://schemas.openxmlformats.org/officeDocument/2006/relationships/hyperlink" Target="https://doi.org/10.9758/cpn.23.1075" TargetMode="External"/><Relationship Id="rId2" Type="http://schemas.openxmlformats.org/officeDocument/2006/relationships/hyperlink" Target="https://doi.org/10.7759/cureus.39549" TargetMode="External"/><Relationship Id="rId16" Type="http://schemas.openxmlformats.org/officeDocument/2006/relationships/hyperlink" Target="https://www.lpft.nhs.uk/talking-therapies" TargetMode="External"/><Relationship Id="rId20" Type="http://schemas.openxmlformats.org/officeDocument/2006/relationships/hyperlink" Target="https://www.ocduk.org/overcoming-ocd/nice-guidelines-for-the-treatment-of-ocd/" TargetMode="External"/><Relationship Id="rId29" Type="http://schemas.openxmlformats.org/officeDocument/2006/relationships/hyperlink" Target="https://applications.emro.who.int/docs/WHOEMMNH232E-eng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silientmindrx.com/post/different-types-of-ocd" TargetMode="External"/><Relationship Id="rId11" Type="http://schemas.openxmlformats.org/officeDocument/2006/relationships/hyperlink" Target="https://iocdf.org/about-OCD/" TargetMode="External"/><Relationship Id="rId24" Type="http://schemas.openxmlformats.org/officeDocument/2006/relationships/hyperlink" Target="https://www.sandstonecare.com/blog/types-of-ocd/" TargetMode="External"/><Relationship Id="rId5" Type="http://schemas.openxmlformats.org/officeDocument/2006/relationships/hyperlink" Target="https://cms.bps.org.uk/sites/default/files/2024-11/Teacher%27s%20Toolkit%20-%20Obsessive%20Compulsive%20Disorder%20%28OCD%29.pdf" TargetMode="External"/><Relationship Id="rId15" Type="http://schemas.openxmlformats.org/officeDocument/2006/relationships/hyperlink" Target="https://www.england.nhs.uk/wp-content/uploads/2015/02/iapt-wait-times-guid.pdf" TargetMode="External"/><Relationship Id="rId23" Type="http://schemas.openxmlformats.org/officeDocument/2006/relationships/hyperlink" Target="https://doi.org/10.1016/j.pnpbp.2005.11.028" TargetMode="External"/><Relationship Id="rId28" Type="http://schemas.openxmlformats.org/officeDocument/2006/relationships/hyperlink" Target="https://www.psychiatrycentre.co.uk/blog/what-is-ocd-we-talk-myths-misconceptions-treatments/" TargetMode="External"/><Relationship Id="rId10" Type="http://schemas.openxmlformats.org/officeDocument/2006/relationships/hyperlink" Target="https://icd.who.int/browse/2025-01/mms/en#1582741816" TargetMode="External"/><Relationship Id="rId19" Type="http://schemas.openxmlformats.org/officeDocument/2006/relationships/hyperlink" Target="https://www.ocdanxietycenters.com/ocd/ocd-across-cultures-a-universal-diagnosis/" TargetMode="External"/><Relationship Id="rId4" Type="http://schemas.openxmlformats.org/officeDocument/2006/relationships/hyperlink" Target="https://doi.org/10.1001/archpsyc.1992.01820090009002" TargetMode="External"/><Relationship Id="rId9" Type="http://schemas.openxmlformats.org/officeDocument/2006/relationships/hyperlink" Target="https://doi.org/10.1001/jama.2017.2200" TargetMode="External"/><Relationship Id="rId14" Type="http://schemas.openxmlformats.org/officeDocument/2006/relationships/hyperlink" Target="https://doi.org/10.1007/s40501-025-00359-8" TargetMode="External"/><Relationship Id="rId22" Type="http://schemas.openxmlformats.org/officeDocument/2006/relationships/hyperlink" Target="https://www.ocdhistory.net/20thcentury/janet.html" TargetMode="External"/><Relationship Id="rId27" Type="http://schemas.openxmlformats.org/officeDocument/2006/relationships/hyperlink" Target="https://doi.org/10.32598/jnrcp.2502.1230" TargetMode="External"/><Relationship Id="rId30" Type="http://schemas.openxmlformats.org/officeDocument/2006/relationships/hyperlink" Target="https://www.ocduk.org/ocd-and-stigm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1218574" y="9408977"/>
            <a:ext cx="13517416" cy="1930045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800" b="1" dirty="0">
                <a:solidFill>
                  <a:schemeClr val="tx1"/>
                </a:solidFill>
              </a:rPr>
              <a:t>Student Name: Patrisha </a:t>
            </a:r>
            <a:r>
              <a:rPr lang="en-GB" sz="4800" b="1" dirty="0" err="1">
                <a:solidFill>
                  <a:schemeClr val="tx1"/>
                </a:solidFill>
              </a:rPr>
              <a:t>Devollaj</a:t>
            </a:r>
            <a:r>
              <a:rPr lang="en-GB" sz="4800" b="1" dirty="0">
                <a:solidFill>
                  <a:schemeClr val="tx1"/>
                </a:solidFill>
              </a:rPr>
              <a:t>  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1218574" y="11974647"/>
            <a:ext cx="13517416" cy="1930045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800" b="1" dirty="0">
                <a:solidFill>
                  <a:schemeClr val="tx1"/>
                </a:solidFill>
              </a:rPr>
              <a:t>Student Number: 2223485 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1218576" y="14323603"/>
            <a:ext cx="13517418" cy="1930045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800" b="1" dirty="0">
                <a:solidFill>
                  <a:schemeClr val="tx1"/>
                </a:solidFill>
              </a:rPr>
              <a:t>Lecturer: </a:t>
            </a:r>
            <a:endParaRPr lang="en-GB" sz="4800" b="1" dirty="0">
              <a:solidFill>
                <a:schemeClr val="tx1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1218577" y="16672559"/>
            <a:ext cx="13517416" cy="1930045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800" b="1" dirty="0">
                <a:solidFill>
                  <a:schemeClr val="tx1"/>
                </a:solidFill>
              </a:rPr>
              <a:t>Title of Poster: 6B20 Obsessive-Compulsive Disorder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B90392E-36F7-E2F9-51EF-4B6B858AB27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218574" y="850976"/>
            <a:ext cx="4926961" cy="193004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49A469D-62AF-E1A3-F1EC-89530133CC0E}"/>
              </a:ext>
            </a:extLst>
          </p:cNvPr>
          <p:cNvSpPr txBox="1"/>
          <p:nvPr/>
        </p:nvSpPr>
        <p:spPr>
          <a:xfrm>
            <a:off x="7943674" y="3688024"/>
            <a:ext cx="15141465" cy="10095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960" b="1" dirty="0">
                <a:solidFill>
                  <a:srgbClr val="000000"/>
                </a:solidFill>
                <a:ea typeface="Arial" panose="020B0604020202020204" pitchFamily="34" charset="0"/>
              </a:rPr>
              <a:t>Psychological Classifications and Provisions</a:t>
            </a:r>
            <a:endParaRPr lang="en-GB" sz="596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4FBA8A-5984-E1E2-39C4-B7857E37D7D9}"/>
              </a:ext>
            </a:extLst>
          </p:cNvPr>
          <p:cNvSpPr txBox="1"/>
          <p:nvPr/>
        </p:nvSpPr>
        <p:spPr>
          <a:xfrm>
            <a:off x="7517927" y="5876836"/>
            <a:ext cx="15992958" cy="8565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966" b="1" dirty="0">
                <a:cs typeface="Arial" panose="020B0604020202020204" pitchFamily="34" charset="0"/>
              </a:rPr>
              <a:t>BMHP6029_BIRM – Component 1 – Poster Presentation  </a:t>
            </a:r>
          </a:p>
        </p:txBody>
      </p:sp>
      <p:pic>
        <p:nvPicPr>
          <p:cNvPr id="1029" name="Picture 5" descr="Obsessive Compulsive Disorder 12 Types Explained">
            <a:extLst>
              <a:ext uri="{FF2B5EF4-FFF2-40B4-BE49-F238E27FC236}">
                <a16:creationId xmlns:a16="http://schemas.microsoft.com/office/drawing/2014/main" id="{4CC4F970-6AAC-4DBD-472C-86C755F98F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51" t="3637" r="10166" b="5209"/>
          <a:stretch>
            <a:fillRect/>
          </a:stretch>
        </p:blipFill>
        <p:spPr bwMode="auto">
          <a:xfrm>
            <a:off x="15514407" y="8557847"/>
            <a:ext cx="14139029" cy="1029286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7FDE918-C07F-7837-0F55-65C72F13D25E}"/>
              </a:ext>
            </a:extLst>
          </p:cNvPr>
          <p:cNvSpPr txBox="1"/>
          <p:nvPr/>
        </p:nvSpPr>
        <p:spPr>
          <a:xfrm>
            <a:off x="27285463" y="19064627"/>
            <a:ext cx="17174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(Brar, 2024)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D4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494199E-B408-48FF-6F8B-A46FDDB4395F}"/>
              </a:ext>
            </a:extLst>
          </p:cNvPr>
          <p:cNvSpPr txBox="1"/>
          <p:nvPr/>
        </p:nvSpPr>
        <p:spPr>
          <a:xfrm>
            <a:off x="444342" y="272235"/>
            <a:ext cx="11446742" cy="7318157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ICD-11 OCD 6B20 Definition:</a:t>
            </a:r>
          </a:p>
          <a:p>
            <a:pPr marL="709574" indent="-709574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OCD, or Obsessive-Compulsive disorder, is a type of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anxiety disorder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OCD is classified by ICD-11 and DSM-5 as involving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obsessions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compulsions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or both (Beckham, 2024). </a:t>
            </a:r>
          </a:p>
          <a:p>
            <a:pPr marL="709574" indent="-709574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Obsessions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are obtrusive, undesired, and frequently linked to anxiety.  </a:t>
            </a:r>
          </a:p>
          <a:p>
            <a:pPr marL="709574" indent="-709574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They might be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repetitive, persistent thoughts, images, or desires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709574" indent="-709574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Compulsions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are repetitive behaviors, such as repetitive mental acts, that a person feels compelled to carry out in order to satisfy an obsession, adhere to strict regulations, or feel "complete." </a:t>
            </a:r>
          </a:p>
          <a:p>
            <a:pPr marL="709574" indent="-709574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For Diagnostic Criteria Obsessions and compulsions, if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taking more than an hour a day, for example or cause substantial distress or impairment in social, familial, educational, occupational, or other crucial areas of functioning(ICD-11, 2025).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20AE66E0-539C-83E0-23A5-0C8E338F98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" y="1718327"/>
            <a:ext cx="458627" cy="917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227064" tIns="113532" rIns="227064" bIns="113532" numCol="1" anchor="ctr" anchorCtr="0" compatLnSpc="1">
            <a:prstTxWarp prst="textNoShape">
              <a:avLst/>
            </a:prstTxWarp>
            <a:spAutoFit/>
          </a:bodyPr>
          <a:lstStyle/>
          <a:p>
            <a:pPr defTabSz="2270638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4470" dirty="0">
              <a:latin typeface="Arial" panose="020B0604020202020204" pitchFamily="34" charset="0"/>
            </a:endParaRPr>
          </a:p>
        </p:txBody>
      </p:sp>
      <p:pic>
        <p:nvPicPr>
          <p:cNvPr id="2058" name="Picture 10" descr="Understanding the Facts About OCD in Teens | Teen OCD Facts">
            <a:extLst>
              <a:ext uri="{FF2B5EF4-FFF2-40B4-BE49-F238E27FC236}">
                <a16:creationId xmlns:a16="http://schemas.microsoft.com/office/drawing/2014/main" id="{5F64BA0C-933D-A9ED-019E-B3312A1081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5834" y="434884"/>
            <a:ext cx="6025681" cy="662571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9B1F067-ABFE-C888-2BBC-0B7CD0050AE7}"/>
              </a:ext>
            </a:extLst>
          </p:cNvPr>
          <p:cNvSpPr txBox="1"/>
          <p:nvPr/>
        </p:nvSpPr>
        <p:spPr>
          <a:xfrm>
            <a:off x="12695482" y="7234933"/>
            <a:ext cx="51874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(The London Psychiatry Centre, 2021)</a:t>
            </a:r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A4E7BB3-4216-B05E-4B66-2149C454B28D}"/>
              </a:ext>
            </a:extLst>
          </p:cNvPr>
          <p:cNvSpPr txBox="1"/>
          <p:nvPr/>
        </p:nvSpPr>
        <p:spPr>
          <a:xfrm>
            <a:off x="444342" y="7933640"/>
            <a:ext cx="11446742" cy="39941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Prevalence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the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UK, 750,000 people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(1.2% of the total population) are estimated to suffer with OCD. OCD affects both men and women equally, with a lifetime frequency of 2.3%.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By the age of 14, 25% of cases start(Beckham, 2024).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terms of its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on a person's income and quality of life, OCD was listed as one of the top 10 causes of disability in 1990 (WHO, 2023).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931EC76-6079-D7E7-76BF-125A2DFC5F20}"/>
              </a:ext>
            </a:extLst>
          </p:cNvPr>
          <p:cNvSpPr txBox="1"/>
          <p:nvPr/>
        </p:nvSpPr>
        <p:spPr>
          <a:xfrm>
            <a:off x="14366041" y="11692481"/>
            <a:ext cx="1706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(Quinn, 2023)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9" name="AutoShape 24" descr="OCD - Obsessive Compulsive Disorder - Gaba Online Psychiatrist">
            <a:extLst>
              <a:ext uri="{FF2B5EF4-FFF2-40B4-BE49-F238E27FC236}">
                <a16:creationId xmlns:a16="http://schemas.microsoft.com/office/drawing/2014/main" id="{8972895F-F096-4DA8-91B6-7578386E214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4984413" y="1053941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2074" name="Picture 26" descr="Types of OCD: Symptoms, Diagnoses &amp; Treatment | Sandstone">
            <a:extLst>
              <a:ext uri="{FF2B5EF4-FFF2-40B4-BE49-F238E27FC236}">
                <a16:creationId xmlns:a16="http://schemas.microsoft.com/office/drawing/2014/main" id="{164DEF28-A2DB-2F4F-059C-B808EFDBCC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18" t="8479" r="10067" b="21754"/>
          <a:stretch>
            <a:fillRect/>
          </a:stretch>
        </p:blipFill>
        <p:spPr bwMode="auto">
          <a:xfrm>
            <a:off x="12248848" y="7918960"/>
            <a:ext cx="6052668" cy="3609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AC1CDC66-B265-739D-E192-F8DC343F2B69}"/>
              </a:ext>
            </a:extLst>
          </p:cNvPr>
          <p:cNvSpPr txBox="1"/>
          <p:nvPr/>
        </p:nvSpPr>
        <p:spPr>
          <a:xfrm>
            <a:off x="444342" y="12256292"/>
            <a:ext cx="13013062" cy="5102166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Historical Context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Pierre Janet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coined the phrase "obsessive-compulsive" in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1903.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OCD wasn't officially recognised as a separate condition until the early 1900s.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1913, a paper "The Neuro-Psychoses of Defense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,“ by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Sigmund Freud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discussed compulsive behaviours and obsessive thoughts.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Emil Kraepelin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covered OCD in his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1926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textbook "Psychiatrie." 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1952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OCD was added as a category of anxiety disorders in the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Diagnostic and Statistical Manual of Mental Disorders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(DSM). But at the time, the diagnosis was not well known and was somewhat rare (Kairos, 2025).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FD7D84A-1F47-90CB-0449-E6166C2F1BD0}"/>
              </a:ext>
            </a:extLst>
          </p:cNvPr>
          <p:cNvSpPr txBox="1"/>
          <p:nvPr/>
        </p:nvSpPr>
        <p:spPr>
          <a:xfrm>
            <a:off x="444342" y="17686940"/>
            <a:ext cx="17186971" cy="33478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Interventions:</a:t>
            </a:r>
          </a:p>
          <a:p>
            <a:pPr algn="just">
              <a:lnSpc>
                <a:spcPct val="15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work of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Aaron Beck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Michael Liebowitz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contributed to the notable interest in OCD in the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1970s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The development of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cognitive-behavioral therapy (CBT)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 a treatment for OCD resulted from their emphasis on the part that irrational thoughts and beliefs play in the condition. When scientists started looking into the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scientific causes of OCD in the 1990s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they found that the disorder might be influenced by anomalies in the brain's wiring. As a result, drugs like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selective serotonin reuptake inhibitors (SSRIs)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were created as a therapeutic option (OCD-UK, 2018).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5B27766-E921-C359-AEBF-830BF3E41EEE}"/>
              </a:ext>
            </a:extLst>
          </p:cNvPr>
          <p:cNvSpPr txBox="1"/>
          <p:nvPr/>
        </p:nvSpPr>
        <p:spPr>
          <a:xfrm>
            <a:off x="18547335" y="272235"/>
            <a:ext cx="11507809" cy="5656164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Clinical Practice</a:t>
            </a:r>
          </a:p>
          <a:p>
            <a:pPr marL="45720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SSRIs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ERP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 gold-standard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cognitive behavioural therapy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are frequently used in tandem because of demonstrated effectiveness (Roh, Jang, and Kim, 2023; Baxter, 1992 ). </a:t>
            </a: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shortage of practitioners with training in OCD-specific CBT, time and cost constraints, and participants' motivation to participate in ERP are some of the obstacles to CBT trials (Hirschtritt, Bloch, and Mathews, 2017). </a:t>
            </a: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However, approximately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40–60%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of patients show partial improvement, even after sufficient trials of standard treatment have been tried (Pallanti and Quercioli, 2006).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28D50285-0142-52C7-3201-ED424055AE0E}"/>
              </a:ext>
            </a:extLst>
          </p:cNvPr>
          <p:cNvSpPr txBox="1"/>
          <p:nvPr/>
        </p:nvSpPr>
        <p:spPr>
          <a:xfrm>
            <a:off x="18547335" y="11275304"/>
            <a:ext cx="11507809" cy="454816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Policies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Over the decade, mental health services in England have seen tremendous change. Priorities and strategies have changed to focus on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patient safety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prevention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integrated care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funding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combating stigma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National Collaborating Centre for Mental Health and the National Institute for Health and Clinical Excellence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(NICE)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released their set of clinical guidelines for the diagnosis, management, and treatment of  obsessive-compulsive disorder in adults and children on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November 23, 2005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(OCD UK, 2018).</a:t>
            </a:r>
          </a:p>
        </p:txBody>
      </p:sp>
      <p:pic>
        <p:nvPicPr>
          <p:cNvPr id="2093" name="Picture 45" descr="picture of Pierre Janet">
            <a:extLst>
              <a:ext uri="{FF2B5EF4-FFF2-40B4-BE49-F238E27FC236}">
                <a16:creationId xmlns:a16="http://schemas.microsoft.com/office/drawing/2014/main" id="{06158279-89CF-BED4-836A-69CF830E2A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39602" y="12256292"/>
            <a:ext cx="4347241" cy="4742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081A057F-BF3E-BBD2-B770-C32BE4B20B33}"/>
              </a:ext>
            </a:extLst>
          </p:cNvPr>
          <p:cNvSpPr txBox="1"/>
          <p:nvPr/>
        </p:nvSpPr>
        <p:spPr>
          <a:xfrm>
            <a:off x="15105103" y="17123129"/>
            <a:ext cx="208189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(OCDhistory,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AutoShape 10">
            <a:extLst>
              <a:ext uri="{FF2B5EF4-FFF2-40B4-BE49-F238E27FC236}">
                <a16:creationId xmlns:a16="http://schemas.microsoft.com/office/drawing/2014/main" id="{B6E67910-4316-AEEE-9849-794DF1FFEAE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136813" y="1069181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F12A318B-8467-A4D3-4F0F-CBD5EF518D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931145" y="6187327"/>
            <a:ext cx="10824025" cy="482030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95F3697-F5A2-DB75-F22C-D8C8A79E3089}"/>
              </a:ext>
            </a:extLst>
          </p:cNvPr>
          <p:cNvSpPr txBox="1"/>
          <p:nvPr/>
        </p:nvSpPr>
        <p:spPr>
          <a:xfrm rot="16200000">
            <a:off x="28235338" y="7748973"/>
            <a:ext cx="21288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(SAMYAK,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BF1F36-54F4-CAB0-CB2C-1519CB92FA63}"/>
              </a:ext>
            </a:extLst>
          </p:cNvPr>
          <p:cNvSpPr txBox="1"/>
          <p:nvPr/>
        </p:nvSpPr>
        <p:spPr>
          <a:xfrm>
            <a:off x="18577815" y="16091144"/>
            <a:ext cx="11507809" cy="502926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Recommendations: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To improve outcomes the future prospects should focus on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Expand mental health funding for equitable access.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Enhance training and inclusion of diverse population </a:t>
            </a:r>
            <a:r>
              <a:rPr lang="en-US" altLang="en-US" sz="2800" dirty="0">
                <a:latin typeface="Arial" panose="020B0604020202020204" pitchFamily="34" charset="0"/>
              </a:rPr>
              <a:t>(NICE, 2024).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Reducing stigma related to OCD targeting media accountability for harmful narratives.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, 2025a)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Integrating mental health services on digital platforms for timely and comprehensive support. </a:t>
            </a:r>
          </a:p>
        </p:txBody>
      </p:sp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D4D4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A70C2980-E564-7173-77B1-A2DF2D252EA0}"/>
              </a:ext>
            </a:extLst>
          </p:cNvPr>
          <p:cNvSpPr txBox="1"/>
          <p:nvPr/>
        </p:nvSpPr>
        <p:spPr>
          <a:xfrm>
            <a:off x="1268908" y="1755845"/>
            <a:ext cx="27737396" cy="166244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Ahad, A., Gonzalez, M. and Junquera, P. (2023) ‘Understanding and Addressing Mental Health Stigma Across Cultures for Improving Psychiatric Care: A Narrative Review’, 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15(5).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https://doi.org/10.7759/cureus.39549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Akyurek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(2019)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Stigma in Obsessive Compulsive Disorder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www.intechopen.com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IntechOpen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https://www.intechopen.com/chapters/65312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Baxter, L.R. (1992) ‘Caudate Glucose Metabolic Rate Changes With Both Drug and Behavior Therapy for Obsessive-Compulsive Disorder’,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Archives of General Psychiatry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49(9), p. 681.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https://doi.org/10.1001/archpsyc.1992.01820090009002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Beckham, A. (2024)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Obsessive Compulsive Disorder (OCD)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https://cms.bps.org.uk/sites/default/files/2024-11/Teacher%27s%20Toolkit%20-%20Obsessive%20Compulsive%20Disorder%20%28OCD%29.pdf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Brar, J. (2024)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Obsessive Compulsive Disorder 12 Types Explained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Resilient Mind Rx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https://www.resilientmindrx.com/post/different-types-of-ocd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 (2014)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Closing the Gap: Priorities for essential change in mental health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https://assets.publishing.service.gov.uk/media/5a7c919440f0b62aff6c2970/Closing_the_gap_V2_-_17_Feb_2014.pdf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Hassan, W.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(2024) ‘Variations in obsessive compulsive disorder symptomatology across cultural dimensions’,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Frontiers in Psychiatry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15.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https://doi.org/10.3389/fpsyt.2024.1329748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Hirschtritt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M.E., Bloch, M.H. and Mathews, C.A. (2017) ‘Obsessive-compulsive disorder: advances in diagnosis and treatment’,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JAMA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317(13), p. 1358.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https://doi.org/10.1001/jama.2017.2200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ICD-11 (2025)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ICD-11 for Mortality and Morbidity Statistics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Who.int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https://icd.who.int/browse/2025-01/mms/en#1582741816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OCD Foundation (2023)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OCD?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OCD Foundation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https://iocdf.org/about-OCD/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Kairos (2025)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Brief History of Obsessive Compulsive Disorder | Boulder, CO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Kairos Wellness Collective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https://www.kairoswellnesscollective.com/blog/a-brief-history-of-obsessive-compulsive-disorder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Kılıç, A.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(2022) ‘Internalized stigma in obsessive compulsive disorder: Correlates and associations with quality of life’,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Archives of Psychiatric Nursing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39, pp. 37–45.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https://doi.org/10.1016/j.apnu.2022.03.006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Kim, J.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(2025) ‘Artificial Intelligence in Obsessive-Compulsive Disorder: A Systematic Review’,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 Treatment Options in Psychiatry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12(1).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https://doi.org/10.1007/s40501-025-00359-8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(2016)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Improving Access to Psychological Therapies (IAPT) Waiting Times Guidance and FAQ’s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https://www.england.nhs.uk/wp-content/uploads/2015/02/iapt-wait-times-guid.pdf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(2025a)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Home :: steps2change Lincolnshire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Lpft.nhs.uk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https://www.lpft.nhs.uk/talking-therapies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(2025b)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Treatment for depression and anxiety | NHS Talking Therapies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Youtu.be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https://youtu.be/jLgv0E1k6hs?si=gPe59-zFpbMe8l8u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27 October 2025).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NICE (2024)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 Introduction | Developing NICE guidelines: the manual | Guidance | NICE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www.nice.org.uk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https://www.nice.org.uk/process/pmg20/chapter/introduction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 Anxiety Centers (2025)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 Across Cultures: A Universal Diagnosis - OCD Anxiety Centers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 Anxiety Centers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https://www.ocdanxietycenters.com/ocd/ocd-across-cultures-a-universal-diagnosis/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 UK (2018)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NICE Guidelines for the Treatment of OCD – OCD-UK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Ocduk.org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https://www.ocduk.org/overcoming-ocd/nice-guidelines-for-the-treatment-of-ocd/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OCD-UK (2018)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history of OCD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Ocduk.org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https://www.ocduk.org/ocd/history-of-ocd/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OCDhistory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Pierre Janet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Ocdhistory.net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2"/>
              </a:rPr>
              <a:t>https://www.ocdhistory.net/20thcentury/janet.html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Pallanti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 and Quercioli, L. (2006) ‘Treatment-refractory obsessive-compulsive disorder: Methodological issues, operational definitions and therapeutic lines’,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Progress in Neuro-Psychopharmacology and Biological Psychiatry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30(3), pp. 400–412.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3"/>
              </a:rPr>
              <a:t>https://doi.org/10.1016/j.pnpbp.2005.11.028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Quinn, D. (2023)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 of OCD: Comprehensive Guide to Symptoms, Diagnoses, and Treatments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Sandstone Care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4"/>
              </a:rPr>
              <a:t>https://www.sandstonecare.com/blog/types-of-ocd/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Roh, D., Jang, K.W. and Kim, C.-H. (2023) ‘Clinical Advances in Treatment Strategies for Obsessive-compulsive Disorder in Adults’,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Clinical psychopharmacology and neuroscience : the official scientific journal of the Korean College of Neuropsychopharmacology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21(4), pp. 676–685.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5"/>
              </a:rPr>
              <a:t>https://doi.org/10.9758/cpn.23.1075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SAMYAK (2025)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the Different Types of OCD: A Complete Guide – Samyak Mental Health Care, De-addiction &amp; Rehabilitation Centre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Samyakrehab.com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6"/>
              </a:rPr>
              <a:t>https://samyakrehab.com/blog/understanding-the-different-types-of-ocd-a-complete-guide/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Seyed Javad Masoumi (2025) ‘Applications and efficacy of artificial intelligence in obsessive-compulsive disorder: A narrative review’,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Nursing Reports in Clinical Practice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3(6), pp. 601–608.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7"/>
              </a:rPr>
              <a:t>https://doi.org/10.32598/jnrcp.2502.1230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London Psychiatry Centre (2021)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OCD? Explore OCD Myths &amp; Treatments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https://www.psychiatrycentre.co.uk/blog/what-is-ocd-we-talk-myths-misconceptions-treatments/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8"/>
              </a:rPr>
              <a:t>https://www.psychiatrycentre.co.uk/blog/what-is-ocd-we-talk-myths-misconceptions-treatments/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WHO (2023)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Obsessive- compulsive disorder (OCD)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9"/>
              </a:rPr>
              <a:t>https://applications.emro.who.int/docs/WHOEMMNH232E-eng.pdf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Wilson, Z. (2021)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 and Stigma | OCD-UK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OCD 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0"/>
              </a:rPr>
              <a:t>https://www.ocduk.org/ocd-and-stigma/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133</TotalTime>
  <Words>1966</Words>
  <Application>Microsoft Office PowerPoint</Application>
  <PresentationFormat>Custom</PresentationFormat>
  <Paragraphs>72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Patrisha Devollaj</dc:creator>
  <cp:lastModifiedBy>Alex Ddevollajj</cp:lastModifiedBy>
  <cp:revision>16</cp:revision>
  <dcterms:created xsi:type="dcterms:W3CDTF">2024-12-04T18:07:56Z</dcterms:created>
  <dcterms:modified xsi:type="dcterms:W3CDTF">2025-11-02T11:24:21Z</dcterms:modified>
</cp:coreProperties>
</file>