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778" autoAdjust="0"/>
  </p:normalViewPr>
  <p:slideViewPr>
    <p:cSldViewPr snapToGrid="0">
      <p:cViewPr varScale="1">
        <p:scale>
          <a:sx n="39" d="100"/>
          <a:sy n="39" d="100"/>
        </p:scale>
        <p:origin x="2386"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0BE5BD-04AA-42EE-BBB7-EFAA21B4103D}" type="datetimeFigureOut">
              <a:rPr lang="en-GB" smtClean="0"/>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B1B44-5F7A-4865-AA36-E6640B7077F5}" type="slidenum">
              <a:rPr lang="en-GB" smtClean="0"/>
              <a:t>‹#›</a:t>
            </a:fld>
            <a:endParaRPr lang="en-GB"/>
          </a:p>
        </p:txBody>
      </p:sp>
    </p:spTree>
    <p:extLst>
      <p:ext uri="{BB962C8B-B14F-4D97-AF65-F5344CB8AC3E}">
        <p14:creationId xmlns:p14="http://schemas.microsoft.com/office/powerpoint/2010/main" val="1188535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9B1B44-5F7A-4865-AA36-E6640B7077F5}" type="slidenum">
              <a:rPr lang="en-GB" smtClean="0"/>
              <a:t>1</a:t>
            </a:fld>
            <a:endParaRPr lang="en-GB"/>
          </a:p>
        </p:txBody>
      </p:sp>
    </p:spTree>
    <p:extLst>
      <p:ext uri="{BB962C8B-B14F-4D97-AF65-F5344CB8AC3E}">
        <p14:creationId xmlns:p14="http://schemas.microsoft.com/office/powerpoint/2010/main" val="498324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poster focuses on how Panic Disorder is classified in ICD-11 and how treatment has developed historically.</a:t>
            </a:r>
          </a:p>
          <a:p>
            <a:r>
              <a:rPr lang="en-GB" dirty="0"/>
              <a:t>Panic Disorder is classified in ICD-11 under Chapter 06: Anxiety and Fear-Related Disorders, with the diagnostic code 6B01. According to ICD-11, it is defined by recurrent and unexpected panic attacks, followed by persistent concern about future attacks or behavioural avoidance. Importantly, the diagnosis also requires functional impairment, meaning the symptoms must significantly interfere with daily life.</a:t>
            </a:r>
          </a:p>
          <a:p>
            <a:r>
              <a:rPr lang="en-GB" dirty="0"/>
              <a:t>A major strength of ICD-11 is that it clearly distinguishes between isolated panic attacks and Panic Disorder. Panic attacks can occur in other conditions such as depression or PTSD, so this distinction improves diagnostic clarity. Another strength is the emphasis on functional impairment rather than simply symptom presence. This supports a more person-centred and clinically meaningful approach. ICD-11 was also designed for global usability, which improves consistency across healthcare systems.</a:t>
            </a:r>
          </a:p>
          <a:p>
            <a:r>
              <a:rPr lang="en-GB" dirty="0"/>
              <a:t>However, there are limitations. Panic Disorder shares symptoms with other anxiety disorders, particularly Generalised Anxiety Disorder and Agoraphobia. This overlap can make diagnosis complex. Additionally, ICD-11 uses a categorical model, whereas anxiety often exists on a spectrum. Some critics argue that strict diagnostic boundaries may not fully capture dimensional experiences. There is also concern about the potential medicalisation of severe stress responses.</a:t>
            </a:r>
          </a:p>
          <a:p>
            <a:r>
              <a:rPr lang="en-GB" dirty="0"/>
              <a:t>Historically, panic symptoms were often misinterpreted as cardiac or physical illness. Early treatment was primarily biomedical and focused on sedative-based management. Psychological understanding was limited, and care was more about symptom control than recovery. Over time, advances in psychological theory and research led to more evidence-based, biopsychosocial approaches. This historical shift reflects a broader movement in mental health care from medical dominance toward integrated psychological treatment.</a:t>
            </a:r>
          </a:p>
          <a:p>
            <a:endParaRPr lang="en-GB" dirty="0"/>
          </a:p>
        </p:txBody>
      </p:sp>
      <p:sp>
        <p:nvSpPr>
          <p:cNvPr id="4" name="Slide Number Placeholder 3"/>
          <p:cNvSpPr>
            <a:spLocks noGrp="1"/>
          </p:cNvSpPr>
          <p:nvPr>
            <p:ph type="sldNum" sz="quarter" idx="5"/>
          </p:nvPr>
        </p:nvSpPr>
        <p:spPr/>
        <p:txBody>
          <a:bodyPr/>
          <a:lstStyle/>
          <a:p>
            <a:fld id="{6D9B1B44-5F7A-4865-AA36-E6640B7077F5}" type="slidenum">
              <a:rPr lang="en-GB" smtClean="0"/>
              <a:t>2</a:t>
            </a:fld>
            <a:endParaRPr lang="en-GB"/>
          </a:p>
        </p:txBody>
      </p:sp>
    </p:spTree>
    <p:extLst>
      <p:ext uri="{BB962C8B-B14F-4D97-AF65-F5344CB8AC3E}">
        <p14:creationId xmlns:p14="http://schemas.microsoft.com/office/powerpoint/2010/main" val="2933921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poster explores current treatment approaches, the wider social context, and future recommendations.</a:t>
            </a:r>
          </a:p>
          <a:p>
            <a:r>
              <a:rPr lang="en-GB" dirty="0"/>
              <a:t>Today, Cognitive Behavioural Therapy, or CBT, is considered the first-line treatment for Panic Disorder. CBT works by addressing catastrophic misinterpretations of bodily sensations and reducing avoidance behaviours. Exposure-based therapy is particularly important, as it helps individuals gradually confront feared sensations in a safe and controlled way. This reduces fear conditioning and avoidance cycles.</a:t>
            </a:r>
          </a:p>
          <a:p>
            <a:r>
              <a:rPr lang="en-GB" dirty="0"/>
              <a:t>Digital CBT innovations are emerging and aim to improve accessibility. Online platforms and guided self-help programmes can reduce waiting times and increase reach. However, digital delivery raises concerns about the digital divide, particularly for individuals from lower socioeconomic backgrounds or rural areas who may lack access to technology.</a:t>
            </a:r>
          </a:p>
          <a:p>
            <a:r>
              <a:rPr lang="en-GB" dirty="0"/>
              <a:t>Pharmacologically, Selective Serotonin Reuptake Inhibitors, or SSRIs, are commonly prescribed and have strong evidence for reducing panic frequency and anticipatory anxiety. Primary care plays a key role here, as many individuals initially present with somatic symptoms such as chest pain or dizziness. Early detection in primary care is therefore crucial.</a:t>
            </a:r>
          </a:p>
          <a:p>
            <a:r>
              <a:rPr lang="en-GB" dirty="0"/>
              <a:t>The social, cultural, and political context also significantly influences diagnosis and treatment. Cultural interpretations of panic symptoms vary, and in some communities distress is expressed somatically rather than psychologically. Stigma and psychiatric labelling can delay help-seeking. Additionally, socioeconomic barriers and structural inequalities can limit access to therapy, particularly for minority groups. Research suggests under-recognition and delayed psychiatric referral are common in these populations.</a:t>
            </a:r>
          </a:p>
          <a:p>
            <a:r>
              <a:rPr lang="en-GB" dirty="0"/>
              <a:t>Based on this, several recommendations emerge. Early detection in primary care should be improved through training and screening. Psychological services need greater funding to reduce waiting times. Cultural competence must be enhanced in both assessment and intervention. Continued evaluation of ICD-11 diagnostic boundaries is also necessary. Finally, digital innovation should be balanced with accessibility safeguards to prevent widening inequalities.</a:t>
            </a:r>
          </a:p>
          <a:p>
            <a:r>
              <a:rPr lang="en-GB" dirty="0"/>
              <a:t>In conclusion, Panic Disorder has evolved from a misunderstood medical condition to a clearly defined anxiety disorder with effective treatments. However, equitable access and cultural awareness remain central challenges. Addressing these will shape the future direction of Panic Disorder care.</a:t>
            </a:r>
          </a:p>
          <a:p>
            <a:endParaRPr lang="en-GB" dirty="0"/>
          </a:p>
        </p:txBody>
      </p:sp>
      <p:sp>
        <p:nvSpPr>
          <p:cNvPr id="4" name="Slide Number Placeholder 3"/>
          <p:cNvSpPr>
            <a:spLocks noGrp="1"/>
          </p:cNvSpPr>
          <p:nvPr>
            <p:ph type="sldNum" sz="quarter" idx="5"/>
          </p:nvPr>
        </p:nvSpPr>
        <p:spPr/>
        <p:txBody>
          <a:bodyPr/>
          <a:lstStyle/>
          <a:p>
            <a:fld id="{6D9B1B44-5F7A-4865-AA36-E6640B7077F5}" type="slidenum">
              <a:rPr lang="en-GB" smtClean="0"/>
              <a:t>3</a:t>
            </a:fld>
            <a:endParaRPr lang="en-GB"/>
          </a:p>
        </p:txBody>
      </p:sp>
    </p:spTree>
    <p:extLst>
      <p:ext uri="{BB962C8B-B14F-4D97-AF65-F5344CB8AC3E}">
        <p14:creationId xmlns:p14="http://schemas.microsoft.com/office/powerpoint/2010/main" val="2302975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6E5E-7946-11E3-5CA8-12C7697061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B318CE-6BCE-1756-D958-EFE40F4B9A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BBCBBB-E4C1-CDE2-30E7-F32B7AF95D80}"/>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5" name="Footer Placeholder 4">
            <a:extLst>
              <a:ext uri="{FF2B5EF4-FFF2-40B4-BE49-F238E27FC236}">
                <a16:creationId xmlns:a16="http://schemas.microsoft.com/office/drawing/2014/main" id="{BD6564EF-5604-1D07-E64D-7FCC3B452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E8EDB-A002-FDF4-D292-8205F350CBFB}"/>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4195655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9F18-2A74-4204-FBF8-E3CBBA9D5D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94CF0A-F523-5432-3DE9-2C12C11002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CA8EB9-83B9-8382-F525-BBB435815DD3}"/>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5" name="Footer Placeholder 4">
            <a:extLst>
              <a:ext uri="{FF2B5EF4-FFF2-40B4-BE49-F238E27FC236}">
                <a16:creationId xmlns:a16="http://schemas.microsoft.com/office/drawing/2014/main" id="{826FA66D-DF53-E8FF-E1C1-078C80190D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24A1D-5641-BA60-DF6A-28676C356B0C}"/>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331857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8CD29-3785-B2EE-1075-5297041612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5D4723-0A0D-404C-E343-13F5FFF9B1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8B30E8-55B8-E6E9-939F-141710B98CAD}"/>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5" name="Footer Placeholder 4">
            <a:extLst>
              <a:ext uri="{FF2B5EF4-FFF2-40B4-BE49-F238E27FC236}">
                <a16:creationId xmlns:a16="http://schemas.microsoft.com/office/drawing/2014/main" id="{77F93828-B1D7-112E-F902-C6BA56CD8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F3DACB-BF5C-1AC9-FB01-6FC964155B83}"/>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206027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347EF-ADFB-225F-36CA-F335FE6D11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91E143-1A2A-B9B0-DFB0-9D07F7BB60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730E9A-7D62-5301-E81E-B23495564C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7C7A9B-A81C-6938-27F3-D6E43CE88F40}"/>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6" name="Footer Placeholder 5">
            <a:extLst>
              <a:ext uri="{FF2B5EF4-FFF2-40B4-BE49-F238E27FC236}">
                <a16:creationId xmlns:a16="http://schemas.microsoft.com/office/drawing/2014/main" id="{42748B22-782F-1095-55F8-BE52B99614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0572AA-B2D8-9A63-6570-B73C6B5565CC}"/>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1961144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B28BF-57B3-ED85-6EF4-6D97F3674A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6EAFE-5FFD-4F23-02F4-AA264D3A1C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717FF7-77F2-95E9-DC4E-6A6A7734DB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E65AA9-66F5-751C-49AA-1705936FFA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E3CF5A-7E77-35F3-004D-E61949E4C4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91CEB4-A9BF-38E1-3AA8-46300F7E9FE0}"/>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8" name="Footer Placeholder 7">
            <a:extLst>
              <a:ext uri="{FF2B5EF4-FFF2-40B4-BE49-F238E27FC236}">
                <a16:creationId xmlns:a16="http://schemas.microsoft.com/office/drawing/2014/main" id="{44363899-95E4-F621-01F3-F593FFC2D5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4F6441-A0C3-974B-CDD5-F8E4E978B6DD}"/>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727894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6BF52-9C69-0C17-FE28-93235DE2F7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6A0B93-947D-3D71-5796-1E223119DE8C}"/>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4" name="Footer Placeholder 3">
            <a:extLst>
              <a:ext uri="{FF2B5EF4-FFF2-40B4-BE49-F238E27FC236}">
                <a16:creationId xmlns:a16="http://schemas.microsoft.com/office/drawing/2014/main" id="{8C357768-D32C-8AA8-BCE0-BCAF389A50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85BEE-1690-C2FD-A8D7-71B4BD3FC431}"/>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900445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C579F0-A2B2-DE79-22E1-EAEA2556B64D}"/>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3" name="Footer Placeholder 2">
            <a:extLst>
              <a:ext uri="{FF2B5EF4-FFF2-40B4-BE49-F238E27FC236}">
                <a16:creationId xmlns:a16="http://schemas.microsoft.com/office/drawing/2014/main" id="{9A20FC0C-D649-6067-742B-D65589A640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96E062-3592-07E4-4EFC-E7A92F23D414}"/>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347001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D4AB8-91E7-76F4-5020-7804B7F883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8D5598-BF3F-5053-08FF-47557A214D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8B2AA8-A491-CAA1-B5C3-367601F988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8743A-C021-8987-C931-EB4C75B93B06}"/>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6" name="Footer Placeholder 5">
            <a:extLst>
              <a:ext uri="{FF2B5EF4-FFF2-40B4-BE49-F238E27FC236}">
                <a16:creationId xmlns:a16="http://schemas.microsoft.com/office/drawing/2014/main" id="{56130FB2-4DC9-90B1-72C4-5FFDBBF5A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6141F4-98A3-3AC7-FF84-E88134B8DE4E}"/>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2048095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EB3E-7B30-7564-45BD-A073BB188C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561697-7331-0B07-3777-F6070907ED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1607AF-516D-6866-4B86-E026292436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DBA11-1069-8ED9-A461-ECD8DB2EBAC4}"/>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6" name="Footer Placeholder 5">
            <a:extLst>
              <a:ext uri="{FF2B5EF4-FFF2-40B4-BE49-F238E27FC236}">
                <a16:creationId xmlns:a16="http://schemas.microsoft.com/office/drawing/2014/main" id="{8C81AEEF-50AB-5688-79E4-EF9E842A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26A08E-BAA4-B8A0-5D95-7E06E07DCACB}"/>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2467361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6F2D-016E-C694-77DF-70B13A2A09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F56075-13BE-AB12-63E1-292C2D9F16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750B1A-0EC8-75CD-A744-2BDE6E5C4EAE}"/>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5" name="Footer Placeholder 4">
            <a:extLst>
              <a:ext uri="{FF2B5EF4-FFF2-40B4-BE49-F238E27FC236}">
                <a16:creationId xmlns:a16="http://schemas.microsoft.com/office/drawing/2014/main" id="{7232B5D8-0D7B-41A5-CD6C-C1F7518B15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64909A-1925-B350-BD92-6FD0067F01CA}"/>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1654728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3F3150-4248-F2A5-B66B-ECD27B0880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9C8572-7AC8-55A2-20A1-983EFC8398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57286-2E30-F51C-D889-4D0B3D4E8FDE}"/>
              </a:ext>
            </a:extLst>
          </p:cNvPr>
          <p:cNvSpPr>
            <a:spLocks noGrp="1"/>
          </p:cNvSpPr>
          <p:nvPr>
            <p:ph type="dt" sz="half" idx="10"/>
          </p:nvPr>
        </p:nvSpPr>
        <p:spPr/>
        <p:txBody>
          <a:bodyPr/>
          <a:lstStyle/>
          <a:p>
            <a:fld id="{E6F40CE6-E314-423A-9E59-E767D97DD80C}" type="datetimeFigureOut">
              <a:rPr lang="en-GB" smtClean="0"/>
              <a:t>06/03/2026</a:t>
            </a:fld>
            <a:endParaRPr lang="en-GB"/>
          </a:p>
        </p:txBody>
      </p:sp>
      <p:sp>
        <p:nvSpPr>
          <p:cNvPr id="5" name="Footer Placeholder 4">
            <a:extLst>
              <a:ext uri="{FF2B5EF4-FFF2-40B4-BE49-F238E27FC236}">
                <a16:creationId xmlns:a16="http://schemas.microsoft.com/office/drawing/2014/main" id="{8DC11EE9-D791-C45F-70DD-9631833A9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C337E4-A8B9-2C8A-2304-784C66CA0EA7}"/>
              </a:ext>
            </a:extLst>
          </p:cNvPr>
          <p:cNvSpPr>
            <a:spLocks noGrp="1"/>
          </p:cNvSpPr>
          <p:nvPr>
            <p:ph type="sldNum" sz="quarter" idx="12"/>
          </p:nvPr>
        </p:nvSpPr>
        <p:spPr/>
        <p:txBody>
          <a:bodyPr/>
          <a:lstStyle/>
          <a:p>
            <a:fld id="{B63A956A-9C74-4AE6-B9A1-0EF54C6362C9}" type="slidenum">
              <a:rPr lang="en-GB" smtClean="0"/>
              <a:t>‹#›</a:t>
            </a:fld>
            <a:endParaRPr lang="en-GB"/>
          </a:p>
        </p:txBody>
      </p:sp>
    </p:spTree>
    <p:extLst>
      <p:ext uri="{BB962C8B-B14F-4D97-AF65-F5344CB8AC3E}">
        <p14:creationId xmlns:p14="http://schemas.microsoft.com/office/powerpoint/2010/main" val="1323946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895670-ABF6-10AF-64A4-930CE4BB14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1189FB-14F9-1640-83BA-47013BAEDD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7F561-2E13-C0DB-B858-DE5DD60D3B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F40CE6-E314-423A-9E59-E767D97DD80C}" type="datetimeFigureOut">
              <a:rPr lang="en-GB" smtClean="0"/>
              <a:t>06/03/2026</a:t>
            </a:fld>
            <a:endParaRPr lang="en-GB"/>
          </a:p>
        </p:txBody>
      </p:sp>
      <p:sp>
        <p:nvSpPr>
          <p:cNvPr id="5" name="Footer Placeholder 4">
            <a:extLst>
              <a:ext uri="{FF2B5EF4-FFF2-40B4-BE49-F238E27FC236}">
                <a16:creationId xmlns:a16="http://schemas.microsoft.com/office/drawing/2014/main" id="{EEAEBC57-BB18-B9FC-7810-DB7D4C168A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454CB5-C28F-C103-5577-7CBB838E92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3A956A-9C74-4AE6-B9A1-0EF54C6362C9}" type="slidenum">
              <a:rPr lang="en-GB" smtClean="0"/>
              <a:t>‹#›</a:t>
            </a:fld>
            <a:endParaRPr lang="en-GB"/>
          </a:p>
        </p:txBody>
      </p:sp>
    </p:spTree>
    <p:extLst>
      <p:ext uri="{BB962C8B-B14F-4D97-AF65-F5344CB8AC3E}">
        <p14:creationId xmlns:p14="http://schemas.microsoft.com/office/powerpoint/2010/main" val="5743391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936D90C-CDE5-DFBC-59AF-E824B2050AD5}"/>
              </a:ext>
            </a:extLst>
          </p:cNvPr>
          <p:cNvSpPr>
            <a:spLocks noGrp="1"/>
          </p:cNvSpPr>
          <p:nvPr>
            <p:ph type="subTitle" idx="1"/>
          </p:nvPr>
        </p:nvSpPr>
        <p:spPr>
          <a:xfrm>
            <a:off x="0" y="88490"/>
            <a:ext cx="12113342" cy="6769510"/>
          </a:xfrm>
        </p:spPr>
        <p:txBody>
          <a:bodyPr/>
          <a:lstStyle/>
          <a:p>
            <a:endParaRPr lang="en-GB" dirty="0"/>
          </a:p>
          <a:p>
            <a:endParaRPr lang="en-GB" dirty="0"/>
          </a:p>
          <a:p>
            <a:endParaRPr lang="en-GB" dirty="0"/>
          </a:p>
          <a:p>
            <a:endParaRPr lang="en-GB" dirty="0"/>
          </a:p>
          <a:p>
            <a:r>
              <a:rPr lang="en-GB" dirty="0"/>
              <a:t>Shabana Ali</a:t>
            </a:r>
          </a:p>
          <a:p>
            <a:r>
              <a:rPr lang="en-GB" dirty="0"/>
              <a:t>BMHP6029</a:t>
            </a:r>
          </a:p>
          <a:p>
            <a:r>
              <a:rPr lang="en-US" dirty="0"/>
              <a:t>Psychopathological Classifications and Provisions</a:t>
            </a:r>
          </a:p>
          <a:p>
            <a:endParaRPr lang="en-GB" dirty="0"/>
          </a:p>
        </p:txBody>
      </p:sp>
    </p:spTree>
    <p:extLst>
      <p:ext uri="{BB962C8B-B14F-4D97-AF65-F5344CB8AC3E}">
        <p14:creationId xmlns:p14="http://schemas.microsoft.com/office/powerpoint/2010/main" val="2890181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45BD49-3086-D4D8-1842-5125CF9F989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17503" y="0"/>
            <a:ext cx="5088731" cy="6784975"/>
          </a:xfrm>
          <a:prstGeom prst="rect">
            <a:avLst/>
          </a:prstGeom>
        </p:spPr>
      </p:pic>
    </p:spTree>
    <p:extLst>
      <p:ext uri="{BB962C8B-B14F-4D97-AF65-F5344CB8AC3E}">
        <p14:creationId xmlns:p14="http://schemas.microsoft.com/office/powerpoint/2010/main" val="2548412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B4EF353-1191-3838-66D0-4560E5125E4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57587" y="88900"/>
            <a:ext cx="5076825" cy="6769100"/>
          </a:xfrm>
          <a:prstGeom prst="rect">
            <a:avLst/>
          </a:prstGeom>
        </p:spPr>
      </p:pic>
    </p:spTree>
    <p:extLst>
      <p:ext uri="{BB962C8B-B14F-4D97-AF65-F5344CB8AC3E}">
        <p14:creationId xmlns:p14="http://schemas.microsoft.com/office/powerpoint/2010/main" val="266381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CA0C-62C2-FF4F-74E2-57F6694BF698}"/>
              </a:ext>
            </a:extLst>
          </p:cNvPr>
          <p:cNvSpPr>
            <a:spLocks noGrp="1"/>
          </p:cNvSpPr>
          <p:nvPr>
            <p:ph type="title"/>
          </p:nvPr>
        </p:nvSpPr>
        <p:spPr>
          <a:xfrm>
            <a:off x="838200" y="0"/>
            <a:ext cx="10515600" cy="55060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EE1E0FFA-051E-FC37-9AA9-BCA5197522B4}"/>
              </a:ext>
            </a:extLst>
          </p:cNvPr>
          <p:cNvSpPr>
            <a:spLocks noGrp="1"/>
          </p:cNvSpPr>
          <p:nvPr>
            <p:ph idx="1"/>
          </p:nvPr>
        </p:nvSpPr>
        <p:spPr>
          <a:xfrm>
            <a:off x="0" y="688258"/>
            <a:ext cx="12192000" cy="6169742"/>
          </a:xfrm>
        </p:spPr>
        <p:txBody>
          <a:bodyPr>
            <a:normAutofit fontScale="62500" lnSpcReduction="20000"/>
          </a:bodyPr>
          <a:lstStyle/>
          <a:p>
            <a:r>
              <a:rPr lang="en-GB" dirty="0"/>
              <a:t>DeGeorge, K.C., Grover, M. and Streeter, G.S. (2022) ‘Generalized anxiety disorder and panic disorder in adults’, </a:t>
            </a:r>
            <a:r>
              <a:rPr lang="en-GB" i="1" dirty="0"/>
              <a:t>American Family Physician</a:t>
            </a:r>
            <a:r>
              <a:rPr lang="en-GB" dirty="0"/>
              <a:t>, 106(2), pp. 157–164.</a:t>
            </a:r>
          </a:p>
          <a:p>
            <a:r>
              <a:rPr lang="en-GB" dirty="0"/>
              <a:t>Fernández-Serrano, A.B., Moya-Faz, F.J., Alegría, C.A.G., Rodríguez, J.C.F., </a:t>
            </a:r>
            <a:r>
              <a:rPr lang="en-GB" dirty="0" err="1"/>
              <a:t>Guilabert</a:t>
            </a:r>
            <a:r>
              <a:rPr lang="en-GB" dirty="0"/>
              <a:t>, J.F.S. and del Toro Mellado, M. (2022) ‘Effects of hydrogen water and psychological treatment in a sample of women with panic disorder: A randomized and controlled clinical trial’, </a:t>
            </a:r>
            <a:r>
              <a:rPr lang="en-GB" i="1" dirty="0"/>
              <a:t>Health Psychology Research</a:t>
            </a:r>
            <a:r>
              <a:rPr lang="en-GB" dirty="0"/>
              <a:t>, 10(2), p. 35468.</a:t>
            </a:r>
          </a:p>
          <a:p>
            <a:r>
              <a:rPr lang="en-GB" dirty="0"/>
              <a:t>Gray, B., Asrat, B., Brohan, E., Chowdhury, N., Dua, T. and van Ommeren, M. (2024) ‘Management of generalized anxiety disorder and panic disorder in general health care settings: New WHO recommendations’, </a:t>
            </a:r>
            <a:r>
              <a:rPr lang="en-GB" i="1" dirty="0"/>
              <a:t>World Psychiatry</a:t>
            </a:r>
            <a:r>
              <a:rPr lang="en-GB" dirty="0"/>
              <a:t>, 23(1), p. 160.</a:t>
            </a:r>
          </a:p>
          <a:p>
            <a:r>
              <a:rPr lang="en-GB" dirty="0"/>
              <a:t>Guan, X. and Cao, P. (2024) ‘Brain mechanisms underlying panic attack and panic disorder’, </a:t>
            </a:r>
            <a:r>
              <a:rPr lang="en-GB" i="1" dirty="0"/>
              <a:t>Neuroscience Bulletin</a:t>
            </a:r>
            <a:r>
              <a:rPr lang="en-GB" dirty="0"/>
              <a:t>, 40(6), pp. 795–814.</a:t>
            </a:r>
          </a:p>
          <a:p>
            <a:r>
              <a:rPr lang="en-GB" dirty="0"/>
              <a:t>Holly, L.E. (2024) ‘Cultural and social aspects of anxiety disorders’, </a:t>
            </a:r>
            <a:r>
              <a:rPr lang="en-GB" i="1" dirty="0"/>
              <a:t>Psychiatric Clinics</a:t>
            </a:r>
            <a:r>
              <a:rPr lang="en-GB" dirty="0"/>
              <a:t>, 47(4), pp. 775–785.</a:t>
            </a:r>
          </a:p>
          <a:p>
            <a:r>
              <a:rPr lang="en-GB" dirty="0"/>
              <a:t>Jung, H.W., Jang, K.W., Nam, S., Kim, A., Lee, J., Ahn, M.E., Lee, S.K., Kim, Y.J., Shin, J.K. and Roh, D. (2025) ‘Digital cognitive </a:t>
            </a:r>
            <a:r>
              <a:rPr lang="en-GB" dirty="0" err="1"/>
              <a:t>behavioral</a:t>
            </a:r>
            <a:r>
              <a:rPr lang="en-GB" dirty="0"/>
              <a:t> therapy for panic disorder and agoraphobia: A meta-analytic review of clinical components to maximize efficacy’, </a:t>
            </a:r>
            <a:r>
              <a:rPr lang="en-GB" i="1" dirty="0"/>
              <a:t>Journal of Clinical Medicine</a:t>
            </a:r>
            <a:r>
              <a:rPr lang="en-GB" dirty="0"/>
              <a:t>, 14(5), p. 1771.</a:t>
            </a:r>
          </a:p>
          <a:p>
            <a:r>
              <a:rPr lang="en-GB" dirty="0"/>
              <a:t>Manjunatha, N. and Ram, D. (2022) ‘Panic disorder in general medical practice – A narrative review’, </a:t>
            </a:r>
            <a:r>
              <a:rPr lang="en-GB" i="1" dirty="0"/>
              <a:t>Journal of Family Medicine and Primary Care</a:t>
            </a:r>
            <a:r>
              <a:rPr lang="en-GB" dirty="0"/>
              <a:t>, 11(3), pp. 861–869.</a:t>
            </a:r>
          </a:p>
          <a:p>
            <a:r>
              <a:rPr lang="en-GB" dirty="0"/>
              <a:t>Pilgrim, D. (2022) </a:t>
            </a:r>
            <a:r>
              <a:rPr lang="en-GB" i="1" dirty="0"/>
              <a:t>Key concepts in mental health</a:t>
            </a:r>
            <a:r>
              <a:rPr lang="en-GB" dirty="0"/>
              <a:t>. London: SAGE.</a:t>
            </a:r>
          </a:p>
          <a:p>
            <a:r>
              <a:rPr lang="en-GB" dirty="0"/>
              <a:t>Rabasco, A., McKay, D., Smits, J.A., Powers, M.B., Meuret, A.E. and McGrath, P.B. (2022) ‘Psychosocial treatment for panic disorder: An umbrella review of systematic reviews and meta-analyses’, </a:t>
            </a:r>
            <a:r>
              <a:rPr lang="en-GB" i="1" dirty="0"/>
              <a:t>Journal of Anxiety Disorders</a:t>
            </a:r>
            <a:r>
              <a:rPr lang="en-GB" dirty="0"/>
              <a:t>, 86, p. 102528.</a:t>
            </a:r>
          </a:p>
          <a:p>
            <a:r>
              <a:rPr lang="en-GB" dirty="0" err="1"/>
              <a:t>Szuhany</a:t>
            </a:r>
            <a:r>
              <a:rPr lang="en-GB" dirty="0"/>
              <a:t>, K.L. and Simon, N.M. (2022) ‘Anxiety disorders: A review’, </a:t>
            </a:r>
            <a:r>
              <a:rPr lang="en-GB" i="1" dirty="0"/>
              <a:t>JAMA</a:t>
            </a:r>
            <a:r>
              <a:rPr lang="en-GB" dirty="0"/>
              <a:t>, 328(24), pp. 2431–2445.</a:t>
            </a:r>
          </a:p>
          <a:p>
            <a:r>
              <a:rPr lang="en-GB" dirty="0"/>
              <a:t>World Health Organization (2019) </a:t>
            </a:r>
            <a:r>
              <a:rPr lang="en-GB" i="1" dirty="0"/>
              <a:t>International classification of diseases (11th </a:t>
            </a:r>
            <a:r>
              <a:rPr lang="en-GB" i="1" dirty="0" err="1"/>
              <a:t>edn</a:t>
            </a:r>
            <a:r>
              <a:rPr lang="en-GB" i="1" dirty="0"/>
              <a:t>)</a:t>
            </a:r>
            <a:r>
              <a:rPr lang="en-GB" dirty="0"/>
              <a:t>. Geneva: World Health Organization.</a:t>
            </a:r>
          </a:p>
          <a:p>
            <a:endParaRPr lang="en-GB" dirty="0"/>
          </a:p>
        </p:txBody>
      </p:sp>
    </p:spTree>
    <p:extLst>
      <p:ext uri="{BB962C8B-B14F-4D97-AF65-F5344CB8AC3E}">
        <p14:creationId xmlns:p14="http://schemas.microsoft.com/office/powerpoint/2010/main" val="8022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1182</Words>
  <Application>Microsoft Office PowerPoint</Application>
  <PresentationFormat>Widescreen</PresentationFormat>
  <Paragraphs>34</Paragraphs>
  <Slides>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shabana ali</cp:lastModifiedBy>
  <cp:revision>3</cp:revision>
  <dcterms:created xsi:type="dcterms:W3CDTF">2026-02-24T06:10:06Z</dcterms:created>
  <dcterms:modified xsi:type="dcterms:W3CDTF">2026-03-06T22:44:28Z</dcterms:modified>
</cp:coreProperties>
</file>