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74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UWTSD" initials="U" lastIdx="3" clrIdx="0">
    <p:extLst>
      <p:ext uri="{19B8F6BF-5375-455C-9EA6-DF929625EA0E}">
        <p15:presenceInfo xmlns:p15="http://schemas.microsoft.com/office/powerpoint/2012/main" userId="UWTSD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2574" autoAdjust="0"/>
    <p:restoredTop sz="94660"/>
  </p:normalViewPr>
  <p:slideViewPr>
    <p:cSldViewPr snapToGrid="0">
      <p:cViewPr varScale="1">
        <p:scale>
          <a:sx n="73" d="100"/>
          <a:sy n="73" d="100"/>
        </p:scale>
        <p:origin x="72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commentAuthors" Target="commentAuthor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accent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09980" y="882376"/>
            <a:ext cx="9966960" cy="2926080"/>
          </a:xfrm>
        </p:spPr>
        <p:txBody>
          <a:bodyPr anchor="b">
            <a:normAutofit/>
          </a:bodyPr>
          <a:lstStyle>
            <a:lvl1pPr algn="ctr">
              <a:lnSpc>
                <a:spcPct val="85000"/>
              </a:lnSpc>
              <a:defRPr sz="7200" b="1" cap="all" baseline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09530" y="3869634"/>
            <a:ext cx="8767860" cy="1388165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7097FBE4-2334-4C7D-BDBE-A391D4BA6D69}" type="datetimeFigureOut">
              <a:rPr lang="en-GB" smtClean="0"/>
              <a:t>07/12/2018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8296EB41-7FAE-45A3-89FB-AFBC09E68ED9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>
            <a:off x="1978660" y="3733800"/>
            <a:ext cx="8229601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29386247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97FBE4-2334-4C7D-BDBE-A391D4BA6D69}" type="datetimeFigureOut">
              <a:rPr lang="en-GB" smtClean="0"/>
              <a:t>07/12/2018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96EB41-7FAE-45A3-89FB-AFBC09E68E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50389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06424" y="1173575"/>
            <a:ext cx="9966960" cy="2926080"/>
          </a:xfrm>
        </p:spPr>
        <p:txBody>
          <a:bodyPr anchor="b">
            <a:noAutofit/>
          </a:bodyPr>
          <a:lstStyle>
            <a:lvl1pPr algn="ctr">
              <a:lnSpc>
                <a:spcPct val="85000"/>
              </a:lnSpc>
              <a:defRPr sz="7200" b="0" cap="all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09928" y="4154520"/>
            <a:ext cx="8769096" cy="1363806"/>
          </a:xfrm>
        </p:spPr>
        <p:txBody>
          <a:bodyPr anchor="t">
            <a:normAutofit/>
          </a:bodyPr>
          <a:lstStyle>
            <a:lvl1pPr marL="0" indent="0" algn="ctr">
              <a:buNone/>
              <a:defRPr sz="2200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97FBE4-2334-4C7D-BDBE-A391D4BA6D69}" type="datetimeFigureOut">
              <a:rPr lang="en-GB" smtClean="0"/>
              <a:t>07/12/2018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96EB41-7FAE-45A3-89FB-AFBC09E68ED9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>
            <a:off x="1981200" y="4020408"/>
            <a:ext cx="822960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61763633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3000" y="2057399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67612" y="2057400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97FBE4-2334-4C7D-BDBE-A391D4BA6D69}" type="datetimeFigureOut">
              <a:rPr lang="en-GB" smtClean="0"/>
              <a:t>07/12/2018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96EB41-7FAE-45A3-89FB-AFBC09E68E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45059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01511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3000" y="2721483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69173" y="1999032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69173" y="2719322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97FBE4-2334-4C7D-BDBE-A391D4BA6D69}" type="datetimeFigureOut">
              <a:rPr lang="en-GB" smtClean="0"/>
              <a:t>07/12/2018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96EB41-7FAE-45A3-89FB-AFBC09E68E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79323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97FBE4-2334-4C7D-BDBE-A391D4BA6D69}" type="datetimeFigureOut">
              <a:rPr lang="en-GB" smtClean="0"/>
              <a:t>07/12/2018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96EB41-7FAE-45A3-89FB-AFBC09E68E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49085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97FBE4-2334-4C7D-BDBE-A391D4BA6D69}" type="datetimeFigureOut">
              <a:rPr lang="en-GB" smtClean="0"/>
              <a:t>07/12/2018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96EB41-7FAE-45A3-89FB-AFBC09E68E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5284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52159" y="1097280"/>
            <a:ext cx="5212080" cy="46634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301752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97FBE4-2334-4C7D-BDBE-A391D4BA6D69}" type="datetimeFigureOut">
              <a:rPr lang="en-GB" smtClean="0"/>
              <a:t>07/12/2018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96EB41-7FAE-45A3-89FB-AFBC09E68E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68859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413248" y="1069847"/>
            <a:ext cx="6099048" cy="4800600"/>
          </a:xfrm>
        </p:spPr>
        <p:txBody>
          <a:bodyPr lIns="274320" tIns="182880" anchor="t"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288036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97FBE4-2334-4C7D-BDBE-A391D4BA6D69}" type="datetimeFigureOut">
              <a:rPr lang="en-GB" smtClean="0"/>
              <a:t>07/12/2018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96EB41-7FAE-45A3-89FB-AFBC09E68E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44888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97FBE4-2334-4C7D-BDBE-A391D4BA6D69}" type="datetimeFigureOut">
              <a:rPr lang="en-GB" smtClean="0"/>
              <a:t>07/12/2018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96EB41-7FAE-45A3-89FB-AFBC09E68E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45817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762000"/>
            <a:ext cx="2324100" cy="54102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3000" y="762000"/>
            <a:ext cx="7429500" cy="5410200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97FBE4-2334-4C7D-BDBE-A391D4BA6D69}" type="datetimeFigureOut">
              <a:rPr lang="en-GB" smtClean="0"/>
              <a:t>07/12/2018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96EB41-7FAE-45A3-89FB-AFBC09E68E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7858210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3000" y="609600"/>
            <a:ext cx="9875520" cy="13563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57400"/>
            <a:ext cx="9872871" cy="4038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142996" y="6223828"/>
            <a:ext cx="23290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accent1"/>
                </a:solidFill>
              </a:defRPr>
            </a:lvl1pPr>
          </a:lstStyle>
          <a:p>
            <a:fld id="{7097FBE4-2334-4C7D-BDBE-A391D4BA6D69}" type="datetimeFigureOut">
              <a:rPr lang="en-GB" smtClean="0"/>
              <a:t>07/12/2018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949148" y="6223828"/>
            <a:ext cx="47177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accent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329530" y="6223828"/>
            <a:ext cx="17062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fld id="{8296EB41-7FAE-45A3-89FB-AFBC09E68E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32887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5" r:id="rId1"/>
    <p:sldLayoutId id="2147483776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182880" algn="l" defTabSz="914400" rtl="0" eaLnBrk="1" latinLnBrk="0" hangingPunct="1">
        <a:lnSpc>
          <a:spcPct val="90000"/>
        </a:lnSpc>
        <a:spcBef>
          <a:spcPts val="1400"/>
        </a:spcBef>
        <a:buClr>
          <a:schemeClr val="accent1"/>
        </a:buClr>
        <a:buSzPct val="80000"/>
        <a:buFont typeface="Corbel" pitchFamily="34" charset="0"/>
        <a:buChar char="•"/>
        <a:defRPr sz="22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757749" y="2090058"/>
            <a:ext cx="8181703" cy="1002166"/>
          </a:xfrm>
        </p:spPr>
        <p:txBody>
          <a:bodyPr>
            <a:normAutofit fontScale="90000"/>
          </a:bodyPr>
          <a:lstStyle/>
          <a:p>
            <a:r>
              <a:rPr lang="en-GB" sz="4800" dirty="0" smtClean="0"/>
              <a:t>The National Health Service Act</a:t>
            </a:r>
            <a:endParaRPr lang="en-GB" sz="48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001691" y="3210152"/>
            <a:ext cx="1367246" cy="617265"/>
          </a:xfrm>
        </p:spPr>
        <p:txBody>
          <a:bodyPr>
            <a:normAutofit fontScale="92500" lnSpcReduction="10000"/>
          </a:bodyPr>
          <a:lstStyle/>
          <a:p>
            <a:r>
              <a:rPr lang="en-GB" sz="4400" dirty="0" smtClean="0"/>
              <a:t>1946</a:t>
            </a:r>
            <a:endParaRPr lang="en-GB" sz="40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97279" y="974974"/>
            <a:ext cx="3224519" cy="4470356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7550331" y="6305788"/>
            <a:ext cx="46416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Presented By Samantha Clarke &amp; Sara Ward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88379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7112" y="665007"/>
            <a:ext cx="10382794" cy="1325563"/>
          </a:xfrm>
        </p:spPr>
        <p:txBody>
          <a:bodyPr>
            <a:normAutofit/>
          </a:bodyPr>
          <a:lstStyle/>
          <a:p>
            <a:r>
              <a:rPr lang="en-GB" sz="2800" dirty="0" smtClean="0">
                <a:solidFill>
                  <a:schemeClr val="tx1"/>
                </a:solidFill>
              </a:rPr>
              <a:t>The Wartime Coalition Government released a detailed paper in </a:t>
            </a:r>
            <a:r>
              <a:rPr lang="en-GB" sz="2800" smtClean="0">
                <a:solidFill>
                  <a:schemeClr val="tx1"/>
                </a:solidFill>
              </a:rPr>
              <a:t>1942, </a:t>
            </a:r>
            <a:r>
              <a:rPr lang="en-GB" sz="2800" dirty="0" smtClean="0">
                <a:solidFill>
                  <a:schemeClr val="tx1"/>
                </a:solidFill>
              </a:rPr>
              <a:t>named ‘Social Insurance And Allied Services`</a:t>
            </a:r>
            <a:endParaRPr lang="en-GB" sz="2800" dirty="0">
              <a:solidFill>
                <a:schemeClr val="tx1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770709" y="2850776"/>
            <a:ext cx="577378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>
                <a:latin typeface="+mj-lt"/>
              </a:rPr>
              <a:t>This is more commonly recognised as </a:t>
            </a:r>
            <a:endParaRPr lang="en-GB" sz="2800" dirty="0">
              <a:latin typeface="+mj-lt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5852159" y="2558690"/>
            <a:ext cx="5841275" cy="175432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1" cap="none" spc="0" dirty="0" smtClean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The Beveridge Report</a:t>
            </a:r>
            <a:endParaRPr lang="en-US" sz="5400" b="1" cap="none" spc="0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effectLst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770709" y="4881136"/>
            <a:ext cx="10515600" cy="14270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>
                <a:latin typeface="+mj-lt"/>
              </a:rPr>
              <a:t>Within the report William Beveridge had three main assumptions,</a:t>
            </a:r>
          </a:p>
          <a:p>
            <a:pPr lvl="0">
              <a:lnSpc>
                <a:spcPct val="90000"/>
              </a:lnSpc>
              <a:spcBef>
                <a:spcPts val="1000"/>
              </a:spcBef>
            </a:pPr>
            <a:r>
              <a:rPr lang="en-GB" sz="2800" dirty="0" smtClean="0">
                <a:latin typeface="+mj-lt"/>
              </a:rPr>
              <a:t>The key one being a comprehensive National Health Service free to all `From the cradle to the grave’</a:t>
            </a:r>
            <a:endParaRPr lang="en-GB" sz="1600" dirty="0">
              <a:solidFill>
                <a:prstClr val="black"/>
              </a:solidFill>
              <a:latin typeface="Calibri Light" panose="020F0302020204030204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10535194" y="6246252"/>
            <a:ext cx="1872343" cy="3416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lnSpc>
                <a:spcPct val="90000"/>
              </a:lnSpc>
              <a:spcBef>
                <a:spcPts val="1000"/>
              </a:spcBef>
            </a:pPr>
            <a:r>
              <a:rPr lang="en-GB" dirty="0">
                <a:solidFill>
                  <a:prstClr val="black"/>
                </a:solidFill>
                <a:latin typeface="Calibri Light" panose="020F0302020204030204"/>
              </a:rPr>
              <a:t>(Childs, 2001)</a:t>
            </a:r>
          </a:p>
        </p:txBody>
      </p:sp>
    </p:spTree>
    <p:extLst>
      <p:ext uri="{BB962C8B-B14F-4D97-AF65-F5344CB8AC3E}">
        <p14:creationId xmlns:p14="http://schemas.microsoft.com/office/powerpoint/2010/main" val="7095941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94954" y="515876"/>
            <a:ext cx="10931434" cy="1626091"/>
          </a:xfrm>
        </p:spPr>
        <p:txBody>
          <a:bodyPr>
            <a:normAutofit fontScale="90000"/>
          </a:bodyPr>
          <a:lstStyle/>
          <a:p>
            <a:r>
              <a:rPr lang="en-GB" sz="2800" dirty="0" smtClean="0">
                <a:solidFill>
                  <a:schemeClr val="tx1"/>
                </a:solidFill>
              </a:rPr>
              <a:t>Henry Willink Served in Winston Churchill's </a:t>
            </a:r>
            <a:r>
              <a:rPr lang="en-GB" sz="2800" dirty="0" smtClean="0">
                <a:solidFill>
                  <a:schemeClr val="tx1"/>
                </a:solidFill>
                <a:latin typeface="+mj-lt"/>
              </a:rPr>
              <a:t>Wartime Coalition as </a:t>
            </a:r>
            <a:r>
              <a:rPr lang="en-GB" sz="2800" dirty="0" smtClean="0">
                <a:solidFill>
                  <a:schemeClr val="tx1"/>
                </a:solidFill>
              </a:rPr>
              <a:t>Minister of Health. </a:t>
            </a:r>
            <a:br>
              <a:rPr lang="en-GB" sz="2800" dirty="0" smtClean="0">
                <a:solidFill>
                  <a:schemeClr val="tx1"/>
                </a:solidFill>
              </a:rPr>
            </a:br>
            <a:r>
              <a:rPr lang="en-GB" sz="2800" dirty="0" smtClean="0">
                <a:solidFill>
                  <a:schemeClr val="tx1"/>
                </a:solidFill>
              </a:rPr>
              <a:t/>
            </a:r>
            <a:br>
              <a:rPr lang="en-GB" sz="2800" dirty="0" smtClean="0">
                <a:solidFill>
                  <a:schemeClr val="tx1"/>
                </a:solidFill>
              </a:rPr>
            </a:br>
            <a:r>
              <a:rPr lang="en-GB" sz="2800" dirty="0" smtClean="0">
                <a:solidFill>
                  <a:schemeClr val="tx1"/>
                </a:solidFill>
              </a:rPr>
              <a:t>Using the Beveridge Report as guidance, in 1944 he presented a White paper called A National Health Service.</a:t>
            </a:r>
            <a:endParaRPr lang="en-GB" sz="2800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95352" y="3535840"/>
            <a:ext cx="6638109" cy="124490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500" dirty="0" smtClean="0">
                <a:solidFill>
                  <a:schemeClr val="tx1"/>
                </a:solidFill>
                <a:latin typeface="+mj-lt"/>
              </a:rPr>
              <a:t>This showed the </a:t>
            </a:r>
            <a:r>
              <a:rPr lang="en-GB" sz="2500" dirty="0">
                <a:solidFill>
                  <a:schemeClr val="tx1"/>
                </a:solidFill>
                <a:latin typeface="+mj-lt"/>
              </a:rPr>
              <a:t>Government</a:t>
            </a:r>
            <a:r>
              <a:rPr lang="en-GB" sz="2500" dirty="0" smtClean="0">
                <a:solidFill>
                  <a:schemeClr val="tx1"/>
                </a:solidFill>
                <a:latin typeface="+mj-lt"/>
              </a:rPr>
              <a:t>s proposals for future legislation on a free comprehensive health service with local responsibility resting with local Councils.</a:t>
            </a:r>
            <a:endParaRPr lang="en-GB" sz="2500" dirty="0">
              <a:solidFill>
                <a:schemeClr val="tx1"/>
              </a:solidFill>
              <a:latin typeface="+mj-lt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232" y="2536681"/>
            <a:ext cx="3120377" cy="3106474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3154678" y="5942398"/>
            <a:ext cx="7522029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dirty="0" smtClean="0"/>
              <a:t>But Nationalising hospitals was not on the agenda. </a:t>
            </a:r>
            <a:endParaRPr lang="en-GB" sz="2600" dirty="0"/>
          </a:p>
        </p:txBody>
      </p:sp>
      <p:sp>
        <p:nvSpPr>
          <p:cNvPr id="7" name="TextBox 6"/>
          <p:cNvSpPr txBox="1"/>
          <p:nvPr/>
        </p:nvSpPr>
        <p:spPr>
          <a:xfrm>
            <a:off x="10477500" y="6325367"/>
            <a:ext cx="15958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latin typeface="+mj-lt"/>
              </a:rPr>
              <a:t>(Rivett, 2018)</a:t>
            </a:r>
            <a:endParaRPr lang="en-GB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0691619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787604">
            <a:off x="11053458" y="95173"/>
            <a:ext cx="995878" cy="137094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9549" y="2605504"/>
            <a:ext cx="8828314" cy="2307773"/>
          </a:xfrm>
        </p:spPr>
        <p:txBody>
          <a:bodyPr>
            <a:noAutofit/>
          </a:bodyPr>
          <a:lstStyle/>
          <a:p>
            <a:r>
              <a:rPr lang="en-GB" sz="2800" dirty="0" smtClean="0">
                <a:solidFill>
                  <a:schemeClr val="tx1"/>
                </a:solidFill>
              </a:rPr>
              <a:t>Then in July 1945 the Labour Party won the General Election by getting 48% of the vote.</a:t>
            </a:r>
            <a:br>
              <a:rPr lang="en-GB" sz="2800" dirty="0" smtClean="0">
                <a:solidFill>
                  <a:schemeClr val="tx1"/>
                </a:solidFill>
              </a:rPr>
            </a:br>
            <a:r>
              <a:rPr lang="en-GB" sz="2800" dirty="0" smtClean="0">
                <a:solidFill>
                  <a:schemeClr val="tx1"/>
                </a:solidFill>
              </a:rPr>
              <a:t/>
            </a:r>
            <a:br>
              <a:rPr lang="en-GB" sz="2800" dirty="0" smtClean="0">
                <a:solidFill>
                  <a:schemeClr val="tx1"/>
                </a:solidFill>
              </a:rPr>
            </a:br>
            <a:r>
              <a:rPr lang="en-GB" sz="2800" dirty="0" smtClean="0">
                <a:solidFill>
                  <a:schemeClr val="tx1"/>
                </a:solidFill>
              </a:rPr>
              <a:t/>
            </a:r>
            <a:br>
              <a:rPr lang="en-GB" sz="2800" dirty="0" smtClean="0">
                <a:solidFill>
                  <a:schemeClr val="tx1"/>
                </a:solidFill>
              </a:rPr>
            </a:br>
            <a:r>
              <a:rPr lang="en-GB" sz="2800" dirty="0" smtClean="0">
                <a:solidFill>
                  <a:schemeClr val="tx1"/>
                </a:solidFill>
              </a:rPr>
              <a:t>This was a huge turning point in British history.</a:t>
            </a:r>
            <a:br>
              <a:rPr lang="en-GB" sz="2800" dirty="0" smtClean="0">
                <a:solidFill>
                  <a:schemeClr val="tx1"/>
                </a:solidFill>
              </a:rPr>
            </a:br>
            <a:r>
              <a:rPr lang="en-GB" sz="2800" dirty="0" smtClean="0">
                <a:solidFill>
                  <a:schemeClr val="tx1"/>
                </a:solidFill>
              </a:rPr>
              <a:t/>
            </a:r>
            <a:br>
              <a:rPr lang="en-GB" sz="2800" dirty="0" smtClean="0">
                <a:solidFill>
                  <a:schemeClr val="tx1"/>
                </a:solidFill>
              </a:rPr>
            </a:br>
            <a:endParaRPr lang="en-GB" sz="2800" dirty="0">
              <a:solidFill>
                <a:schemeClr val="tx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119549" y="4858400"/>
            <a:ext cx="716202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>
                <a:latin typeface="+mj-lt"/>
              </a:rPr>
              <a:t>The newly appointed</a:t>
            </a:r>
          </a:p>
          <a:p>
            <a:r>
              <a:rPr lang="en-GB" sz="2800" dirty="0" smtClean="0">
                <a:latin typeface="+mj-lt"/>
              </a:rPr>
              <a:t> </a:t>
            </a:r>
            <a:r>
              <a:rPr lang="en-GB" sz="2800" dirty="0" smtClean="0">
                <a:latin typeface="+mj-lt"/>
              </a:rPr>
              <a:t>Prime </a:t>
            </a:r>
            <a:r>
              <a:rPr lang="en-GB" sz="2800" dirty="0">
                <a:latin typeface="+mj-lt"/>
              </a:rPr>
              <a:t>M</a:t>
            </a:r>
            <a:r>
              <a:rPr lang="en-GB" sz="2800" dirty="0" smtClean="0">
                <a:latin typeface="+mj-lt"/>
              </a:rPr>
              <a:t>inister was Churchill's deputy in the wartime coalition Clement Attlee.</a:t>
            </a:r>
            <a:endParaRPr lang="en-GB" sz="2800" dirty="0">
              <a:latin typeface="+mj-lt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10740570" y="6252542"/>
            <a:ext cx="12917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(BBC, 1997)</a:t>
            </a:r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9174" y="3251200"/>
            <a:ext cx="2022793" cy="2849791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010875">
            <a:off x="118572" y="117300"/>
            <a:ext cx="1238911" cy="1497017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88730" y="-1"/>
            <a:ext cx="1009386" cy="1423307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65392" y="-12928"/>
            <a:ext cx="864164" cy="1227364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657290" y="22627"/>
            <a:ext cx="860807" cy="12466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24423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0892" y="434861"/>
            <a:ext cx="11930742" cy="1325563"/>
          </a:xfrm>
        </p:spPr>
        <p:txBody>
          <a:bodyPr>
            <a:normAutofit/>
          </a:bodyPr>
          <a:lstStyle/>
          <a:p>
            <a:r>
              <a:rPr lang="en-GB" sz="2800" dirty="0" smtClean="0">
                <a:solidFill>
                  <a:schemeClr val="tx1"/>
                </a:solidFill>
              </a:rPr>
              <a:t>The new Prime Minister Clement Attlee selected a new </a:t>
            </a:r>
            <a:r>
              <a:rPr lang="en-GB" sz="2800" dirty="0">
                <a:solidFill>
                  <a:schemeClr val="tx1"/>
                </a:solidFill>
              </a:rPr>
              <a:t>M</a:t>
            </a:r>
            <a:r>
              <a:rPr lang="en-GB" sz="2800" dirty="0" smtClean="0">
                <a:solidFill>
                  <a:schemeClr val="tx1"/>
                </a:solidFill>
              </a:rPr>
              <a:t>inister of Health</a:t>
            </a:r>
            <a:br>
              <a:rPr lang="en-GB" sz="2800" dirty="0" smtClean="0">
                <a:solidFill>
                  <a:schemeClr val="tx1"/>
                </a:solidFill>
              </a:rPr>
            </a:br>
            <a:r>
              <a:rPr lang="en-GB" sz="2800" dirty="0" smtClean="0">
                <a:solidFill>
                  <a:schemeClr val="tx1"/>
                </a:solidFill>
              </a:rPr>
              <a:t> </a:t>
            </a:r>
            <a:r>
              <a:rPr lang="en-GB" sz="2800" dirty="0" err="1">
                <a:solidFill>
                  <a:schemeClr val="tx1"/>
                </a:solidFill>
              </a:rPr>
              <a:t>Aneurin</a:t>
            </a:r>
            <a:r>
              <a:rPr lang="en-GB" sz="2800" dirty="0">
                <a:solidFill>
                  <a:schemeClr val="tx1"/>
                </a:solidFill>
              </a:rPr>
              <a:t> </a:t>
            </a:r>
            <a:r>
              <a:rPr lang="en-GB" sz="2800" dirty="0" smtClean="0">
                <a:solidFill>
                  <a:schemeClr val="tx1"/>
                </a:solidFill>
              </a:rPr>
              <a:t>Bevan. </a:t>
            </a:r>
            <a:endParaRPr lang="en-GB" sz="2800" dirty="0">
              <a:solidFill>
                <a:schemeClr val="tx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600892" y="3798679"/>
            <a:ext cx="1040674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>
                <a:latin typeface="+mj-lt"/>
              </a:rPr>
              <a:t>Bevan had a lot of responsibilities including, making a workable system and founding a National Health Service.</a:t>
            </a:r>
            <a:endParaRPr lang="en-GB" sz="2800" dirty="0">
              <a:latin typeface="+mj-lt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600892" y="5250936"/>
            <a:ext cx="10437223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>
                <a:latin typeface="+mj-lt"/>
              </a:rPr>
              <a:t>Within a few weeks and some minor difficulties from the British Medical Association, </a:t>
            </a:r>
            <a:r>
              <a:rPr lang="en-GB" sz="2800" dirty="0">
                <a:latin typeface="+mj-lt"/>
              </a:rPr>
              <a:t>B</a:t>
            </a:r>
            <a:r>
              <a:rPr lang="en-GB" sz="2800" dirty="0" smtClean="0">
                <a:latin typeface="+mj-lt"/>
              </a:rPr>
              <a:t>evan formed a Bill for a fully Nationalised </a:t>
            </a:r>
            <a:r>
              <a:rPr lang="en-GB" sz="2800" dirty="0">
                <a:latin typeface="+mj-lt"/>
              </a:rPr>
              <a:t>H</a:t>
            </a:r>
            <a:r>
              <a:rPr lang="en-GB" sz="2800" dirty="0" smtClean="0">
                <a:latin typeface="+mj-lt"/>
              </a:rPr>
              <a:t>ealth Service.</a:t>
            </a:r>
            <a:endParaRPr lang="en-GB" sz="2800" dirty="0">
              <a:latin typeface="+mj-lt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8446909" y="6247235"/>
            <a:ext cx="3575274" cy="3886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</a:t>
            </a:r>
            <a:r>
              <a:rPr lang="en-GB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Loundon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GB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Horder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&amp; Webster, 1998)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5036" y="1339529"/>
            <a:ext cx="1838461" cy="21553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95297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8224" y="0"/>
            <a:ext cx="12192000" cy="1325563"/>
          </a:xfrm>
        </p:spPr>
        <p:txBody>
          <a:bodyPr>
            <a:normAutofit/>
          </a:bodyPr>
          <a:lstStyle/>
          <a:p>
            <a:r>
              <a:rPr lang="en-GB" sz="2800" dirty="0" smtClean="0">
                <a:solidFill>
                  <a:schemeClr val="tx1"/>
                </a:solidFill>
              </a:rPr>
              <a:t>The National Health Service Bill was presented to Parliament in March 1946. </a:t>
            </a:r>
            <a:endParaRPr lang="en-GB" sz="2800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7710" y="1325563"/>
            <a:ext cx="5976514" cy="435133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000" b="1" u="sng" dirty="0" smtClean="0">
                <a:solidFill>
                  <a:schemeClr val="tx1"/>
                </a:solidFill>
              </a:rPr>
              <a:t>What was suggested?</a:t>
            </a:r>
          </a:p>
          <a:p>
            <a:r>
              <a:rPr lang="en-GB" sz="2000" dirty="0" smtClean="0">
                <a:solidFill>
                  <a:schemeClr val="tx1"/>
                </a:solidFill>
              </a:rPr>
              <a:t>A Nationalised Comprehensive </a:t>
            </a:r>
            <a:r>
              <a:rPr lang="en-GB" sz="2000" dirty="0">
                <a:solidFill>
                  <a:schemeClr val="tx1"/>
                </a:solidFill>
              </a:rPr>
              <a:t>H</a:t>
            </a:r>
            <a:r>
              <a:rPr lang="en-GB" sz="2000" dirty="0" smtClean="0">
                <a:solidFill>
                  <a:schemeClr val="tx1"/>
                </a:solidFill>
              </a:rPr>
              <a:t>ealth Service </a:t>
            </a:r>
            <a:r>
              <a:rPr lang="en-GB" sz="2000" dirty="0" smtClean="0">
                <a:solidFill>
                  <a:schemeClr val="tx1"/>
                </a:solidFill>
              </a:rPr>
              <a:t>in Wales and </a:t>
            </a:r>
            <a:r>
              <a:rPr lang="en-GB" sz="2000" dirty="0" err="1" smtClean="0">
                <a:solidFill>
                  <a:schemeClr val="tx1"/>
                </a:solidFill>
              </a:rPr>
              <a:t>Engalnd</a:t>
            </a:r>
            <a:endParaRPr lang="en-GB" sz="2000" dirty="0" smtClean="0">
              <a:solidFill>
                <a:schemeClr val="tx1"/>
              </a:solidFill>
            </a:endParaRPr>
          </a:p>
          <a:p>
            <a:r>
              <a:rPr lang="en-GB" sz="2000" dirty="0" smtClean="0">
                <a:solidFill>
                  <a:schemeClr val="tx1"/>
                </a:solidFill>
              </a:rPr>
              <a:t>Free at the point of delivery</a:t>
            </a:r>
          </a:p>
          <a:p>
            <a:r>
              <a:rPr lang="en-GB" sz="2000" dirty="0" smtClean="0">
                <a:solidFill>
                  <a:schemeClr val="tx1"/>
                </a:solidFill>
              </a:rPr>
              <a:t>Financed from National Insurance contributions</a:t>
            </a:r>
          </a:p>
          <a:p>
            <a:pPr marL="0" indent="0">
              <a:buNone/>
            </a:pPr>
            <a:endParaRPr lang="en-GB" sz="20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GB" sz="2000" b="1" u="sng" dirty="0" smtClean="0">
                <a:solidFill>
                  <a:schemeClr val="tx1"/>
                </a:solidFill>
              </a:rPr>
              <a:t>No Restrictions</a:t>
            </a:r>
          </a:p>
          <a:p>
            <a:r>
              <a:rPr lang="en-GB" sz="2000" dirty="0" smtClean="0">
                <a:solidFill>
                  <a:schemeClr val="tx1"/>
                </a:solidFill>
              </a:rPr>
              <a:t>Financial means</a:t>
            </a:r>
          </a:p>
          <a:p>
            <a:r>
              <a:rPr lang="en-GB" sz="2000" dirty="0" smtClean="0">
                <a:solidFill>
                  <a:schemeClr val="tx1"/>
                </a:solidFill>
              </a:rPr>
              <a:t>Age</a:t>
            </a:r>
          </a:p>
          <a:p>
            <a:r>
              <a:rPr lang="en-GB" sz="2000" dirty="0" smtClean="0">
                <a:solidFill>
                  <a:schemeClr val="tx1"/>
                </a:solidFill>
              </a:rPr>
              <a:t>Sex </a:t>
            </a:r>
          </a:p>
          <a:p>
            <a:r>
              <a:rPr lang="en-GB" sz="2000" dirty="0" smtClean="0">
                <a:solidFill>
                  <a:schemeClr val="tx1"/>
                </a:solidFill>
              </a:rPr>
              <a:t>employment</a:t>
            </a:r>
          </a:p>
          <a:p>
            <a:r>
              <a:rPr lang="en-GB" sz="2000" dirty="0" smtClean="0">
                <a:solidFill>
                  <a:schemeClr val="tx1"/>
                </a:solidFill>
              </a:rPr>
              <a:t>Area of residence</a:t>
            </a:r>
          </a:p>
          <a:p>
            <a:r>
              <a:rPr lang="en-GB" sz="2000" dirty="0" smtClean="0"/>
              <a:t>Insurance qualification</a:t>
            </a:r>
            <a:endParaRPr lang="en-GB" sz="2000" dirty="0"/>
          </a:p>
        </p:txBody>
      </p:sp>
      <p:sp>
        <p:nvSpPr>
          <p:cNvPr id="4" name="Rectangle 3"/>
          <p:cNvSpPr/>
          <p:nvPr/>
        </p:nvSpPr>
        <p:spPr>
          <a:xfrm>
            <a:off x="8999887" y="6314106"/>
            <a:ext cx="299659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(The National Archives, 1946)</a:t>
            </a:r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76481" y="1325563"/>
            <a:ext cx="2721701" cy="43970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48637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19250" y="1155355"/>
            <a:ext cx="1095103" cy="580345"/>
          </a:xfrm>
        </p:spPr>
        <p:txBody>
          <a:bodyPr>
            <a:normAutofit fontScale="90000"/>
          </a:bodyPr>
          <a:lstStyle/>
          <a:p>
            <a:r>
              <a:rPr lang="en-GB" dirty="0" smtClean="0">
                <a:solidFill>
                  <a:schemeClr val="tx1"/>
                </a:solidFill>
              </a:rPr>
              <a:t>The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08016" y="1917065"/>
            <a:ext cx="10515600" cy="4351338"/>
          </a:xfrm>
        </p:spPr>
        <p:txBody>
          <a:bodyPr/>
          <a:lstStyle/>
          <a:p>
            <a:pPr marL="0" indent="0">
              <a:buNone/>
            </a:pPr>
            <a:endParaRPr lang="en-GB" dirty="0" smtClean="0">
              <a:latin typeface="+mj-lt"/>
            </a:endParaRPr>
          </a:p>
          <a:p>
            <a:pPr marL="0" indent="0">
              <a:buNone/>
            </a:pPr>
            <a:endParaRPr lang="en-GB" dirty="0" smtClean="0">
              <a:latin typeface="+mj-lt"/>
            </a:endParaRPr>
          </a:p>
          <a:p>
            <a:pPr marL="0" indent="0">
              <a:buNone/>
            </a:pPr>
            <a:r>
              <a:rPr lang="en-GB" dirty="0" smtClean="0">
                <a:solidFill>
                  <a:schemeClr val="tx1"/>
                </a:solidFill>
                <a:latin typeface="+mj-lt"/>
              </a:rPr>
              <a:t>Parliament passed the National Health Service Act in July 1948. </a:t>
            </a:r>
          </a:p>
          <a:p>
            <a:pPr marL="0" indent="0">
              <a:buNone/>
            </a:pPr>
            <a:endParaRPr lang="en-GB" dirty="0" smtClean="0">
              <a:solidFill>
                <a:schemeClr val="tx1"/>
              </a:solidFill>
              <a:latin typeface="+mj-lt"/>
            </a:endParaRPr>
          </a:p>
          <a:p>
            <a:pPr marL="0" indent="0">
              <a:buNone/>
            </a:pPr>
            <a:endParaRPr lang="en-GB" dirty="0">
              <a:solidFill>
                <a:schemeClr val="tx1"/>
              </a:solidFill>
              <a:latin typeface="+mj-lt"/>
            </a:endParaRPr>
          </a:p>
          <a:p>
            <a:pPr marL="0" indent="0">
              <a:buNone/>
            </a:pPr>
            <a:r>
              <a:rPr lang="en-GB" dirty="0" smtClean="0">
                <a:solidFill>
                  <a:schemeClr val="tx1"/>
                </a:solidFill>
                <a:latin typeface="+mj-lt"/>
              </a:rPr>
              <a:t>Local Councils lost the responsibility for hospitals and instead the Act bought a wide range of medical services together under one organisation.</a:t>
            </a:r>
          </a:p>
          <a:p>
            <a:pPr marL="0" indent="0">
              <a:buNone/>
            </a:pPr>
            <a:endParaRPr lang="en-GB" dirty="0" smtClean="0"/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6764791" y="992834"/>
            <a:ext cx="16459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 smtClean="0">
                <a:latin typeface="+mj-lt"/>
              </a:rPr>
              <a:t>Is Born</a:t>
            </a:r>
            <a:endParaRPr lang="en-GB" sz="4000" dirty="0">
              <a:latin typeface="+mj-lt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10528902" y="6268403"/>
            <a:ext cx="1401602" cy="3886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(Lowe, 1999)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2"/>
          <a:srcRect l="-3648" t="26049" r="-6567" b="25068"/>
          <a:stretch/>
        </p:blipFill>
        <p:spPr>
          <a:xfrm>
            <a:off x="3814353" y="776489"/>
            <a:ext cx="2950438" cy="11405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02856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927464" y="4005664"/>
            <a:ext cx="412568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>
                <a:solidFill>
                  <a:schemeClr val="bg1"/>
                </a:solidFill>
                <a:latin typeface="+mj-lt"/>
              </a:rPr>
              <a:t>People had the ability to choose their own Doctors.</a:t>
            </a:r>
            <a:endParaRPr lang="en-GB" sz="28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5417208" y="1613280"/>
            <a:ext cx="4742577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bg1"/>
                </a:solidFill>
                <a:latin typeface="+mj-lt"/>
              </a:rPr>
              <a:t>P</a:t>
            </a:r>
            <a:r>
              <a:rPr lang="en-GB" sz="2800" dirty="0" smtClean="0">
                <a:solidFill>
                  <a:schemeClr val="bg1"/>
                </a:solidFill>
                <a:latin typeface="+mj-lt"/>
              </a:rPr>
              <a:t>rivate beds were set up within hospitals which encouraged Specialists to group together. </a:t>
            </a:r>
            <a:endParaRPr lang="en-GB" sz="28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10501021" y="6344200"/>
            <a:ext cx="1455848" cy="3416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lnSpc>
                <a:spcPct val="90000"/>
              </a:lnSpc>
              <a:spcBef>
                <a:spcPts val="1000"/>
              </a:spcBef>
            </a:pPr>
            <a:r>
              <a:rPr lang="en-GB" dirty="0">
                <a:solidFill>
                  <a:prstClr val="black"/>
                </a:solidFill>
                <a:latin typeface="Calibri Light" panose="020F0302020204030204"/>
              </a:rPr>
              <a:t>(Childs, 2001)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3758188" y="6163964"/>
            <a:ext cx="513718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>
                <a:solidFill>
                  <a:schemeClr val="bg1"/>
                </a:solidFill>
                <a:latin typeface="+mj-lt"/>
              </a:rPr>
              <a:t>All Free at the point of delivery.</a:t>
            </a:r>
            <a:endParaRPr lang="en-GB" sz="28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950348" y="545875"/>
            <a:ext cx="473136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 smtClean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What Changed?</a:t>
            </a:r>
            <a:endParaRPr lang="en-US" sz="54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tx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5417208" y="3998376"/>
            <a:ext cx="547813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>
                <a:solidFill>
                  <a:schemeClr val="bg1"/>
                </a:solidFill>
                <a:latin typeface="+mj-lt"/>
              </a:rPr>
              <a:t>Opticians, Dentists and Pharmacy's became </a:t>
            </a:r>
            <a:r>
              <a:rPr lang="en-GB" sz="2800" dirty="0" smtClean="0">
                <a:solidFill>
                  <a:schemeClr val="bg1"/>
                </a:solidFill>
                <a:latin typeface="+mj-lt"/>
              </a:rPr>
              <a:t>accessible </a:t>
            </a:r>
            <a:r>
              <a:rPr lang="en-GB" sz="2800" dirty="0" smtClean="0">
                <a:solidFill>
                  <a:schemeClr val="bg1"/>
                </a:solidFill>
                <a:latin typeface="+mj-lt"/>
              </a:rPr>
              <a:t>to all.</a:t>
            </a:r>
            <a:endParaRPr lang="en-GB" sz="2800" dirty="0">
              <a:solidFill>
                <a:schemeClr val="bg1"/>
              </a:solidFill>
              <a:latin typeface="+mj-lt"/>
            </a:endParaRPr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 rotWithShape="1">
          <a:blip r:embed="rId2"/>
          <a:srcRect l="14897" t="11061" r="15918" b="12916"/>
          <a:stretch/>
        </p:blipFill>
        <p:spPr>
          <a:xfrm>
            <a:off x="9529336" y="656673"/>
            <a:ext cx="1943369" cy="1507394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927464" y="2164680"/>
            <a:ext cx="477712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 smtClean="0">
                <a:solidFill>
                  <a:schemeClr val="bg1"/>
                </a:solidFill>
              </a:rPr>
              <a:t>Health care centres were set up in each area</a:t>
            </a:r>
            <a:endParaRPr lang="en-GB" sz="3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535298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2514" y="738189"/>
            <a:ext cx="10515600" cy="1286553"/>
          </a:xfrm>
        </p:spPr>
        <p:txBody>
          <a:bodyPr>
            <a:normAutofit/>
          </a:bodyPr>
          <a:lstStyle/>
          <a:p>
            <a:pPr marL="0" lv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400" dirty="0" smtClean="0">
                <a:solidFill>
                  <a:prstClr val="black"/>
                </a:solidFill>
                <a:latin typeface="+mj-lt"/>
              </a:rPr>
              <a:t>The National Health Service was very in demand</a:t>
            </a:r>
          </a:p>
          <a:p>
            <a:pPr marL="0" lv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400" dirty="0" smtClean="0">
                <a:solidFill>
                  <a:prstClr val="black"/>
                </a:solidFill>
                <a:latin typeface="+mj-lt"/>
              </a:rPr>
              <a:t>Free </a:t>
            </a:r>
            <a:r>
              <a:rPr lang="en-GB" sz="2400" dirty="0">
                <a:solidFill>
                  <a:prstClr val="black"/>
                </a:solidFill>
                <a:latin typeface="+mj-lt"/>
              </a:rPr>
              <a:t>comprehensive health care </a:t>
            </a:r>
            <a:r>
              <a:rPr lang="en-GB" sz="2400" dirty="0" smtClean="0">
                <a:solidFill>
                  <a:prstClr val="black"/>
                </a:solidFill>
                <a:latin typeface="+mj-lt"/>
              </a:rPr>
              <a:t>altered </a:t>
            </a:r>
            <a:r>
              <a:rPr lang="en-GB" sz="2400" dirty="0">
                <a:solidFill>
                  <a:prstClr val="black"/>
                </a:solidFill>
                <a:latin typeface="+mj-lt"/>
              </a:rPr>
              <a:t>the lives of the sick and injured who </a:t>
            </a:r>
            <a:r>
              <a:rPr lang="en-GB" sz="2400" dirty="0" smtClean="0">
                <a:solidFill>
                  <a:prstClr val="black"/>
                </a:solidFill>
                <a:latin typeface="+mj-lt"/>
              </a:rPr>
              <a:t>beforehand </a:t>
            </a:r>
            <a:r>
              <a:rPr lang="en-GB" sz="2400" dirty="0">
                <a:solidFill>
                  <a:prstClr val="black"/>
                </a:solidFill>
                <a:latin typeface="+mj-lt"/>
              </a:rPr>
              <a:t>would not have been able to afford such </a:t>
            </a:r>
            <a:r>
              <a:rPr lang="en-GB" sz="2400" dirty="0" smtClean="0">
                <a:solidFill>
                  <a:prstClr val="black"/>
                </a:solidFill>
                <a:latin typeface="+mj-lt"/>
              </a:rPr>
              <a:t>treatments</a:t>
            </a:r>
          </a:p>
          <a:p>
            <a:pPr marL="0" lv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400" dirty="0">
              <a:solidFill>
                <a:prstClr val="black"/>
              </a:solidFill>
              <a:latin typeface="+mj-lt"/>
            </a:endParaRP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9289103" y="6094107"/>
            <a:ext cx="265329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(Lovell &amp; Cordeaux, 1999)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7523499" y="2694519"/>
            <a:ext cx="2091469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>
                <a:latin typeface="+mj-lt"/>
              </a:rPr>
              <a:t>Scarlet Fever</a:t>
            </a:r>
          </a:p>
          <a:p>
            <a:r>
              <a:rPr lang="en-GB" sz="1400" dirty="0" smtClean="0">
                <a:latin typeface="+mj-lt"/>
              </a:rPr>
              <a:t>Measles</a:t>
            </a:r>
          </a:p>
          <a:p>
            <a:r>
              <a:rPr lang="en-GB" sz="1400" dirty="0" smtClean="0">
                <a:latin typeface="+mj-lt"/>
              </a:rPr>
              <a:t>Whooping Cough</a:t>
            </a:r>
            <a:endParaRPr lang="en-GB" sz="1400" dirty="0">
              <a:latin typeface="+mj-lt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522514" y="2694519"/>
            <a:ext cx="6008914" cy="10895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lnSpc>
                <a:spcPct val="90000"/>
              </a:lnSpc>
              <a:spcBef>
                <a:spcPts val="1000"/>
              </a:spcBef>
            </a:pPr>
            <a:r>
              <a:rPr lang="en-GB" sz="2400" dirty="0">
                <a:solidFill>
                  <a:prstClr val="black"/>
                </a:solidFill>
                <a:latin typeface="+mj-lt"/>
              </a:rPr>
              <a:t>The most common </a:t>
            </a:r>
            <a:r>
              <a:rPr lang="en-GB" sz="2400" dirty="0" smtClean="0">
                <a:solidFill>
                  <a:prstClr val="black"/>
                </a:solidFill>
                <a:latin typeface="+mj-lt"/>
              </a:rPr>
              <a:t>diseases </a:t>
            </a:r>
            <a:r>
              <a:rPr lang="en-GB" sz="2400" dirty="0">
                <a:solidFill>
                  <a:prstClr val="black"/>
                </a:solidFill>
                <a:latin typeface="+mj-lt"/>
              </a:rPr>
              <a:t>in children were bought under control due to the free supply of </a:t>
            </a:r>
            <a:r>
              <a:rPr lang="en-GB" sz="2400" dirty="0" smtClean="0">
                <a:solidFill>
                  <a:prstClr val="black"/>
                </a:solidFill>
                <a:latin typeface="+mj-lt"/>
              </a:rPr>
              <a:t>antibiotics</a:t>
            </a:r>
            <a:endParaRPr lang="en-GB" sz="2400" dirty="0">
              <a:solidFill>
                <a:prstClr val="black"/>
              </a:solidFill>
              <a:latin typeface="+mj-lt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522514" y="4689566"/>
            <a:ext cx="804672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latin typeface="+mj-lt"/>
              </a:rPr>
              <a:t>By 1953 :</a:t>
            </a:r>
          </a:p>
          <a:p>
            <a:r>
              <a:rPr lang="en-GB" sz="2400" dirty="0" smtClean="0">
                <a:latin typeface="+mj-lt"/>
              </a:rPr>
              <a:t>26.1 million glasses &amp; 6 million sets of false teeth </a:t>
            </a:r>
          </a:p>
          <a:p>
            <a:r>
              <a:rPr lang="en-GB" sz="2400" dirty="0" smtClean="0">
                <a:latin typeface="+mj-lt"/>
              </a:rPr>
              <a:t>Had been </a:t>
            </a:r>
            <a:r>
              <a:rPr lang="en-GB" sz="2400" dirty="0" smtClean="0">
                <a:latin typeface="+mj-lt"/>
              </a:rPr>
              <a:t>produced</a:t>
            </a:r>
            <a:endParaRPr lang="en-GB" sz="2400" dirty="0">
              <a:latin typeface="+mj-lt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9471276" y="6309733"/>
            <a:ext cx="1401602" cy="3886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lnSpc>
                <a:spcPct val="107000"/>
              </a:lnSpc>
              <a:spcAft>
                <a:spcPts val="800"/>
              </a:spcAft>
            </a:pPr>
            <a:r>
              <a:rPr lang="en-GB" dirty="0">
                <a:solidFill>
                  <a:prstClr val="black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(Lowe, 1999)</a:t>
            </a: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"/>
          <a:srcRect l="23968" t="1" r="7936" b="52856"/>
          <a:stretch/>
        </p:blipFill>
        <p:spPr>
          <a:xfrm>
            <a:off x="9938883" y="292858"/>
            <a:ext cx="1867989" cy="890661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77548" y="4349325"/>
            <a:ext cx="1676400" cy="14382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29697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2054" y="1658347"/>
            <a:ext cx="10515600" cy="1325563"/>
          </a:xfrm>
        </p:spPr>
        <p:txBody>
          <a:bodyPr>
            <a:noAutofit/>
          </a:bodyPr>
          <a:lstStyle/>
          <a:p>
            <a:r>
              <a:rPr lang="en-GB" sz="2400" dirty="0" smtClean="0">
                <a:solidFill>
                  <a:schemeClr val="tx1"/>
                </a:solidFill>
              </a:rPr>
              <a:t>Within the first year, the NHS cost £248 million to run. </a:t>
            </a:r>
            <a:br>
              <a:rPr lang="en-GB" sz="2400" dirty="0" smtClean="0">
                <a:solidFill>
                  <a:schemeClr val="tx1"/>
                </a:solidFill>
              </a:rPr>
            </a:br>
            <a:r>
              <a:rPr lang="en-GB" sz="2400" dirty="0" smtClean="0">
                <a:solidFill>
                  <a:schemeClr val="tx1"/>
                </a:solidFill>
              </a:rPr>
              <a:t>This went well over its budget by almost 40%</a:t>
            </a:r>
            <a:endParaRPr lang="en-GB" sz="2400" dirty="0">
              <a:solidFill>
                <a:schemeClr val="tx1"/>
              </a:solidFill>
            </a:endParaRPr>
          </a:p>
        </p:txBody>
      </p:sp>
      <p:sp>
        <p:nvSpPr>
          <p:cNvPr id="4" name="Content Placeholder 2"/>
          <p:cNvSpPr>
            <a:spLocks noGrp="1"/>
          </p:cNvSpPr>
          <p:nvPr>
            <p:ph idx="1"/>
          </p:nvPr>
        </p:nvSpPr>
        <p:spPr>
          <a:xfrm>
            <a:off x="10143309" y="6423751"/>
            <a:ext cx="2048691" cy="43424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/>
              <a:t>(</a:t>
            </a:r>
            <a:r>
              <a:rPr lang="en-GB" sz="2000" dirty="0" err="1"/>
              <a:t>Tweddell</a:t>
            </a:r>
            <a:r>
              <a:rPr lang="en-GB" sz="2000" dirty="0"/>
              <a:t>, 2008)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2304766" y="537285"/>
            <a:ext cx="587776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dirty="0" smtClean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Financial Statement</a:t>
            </a:r>
            <a:endParaRPr lang="en-US" sz="5400" b="1" cap="none" spc="0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effectLst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652054" y="3077343"/>
            <a:ext cx="91831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latin typeface="+mj-lt"/>
              </a:rPr>
              <a:t>This was a result from the sick and injured who were previously unable to pay their medical bills.</a:t>
            </a:r>
            <a:endParaRPr lang="en-GB" sz="2400" dirty="0">
              <a:latin typeface="+mj-lt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457200" y="5016137"/>
            <a:ext cx="11586754" cy="12622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400" dirty="0" smtClean="0">
                <a:latin typeface="+mj-lt"/>
              </a:rPr>
              <a:t>“Funding </a:t>
            </a:r>
            <a:r>
              <a:rPr lang="en-GB" sz="2400" dirty="0">
                <a:latin typeface="+mj-lt"/>
              </a:rPr>
              <a:t>for the NHS in the UK has risen by an average of 3.7% a year in real terms since it was introduced in 1948</a:t>
            </a:r>
            <a:r>
              <a:rPr lang="en-GB" sz="2400" dirty="0" smtClean="0">
                <a:latin typeface="+mj-lt"/>
              </a:rPr>
              <a:t>.” </a:t>
            </a:r>
            <a:r>
              <a:rPr lang="en-GB" sz="24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(The Health Foundation, 2015)</a:t>
            </a:r>
          </a:p>
          <a:p>
            <a:endParaRPr lang="en-GB" dirty="0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14979" y="243704"/>
            <a:ext cx="2352675" cy="1752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08789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794244" y="2170607"/>
            <a:ext cx="11173097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latin typeface="+mj-lt"/>
              </a:rPr>
              <a:t>On the 5</a:t>
            </a:r>
            <a:r>
              <a:rPr lang="en-GB" sz="2400" baseline="30000" dirty="0" smtClean="0">
                <a:latin typeface="+mj-lt"/>
              </a:rPr>
              <a:t>th</a:t>
            </a:r>
            <a:r>
              <a:rPr lang="en-GB" sz="2400" dirty="0" smtClean="0">
                <a:latin typeface="+mj-lt"/>
              </a:rPr>
              <a:t> July this year the National Health Service turned 70!</a:t>
            </a:r>
          </a:p>
          <a:p>
            <a:endParaRPr lang="en-GB" sz="2400" dirty="0" smtClean="0">
              <a:latin typeface="+mj-lt"/>
            </a:endParaRPr>
          </a:p>
          <a:p>
            <a:r>
              <a:rPr lang="en-GB" sz="2400" dirty="0" smtClean="0">
                <a:latin typeface="+mj-lt"/>
              </a:rPr>
              <a:t>A </a:t>
            </a:r>
            <a:r>
              <a:rPr lang="en-GB" sz="2400" dirty="0">
                <a:latin typeface="+mj-lt"/>
              </a:rPr>
              <a:t>lot has </a:t>
            </a:r>
            <a:r>
              <a:rPr lang="en-GB" sz="2400" dirty="0" smtClean="0">
                <a:latin typeface="+mj-lt"/>
              </a:rPr>
              <a:t>changed, life </a:t>
            </a:r>
            <a:r>
              <a:rPr lang="en-GB" sz="2400" dirty="0">
                <a:latin typeface="+mj-lt"/>
              </a:rPr>
              <a:t>expectancy has </a:t>
            </a:r>
            <a:r>
              <a:rPr lang="en-GB" sz="2400" dirty="0" smtClean="0">
                <a:latin typeface="+mj-lt"/>
              </a:rPr>
              <a:t>climbed due</a:t>
            </a:r>
            <a:r>
              <a:rPr lang="en-GB" sz="2400" dirty="0">
                <a:latin typeface="+mj-lt"/>
              </a:rPr>
              <a:t> </a:t>
            </a:r>
            <a:r>
              <a:rPr lang="en-GB" sz="2400" dirty="0" smtClean="0">
                <a:latin typeface="+mj-lt"/>
              </a:rPr>
              <a:t>the growth </a:t>
            </a:r>
            <a:r>
              <a:rPr lang="en-GB" sz="2400" dirty="0">
                <a:latin typeface="+mj-lt"/>
              </a:rPr>
              <a:t>in health </a:t>
            </a:r>
            <a:r>
              <a:rPr lang="en-GB" sz="2400" dirty="0" smtClean="0">
                <a:latin typeface="+mj-lt"/>
              </a:rPr>
              <a:t>care, </a:t>
            </a:r>
            <a:r>
              <a:rPr lang="en-GB" sz="2400" dirty="0">
                <a:latin typeface="+mj-lt"/>
              </a:rPr>
              <a:t>diseases have reduced and cancer survival rates have improved</a:t>
            </a:r>
            <a:r>
              <a:rPr lang="en-GB" sz="2400" dirty="0" smtClean="0">
                <a:latin typeface="+mj-lt"/>
              </a:rPr>
              <a:t>. 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7947" y="266867"/>
            <a:ext cx="2181225" cy="173355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2197" y="4911633"/>
            <a:ext cx="1735749" cy="1314451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4892922" y="671977"/>
            <a:ext cx="259950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400" dirty="0" smtClean="0">
                <a:latin typeface="+mj-lt"/>
              </a:rPr>
              <a:t>Years on</a:t>
            </a:r>
            <a:endParaRPr lang="en-GB" sz="5400" dirty="0">
              <a:latin typeface="+mj-lt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9969550" y="6226084"/>
            <a:ext cx="1997791" cy="3886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(NHS WALES, 1998)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2117946" y="4130722"/>
            <a:ext cx="1042416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latin typeface="+mj-lt"/>
              </a:rPr>
              <a:t>When the NHS was first founded it was established around 3 core principles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latin typeface="+mj-lt"/>
              </a:rPr>
              <a:t>Free at the point of delivery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latin typeface="+mj-lt"/>
              </a:rPr>
              <a:t>Meets the needs of everyone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latin typeface="+mj-lt"/>
              </a:rPr>
              <a:t>Based on need and not </a:t>
            </a:r>
            <a:r>
              <a:rPr lang="en-GB" sz="2400" dirty="0" smtClean="0">
                <a:latin typeface="+mj-lt"/>
              </a:rPr>
              <a:t>on the ability </a:t>
            </a:r>
            <a:r>
              <a:rPr lang="en-GB" sz="2400" dirty="0" smtClean="0">
                <a:latin typeface="+mj-lt"/>
              </a:rPr>
              <a:t>to pay</a:t>
            </a:r>
          </a:p>
          <a:p>
            <a:endParaRPr lang="en-GB" sz="2400" dirty="0">
              <a:latin typeface="+mj-lt"/>
            </a:endParaRPr>
          </a:p>
          <a:p>
            <a:r>
              <a:rPr lang="en-GB" sz="2400" dirty="0" smtClean="0">
                <a:latin typeface="+mj-lt"/>
              </a:rPr>
              <a:t>These same principles are still the heart of the NHS today</a:t>
            </a:r>
            <a:endParaRPr lang="en-GB" sz="24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4579342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7382" y="234496"/>
            <a:ext cx="4125686" cy="1325563"/>
          </a:xfrm>
        </p:spPr>
        <p:txBody>
          <a:bodyPr>
            <a:normAutofit/>
          </a:bodyPr>
          <a:lstStyle/>
          <a:p>
            <a:r>
              <a:rPr lang="en-GB" sz="4000" dirty="0" smtClean="0"/>
              <a:t>Referencing List</a:t>
            </a:r>
            <a:endParaRPr lang="en-GB" sz="4000" dirty="0"/>
          </a:p>
        </p:txBody>
      </p:sp>
      <p:sp>
        <p:nvSpPr>
          <p:cNvPr id="4" name="Rectangle 1"/>
          <p:cNvSpPr>
            <a:spLocks noGrp="1" noChangeArrowheads="1"/>
          </p:cNvSpPr>
          <p:nvPr>
            <p:ph idx="1"/>
          </p:nvPr>
        </p:nvSpPr>
        <p:spPr bwMode="auto">
          <a:xfrm>
            <a:off x="287382" y="1853767"/>
            <a:ext cx="11626327" cy="48936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BBC. (1997, . .). </a:t>
            </a:r>
            <a:r>
              <a:rPr kumimoji="0" lang="en-US" altLang="en-US" sz="14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BBC News</a:t>
            </a:r>
            <a:r>
              <a:rPr kumimoji="0" lang="en-US" altLang="en-US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Retrieved November 18th, 2018, from Politics 97: www.bbc.co.uk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Childs, D. (2001). </a:t>
            </a:r>
            <a:r>
              <a:rPr kumimoji="0" lang="en-US" altLang="en-US" sz="14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Britain Since 1945</a:t>
            </a:r>
            <a:r>
              <a:rPr kumimoji="0" lang="en-US" altLang="en-US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(5th ed.). New York: Routledge.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Loundon, I., </a:t>
            </a:r>
            <a:r>
              <a:rPr kumimoji="0" lang="en-US" altLang="en-US" sz="14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Horder</a:t>
            </a:r>
            <a:r>
              <a:rPr kumimoji="0" lang="en-US" altLang="en-US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J., &amp; Webster, C. (1998). </a:t>
            </a:r>
            <a:r>
              <a:rPr kumimoji="0" lang="en-US" altLang="en-US" sz="14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General Practice Under The National Health Service 1948-1997</a:t>
            </a:r>
            <a:r>
              <a:rPr kumimoji="0" lang="en-US" altLang="en-US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(1st ed.). New York: Oxford University Press.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Lovell, T., &amp; Cordeaux, C. (1999). </a:t>
            </a:r>
            <a:r>
              <a:rPr kumimoji="0" lang="en-US" altLang="en-US" sz="14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Social Policy for Health and Social Care</a:t>
            </a:r>
            <a:r>
              <a:rPr kumimoji="0" lang="en-US" altLang="en-US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(1st ed.). Wiltshire: Hodder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Lowe, R. (1999). </a:t>
            </a:r>
            <a:r>
              <a:rPr kumimoji="0" lang="en-US" altLang="en-US" sz="14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Welfare State In Britain Since 1945</a:t>
            </a:r>
            <a:r>
              <a:rPr kumimoji="0" lang="en-US" altLang="en-US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(2nd ed.). Hampshire: MacMillan Press LTD.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NHS WALES. (1998). </a:t>
            </a:r>
            <a:r>
              <a:rPr kumimoji="0" lang="en-US" altLang="en-US" sz="14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Putting Patients First</a:t>
            </a:r>
            <a:r>
              <a:rPr kumimoji="0" lang="en-US" altLang="en-US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(1st ed.). London: The Stationery Office Ltd. Retrieved November 23rd, 2018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Rivett, G. C. (2018). </a:t>
            </a:r>
            <a:r>
              <a:rPr kumimoji="0" lang="en-US" altLang="en-US" sz="14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National Health Service History</a:t>
            </a:r>
            <a:r>
              <a:rPr kumimoji="0" lang="en-US" altLang="en-US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Retrieved November 20th, 2018, from History Net: www.nhshistory.net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Health Foundation. (2015, October 31st). </a:t>
            </a:r>
            <a:r>
              <a:rPr kumimoji="0" lang="en-US" altLang="en-US" sz="14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How funding for the NHS in the UK has changed over a rolling ten year period </a:t>
            </a:r>
            <a:r>
              <a:rPr kumimoji="0" lang="en-US" altLang="en-US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Retrieved November 17th, 2018, from The Health Foundation: www.health.org.uk/chart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National Archives. (1946, . .). </a:t>
            </a:r>
            <a:r>
              <a:rPr kumimoji="0" lang="en-US" altLang="en-US" sz="14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National Health Service Act 1946</a:t>
            </a:r>
            <a:r>
              <a:rPr kumimoji="0" lang="en-US" altLang="en-US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Retrieved November 22nd, 2018, from Legislation.gov.uk: www.legislation.gov.uk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Tweddell</a:t>
            </a:r>
            <a:r>
              <a:rPr kumimoji="0" lang="en-US" altLang="en-US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L. (2008, January 8th). </a:t>
            </a:r>
            <a:r>
              <a:rPr kumimoji="0" lang="en-US" altLang="en-US" sz="14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Birth of the NHS – July 5th 1948</a:t>
            </a:r>
            <a:r>
              <a:rPr kumimoji="0" lang="en-US" altLang="en-US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Retrieved November 15th, 2018, from Nursing Times: www.nursingtimes.net/the-birth-of-the-nhs-july-5th-1948</a:t>
            </a:r>
            <a:endParaRPr kumimoji="0" lang="en-GB" altLang="en-US" sz="1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997223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Basis">
  <a:themeElements>
    <a:clrScheme name="Blue Warm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4A66AC"/>
      </a:accent1>
      <a:accent2>
        <a:srgbClr val="629DD1"/>
      </a:accent2>
      <a:accent3>
        <a:srgbClr val="297FD5"/>
      </a:accent3>
      <a:accent4>
        <a:srgbClr val="7F8FA9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Basis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Basis">
      <a:fillStyleLst>
        <a:solidFill>
          <a:schemeClr val="phClr"/>
        </a:solidFill>
        <a:solidFill>
          <a:schemeClr val="phClr">
            <a:tint val="55000"/>
            <a:satMod val="130000"/>
          </a:schemeClr>
        </a:solidFill>
        <a:gradFill rotWithShape="1">
          <a:gsLst>
            <a:gs pos="0">
              <a:schemeClr val="phClr"/>
            </a:gs>
            <a:gs pos="90000">
              <a:schemeClr val="phClr">
                <a:shade val="100000"/>
                <a:satMod val="105000"/>
              </a:schemeClr>
            </a:gs>
            <a:gs pos="100000">
              <a:schemeClr val="phClr">
                <a:shade val="80000"/>
                <a:satMod val="12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53975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"/>
          </a:scene3d>
          <a:sp3d extrusionH="12700" contourW="25400" prstMaterial="flat">
            <a:bevelT w="63500" h="152400" prst="angle"/>
            <a:contourClr>
              <a:schemeClr val="phClr">
                <a:shade val="27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95000"/>
            <a:satMod val="140000"/>
          </a:schemeClr>
        </a:solidFill>
        <a:solidFill>
          <a:schemeClr val="phClr">
            <a:tint val="90000"/>
            <a:shade val="85000"/>
            <a:satMod val="160000"/>
            <a:lumMod val="110000"/>
          </a:schemeClr>
        </a:soli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sis" id="{5665723A-49BA-4B57-8411-A56F8F207965}" vid="{D9D01AC2-EE7D-4E49-99EE-8E62E4E7E8A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TM03457444[[fn=Basis]]</Template>
  <TotalTime>53</TotalTime>
  <Words>910</Words>
  <Application>Microsoft Office PowerPoint</Application>
  <PresentationFormat>Widescreen</PresentationFormat>
  <Paragraphs>98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Arial</vt:lpstr>
      <vt:lpstr>Calibri</vt:lpstr>
      <vt:lpstr>Calibri Light</vt:lpstr>
      <vt:lpstr>Corbel</vt:lpstr>
      <vt:lpstr>Times New Roman</vt:lpstr>
      <vt:lpstr>Basis</vt:lpstr>
      <vt:lpstr>The National Health Service Act</vt:lpstr>
      <vt:lpstr>The Wartime Coalition Government released a detailed paper in 1942, named ‘Social Insurance And Allied Services`</vt:lpstr>
      <vt:lpstr>Henry Willink Served in Winston Churchill's Wartime Coalition as Minister of Health.   Using the Beveridge Report as guidance, in 1944 he presented a White paper called A National Health Service.</vt:lpstr>
      <vt:lpstr>Then in July 1945 the Labour Party won the General Election by getting 48% of the vote.   This was a huge turning point in British history.  </vt:lpstr>
      <vt:lpstr>The new Prime Minister Clement Attlee selected a new Minister of Health  Aneurin Bevan. </vt:lpstr>
      <vt:lpstr>The National Health Service Bill was presented to Parliament in March 1946. </vt:lpstr>
      <vt:lpstr>The</vt:lpstr>
      <vt:lpstr>PowerPoint Presentation</vt:lpstr>
      <vt:lpstr>PowerPoint Presentation</vt:lpstr>
      <vt:lpstr>Within the first year, the NHS cost £248 million to run.  This went well over its budget by almost 40%</vt:lpstr>
      <vt:lpstr>PowerPoint Presentation</vt:lpstr>
      <vt:lpstr>Referencing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National Health Service Act</dc:title>
  <dc:creator>UWTSD</dc:creator>
  <cp:lastModifiedBy>UWTSD</cp:lastModifiedBy>
  <cp:revision>4</cp:revision>
  <dcterms:modified xsi:type="dcterms:W3CDTF">2018-12-07T08:52:58Z</dcterms:modified>
</cp:coreProperties>
</file>