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6" d="100"/>
          <a:sy n="66" d="100"/>
        </p:scale>
        <p:origin x="-45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F3151-D7DD-CE26-C745-5B2BFF1DD3E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2F694DF-8630-A959-157B-CC273CD24D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F7BAA90-C5F5-1ECB-68BC-A77E97C9EE69}"/>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D2EB9B29-A5E0-6006-958B-F0E6589798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80D7FA-3A6B-E282-577B-280F989E747A}"/>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748350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85122-8A82-DF1A-ECCE-4B513525221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DFEA9C0-85A9-5E68-D027-9189C5005E7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FB750D-9767-5032-AE7E-950AB345C178}"/>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94265536-D269-D853-5561-6DB600A2E0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B477D3-1EEE-F2A5-D99B-9A3A3D74513A}"/>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601223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5C314-CCE9-48BA-F4E2-5A98EEABD03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A301C1D-8A5B-7B21-3E10-3B2D86635D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B2F1766-B4C4-F8CF-9C48-D96B43FD2097}"/>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7385FE36-6B81-5716-A7EE-F056591A81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86FFF6-5D5D-6AE2-A0BE-2C3235B07776}"/>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1592436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AAC9E-E29D-785F-8949-321A684961E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4ACC56A-EBB9-2109-E0C2-A859DC94295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104E459-55BF-D595-C788-E0E9BEF1BCD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F358053-BF37-27AC-5BC5-024DC313E058}"/>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6" name="Footer Placeholder 5">
            <a:extLst>
              <a:ext uri="{FF2B5EF4-FFF2-40B4-BE49-F238E27FC236}">
                <a16:creationId xmlns:a16="http://schemas.microsoft.com/office/drawing/2014/main" id="{A02494EA-B315-15B3-F459-998B109853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ACFC1D-C29B-B35D-A003-5F82C31763A0}"/>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307520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A082E-ECDD-464F-19F3-04F5BC24463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309E5DB-22CD-71B2-33E5-EB0AC386FB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CAB16CB-6309-FFD1-7E25-3FD50CABF93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68ED9A2-688D-B719-2946-B987B500B1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92ABAFB-49F5-42C1-FAAF-F59D94B7822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6785855-3528-4641-A690-C640A77E09A2}"/>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8" name="Footer Placeholder 7">
            <a:extLst>
              <a:ext uri="{FF2B5EF4-FFF2-40B4-BE49-F238E27FC236}">
                <a16:creationId xmlns:a16="http://schemas.microsoft.com/office/drawing/2014/main" id="{FE1C52F0-38BB-D47E-B955-CEAD152539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ABC72C-2337-217C-BE76-D152CB592411}"/>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2988428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B2EB5-2E79-66BF-A10D-5C9E061A3BF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08A558F-F7DA-DE54-A5D3-7A35E15B3F1D}"/>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4" name="Footer Placeholder 3">
            <a:extLst>
              <a:ext uri="{FF2B5EF4-FFF2-40B4-BE49-F238E27FC236}">
                <a16:creationId xmlns:a16="http://schemas.microsoft.com/office/drawing/2014/main" id="{67B51645-C589-3DDD-8B9E-2EC5C05A28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45E41F-BA0E-918F-3E6F-D7C4AC53A8F0}"/>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2195564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7277A2-1945-60B4-AD05-1900EF33653F}"/>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3" name="Footer Placeholder 2">
            <a:extLst>
              <a:ext uri="{FF2B5EF4-FFF2-40B4-BE49-F238E27FC236}">
                <a16:creationId xmlns:a16="http://schemas.microsoft.com/office/drawing/2014/main" id="{A2A53B7A-4497-5D3B-7686-D3A236D5C8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E16C579-2235-2359-21DB-9B06E7597B6B}"/>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2778935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C80A-589A-E084-7FDE-B56EF7B7CE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E8A5AF2-13A7-9D2D-E8E7-216A76C17A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2154698-C02A-851E-49C1-DB3F579541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37E6BA-D365-DF07-7D3F-1282772E9EAC}"/>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6" name="Footer Placeholder 5">
            <a:extLst>
              <a:ext uri="{FF2B5EF4-FFF2-40B4-BE49-F238E27FC236}">
                <a16:creationId xmlns:a16="http://schemas.microsoft.com/office/drawing/2014/main" id="{25846E77-CF6E-990B-1E4A-D1FAEC04B1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5D1215-597D-EEED-F01D-4776AA9F0099}"/>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1252335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0AA51-040E-1C3A-071D-B859AC7B91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2DECE75-50ED-4DC9-44D2-2222DAA6FD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B005ED-F2FD-29B0-0648-FA7B2E3048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0C2E094-14A6-D7B3-7796-D6D366D36365}"/>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6" name="Footer Placeholder 5">
            <a:extLst>
              <a:ext uri="{FF2B5EF4-FFF2-40B4-BE49-F238E27FC236}">
                <a16:creationId xmlns:a16="http://schemas.microsoft.com/office/drawing/2014/main" id="{D9A800C8-BD4B-A6B4-BEDD-A8E7197255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55316F-5953-D3E5-9229-6C40777B0131}"/>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2277553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FC453-2C7C-4F4B-C085-2234C8AD7E1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5BD41FD-028E-33B2-634E-B6C2604B3C7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1D55F87-C4AC-42E1-812E-4BE9153DD7AB}"/>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828112C8-2010-65E6-0BDF-16EC042EBF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8100-EA77-10AF-62D6-AA964E2A84B1}"/>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2965887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472DF1-CCD6-D86C-3D5A-065BC8A5094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DE95B5B-0660-BEC3-BC41-6F7040D7B61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61FC17C-D259-C511-E4C1-2B7C53B7E1AE}"/>
              </a:ext>
            </a:extLst>
          </p:cNvPr>
          <p:cNvSpPr>
            <a:spLocks noGrp="1"/>
          </p:cNvSpPr>
          <p:nvPr>
            <p:ph type="dt" sz="half" idx="10"/>
          </p:nvPr>
        </p:nvSpPr>
        <p:spPr/>
        <p:txBody>
          <a:body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44D2F088-6FF8-8430-3345-C71D1E161B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D293A8-CA20-BFA7-DCC2-3DE37062536F}"/>
              </a:ext>
            </a:extLst>
          </p:cNvPr>
          <p:cNvSpPr>
            <a:spLocks noGrp="1"/>
          </p:cNvSpPr>
          <p:nvPr>
            <p:ph type="sldNum" sz="quarter" idx="12"/>
          </p:nvPr>
        </p:nvSpPr>
        <p:spPr/>
        <p:txBody>
          <a:bodyPr/>
          <a:lstStyle/>
          <a:p>
            <a:fld id="{FC3155F9-CA76-4290-92EC-2DCD6BD36D05}" type="slidenum">
              <a:rPr lang="en-GB" smtClean="0"/>
              <a:t>‹#›</a:t>
            </a:fld>
            <a:endParaRPr lang="en-GB"/>
          </a:p>
        </p:txBody>
      </p:sp>
    </p:spTree>
    <p:extLst>
      <p:ext uri="{BB962C8B-B14F-4D97-AF65-F5344CB8AC3E}">
        <p14:creationId xmlns:p14="http://schemas.microsoft.com/office/powerpoint/2010/main" val="376284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E6ABF2-7746-436D-77AD-1146936CF1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7601D0F-9139-1557-B9F0-67C744B234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B2A64E3-FA49-495C-31F3-92073D5642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FFA847-37B6-44D0-8AA6-8C71DF3AF203}" type="datetimeFigureOut">
              <a:rPr lang="en-GB" smtClean="0"/>
              <a:t>07/10/2026</a:t>
            </a:fld>
            <a:endParaRPr lang="en-GB"/>
          </a:p>
        </p:txBody>
      </p:sp>
      <p:sp>
        <p:nvSpPr>
          <p:cNvPr id="5" name="Footer Placeholder 4">
            <a:extLst>
              <a:ext uri="{FF2B5EF4-FFF2-40B4-BE49-F238E27FC236}">
                <a16:creationId xmlns:a16="http://schemas.microsoft.com/office/drawing/2014/main" id="{25019517-F6CA-7980-9528-43C08AEC46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B80986-9A10-F704-AA48-237E96968E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3155F9-CA76-4290-92EC-2DCD6BD36D05}" type="slidenum">
              <a:rPr lang="en-GB" smtClean="0"/>
              <a:t>‹#›</a:t>
            </a:fld>
            <a:endParaRPr lang="en-GB"/>
          </a:p>
        </p:txBody>
      </p:sp>
    </p:spTree>
    <p:extLst>
      <p:ext uri="{BB962C8B-B14F-4D97-AF65-F5344CB8AC3E}">
        <p14:creationId xmlns:p14="http://schemas.microsoft.com/office/powerpoint/2010/main" val="378042841"/>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Breads on display">
            <a:extLst>
              <a:ext uri="{FF2B5EF4-FFF2-40B4-BE49-F238E27FC236}">
                <a16:creationId xmlns:a16="http://schemas.microsoft.com/office/drawing/2014/main" id="{376CBE81-A92F-8A08-685E-E127A54425D5}"/>
              </a:ext>
            </a:extLst>
          </p:cNvPr>
          <p:cNvPicPr>
            <a:picLocks noChangeAspect="1"/>
          </p:cNvPicPr>
          <p:nvPr/>
        </p:nvPicPr>
        <p:blipFill>
          <a:blip r:embed="rId2">
            <a:alphaModFix/>
          </a:blip>
          <a:srcRect b="15730"/>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42418263-04A7-5FAE-D774-B1F7ADEADB76}"/>
              </a:ext>
            </a:extLst>
          </p:cNvPr>
          <p:cNvSpPr>
            <a:spLocks noGrp="1"/>
          </p:cNvSpPr>
          <p:nvPr>
            <p:ph type="ctrTitle"/>
          </p:nvPr>
        </p:nvSpPr>
        <p:spPr>
          <a:xfrm>
            <a:off x="762000" y="1137434"/>
            <a:ext cx="7800660" cy="1520987"/>
          </a:xfrm>
        </p:spPr>
        <p:txBody>
          <a:bodyPr anchor="t">
            <a:normAutofit/>
          </a:bodyPr>
          <a:lstStyle/>
          <a:p>
            <a:pPr algn="l"/>
            <a:r>
              <a:rPr lang="en-GB" sz="4000">
                <a:solidFill>
                  <a:srgbClr val="FFFFFF"/>
                </a:solidFill>
              </a:rPr>
              <a:t>Basils Bakery: Problem Solving &amp; Decision Making</a:t>
            </a:r>
          </a:p>
        </p:txBody>
      </p:sp>
      <p:sp>
        <p:nvSpPr>
          <p:cNvPr id="3" name="Subtitle 2">
            <a:extLst>
              <a:ext uri="{FF2B5EF4-FFF2-40B4-BE49-F238E27FC236}">
                <a16:creationId xmlns:a16="http://schemas.microsoft.com/office/drawing/2014/main" id="{34986B08-8117-A296-748B-C0F233B66D32}"/>
              </a:ext>
            </a:extLst>
          </p:cNvPr>
          <p:cNvSpPr>
            <a:spLocks noGrp="1"/>
          </p:cNvSpPr>
          <p:nvPr>
            <p:ph type="subTitle" idx="1"/>
          </p:nvPr>
        </p:nvSpPr>
        <p:spPr>
          <a:xfrm>
            <a:off x="838200" y="4293441"/>
            <a:ext cx="6295332" cy="1588514"/>
          </a:xfrm>
        </p:spPr>
        <p:txBody>
          <a:bodyPr anchor="b">
            <a:normAutofit fontScale="92500" lnSpcReduction="20000"/>
          </a:bodyPr>
          <a:lstStyle/>
          <a:p>
            <a:pPr algn="l"/>
            <a:r>
              <a:rPr lang="en-GB" sz="1800" b="1" dirty="0">
                <a:solidFill>
                  <a:srgbClr val="FFFFFF"/>
                </a:solidFill>
              </a:rPr>
              <a:t>Student Name: Abdul Rasool</a:t>
            </a:r>
          </a:p>
          <a:p>
            <a:pPr algn="l"/>
            <a:r>
              <a:rPr lang="en-GB" sz="1800" b="1" dirty="0">
                <a:solidFill>
                  <a:srgbClr val="FFFFFF"/>
                </a:solidFill>
              </a:rPr>
              <a:t>Student Number:2238467</a:t>
            </a:r>
          </a:p>
          <a:p>
            <a:pPr algn="l"/>
            <a:r>
              <a:rPr lang="en-GB" sz="1800" b="1" dirty="0">
                <a:solidFill>
                  <a:srgbClr val="FFFFFF"/>
                </a:solidFill>
              </a:rPr>
              <a:t>Module: LCLM4004</a:t>
            </a:r>
          </a:p>
          <a:p>
            <a:pPr algn="l"/>
            <a:r>
              <a:rPr lang="en-GB" sz="1800" b="1" dirty="0">
                <a:solidFill>
                  <a:srgbClr val="FFFFFF"/>
                </a:solidFill>
              </a:rPr>
              <a:t>Lecturer: Bodhan </a:t>
            </a:r>
            <a:r>
              <a:rPr lang="en-GB" sz="1800" b="1" dirty="0" err="1">
                <a:solidFill>
                  <a:srgbClr val="FFFFFF"/>
                </a:solidFill>
              </a:rPr>
              <a:t>Kovalov</a:t>
            </a:r>
            <a:endParaRPr lang="en-GB" sz="1800" b="1" dirty="0">
              <a:solidFill>
                <a:srgbClr val="FFFFFF"/>
              </a:solidFill>
            </a:endParaRPr>
          </a:p>
          <a:p>
            <a:pPr algn="l"/>
            <a:r>
              <a:rPr lang="en-GB" sz="1800" b="1" dirty="0">
                <a:solidFill>
                  <a:srgbClr val="FFFFFF"/>
                </a:solidFill>
              </a:rPr>
              <a:t>Date: 7</a:t>
            </a:r>
            <a:r>
              <a:rPr lang="en-GB" sz="1800" b="1" baseline="30000" dirty="0">
                <a:solidFill>
                  <a:srgbClr val="FFFFFF"/>
                </a:solidFill>
              </a:rPr>
              <a:t>Th October</a:t>
            </a:r>
            <a:endParaRPr lang="en-GB" sz="1800" b="1" dirty="0">
              <a:solidFill>
                <a:srgbClr val="FFFFFF"/>
              </a:solidFill>
            </a:endParaRPr>
          </a:p>
          <a:p>
            <a:pPr algn="l"/>
            <a:endParaRPr lang="en-GB" sz="1400" dirty="0">
              <a:solidFill>
                <a:srgbClr val="FFFFFF"/>
              </a:solidFill>
            </a:endParaRPr>
          </a:p>
        </p:txBody>
      </p:sp>
    </p:spTree>
    <p:extLst>
      <p:ext uri="{BB962C8B-B14F-4D97-AF65-F5344CB8AC3E}">
        <p14:creationId xmlns:p14="http://schemas.microsoft.com/office/powerpoint/2010/main" val="36765577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4" name="Rectangle 13">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23C814-BFBA-353A-F748-8F031D096A83}"/>
              </a:ext>
            </a:extLst>
          </p:cNvPr>
          <p:cNvSpPr>
            <a:spLocks noGrp="1"/>
          </p:cNvSpPr>
          <p:nvPr>
            <p:ph type="title"/>
          </p:nvPr>
        </p:nvSpPr>
        <p:spPr>
          <a:xfrm>
            <a:off x="992206" y="1608667"/>
            <a:ext cx="2823275" cy="4501127"/>
          </a:xfrm>
        </p:spPr>
        <p:txBody>
          <a:bodyPr vert="horz" lIns="91440" tIns="45720" rIns="91440" bIns="45720" rtlCol="0" anchor="t">
            <a:normAutofit/>
          </a:bodyPr>
          <a:lstStyle/>
          <a:p>
            <a:pPr algn="r"/>
            <a:r>
              <a:rPr lang="en-US" sz="3200" kern="1200">
                <a:solidFill>
                  <a:srgbClr val="FFFFFF"/>
                </a:solidFill>
                <a:latin typeface="+mj-lt"/>
                <a:ea typeface="+mj-ea"/>
                <a:cs typeface="+mj-cs"/>
              </a:rPr>
              <a:t>Task 1: Introduction	</a:t>
            </a:r>
          </a:p>
        </p:txBody>
      </p:sp>
      <p:sp>
        <p:nvSpPr>
          <p:cNvPr id="3" name="Content Placeholder 2">
            <a:extLst>
              <a:ext uri="{FF2B5EF4-FFF2-40B4-BE49-F238E27FC236}">
                <a16:creationId xmlns:a16="http://schemas.microsoft.com/office/drawing/2014/main" id="{219E196A-6E9D-31EB-BA71-BAAF46774F3B}"/>
              </a:ext>
            </a:extLst>
          </p:cNvPr>
          <p:cNvSpPr>
            <a:spLocks noGrp="1"/>
          </p:cNvSpPr>
          <p:nvPr>
            <p:ph idx="1"/>
          </p:nvPr>
        </p:nvSpPr>
        <p:spPr>
          <a:xfrm>
            <a:off x="4547698" y="1608667"/>
            <a:ext cx="3421958" cy="4501127"/>
          </a:xfrm>
        </p:spPr>
        <p:txBody>
          <a:bodyPr vert="horz" lIns="91440" tIns="45720" rIns="91440" bIns="45720" rtlCol="0">
            <a:normAutofit/>
          </a:bodyPr>
          <a:lstStyle/>
          <a:p>
            <a:r>
              <a:rPr lang="en-US" sz="1400"/>
              <a:t>Small independent bakery in Coventry retail park opened 2015</a:t>
            </a:r>
          </a:p>
          <a:p>
            <a:r>
              <a:rPr lang="en-US" sz="1400"/>
              <a:t>Sell cakes, pastries, bread organic high quality ingredients </a:t>
            </a:r>
          </a:p>
          <a:p>
            <a:r>
              <a:rPr lang="en-US" sz="1400"/>
              <a:t>Pre 2020 steady growth core customers local shoppers, retail parks&amp; warehouse staff</a:t>
            </a:r>
          </a:p>
          <a:p>
            <a:r>
              <a:rPr lang="en-US" sz="1400"/>
              <a:t>Problem is sales down -25% since 2019 not recovered post Covid</a:t>
            </a:r>
          </a:p>
          <a:p>
            <a:r>
              <a:rPr lang="en-US" sz="1400"/>
              <a:t>Retail parker quieter, shops closing, jobs lost, fewer daily visitors</a:t>
            </a:r>
          </a:p>
          <a:p>
            <a:r>
              <a:rPr lang="en-US" sz="1400"/>
              <a:t>Hybrid working makes the office staff no longer on site daily </a:t>
            </a:r>
          </a:p>
          <a:p>
            <a:r>
              <a:rPr lang="en-US" sz="1400"/>
              <a:t>Rising costs and unmet customers demands make business at risk </a:t>
            </a:r>
          </a:p>
        </p:txBody>
      </p:sp>
      <p:sp>
        <p:nvSpPr>
          <p:cNvPr id="4" name="TextBox 3">
            <a:extLst>
              <a:ext uri="{FF2B5EF4-FFF2-40B4-BE49-F238E27FC236}">
                <a16:creationId xmlns:a16="http://schemas.microsoft.com/office/drawing/2014/main" id="{507170D9-BDF8-6447-E209-C383C8727051}"/>
              </a:ext>
            </a:extLst>
          </p:cNvPr>
          <p:cNvSpPr txBox="1"/>
          <p:nvPr/>
        </p:nvSpPr>
        <p:spPr>
          <a:xfrm>
            <a:off x="8289696" y="1608667"/>
            <a:ext cx="3421957" cy="450112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900" b="1"/>
              <a:t>Speakers Notes:</a:t>
            </a:r>
          </a:p>
          <a:p>
            <a:pPr indent="-228600">
              <a:lnSpc>
                <a:spcPct val="90000"/>
              </a:lnSpc>
              <a:spcAft>
                <a:spcPts val="600"/>
              </a:spcAft>
              <a:buFont typeface="Arial" panose="020B0604020202020204" pitchFamily="34" charset="0"/>
              <a:buChar char="•"/>
            </a:pPr>
            <a:r>
              <a:rPr lang="en-US" sz="1900" b="1"/>
              <a:t>Basils bakery is a valued independent business in Coventry. After years of growth sales fell sharply in 2020 and remain 25% below pre pandemic levels. The retail park is declining, customers have changed how the work and shops, costs are rising, and new service request cant be met. I will analyse the root causes and external factors to recommend a way foward</a:t>
            </a:r>
          </a:p>
        </p:txBody>
      </p:sp>
    </p:spTree>
    <p:extLst>
      <p:ext uri="{BB962C8B-B14F-4D97-AF65-F5344CB8AC3E}">
        <p14:creationId xmlns:p14="http://schemas.microsoft.com/office/powerpoint/2010/main" val="54991633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1D0A2-0433-5F3B-B930-4558CF4497B6}"/>
              </a:ext>
            </a:extLst>
          </p:cNvPr>
          <p:cNvSpPr>
            <a:spLocks noGrp="1"/>
          </p:cNvSpPr>
          <p:nvPr>
            <p:ph type="title"/>
          </p:nvPr>
        </p:nvSpPr>
        <p:spPr>
          <a:xfrm>
            <a:off x="753389" y="1138265"/>
            <a:ext cx="4843762" cy="1401183"/>
          </a:xfrm>
        </p:spPr>
        <p:txBody>
          <a:bodyPr anchor="t">
            <a:normAutofit/>
          </a:bodyPr>
          <a:lstStyle/>
          <a:p>
            <a:r>
              <a:rPr lang="en-GB" sz="3200" b="1"/>
              <a:t>Task 2 Issues Identified </a:t>
            </a:r>
          </a:p>
        </p:txBody>
      </p:sp>
      <p:cxnSp>
        <p:nvCxnSpPr>
          <p:cNvPr id="388" name="Straight Connector 387">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89" name="Content Placeholder 2">
            <a:extLst>
              <a:ext uri="{FF2B5EF4-FFF2-40B4-BE49-F238E27FC236}">
                <a16:creationId xmlns:a16="http://schemas.microsoft.com/office/drawing/2014/main" id="{77D70ADA-FA07-F81B-E6A9-D878CB334AFD}"/>
              </a:ext>
            </a:extLst>
          </p:cNvPr>
          <p:cNvSpPr>
            <a:spLocks noGrp="1"/>
          </p:cNvSpPr>
          <p:nvPr>
            <p:ph idx="1"/>
          </p:nvPr>
        </p:nvSpPr>
        <p:spPr>
          <a:xfrm>
            <a:off x="753389" y="2551176"/>
            <a:ext cx="4843762" cy="3602935"/>
          </a:xfrm>
        </p:spPr>
        <p:txBody>
          <a:bodyPr>
            <a:normAutofit/>
          </a:bodyPr>
          <a:lstStyle/>
          <a:p>
            <a:r>
              <a:rPr lang="en-GB" sz="1700" b="1"/>
              <a:t>Nature &amp; Scope Lack Of Sales Growth </a:t>
            </a:r>
          </a:p>
          <a:p>
            <a:r>
              <a:rPr lang="en-GB" sz="1700" b="1"/>
              <a:t>Falling</a:t>
            </a:r>
            <a:r>
              <a:rPr lang="en-GB" sz="1700"/>
              <a:t> </a:t>
            </a:r>
            <a:r>
              <a:rPr lang="en-GB" sz="1700" b="1"/>
              <a:t>footfall</a:t>
            </a:r>
            <a:r>
              <a:rPr lang="en-GB" sz="1700"/>
              <a:t>: Retail park decline, shop closure, job losses </a:t>
            </a:r>
          </a:p>
          <a:p>
            <a:r>
              <a:rPr lang="en-GB" sz="1700" b="1"/>
              <a:t>Changed work patterns </a:t>
            </a:r>
            <a:r>
              <a:rPr lang="en-GB" sz="1700"/>
              <a:t>Hybrid/Remote working fewer daily lunchtimes visit </a:t>
            </a:r>
          </a:p>
          <a:p>
            <a:r>
              <a:rPr lang="en-GB" sz="1700" b="1"/>
              <a:t>Pre Order failures: </a:t>
            </a:r>
            <a:r>
              <a:rPr lang="en-GB" sz="1700"/>
              <a:t>Cant always answer phone, lost sales and long wait times </a:t>
            </a:r>
          </a:p>
          <a:p>
            <a:r>
              <a:rPr lang="en-GB" sz="1700" b="1"/>
              <a:t>Rising Costs: </a:t>
            </a:r>
            <a:r>
              <a:rPr lang="en-GB" sz="1700"/>
              <a:t>Rent, energy, insurance, rates all up organic supplies = unpredictable pricing</a:t>
            </a:r>
          </a:p>
          <a:p>
            <a:r>
              <a:rPr lang="en-GB" sz="1700" b="1"/>
              <a:t>Internal limitations: </a:t>
            </a:r>
            <a:r>
              <a:rPr lang="en-GB" sz="1700"/>
              <a:t>Sole reliance on basil on site, no digital systems no staff capacity </a:t>
            </a:r>
            <a:endParaRPr lang="en-GB" sz="1700" b="1"/>
          </a:p>
        </p:txBody>
      </p:sp>
      <p:pic>
        <p:nvPicPr>
          <p:cNvPr id="362" name="Picture 361">
            <a:extLst>
              <a:ext uri="{FF2B5EF4-FFF2-40B4-BE49-F238E27FC236}">
                <a16:creationId xmlns:a16="http://schemas.microsoft.com/office/drawing/2014/main" id="{F59F2EB8-2DDA-148E-8967-1878EBA8FF9E}"/>
              </a:ext>
            </a:extLst>
          </p:cNvPr>
          <p:cNvPicPr>
            <a:picLocks noChangeAspect="1"/>
          </p:cNvPicPr>
          <p:nvPr/>
        </p:nvPicPr>
        <p:blipFill>
          <a:blip r:embed="rId2"/>
          <a:srcRect l="13960" r="19538" b="-2"/>
          <a:stretch>
            <a:fillRect/>
          </a:stretch>
        </p:blipFill>
        <p:spPr>
          <a:xfrm>
            <a:off x="5860913" y="305322"/>
            <a:ext cx="2129202" cy="2129202"/>
          </a:xfrm>
          <a:custGeom>
            <a:avLst/>
            <a:gdLst/>
            <a:ahLst/>
            <a:cxnLst/>
            <a:rect l="l" t="t" r="r" b="b"/>
            <a:pathLst>
              <a:path w="4810442" h="4810442">
                <a:moveTo>
                  <a:pt x="2405221" y="0"/>
                </a:moveTo>
                <a:cubicBezTo>
                  <a:pt x="3733588" y="0"/>
                  <a:pt x="4810442" y="1076854"/>
                  <a:pt x="4810442" y="2405221"/>
                </a:cubicBezTo>
                <a:cubicBezTo>
                  <a:pt x="4810442" y="3733588"/>
                  <a:pt x="3733588" y="4810442"/>
                  <a:pt x="2405221" y="4810442"/>
                </a:cubicBezTo>
                <a:cubicBezTo>
                  <a:pt x="1076854" y="4810442"/>
                  <a:pt x="0" y="3733588"/>
                  <a:pt x="0" y="2405221"/>
                </a:cubicBezTo>
                <a:cubicBezTo>
                  <a:pt x="0" y="1076854"/>
                  <a:pt x="1076854" y="0"/>
                  <a:pt x="2405221" y="0"/>
                </a:cubicBezTo>
                <a:close/>
              </a:path>
            </a:pathLst>
          </a:custGeom>
        </p:spPr>
      </p:pic>
      <p:sp>
        <p:nvSpPr>
          <p:cNvPr id="5" name="TextBox 4">
            <a:extLst>
              <a:ext uri="{FF2B5EF4-FFF2-40B4-BE49-F238E27FC236}">
                <a16:creationId xmlns:a16="http://schemas.microsoft.com/office/drawing/2014/main" id="{9B3F5406-2BDE-613E-0D7D-9F20CF8E1567}"/>
              </a:ext>
            </a:extLst>
          </p:cNvPr>
          <p:cNvSpPr txBox="1"/>
          <p:nvPr/>
        </p:nvSpPr>
        <p:spPr>
          <a:xfrm>
            <a:off x="6357257" y="3200400"/>
            <a:ext cx="5366657" cy="2031325"/>
          </a:xfrm>
          <a:prstGeom prst="rect">
            <a:avLst/>
          </a:prstGeom>
          <a:noFill/>
        </p:spPr>
        <p:txBody>
          <a:bodyPr wrap="square" rtlCol="0">
            <a:spAutoFit/>
          </a:bodyPr>
          <a:lstStyle/>
          <a:p>
            <a:r>
              <a:rPr lang="en-GB" dirty="0"/>
              <a:t>SPEAKERS NOTES </a:t>
            </a:r>
          </a:p>
          <a:p>
            <a:r>
              <a:rPr lang="en-GB" b="1" dirty="0"/>
              <a:t> These Issues are both external like hybrid working and inflation and internal such as no delivery or phone coverage. Together they shrink revenue and raise costs squeezing survival margins</a:t>
            </a:r>
          </a:p>
          <a:p>
            <a:endParaRPr lang="en-GB" dirty="0"/>
          </a:p>
        </p:txBody>
      </p:sp>
    </p:spTree>
    <p:extLst>
      <p:ext uri="{BB962C8B-B14F-4D97-AF65-F5344CB8AC3E}">
        <p14:creationId xmlns:p14="http://schemas.microsoft.com/office/powerpoint/2010/main" val="3914119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3AE58-0573-C764-BA6E-417391F6EAE1}"/>
              </a:ext>
            </a:extLst>
          </p:cNvPr>
          <p:cNvSpPr>
            <a:spLocks noGrp="1"/>
          </p:cNvSpPr>
          <p:nvPr>
            <p:ph type="title"/>
          </p:nvPr>
        </p:nvSpPr>
        <p:spPr/>
        <p:txBody>
          <a:bodyPr/>
          <a:lstStyle/>
          <a:p>
            <a:r>
              <a:rPr lang="en-GB" dirty="0"/>
              <a:t>Slide 4 Task 3 – PESTEL Analysis </a:t>
            </a:r>
          </a:p>
        </p:txBody>
      </p:sp>
      <p:graphicFrame>
        <p:nvGraphicFramePr>
          <p:cNvPr id="4" name="Content Placeholder 3">
            <a:extLst>
              <a:ext uri="{FF2B5EF4-FFF2-40B4-BE49-F238E27FC236}">
                <a16:creationId xmlns:a16="http://schemas.microsoft.com/office/drawing/2014/main" id="{32FB3767-3229-F719-9337-F887ADB0AF77}"/>
              </a:ext>
            </a:extLst>
          </p:cNvPr>
          <p:cNvGraphicFramePr>
            <a:graphicFrameLocks noGrp="1"/>
          </p:cNvGraphicFramePr>
          <p:nvPr>
            <p:ph idx="1"/>
            <p:extLst>
              <p:ext uri="{D42A27DB-BD31-4B8C-83A1-F6EECF244321}">
                <p14:modId xmlns:p14="http://schemas.microsoft.com/office/powerpoint/2010/main" val="2708920329"/>
              </p:ext>
            </p:extLst>
          </p:nvPr>
        </p:nvGraphicFramePr>
        <p:xfrm>
          <a:off x="838200" y="1818640"/>
          <a:ext cx="10515600" cy="28397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099770074"/>
                    </a:ext>
                  </a:extLst>
                </a:gridCol>
                <a:gridCol w="5257800">
                  <a:extLst>
                    <a:ext uri="{9D8B030D-6E8A-4147-A177-3AD203B41FA5}">
                      <a16:colId xmlns:a16="http://schemas.microsoft.com/office/drawing/2014/main" val="2814693926"/>
                    </a:ext>
                  </a:extLst>
                </a:gridCol>
              </a:tblGrid>
              <a:tr h="370840">
                <a:tc>
                  <a:txBody>
                    <a:bodyPr/>
                    <a:lstStyle/>
                    <a:p>
                      <a:r>
                        <a:rPr lang="en-GB" dirty="0"/>
                        <a:t>PILLAR</a:t>
                      </a:r>
                    </a:p>
                  </a:txBody>
                  <a:tcPr/>
                </a:tc>
                <a:tc>
                  <a:txBody>
                    <a:bodyPr/>
                    <a:lstStyle/>
                    <a:p>
                      <a:r>
                        <a:rPr lang="en-GB" dirty="0"/>
                        <a:t>FACTORS IMPACTING BASILS BAKERY </a:t>
                      </a:r>
                    </a:p>
                  </a:txBody>
                  <a:tcPr/>
                </a:tc>
                <a:extLst>
                  <a:ext uri="{0D108BD9-81ED-4DB2-BD59-A6C34878D82A}">
                    <a16:rowId xmlns:a16="http://schemas.microsoft.com/office/drawing/2014/main" val="2270206571"/>
                  </a:ext>
                </a:extLst>
              </a:tr>
              <a:tr h="370840">
                <a:tc>
                  <a:txBody>
                    <a:bodyPr/>
                    <a:lstStyle/>
                    <a:p>
                      <a:r>
                        <a:rPr lang="en-GB" dirty="0"/>
                        <a:t>POLITICAL</a:t>
                      </a:r>
                    </a:p>
                  </a:txBody>
                  <a:tcPr/>
                </a:tc>
                <a:tc>
                  <a:txBody>
                    <a:bodyPr/>
                    <a:lstStyle/>
                    <a:p>
                      <a:r>
                        <a:rPr lang="en-GB" sz="1050" dirty="0"/>
                        <a:t>Limited government small business support no local council retail revival schemers (Brooks, 2011)</a:t>
                      </a:r>
                    </a:p>
                  </a:txBody>
                  <a:tcPr/>
                </a:tc>
                <a:extLst>
                  <a:ext uri="{0D108BD9-81ED-4DB2-BD59-A6C34878D82A}">
                    <a16:rowId xmlns:a16="http://schemas.microsoft.com/office/drawing/2014/main" val="3803457069"/>
                  </a:ext>
                </a:extLst>
              </a:tr>
              <a:tr h="370840">
                <a:tc>
                  <a:txBody>
                    <a:bodyPr/>
                    <a:lstStyle/>
                    <a:p>
                      <a:r>
                        <a:rPr lang="en-GB" dirty="0"/>
                        <a:t>Economic </a:t>
                      </a:r>
                    </a:p>
                  </a:txBody>
                  <a:tcPr/>
                </a:tc>
                <a:tc>
                  <a:txBody>
                    <a:bodyPr/>
                    <a:lstStyle/>
                    <a:p>
                      <a:r>
                        <a:rPr lang="en-GB" sz="1050" dirty="0"/>
                        <a:t>Cost of living crisis reduced disposable income higher energy/food/rent/costs sales down by 25% down since 2019 (Kotler, 2023)</a:t>
                      </a:r>
                    </a:p>
                  </a:txBody>
                  <a:tcPr/>
                </a:tc>
                <a:extLst>
                  <a:ext uri="{0D108BD9-81ED-4DB2-BD59-A6C34878D82A}">
                    <a16:rowId xmlns:a16="http://schemas.microsoft.com/office/drawing/2014/main" val="3094492374"/>
                  </a:ext>
                </a:extLst>
              </a:tr>
              <a:tr h="370840">
                <a:tc>
                  <a:txBody>
                    <a:bodyPr/>
                    <a:lstStyle/>
                    <a:p>
                      <a:r>
                        <a:rPr lang="en-GB" dirty="0"/>
                        <a:t>Social </a:t>
                      </a:r>
                    </a:p>
                  </a:txBody>
                  <a:tcPr/>
                </a:tc>
                <a:tc>
                  <a:txBody>
                    <a:bodyPr/>
                    <a:lstStyle/>
                    <a:p>
                      <a:r>
                        <a:rPr lang="en-GB" sz="1050" dirty="0"/>
                        <a:t>Hybrid/Remote working fewer daily customers: shift toward delivery and online ordering demand for ethical, organic options (CIDD, 2024)</a:t>
                      </a:r>
                    </a:p>
                  </a:txBody>
                  <a:tcPr/>
                </a:tc>
                <a:extLst>
                  <a:ext uri="{0D108BD9-81ED-4DB2-BD59-A6C34878D82A}">
                    <a16:rowId xmlns:a16="http://schemas.microsoft.com/office/drawing/2014/main" val="3282095292"/>
                  </a:ext>
                </a:extLst>
              </a:tr>
              <a:tr h="370840">
                <a:tc>
                  <a:txBody>
                    <a:bodyPr/>
                    <a:lstStyle/>
                    <a:p>
                      <a:r>
                        <a:rPr lang="en-GB" dirty="0"/>
                        <a:t>Technological </a:t>
                      </a:r>
                    </a:p>
                  </a:txBody>
                  <a:tcPr/>
                </a:tc>
                <a:tc>
                  <a:txBody>
                    <a:bodyPr/>
                    <a:lstStyle/>
                    <a:p>
                      <a:r>
                        <a:rPr lang="en-GB" sz="1050" dirty="0"/>
                        <a:t>No delivery platform, no online pre ordering, phone accessibility issues weak digital preference (Chaffey, 2023)</a:t>
                      </a:r>
                    </a:p>
                  </a:txBody>
                  <a:tcPr/>
                </a:tc>
                <a:extLst>
                  <a:ext uri="{0D108BD9-81ED-4DB2-BD59-A6C34878D82A}">
                    <a16:rowId xmlns:a16="http://schemas.microsoft.com/office/drawing/2014/main" val="647387274"/>
                  </a:ext>
                </a:extLst>
              </a:tr>
              <a:tr h="370840">
                <a:tc>
                  <a:txBody>
                    <a:bodyPr/>
                    <a:lstStyle/>
                    <a:p>
                      <a:r>
                        <a:rPr lang="en-GB" dirty="0"/>
                        <a:t>Environmental</a:t>
                      </a:r>
                    </a:p>
                  </a:txBody>
                  <a:tcPr/>
                </a:tc>
                <a:tc>
                  <a:txBody>
                    <a:bodyPr/>
                    <a:lstStyle/>
                    <a:p>
                      <a:r>
                        <a:rPr lang="en-GB" sz="1050" dirty="0"/>
                        <a:t>Organic supply vulnerability – crop failures = price swings, energy inefficient premises, sustainability marketing options (Brooks, 2011) </a:t>
                      </a:r>
                    </a:p>
                  </a:txBody>
                  <a:tcPr/>
                </a:tc>
                <a:extLst>
                  <a:ext uri="{0D108BD9-81ED-4DB2-BD59-A6C34878D82A}">
                    <a16:rowId xmlns:a16="http://schemas.microsoft.com/office/drawing/2014/main" val="3980237040"/>
                  </a:ext>
                </a:extLst>
              </a:tr>
              <a:tr h="370840">
                <a:tc>
                  <a:txBody>
                    <a:bodyPr/>
                    <a:lstStyle/>
                    <a:p>
                      <a:r>
                        <a:rPr lang="en-GB" dirty="0"/>
                        <a:t>Legal</a:t>
                      </a:r>
                    </a:p>
                  </a:txBody>
                  <a:tcPr/>
                </a:tc>
                <a:tc>
                  <a:txBody>
                    <a:bodyPr/>
                    <a:lstStyle/>
                    <a:p>
                      <a:r>
                        <a:rPr lang="en-GB" sz="1050" dirty="0"/>
                        <a:t>Minimum wage rises, food safety organic certifications costs, commercial rent reviews business rate changes </a:t>
                      </a:r>
                    </a:p>
                  </a:txBody>
                  <a:tcPr/>
                </a:tc>
                <a:extLst>
                  <a:ext uri="{0D108BD9-81ED-4DB2-BD59-A6C34878D82A}">
                    <a16:rowId xmlns:a16="http://schemas.microsoft.com/office/drawing/2014/main" val="3051836038"/>
                  </a:ext>
                </a:extLst>
              </a:tr>
            </a:tbl>
          </a:graphicData>
        </a:graphic>
      </p:graphicFrame>
      <p:sp>
        <p:nvSpPr>
          <p:cNvPr id="5" name="TextBox 4">
            <a:extLst>
              <a:ext uri="{FF2B5EF4-FFF2-40B4-BE49-F238E27FC236}">
                <a16:creationId xmlns:a16="http://schemas.microsoft.com/office/drawing/2014/main" id="{82A14DE6-F06E-041A-BA27-4D93641D73E9}"/>
              </a:ext>
            </a:extLst>
          </p:cNvPr>
          <p:cNvSpPr txBox="1"/>
          <p:nvPr/>
        </p:nvSpPr>
        <p:spPr>
          <a:xfrm>
            <a:off x="1068404" y="5072514"/>
            <a:ext cx="6391175" cy="1046440"/>
          </a:xfrm>
          <a:prstGeom prst="rect">
            <a:avLst/>
          </a:prstGeom>
          <a:noFill/>
        </p:spPr>
        <p:txBody>
          <a:bodyPr wrap="square" rtlCol="0">
            <a:spAutoFit/>
          </a:bodyPr>
          <a:lstStyle/>
          <a:p>
            <a:r>
              <a:rPr lang="en-GB" sz="1100" b="1" dirty="0"/>
              <a:t>Critiques of PESTEL</a:t>
            </a:r>
          </a:p>
          <a:p>
            <a:r>
              <a:rPr lang="en-GB" sz="1100" b="1" dirty="0"/>
              <a:t>Pros:</a:t>
            </a:r>
            <a:r>
              <a:rPr lang="en-GB" sz="1100" dirty="0"/>
              <a:t> Simpler framework, Spots threats, opportunities, highlights factors outside control (CIPD, 2024)</a:t>
            </a:r>
          </a:p>
          <a:p>
            <a:r>
              <a:rPr lang="en-GB" sz="1100" b="1" dirty="0"/>
              <a:t>Cons:</a:t>
            </a:r>
            <a:r>
              <a:rPr lang="en-GB" sz="1100" dirty="0"/>
              <a:t> Overlap Energy = Economic + Environmental) no priority weighting, static snapshot (Brooks,2011)</a:t>
            </a:r>
          </a:p>
          <a:p>
            <a:r>
              <a:rPr lang="en-GB" sz="1100" b="1" dirty="0"/>
              <a:t>Key Takeaway: </a:t>
            </a:r>
            <a:r>
              <a:rPr lang="en-GB" sz="1100" dirty="0"/>
              <a:t>Tech </a:t>
            </a:r>
            <a:r>
              <a:rPr lang="en-GB" dirty="0"/>
              <a:t>&amp; </a:t>
            </a:r>
            <a:r>
              <a:rPr lang="en-GB" sz="1050" dirty="0"/>
              <a:t>Social shifts are most actionable, economic pressure most urgent </a:t>
            </a:r>
            <a:endParaRPr lang="en-GB" sz="1050" b="1" dirty="0"/>
          </a:p>
        </p:txBody>
      </p:sp>
      <p:sp>
        <p:nvSpPr>
          <p:cNvPr id="6" name="Rectangle: Rounded Corners 5">
            <a:extLst>
              <a:ext uri="{FF2B5EF4-FFF2-40B4-BE49-F238E27FC236}">
                <a16:creationId xmlns:a16="http://schemas.microsoft.com/office/drawing/2014/main" id="{B71A02DC-D3F4-A845-71DD-DD64B62C7E15}"/>
              </a:ext>
            </a:extLst>
          </p:cNvPr>
          <p:cNvSpPr/>
          <p:nvPr/>
        </p:nvSpPr>
        <p:spPr>
          <a:xfrm>
            <a:off x="8142973" y="5072514"/>
            <a:ext cx="3955983" cy="169404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Economic factors hit hardest – sales down while costs rise. Social shifts mean fewer people visit daily. Technological gaps stop Basil offering delivery or pre orders customers want. Environmental sourcing adds cost volatile. Political and Legal pressures compound everything. PESTEL shows what's outside his control but technology and digital presence are areas he can fix</a:t>
            </a:r>
          </a:p>
        </p:txBody>
      </p:sp>
    </p:spTree>
    <p:extLst>
      <p:ext uri="{BB962C8B-B14F-4D97-AF65-F5344CB8AC3E}">
        <p14:creationId xmlns:p14="http://schemas.microsoft.com/office/powerpoint/2010/main" val="2417075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EAA5A-CB16-BD06-7DA5-DEAE6A1B085A}"/>
              </a:ext>
            </a:extLst>
          </p:cNvPr>
          <p:cNvSpPr>
            <a:spLocks noGrp="1"/>
          </p:cNvSpPr>
          <p:nvPr>
            <p:ph type="title"/>
          </p:nvPr>
        </p:nvSpPr>
        <p:spPr/>
        <p:txBody>
          <a:bodyPr/>
          <a:lstStyle/>
          <a:p>
            <a:r>
              <a:rPr lang="en-GB" dirty="0"/>
              <a:t>Task 4: Fishbone/Cause &amp; Effect Diagram </a:t>
            </a:r>
          </a:p>
        </p:txBody>
      </p:sp>
      <p:sp>
        <p:nvSpPr>
          <p:cNvPr id="3" name="Content Placeholder 2">
            <a:extLst>
              <a:ext uri="{FF2B5EF4-FFF2-40B4-BE49-F238E27FC236}">
                <a16:creationId xmlns:a16="http://schemas.microsoft.com/office/drawing/2014/main" id="{E2168332-7F50-0B7C-51AA-98C90CA24DAC}"/>
              </a:ext>
            </a:extLst>
          </p:cNvPr>
          <p:cNvSpPr>
            <a:spLocks noGrp="1"/>
          </p:cNvSpPr>
          <p:nvPr>
            <p:ph idx="1"/>
          </p:nvPr>
        </p:nvSpPr>
        <p:spPr/>
        <p:txBody>
          <a:bodyPr/>
          <a:lstStyle/>
          <a:p>
            <a:r>
              <a:rPr lang="en-GB" dirty="0"/>
              <a:t>Problem: Declining Sales &amp; Threatened Survival</a:t>
            </a:r>
          </a:p>
        </p:txBody>
      </p:sp>
      <p:cxnSp>
        <p:nvCxnSpPr>
          <p:cNvPr id="8" name="Straight Arrow Connector 7">
            <a:extLst>
              <a:ext uri="{FF2B5EF4-FFF2-40B4-BE49-F238E27FC236}">
                <a16:creationId xmlns:a16="http://schemas.microsoft.com/office/drawing/2014/main" id="{7D13258D-CF96-B7D8-0460-5AEAE904A17E}"/>
              </a:ext>
            </a:extLst>
          </p:cNvPr>
          <p:cNvCxnSpPr>
            <a:cxnSpLocks/>
          </p:cNvCxnSpPr>
          <p:nvPr/>
        </p:nvCxnSpPr>
        <p:spPr>
          <a:xfrm>
            <a:off x="5563402" y="1825625"/>
            <a:ext cx="0" cy="97532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BC1B4200-94D0-1895-E392-E51D303BCBE2}"/>
              </a:ext>
            </a:extLst>
          </p:cNvPr>
          <p:cNvSpPr/>
          <p:nvPr/>
        </p:nvSpPr>
        <p:spPr>
          <a:xfrm>
            <a:off x="4344585" y="2859296"/>
            <a:ext cx="1806348" cy="16296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Place Retail park decline, vacant units, failing visitors numbers and reduced </a:t>
            </a:r>
            <a:r>
              <a:rPr lang="en-GB" sz="1050" dirty="0" err="1"/>
              <a:t>convinence</a:t>
            </a:r>
            <a:r>
              <a:rPr lang="en-GB" sz="1050" dirty="0"/>
              <a:t> </a:t>
            </a:r>
          </a:p>
        </p:txBody>
      </p:sp>
      <p:sp>
        <p:nvSpPr>
          <p:cNvPr id="12" name="Rectangle 11">
            <a:extLst>
              <a:ext uri="{FF2B5EF4-FFF2-40B4-BE49-F238E27FC236}">
                <a16:creationId xmlns:a16="http://schemas.microsoft.com/office/drawing/2014/main" id="{43441695-549B-8AB5-BE0A-2CA2D6A82CB8}"/>
              </a:ext>
            </a:extLst>
          </p:cNvPr>
          <p:cNvSpPr/>
          <p:nvPr/>
        </p:nvSpPr>
        <p:spPr>
          <a:xfrm>
            <a:off x="6150933" y="2859296"/>
            <a:ext cx="2358190" cy="179746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Pricing Organic premium, rising rent, energy rates, unpredictable supply costs</a:t>
            </a:r>
          </a:p>
        </p:txBody>
      </p:sp>
      <p:sp>
        <p:nvSpPr>
          <p:cNvPr id="13" name="Rectangle 12">
            <a:extLst>
              <a:ext uri="{FF2B5EF4-FFF2-40B4-BE49-F238E27FC236}">
                <a16:creationId xmlns:a16="http://schemas.microsoft.com/office/drawing/2014/main" id="{E7604959-99AC-559D-63CB-2BC057DD7720}"/>
              </a:ext>
            </a:extLst>
          </p:cNvPr>
          <p:cNvSpPr/>
          <p:nvPr/>
        </p:nvSpPr>
        <p:spPr>
          <a:xfrm>
            <a:off x="8431730" y="2859297"/>
            <a:ext cx="1414914" cy="17974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Product: Organic only limits margins no new lines menu inflexibility </a:t>
            </a:r>
          </a:p>
        </p:txBody>
      </p:sp>
      <p:sp>
        <p:nvSpPr>
          <p:cNvPr id="14" name="Rectangle 13">
            <a:extLst>
              <a:ext uri="{FF2B5EF4-FFF2-40B4-BE49-F238E27FC236}">
                <a16:creationId xmlns:a16="http://schemas.microsoft.com/office/drawing/2014/main" id="{FF1A5548-6AD9-6142-4166-4F6DEB0F1383}"/>
              </a:ext>
            </a:extLst>
          </p:cNvPr>
          <p:cNvSpPr/>
          <p:nvPr/>
        </p:nvSpPr>
        <p:spPr>
          <a:xfrm>
            <a:off x="2644546" y="2707157"/>
            <a:ext cx="1691638" cy="15881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Process: No delivery, unreliable phone no pre order platform basil on site only </a:t>
            </a:r>
          </a:p>
        </p:txBody>
      </p:sp>
      <p:sp>
        <p:nvSpPr>
          <p:cNvPr id="16" name="Rectangle 15">
            <a:extLst>
              <a:ext uri="{FF2B5EF4-FFF2-40B4-BE49-F238E27FC236}">
                <a16:creationId xmlns:a16="http://schemas.microsoft.com/office/drawing/2014/main" id="{87DBB202-5DBF-3C1E-B607-74A8F25EBC0A}"/>
              </a:ext>
            </a:extLst>
          </p:cNvPr>
          <p:cNvSpPr/>
          <p:nvPr/>
        </p:nvSpPr>
        <p:spPr>
          <a:xfrm>
            <a:off x="1046348" y="2530266"/>
            <a:ext cx="1678806" cy="17974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People: Remote work local job losses, reduced daily footfall, changing customer habits </a:t>
            </a:r>
          </a:p>
        </p:txBody>
      </p:sp>
      <p:sp>
        <p:nvSpPr>
          <p:cNvPr id="18" name="Rectangle: Rounded Corners 17">
            <a:extLst>
              <a:ext uri="{FF2B5EF4-FFF2-40B4-BE49-F238E27FC236}">
                <a16:creationId xmlns:a16="http://schemas.microsoft.com/office/drawing/2014/main" id="{DED310E4-A9A2-4DBB-DB70-3F0A9771419D}"/>
              </a:ext>
            </a:extLst>
          </p:cNvPr>
          <p:cNvSpPr/>
          <p:nvPr/>
        </p:nvSpPr>
        <p:spPr>
          <a:xfrm>
            <a:off x="1003416" y="4558689"/>
            <a:ext cx="4832272" cy="10684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Critique Of fishbone:</a:t>
            </a:r>
          </a:p>
          <a:p>
            <a:pPr algn="ctr"/>
            <a:r>
              <a:rPr lang="en-GB" sz="1050" dirty="0"/>
              <a:t>Pros: Visual clarity, organises brainstorming, reveals roots vs surface causes (Sproull,2018)</a:t>
            </a:r>
          </a:p>
          <a:p>
            <a:pPr algn="ctr"/>
            <a:r>
              <a:rPr lang="en-GB" sz="1050" dirty="0"/>
              <a:t>Cons: No measurement of impact, can over simplify complex links, needs skilled facilitation </a:t>
            </a:r>
          </a:p>
          <a:p>
            <a:pPr algn="ctr"/>
            <a:r>
              <a:rPr lang="en-GB" sz="1050" dirty="0"/>
              <a:t>Top 3 Causes 1) Remote Working 2) No delivery/pre order system 3)Rising </a:t>
            </a:r>
            <a:r>
              <a:rPr lang="en-GB" sz="1050" dirty="0" err="1"/>
              <a:t>Cotst</a:t>
            </a:r>
            <a:endParaRPr lang="en-GB" sz="1050" dirty="0"/>
          </a:p>
        </p:txBody>
      </p:sp>
      <p:sp>
        <p:nvSpPr>
          <p:cNvPr id="19" name="Oval 18">
            <a:extLst>
              <a:ext uri="{FF2B5EF4-FFF2-40B4-BE49-F238E27FC236}">
                <a16:creationId xmlns:a16="http://schemas.microsoft.com/office/drawing/2014/main" id="{0E14C2CF-4765-0DC8-208E-084C3DF5A360}"/>
              </a:ext>
            </a:extLst>
          </p:cNvPr>
          <p:cNvSpPr/>
          <p:nvPr/>
        </p:nvSpPr>
        <p:spPr>
          <a:xfrm>
            <a:off x="6000904" y="4791702"/>
            <a:ext cx="4985887" cy="124165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Speakers Notes: The Fishbone Organises everything driving this decline. Place the retail park is dying People customers don’t come everyday. Process No delivery Or easy ordering. Pricing Cost outplace revenue. Product Organic quality costs more. The biggest Levers to pull are digital ordering – those directly address what customers are asking for.</a:t>
            </a:r>
          </a:p>
        </p:txBody>
      </p:sp>
    </p:spTree>
    <p:extLst>
      <p:ext uri="{BB962C8B-B14F-4D97-AF65-F5344CB8AC3E}">
        <p14:creationId xmlns:p14="http://schemas.microsoft.com/office/powerpoint/2010/main" val="200189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112AC23-F046-4DC5-9B92-07CA6CC7C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75AAFE7-143D-45AC-B616-09521E0F5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BA5DB72-E109-4D37-B6DD-C328D5397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7C34EE77-74D1-42B4-801B-40B35A68C1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5" name="Oval 14">
              <a:extLst>
                <a:ext uri="{FF2B5EF4-FFF2-40B4-BE49-F238E27FC236}">
                  <a16:creationId xmlns:a16="http://schemas.microsoft.com/office/drawing/2014/main" id="{12152B4E-1BCF-43D1-814C-F560CEB52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5486774-B7FC-480F-9AAF-9F55F4C436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A8FA6A4C-BA1F-4EF8-B3BD-F28CB66DE6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4BF89DB3-EA73-4FD0-AACB-5FE32C149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CBAB203A-25C6-422F-9DB6-C69F0EE9F6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574730A1-7A3A-4ACF-965D-A6DCEC7DBE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EB2D1A1F-B200-4444-AE01-EFC97AF7B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4" y="1042604"/>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70E4CB9D-2256-4786-8DDF-ADFBF353374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5" name="Straight Connector 24">
              <a:extLst>
                <a:ext uri="{FF2B5EF4-FFF2-40B4-BE49-F238E27FC236}">
                  <a16:creationId xmlns:a16="http://schemas.microsoft.com/office/drawing/2014/main" id="{180841E3-DFCC-429A-B907-8B06EDB1E9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54698A1-0C53-4620-97E1-B4689288CF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DBDFF7F-BD40-4085-952D-F6EC5908D9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F29CA06-4FE5-44A6-8D40-A9C36449CE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568E6F37-AE05-46BF-A77F-5505926E92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1" name="Straight Connector 30">
              <a:extLst>
                <a:ext uri="{FF2B5EF4-FFF2-40B4-BE49-F238E27FC236}">
                  <a16:creationId xmlns:a16="http://schemas.microsoft.com/office/drawing/2014/main" id="{8D6F5ECB-975C-4A38-BD48-A3C2B38E9E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BF36011-C922-4FD6-B09D-781A87054B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1FD3DC2-6A33-4C9E-B0F5-5D6209717F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E4F800E-82BC-4AEF-9F07-7F95C8B8C3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2561375-519F-AA55-EFC6-3D1D2E7C858B}"/>
              </a:ext>
            </a:extLst>
          </p:cNvPr>
          <p:cNvSpPr>
            <a:spLocks noGrp="1"/>
          </p:cNvSpPr>
          <p:nvPr>
            <p:ph type="title"/>
          </p:nvPr>
        </p:nvSpPr>
        <p:spPr>
          <a:xfrm>
            <a:off x="630936" y="630936"/>
            <a:ext cx="4989918" cy="5478640"/>
          </a:xfrm>
          <a:noFill/>
        </p:spPr>
        <p:txBody>
          <a:bodyPr anchor="ctr">
            <a:normAutofit/>
          </a:bodyPr>
          <a:lstStyle/>
          <a:p>
            <a:r>
              <a:rPr lang="en-GB" sz="4800" dirty="0">
                <a:solidFill>
                  <a:schemeClr val="bg1"/>
                </a:solidFill>
              </a:rPr>
              <a:t>Task 5: Key Findings </a:t>
            </a:r>
          </a:p>
        </p:txBody>
      </p:sp>
      <p:sp>
        <p:nvSpPr>
          <p:cNvPr id="36" name="Rectangle 35">
            <a:extLst>
              <a:ext uri="{FF2B5EF4-FFF2-40B4-BE49-F238E27FC236}">
                <a16:creationId xmlns:a16="http://schemas.microsoft.com/office/drawing/2014/main" id="{C8D9C5DD-B8B3-46A0-8FBC-EE462F96C4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801066" y="497785"/>
            <a:ext cx="5678424" cy="5674840"/>
          </a:xfrm>
          <a:prstGeom prst="rect">
            <a:avLst/>
          </a:prstGeom>
          <a:gradFill flip="none" rotWithShape="1">
            <a:gsLst>
              <a:gs pos="0">
                <a:schemeClr val="tx1">
                  <a:alpha val="20000"/>
                </a:schemeClr>
              </a:gs>
              <a:gs pos="100000">
                <a:schemeClr val="tx1">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4AC106-0E9E-425C-293F-02348869CFDD}"/>
              </a:ext>
            </a:extLst>
          </p:cNvPr>
          <p:cNvSpPr>
            <a:spLocks noGrp="1"/>
          </p:cNvSpPr>
          <p:nvPr>
            <p:ph idx="1"/>
          </p:nvPr>
        </p:nvSpPr>
        <p:spPr>
          <a:xfrm>
            <a:off x="6041946" y="630936"/>
            <a:ext cx="4982273" cy="5478672"/>
          </a:xfrm>
          <a:noFill/>
        </p:spPr>
        <p:txBody>
          <a:bodyPr anchor="ctr">
            <a:normAutofit/>
          </a:bodyPr>
          <a:lstStyle/>
          <a:p>
            <a:r>
              <a:rPr lang="en-GB" sz="1800">
                <a:solidFill>
                  <a:schemeClr val="bg1"/>
                </a:solidFill>
              </a:rPr>
              <a:t>Summary </a:t>
            </a:r>
          </a:p>
          <a:p>
            <a:r>
              <a:rPr lang="en-GB" sz="1800">
                <a:solidFill>
                  <a:schemeClr val="bg1"/>
                </a:solidFill>
              </a:rPr>
              <a:t>Sales remain 25% below pre 2020 levels not recovering naturally </a:t>
            </a:r>
          </a:p>
          <a:p>
            <a:r>
              <a:rPr lang="en-GB" sz="1800">
                <a:solidFill>
                  <a:schemeClr val="bg1"/>
                </a:solidFill>
              </a:rPr>
              <a:t>Hybrid Working + Retail park decline = permanent loss of daily trade</a:t>
            </a:r>
          </a:p>
          <a:p>
            <a:r>
              <a:rPr lang="en-GB" sz="1800">
                <a:solidFill>
                  <a:schemeClr val="bg1"/>
                </a:solidFill>
              </a:rPr>
              <a:t>Delivery &amp; Pre orders = customers asking to spend – Basil cant serve them </a:t>
            </a:r>
          </a:p>
          <a:p>
            <a:r>
              <a:rPr lang="en-GB" sz="1800">
                <a:solidFill>
                  <a:schemeClr val="bg1"/>
                </a:solidFill>
              </a:rPr>
              <a:t>Organic Commitment – Higher quality but higher cost + risks</a:t>
            </a:r>
          </a:p>
          <a:p>
            <a:r>
              <a:rPr lang="en-GB" sz="1800">
                <a:solidFill>
                  <a:schemeClr val="bg1"/>
                </a:solidFill>
              </a:rPr>
              <a:t>Top priority: Introduce low costs digital ordering + patterned delivery to retain loyal customers</a:t>
            </a:r>
          </a:p>
          <a:p>
            <a:r>
              <a:rPr lang="en-GB" sz="1800">
                <a:solidFill>
                  <a:schemeClr val="bg1"/>
                </a:solidFill>
              </a:rPr>
              <a:t>Without charge – continued decline without change – loyal base can grow via channels</a:t>
            </a:r>
          </a:p>
          <a:p>
            <a:endParaRPr lang="en-GB" sz="1800">
              <a:solidFill>
                <a:schemeClr val="bg1"/>
              </a:solidFill>
            </a:endParaRPr>
          </a:p>
        </p:txBody>
      </p:sp>
      <p:sp>
        <p:nvSpPr>
          <p:cNvPr id="6" name="Rectangle: Rounded Corners 5">
            <a:extLst>
              <a:ext uri="{FF2B5EF4-FFF2-40B4-BE49-F238E27FC236}">
                <a16:creationId xmlns:a16="http://schemas.microsoft.com/office/drawing/2014/main" id="{F9F805D7-CB1B-960C-9B01-AFEEC9924A04}"/>
              </a:ext>
            </a:extLst>
          </p:cNvPr>
          <p:cNvSpPr/>
          <p:nvPr/>
        </p:nvSpPr>
        <p:spPr>
          <a:xfrm>
            <a:off x="3144366" y="866585"/>
            <a:ext cx="2476488" cy="206935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t>In short the customers haven’t vanished their habits have. They want to buy from Basil, just differently. Digital and delivery fixes are within reach. Acting now can turn loyal support into sustainable revenue</a:t>
            </a:r>
          </a:p>
        </p:txBody>
      </p:sp>
    </p:spTree>
    <p:extLst>
      <p:ext uri="{BB962C8B-B14F-4D97-AF65-F5344CB8AC3E}">
        <p14:creationId xmlns:p14="http://schemas.microsoft.com/office/powerpoint/2010/main" val="3086947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A7D879-BB77-5A7D-39F5-153B68F6EBE5}"/>
              </a:ext>
            </a:extLst>
          </p:cNvPr>
          <p:cNvSpPr>
            <a:spLocks noGrp="1"/>
          </p:cNvSpPr>
          <p:nvPr>
            <p:ph type="title"/>
          </p:nvPr>
        </p:nvSpPr>
        <p:spPr>
          <a:xfrm>
            <a:off x="838200" y="1748452"/>
            <a:ext cx="4974771" cy="3587786"/>
          </a:xfrm>
        </p:spPr>
        <p:txBody>
          <a:bodyPr>
            <a:normAutofit/>
          </a:bodyPr>
          <a:lstStyle/>
          <a:p>
            <a:pPr algn="ctr"/>
            <a:r>
              <a:rPr lang="en-GB">
                <a:solidFill>
                  <a:schemeClr val="bg1"/>
                </a:solidFill>
              </a:rPr>
              <a:t>References </a:t>
            </a:r>
          </a:p>
        </p:txBody>
      </p:sp>
      <p:grpSp>
        <p:nvGrpSpPr>
          <p:cNvPr id="1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13" name="Freeform: Shape 1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16"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0"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1" name="Freeform: Shape 20">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191"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192" name="Freeform: Shape 191">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9C2EC560-7298-35C0-B748-9482425F358E}"/>
              </a:ext>
            </a:extLst>
          </p:cNvPr>
          <p:cNvSpPr>
            <a:spLocks noGrp="1"/>
          </p:cNvSpPr>
          <p:nvPr>
            <p:ph idx="1"/>
          </p:nvPr>
        </p:nvSpPr>
        <p:spPr>
          <a:xfrm>
            <a:off x="6477270" y="1130846"/>
            <a:ext cx="4974771" cy="4351338"/>
          </a:xfrm>
        </p:spPr>
        <p:txBody>
          <a:bodyPr>
            <a:normAutofit lnSpcReduction="10000"/>
          </a:bodyPr>
          <a:lstStyle/>
          <a:p>
            <a:r>
              <a:rPr lang="en-GB" dirty="0">
                <a:solidFill>
                  <a:schemeClr val="bg1"/>
                </a:solidFill>
              </a:rPr>
              <a:t>Brooks, I. (2011) Business Environment. Pearson </a:t>
            </a:r>
          </a:p>
          <a:p>
            <a:r>
              <a:rPr lang="en-GB" dirty="0">
                <a:solidFill>
                  <a:schemeClr val="bg1"/>
                </a:solidFill>
              </a:rPr>
              <a:t>CIPD (2024) PESTLE Analysis Factsheet</a:t>
            </a:r>
          </a:p>
          <a:p>
            <a:r>
              <a:rPr lang="en-GB" dirty="0">
                <a:solidFill>
                  <a:schemeClr val="bg1"/>
                </a:solidFill>
              </a:rPr>
              <a:t>Chaffey, D. (2023) Digital Business. Routledge</a:t>
            </a:r>
          </a:p>
          <a:p>
            <a:r>
              <a:rPr lang="en-GB" dirty="0">
                <a:solidFill>
                  <a:schemeClr val="bg1"/>
                </a:solidFill>
              </a:rPr>
              <a:t>Kotler, P. (2023) Principles of marketing. Pearson</a:t>
            </a:r>
          </a:p>
          <a:p>
            <a:r>
              <a:rPr lang="en-GB" dirty="0">
                <a:solidFill>
                  <a:schemeClr val="bg1"/>
                </a:solidFill>
              </a:rPr>
              <a:t>Sproull, R. (2018) Problem solving tools. Kogan Page</a:t>
            </a:r>
          </a:p>
        </p:txBody>
      </p:sp>
    </p:spTree>
    <p:extLst>
      <p:ext uri="{BB962C8B-B14F-4D97-AF65-F5344CB8AC3E}">
        <p14:creationId xmlns:p14="http://schemas.microsoft.com/office/powerpoint/2010/main" val="932972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99</TotalTime>
  <Words>936</Words>
  <Application>Microsoft Office PowerPoint</Application>
  <PresentationFormat>Widescreen</PresentationFormat>
  <Paragraphs>72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Basils Bakery: Problem Solving &amp; Decision Making</vt:lpstr>
      <vt:lpstr>Task 1: Introduction </vt:lpstr>
      <vt:lpstr>Task 2 Issues Identified </vt:lpstr>
      <vt:lpstr>Slide 4 Task 3 – PESTEL Analysis </vt:lpstr>
      <vt:lpstr>Task 4: Fishbone/Cause &amp; Effect Diagram </vt:lpstr>
      <vt:lpstr>Task 5: Key Findings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hakeem rasool</dc:creator>
  <cp:lastModifiedBy>hakeem rasool</cp:lastModifiedBy>
  <cp:revision>1</cp:revision>
  <dcterms:created xsi:type="dcterms:W3CDTF">2026-10-07T20:54:43Z</dcterms:created>
  <dcterms:modified xsi:type="dcterms:W3CDTF">2026-10-07T22:34:18Z</dcterms:modified>
</cp:coreProperties>
</file>