
<file path=[Content_Types].xml><?xml version="1.0" encoding="utf-8"?>
<Types xmlns="http://schemas.openxmlformats.org/package/2006/content-types">
  <Default Extension="jpeg" ContentType="image/jpeg"/>
  <Default Extension="pdf" ContentType="application/pd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0" r:id="rId23"/>
    <p:sldId id="277" r:id="rId24"/>
    <p:sldId id="278" r:id="rId25"/>
    <p:sldId id="279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>
      <p:cViewPr varScale="1">
        <p:scale>
          <a:sx n="62" d="100"/>
          <a:sy n="62" d="100"/>
        </p:scale>
        <p:origin x="1400" y="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798CC7-1309-184C-870B-AA8A1036A2E3}" type="doc">
      <dgm:prSet loTypeId="urn:microsoft.com/office/officeart/2005/8/layout/hProcess11" loCatId="process" qsTypeId="urn:microsoft.com/office/officeart/2005/8/quickstyle/simple4" qsCatId="simple" csTypeId="urn:microsoft.com/office/officeart/2005/8/colors/accent1_2" csCatId="accent1" phldr="1"/>
      <dgm:spPr/>
    </dgm:pt>
    <dgm:pt modelId="{767516EB-10B3-994D-BFBE-87F4DDA26A04}">
      <dgm:prSet phldrT="[Text]"/>
      <dgm:spPr/>
      <dgm:t>
        <a:bodyPr/>
        <a:lstStyle/>
        <a:p>
          <a:r>
            <a:rPr lang="en-US" dirty="0"/>
            <a:t>First Language (L1)</a:t>
          </a:r>
        </a:p>
      </dgm:t>
    </dgm:pt>
    <dgm:pt modelId="{F27214E7-7A47-B94B-B830-6CAEEB9F0320}" type="parTrans" cxnId="{7B162D60-74F2-1949-B1C3-38DB506ADC29}">
      <dgm:prSet/>
      <dgm:spPr/>
      <dgm:t>
        <a:bodyPr/>
        <a:lstStyle/>
        <a:p>
          <a:endParaRPr lang="en-US"/>
        </a:p>
      </dgm:t>
    </dgm:pt>
    <dgm:pt modelId="{143BE082-458F-DD4E-AE90-4FEE8AA2DDF9}" type="sibTrans" cxnId="{7B162D60-74F2-1949-B1C3-38DB506ADC29}">
      <dgm:prSet/>
      <dgm:spPr/>
      <dgm:t>
        <a:bodyPr/>
        <a:lstStyle/>
        <a:p>
          <a:endParaRPr lang="en-US"/>
        </a:p>
      </dgm:t>
    </dgm:pt>
    <dgm:pt modelId="{1686A241-17CA-C047-9850-D28DDBE5D821}">
      <dgm:prSet phldrT="[Text]"/>
      <dgm:spPr/>
      <dgm:t>
        <a:bodyPr/>
        <a:lstStyle/>
        <a:p>
          <a:r>
            <a:rPr lang="en-US" dirty="0"/>
            <a:t>Learner’s independent language (interlanguage)</a:t>
          </a:r>
        </a:p>
      </dgm:t>
    </dgm:pt>
    <dgm:pt modelId="{8198CBE8-972E-9840-9467-46CE97D7FBE4}" type="parTrans" cxnId="{9F004432-01A4-1647-A951-D16DCAB5C68E}">
      <dgm:prSet/>
      <dgm:spPr/>
      <dgm:t>
        <a:bodyPr/>
        <a:lstStyle/>
        <a:p>
          <a:endParaRPr lang="en-US"/>
        </a:p>
      </dgm:t>
    </dgm:pt>
    <dgm:pt modelId="{F88BCED6-AE4F-964E-BCA1-F7226BCC0D3F}" type="sibTrans" cxnId="{9F004432-01A4-1647-A951-D16DCAB5C68E}">
      <dgm:prSet/>
      <dgm:spPr/>
      <dgm:t>
        <a:bodyPr/>
        <a:lstStyle/>
        <a:p>
          <a:endParaRPr lang="en-US"/>
        </a:p>
      </dgm:t>
    </dgm:pt>
    <dgm:pt modelId="{488567E3-A388-6A42-8744-CD1B788E4553}">
      <dgm:prSet phldrT="[Text]"/>
      <dgm:spPr/>
      <dgm:t>
        <a:bodyPr/>
        <a:lstStyle/>
        <a:p>
          <a:r>
            <a:rPr lang="en-US" dirty="0"/>
            <a:t>Second Language (L2)</a:t>
          </a:r>
        </a:p>
      </dgm:t>
    </dgm:pt>
    <dgm:pt modelId="{EC1B0A55-125C-E742-8B2D-0F8A12A8BE7B}" type="parTrans" cxnId="{4C21E384-89D2-1141-9B83-FB23A014CFA9}">
      <dgm:prSet/>
      <dgm:spPr/>
      <dgm:t>
        <a:bodyPr/>
        <a:lstStyle/>
        <a:p>
          <a:endParaRPr lang="en-US"/>
        </a:p>
      </dgm:t>
    </dgm:pt>
    <dgm:pt modelId="{99464485-811D-4742-B5EF-5F107DDB52A5}" type="sibTrans" cxnId="{4C21E384-89D2-1141-9B83-FB23A014CFA9}">
      <dgm:prSet/>
      <dgm:spPr/>
      <dgm:t>
        <a:bodyPr/>
        <a:lstStyle/>
        <a:p>
          <a:endParaRPr lang="en-US"/>
        </a:p>
      </dgm:t>
    </dgm:pt>
    <dgm:pt modelId="{16965BA4-7003-FC43-91E5-FB06AE31EFF0}" type="pres">
      <dgm:prSet presAssocID="{FB798CC7-1309-184C-870B-AA8A1036A2E3}" presName="Name0" presStyleCnt="0">
        <dgm:presLayoutVars>
          <dgm:dir/>
          <dgm:resizeHandles val="exact"/>
        </dgm:presLayoutVars>
      </dgm:prSet>
      <dgm:spPr/>
    </dgm:pt>
    <dgm:pt modelId="{E00A517F-1B81-9949-AC44-F12F5C8579EC}" type="pres">
      <dgm:prSet presAssocID="{FB798CC7-1309-184C-870B-AA8A1036A2E3}" presName="arrow" presStyleLbl="bgShp" presStyleIdx="0" presStyleCnt="1"/>
      <dgm:spPr/>
    </dgm:pt>
    <dgm:pt modelId="{C9F64FB9-9A0A-BB4F-BF7B-EA4AEC14FFA0}" type="pres">
      <dgm:prSet presAssocID="{FB798CC7-1309-184C-870B-AA8A1036A2E3}" presName="points" presStyleCnt="0"/>
      <dgm:spPr/>
    </dgm:pt>
    <dgm:pt modelId="{FAC7DB8F-3BA7-7F4B-89A6-150323226169}" type="pres">
      <dgm:prSet presAssocID="{767516EB-10B3-994D-BFBE-87F4DDA26A04}" presName="compositeA" presStyleCnt="0"/>
      <dgm:spPr/>
    </dgm:pt>
    <dgm:pt modelId="{F3C6917B-96A0-7341-AE6C-B539C2438E47}" type="pres">
      <dgm:prSet presAssocID="{767516EB-10B3-994D-BFBE-87F4DDA26A04}" presName="textA" presStyleLbl="revTx" presStyleIdx="0" presStyleCnt="3">
        <dgm:presLayoutVars>
          <dgm:bulletEnabled val="1"/>
        </dgm:presLayoutVars>
      </dgm:prSet>
      <dgm:spPr/>
    </dgm:pt>
    <dgm:pt modelId="{57C816B3-3A22-7449-A6C4-A05AE839C7EC}" type="pres">
      <dgm:prSet presAssocID="{767516EB-10B3-994D-BFBE-87F4DDA26A04}" presName="circleA" presStyleLbl="node1" presStyleIdx="0" presStyleCnt="3"/>
      <dgm:spPr/>
    </dgm:pt>
    <dgm:pt modelId="{BB6AC2AA-6C7B-6E46-88E4-D09692DB39E1}" type="pres">
      <dgm:prSet presAssocID="{767516EB-10B3-994D-BFBE-87F4DDA26A04}" presName="spaceA" presStyleCnt="0"/>
      <dgm:spPr/>
    </dgm:pt>
    <dgm:pt modelId="{734DED8F-BE94-5C45-AA65-583C49D18582}" type="pres">
      <dgm:prSet presAssocID="{143BE082-458F-DD4E-AE90-4FEE8AA2DDF9}" presName="space" presStyleCnt="0"/>
      <dgm:spPr/>
    </dgm:pt>
    <dgm:pt modelId="{C54A856A-C4B2-2C4D-B120-5A8A8A19B5B7}" type="pres">
      <dgm:prSet presAssocID="{1686A241-17CA-C047-9850-D28DDBE5D821}" presName="compositeB" presStyleCnt="0"/>
      <dgm:spPr/>
    </dgm:pt>
    <dgm:pt modelId="{BDE9F39A-1CB7-AB47-A64A-083793D59EBE}" type="pres">
      <dgm:prSet presAssocID="{1686A241-17CA-C047-9850-D28DDBE5D821}" presName="textB" presStyleLbl="revTx" presStyleIdx="1" presStyleCnt="3">
        <dgm:presLayoutVars>
          <dgm:bulletEnabled val="1"/>
        </dgm:presLayoutVars>
      </dgm:prSet>
      <dgm:spPr/>
    </dgm:pt>
    <dgm:pt modelId="{A11DF3D9-D9F1-0D44-BB04-064DDCE42BC3}" type="pres">
      <dgm:prSet presAssocID="{1686A241-17CA-C047-9850-D28DDBE5D821}" presName="circleB" presStyleLbl="node1" presStyleIdx="1" presStyleCnt="3"/>
      <dgm:spPr/>
    </dgm:pt>
    <dgm:pt modelId="{07C55C38-0736-B940-8E89-5AFA5A72194C}" type="pres">
      <dgm:prSet presAssocID="{1686A241-17CA-C047-9850-D28DDBE5D821}" presName="spaceB" presStyleCnt="0"/>
      <dgm:spPr/>
    </dgm:pt>
    <dgm:pt modelId="{46CE1DBC-7194-7143-A1A5-3941E0A23905}" type="pres">
      <dgm:prSet presAssocID="{F88BCED6-AE4F-964E-BCA1-F7226BCC0D3F}" presName="space" presStyleCnt="0"/>
      <dgm:spPr/>
    </dgm:pt>
    <dgm:pt modelId="{A527FE32-3057-7642-898D-CF04419EF2F4}" type="pres">
      <dgm:prSet presAssocID="{488567E3-A388-6A42-8744-CD1B788E4553}" presName="compositeA" presStyleCnt="0"/>
      <dgm:spPr/>
    </dgm:pt>
    <dgm:pt modelId="{C50BFBB5-AD57-6A41-AA00-636187D94704}" type="pres">
      <dgm:prSet presAssocID="{488567E3-A388-6A42-8744-CD1B788E4553}" presName="textA" presStyleLbl="revTx" presStyleIdx="2" presStyleCnt="3">
        <dgm:presLayoutVars>
          <dgm:bulletEnabled val="1"/>
        </dgm:presLayoutVars>
      </dgm:prSet>
      <dgm:spPr/>
    </dgm:pt>
    <dgm:pt modelId="{E4EA4199-1B61-3A4A-83A7-26F63BDD18DD}" type="pres">
      <dgm:prSet presAssocID="{488567E3-A388-6A42-8744-CD1B788E4553}" presName="circleA" presStyleLbl="node1" presStyleIdx="2" presStyleCnt="3"/>
      <dgm:spPr/>
    </dgm:pt>
    <dgm:pt modelId="{821EB91F-7729-D94B-8DDA-D3607E35B0F6}" type="pres">
      <dgm:prSet presAssocID="{488567E3-A388-6A42-8744-CD1B788E4553}" presName="spaceA" presStyleCnt="0"/>
      <dgm:spPr/>
    </dgm:pt>
  </dgm:ptLst>
  <dgm:cxnLst>
    <dgm:cxn modelId="{9F004432-01A4-1647-A951-D16DCAB5C68E}" srcId="{FB798CC7-1309-184C-870B-AA8A1036A2E3}" destId="{1686A241-17CA-C047-9850-D28DDBE5D821}" srcOrd="1" destOrd="0" parTransId="{8198CBE8-972E-9840-9467-46CE97D7FBE4}" sibTransId="{F88BCED6-AE4F-964E-BCA1-F7226BCC0D3F}"/>
    <dgm:cxn modelId="{7B162D60-74F2-1949-B1C3-38DB506ADC29}" srcId="{FB798CC7-1309-184C-870B-AA8A1036A2E3}" destId="{767516EB-10B3-994D-BFBE-87F4DDA26A04}" srcOrd="0" destOrd="0" parTransId="{F27214E7-7A47-B94B-B830-6CAEEB9F0320}" sibTransId="{143BE082-458F-DD4E-AE90-4FEE8AA2DDF9}"/>
    <dgm:cxn modelId="{4C21E384-89D2-1141-9B83-FB23A014CFA9}" srcId="{FB798CC7-1309-184C-870B-AA8A1036A2E3}" destId="{488567E3-A388-6A42-8744-CD1B788E4553}" srcOrd="2" destOrd="0" parTransId="{EC1B0A55-125C-E742-8B2D-0F8A12A8BE7B}" sibTransId="{99464485-811D-4742-B5EF-5F107DDB52A5}"/>
    <dgm:cxn modelId="{8A6F419E-2090-EB4D-A339-D181819BD9C4}" type="presOf" srcId="{FB798CC7-1309-184C-870B-AA8A1036A2E3}" destId="{16965BA4-7003-FC43-91E5-FB06AE31EFF0}" srcOrd="0" destOrd="0" presId="urn:microsoft.com/office/officeart/2005/8/layout/hProcess11"/>
    <dgm:cxn modelId="{AD1538C8-9494-7E4A-A8BA-B116EB4A2778}" type="presOf" srcId="{488567E3-A388-6A42-8744-CD1B788E4553}" destId="{C50BFBB5-AD57-6A41-AA00-636187D94704}" srcOrd="0" destOrd="0" presId="urn:microsoft.com/office/officeart/2005/8/layout/hProcess11"/>
    <dgm:cxn modelId="{B2135EF4-6821-0F40-B442-25D6262B4568}" type="presOf" srcId="{1686A241-17CA-C047-9850-D28DDBE5D821}" destId="{BDE9F39A-1CB7-AB47-A64A-083793D59EBE}" srcOrd="0" destOrd="0" presId="urn:microsoft.com/office/officeart/2005/8/layout/hProcess11"/>
    <dgm:cxn modelId="{B4A152F7-B4E2-384C-A2B6-23008E5CE16C}" type="presOf" srcId="{767516EB-10B3-994D-BFBE-87F4DDA26A04}" destId="{F3C6917B-96A0-7341-AE6C-B539C2438E47}" srcOrd="0" destOrd="0" presId="urn:microsoft.com/office/officeart/2005/8/layout/hProcess11"/>
    <dgm:cxn modelId="{6755C39B-EA10-7B4B-8E46-581A76CE3F1B}" type="presParOf" srcId="{16965BA4-7003-FC43-91E5-FB06AE31EFF0}" destId="{E00A517F-1B81-9949-AC44-F12F5C8579EC}" srcOrd="0" destOrd="0" presId="urn:microsoft.com/office/officeart/2005/8/layout/hProcess11"/>
    <dgm:cxn modelId="{2F048922-A1DA-1740-BE3C-9A46DA1AEC7E}" type="presParOf" srcId="{16965BA4-7003-FC43-91E5-FB06AE31EFF0}" destId="{C9F64FB9-9A0A-BB4F-BF7B-EA4AEC14FFA0}" srcOrd="1" destOrd="0" presId="urn:microsoft.com/office/officeart/2005/8/layout/hProcess11"/>
    <dgm:cxn modelId="{245336CF-F4AE-AB48-89AF-8C8FB0D036EE}" type="presParOf" srcId="{C9F64FB9-9A0A-BB4F-BF7B-EA4AEC14FFA0}" destId="{FAC7DB8F-3BA7-7F4B-89A6-150323226169}" srcOrd="0" destOrd="0" presId="urn:microsoft.com/office/officeart/2005/8/layout/hProcess11"/>
    <dgm:cxn modelId="{68589B4B-61FF-7F49-90DE-4EC33DFF5D96}" type="presParOf" srcId="{FAC7DB8F-3BA7-7F4B-89A6-150323226169}" destId="{F3C6917B-96A0-7341-AE6C-B539C2438E47}" srcOrd="0" destOrd="0" presId="urn:microsoft.com/office/officeart/2005/8/layout/hProcess11"/>
    <dgm:cxn modelId="{F3F3F871-F9A1-DD4B-93A6-F5F36C559BED}" type="presParOf" srcId="{FAC7DB8F-3BA7-7F4B-89A6-150323226169}" destId="{57C816B3-3A22-7449-A6C4-A05AE839C7EC}" srcOrd="1" destOrd="0" presId="urn:microsoft.com/office/officeart/2005/8/layout/hProcess11"/>
    <dgm:cxn modelId="{7A209863-40C8-3D48-8808-5A7AF510F46B}" type="presParOf" srcId="{FAC7DB8F-3BA7-7F4B-89A6-150323226169}" destId="{BB6AC2AA-6C7B-6E46-88E4-D09692DB39E1}" srcOrd="2" destOrd="0" presId="urn:microsoft.com/office/officeart/2005/8/layout/hProcess11"/>
    <dgm:cxn modelId="{01C9436C-31C8-144D-A425-5A559C9BABAD}" type="presParOf" srcId="{C9F64FB9-9A0A-BB4F-BF7B-EA4AEC14FFA0}" destId="{734DED8F-BE94-5C45-AA65-583C49D18582}" srcOrd="1" destOrd="0" presId="urn:microsoft.com/office/officeart/2005/8/layout/hProcess11"/>
    <dgm:cxn modelId="{8A0D6C20-D76D-EE42-B460-1CCF3E713DD1}" type="presParOf" srcId="{C9F64FB9-9A0A-BB4F-BF7B-EA4AEC14FFA0}" destId="{C54A856A-C4B2-2C4D-B120-5A8A8A19B5B7}" srcOrd="2" destOrd="0" presId="urn:microsoft.com/office/officeart/2005/8/layout/hProcess11"/>
    <dgm:cxn modelId="{E70957CE-C345-F648-BA08-DA3672C81E9C}" type="presParOf" srcId="{C54A856A-C4B2-2C4D-B120-5A8A8A19B5B7}" destId="{BDE9F39A-1CB7-AB47-A64A-083793D59EBE}" srcOrd="0" destOrd="0" presId="urn:microsoft.com/office/officeart/2005/8/layout/hProcess11"/>
    <dgm:cxn modelId="{F544B0F4-6632-BE4B-A243-A2478C8B4C1A}" type="presParOf" srcId="{C54A856A-C4B2-2C4D-B120-5A8A8A19B5B7}" destId="{A11DF3D9-D9F1-0D44-BB04-064DDCE42BC3}" srcOrd="1" destOrd="0" presId="urn:microsoft.com/office/officeart/2005/8/layout/hProcess11"/>
    <dgm:cxn modelId="{F95D1263-7903-7047-B934-62C1803BAF18}" type="presParOf" srcId="{C54A856A-C4B2-2C4D-B120-5A8A8A19B5B7}" destId="{07C55C38-0736-B940-8E89-5AFA5A72194C}" srcOrd="2" destOrd="0" presId="urn:microsoft.com/office/officeart/2005/8/layout/hProcess11"/>
    <dgm:cxn modelId="{20262A8A-F819-B147-B885-E471AAA40DEA}" type="presParOf" srcId="{C9F64FB9-9A0A-BB4F-BF7B-EA4AEC14FFA0}" destId="{46CE1DBC-7194-7143-A1A5-3941E0A23905}" srcOrd="3" destOrd="0" presId="urn:microsoft.com/office/officeart/2005/8/layout/hProcess11"/>
    <dgm:cxn modelId="{838C2358-6F21-0043-A4DD-F68002FC58C8}" type="presParOf" srcId="{C9F64FB9-9A0A-BB4F-BF7B-EA4AEC14FFA0}" destId="{A527FE32-3057-7642-898D-CF04419EF2F4}" srcOrd="4" destOrd="0" presId="urn:microsoft.com/office/officeart/2005/8/layout/hProcess11"/>
    <dgm:cxn modelId="{E260D4CC-8044-3D45-9F82-04FF513747DF}" type="presParOf" srcId="{A527FE32-3057-7642-898D-CF04419EF2F4}" destId="{C50BFBB5-AD57-6A41-AA00-636187D94704}" srcOrd="0" destOrd="0" presId="urn:microsoft.com/office/officeart/2005/8/layout/hProcess11"/>
    <dgm:cxn modelId="{7358AA88-1BF8-514A-AC7E-03B83A36B22A}" type="presParOf" srcId="{A527FE32-3057-7642-898D-CF04419EF2F4}" destId="{E4EA4199-1B61-3A4A-83A7-26F63BDD18DD}" srcOrd="1" destOrd="0" presId="urn:microsoft.com/office/officeart/2005/8/layout/hProcess11"/>
    <dgm:cxn modelId="{80D40493-8467-A944-872A-5F9ED423E24E}" type="presParOf" srcId="{A527FE32-3057-7642-898D-CF04419EF2F4}" destId="{821EB91F-7729-D94B-8DDA-D3607E35B0F6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0A517F-1B81-9949-AC44-F12F5C8579EC}">
      <dsp:nvSpPr>
        <dsp:cNvPr id="0" name=""/>
        <dsp:cNvSpPr/>
      </dsp:nvSpPr>
      <dsp:spPr>
        <a:xfrm>
          <a:off x="0" y="1462125"/>
          <a:ext cx="7467600" cy="194950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3C6917B-96A0-7341-AE6C-B539C2438E47}">
      <dsp:nvSpPr>
        <dsp:cNvPr id="0" name=""/>
        <dsp:cNvSpPr/>
      </dsp:nvSpPr>
      <dsp:spPr>
        <a:xfrm>
          <a:off x="3281" y="0"/>
          <a:ext cx="2165895" cy="1949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b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First Language (L1)</a:t>
          </a:r>
        </a:p>
      </dsp:txBody>
      <dsp:txXfrm>
        <a:off x="3281" y="0"/>
        <a:ext cx="2165895" cy="1949500"/>
      </dsp:txXfrm>
    </dsp:sp>
    <dsp:sp modelId="{57C816B3-3A22-7449-A6C4-A05AE839C7EC}">
      <dsp:nvSpPr>
        <dsp:cNvPr id="0" name=""/>
        <dsp:cNvSpPr/>
      </dsp:nvSpPr>
      <dsp:spPr>
        <a:xfrm>
          <a:off x="842541" y="2193188"/>
          <a:ext cx="487375" cy="48737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E9F39A-1CB7-AB47-A64A-083793D59EBE}">
      <dsp:nvSpPr>
        <dsp:cNvPr id="0" name=""/>
        <dsp:cNvSpPr/>
      </dsp:nvSpPr>
      <dsp:spPr>
        <a:xfrm>
          <a:off x="2277472" y="2924251"/>
          <a:ext cx="2165895" cy="1949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Learner’s independent language (interlanguage)</a:t>
          </a:r>
        </a:p>
      </dsp:txBody>
      <dsp:txXfrm>
        <a:off x="2277472" y="2924251"/>
        <a:ext cx="2165895" cy="1949500"/>
      </dsp:txXfrm>
    </dsp:sp>
    <dsp:sp modelId="{A11DF3D9-D9F1-0D44-BB04-064DDCE42BC3}">
      <dsp:nvSpPr>
        <dsp:cNvPr id="0" name=""/>
        <dsp:cNvSpPr/>
      </dsp:nvSpPr>
      <dsp:spPr>
        <a:xfrm>
          <a:off x="3116732" y="2193188"/>
          <a:ext cx="487375" cy="48737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0BFBB5-AD57-6A41-AA00-636187D94704}">
      <dsp:nvSpPr>
        <dsp:cNvPr id="0" name=""/>
        <dsp:cNvSpPr/>
      </dsp:nvSpPr>
      <dsp:spPr>
        <a:xfrm>
          <a:off x="4551662" y="0"/>
          <a:ext cx="2165895" cy="1949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b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Second Language (L2)</a:t>
          </a:r>
        </a:p>
      </dsp:txBody>
      <dsp:txXfrm>
        <a:off x="4551662" y="0"/>
        <a:ext cx="2165895" cy="1949500"/>
      </dsp:txXfrm>
    </dsp:sp>
    <dsp:sp modelId="{E4EA4199-1B61-3A4A-83A7-26F63BDD18DD}">
      <dsp:nvSpPr>
        <dsp:cNvPr id="0" name=""/>
        <dsp:cNvSpPr/>
      </dsp:nvSpPr>
      <dsp:spPr>
        <a:xfrm>
          <a:off x="5390922" y="2193188"/>
          <a:ext cx="487375" cy="48737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GB" dirty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87230CD-CA60-B141-BF19-4F7C2E9894E1}" type="datetimeFigureOut">
              <a:rPr lang="en-US" smtClean="0"/>
              <a:pPr/>
              <a:t>12/28/2019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A0D5439-C446-2046-ACD1-8B410D61B2D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.pd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homepage.ntlword.com/vivian.c/SLA/index.htm" TargetMode="External"/><Relationship Id="rId2" Type="http://schemas.openxmlformats.org/officeDocument/2006/relationships/hyperlink" Target="http://www.routledge.com/cw/coo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KswlJwGk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Second Language Acquisition</a:t>
            </a:r>
            <a:br>
              <a:rPr lang="en-US" dirty="0"/>
            </a:br>
            <a:r>
              <a:rPr lang="en-US" dirty="0"/>
              <a:t>Dr Jessica J Clapham</a:t>
            </a:r>
            <a:br>
              <a:rPr lang="en-US" dirty="0"/>
            </a:br>
            <a:r>
              <a:rPr lang="en-US" dirty="0"/>
              <a:t>Bangor University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Introduction and background to the course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is second Language acquisition research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study of SLA is the study of how second languages are learned.</a:t>
            </a:r>
          </a:p>
          <a:p>
            <a:r>
              <a:rPr lang="en-US" dirty="0"/>
              <a:t>The roots of SLA research are in Contrastive Analysis (Corder,1981) which compared the first and second languages to predict students’ difficulties.</a:t>
            </a:r>
          </a:p>
          <a:p>
            <a:r>
              <a:rPr lang="en-US" dirty="0"/>
              <a:t>Why is it important to study how second languages are learned?</a:t>
            </a:r>
          </a:p>
          <a:p>
            <a:pPr>
              <a:buNone/>
            </a:pPr>
            <a:r>
              <a:rPr lang="en-US" dirty="0"/>
              <a:t>‘when we study human language , we are approaching what some might call the human essence, the distinctive qualities of mind that are, so far as we know, unique to (humans).’</a:t>
            </a:r>
          </a:p>
          <a:p>
            <a:pPr>
              <a:buNone/>
            </a:pPr>
            <a:r>
              <a:rPr lang="en-US" dirty="0"/>
              <a:t>(Chomsky, 1968: 100)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Communicative needs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564" r="-564"/>
          <a:stretch>
            <a:fillRect/>
          </a:stretch>
        </p:blipFill>
        <p:spPr/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Error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Initially attention was focused on the language the learner produced.</a:t>
            </a:r>
          </a:p>
          <a:p>
            <a:r>
              <a:rPr lang="en-US" dirty="0"/>
              <a:t>The technique of error analysis looked at differences between the learner’s speech and that of native speakers (Corder)</a:t>
            </a:r>
          </a:p>
          <a:p>
            <a:r>
              <a:rPr lang="en-US" dirty="0"/>
              <a:t>The next phase of research tried to establish stages of development for the learner’s language i.e. acquiring grammatical items like ‘to’, ‘the’ and ‘ing’.</a:t>
            </a:r>
          </a:p>
          <a:p>
            <a:r>
              <a:rPr lang="en-US" dirty="0"/>
              <a:t>There was an interest in the qualities learners brought to SLA and the choices they made when learning and using the second language.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SLA research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Much teaching-oriented SLA research explores the interface between cognitive psychology and educational research, called usage-based learning ( Tomasello, 2003).</a:t>
            </a:r>
          </a:p>
          <a:p>
            <a:r>
              <a:rPr lang="en-US" dirty="0"/>
              <a:t>This module is eclectic in presenting a variety of areas and approaches which are relevant to TEFL rather than a singe unified approach.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SLA has discovered……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English speaking primary school children who are taught Italian for one hour a week learn to read better in English than other children.</a:t>
            </a:r>
          </a:p>
          <a:p>
            <a:r>
              <a:rPr lang="en-US" dirty="0"/>
              <a:t>People who speak a second language are more creative and flexible at problem solving than monolinguals;</a:t>
            </a:r>
          </a:p>
          <a:p>
            <a:r>
              <a:rPr lang="en-US" dirty="0"/>
              <a:t>Bengali speaking children in Tower Hamlets go through stages in learning verb inflections: at 5 they know only ‘-ing’ (walking); at 7 they also know /t/ ‘walked’ /d/ ‘played’ and ‘ate’ (irregular past tense.; at 9 they still lack  ‘hit’ ( zero past)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can an EFL teacher expect from SLA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905000"/>
            <a:ext cx="7467600" cy="6321552"/>
          </a:xfrm>
        </p:spPr>
        <p:txBody>
          <a:bodyPr/>
          <a:lstStyle/>
          <a:p>
            <a:r>
              <a:rPr lang="en-US" dirty="0"/>
              <a:t>Focus questions - Pair work:</a:t>
            </a:r>
          </a:p>
          <a:p>
            <a:r>
              <a:rPr lang="en-US" dirty="0"/>
              <a:t>1. How do you think SLA research could help your teaching?</a:t>
            </a:r>
          </a:p>
          <a:p>
            <a:r>
              <a:rPr lang="en-US" dirty="0"/>
              <a:t>Have you seen SLA applied to language teaching before?</a:t>
            </a:r>
          </a:p>
          <a:p>
            <a:r>
              <a:rPr lang="en-US" dirty="0"/>
              <a:t>Who do you think should decide what happens in the classroom – the government, the head-teacher, the students, the parents or someone else?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SLA contribute to language teaching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Understanding the students’ contribution to learning;</a:t>
            </a:r>
          </a:p>
          <a:p>
            <a:r>
              <a:rPr lang="en-US" dirty="0"/>
              <a:t>Understanding how teaching methods and techniques work;</a:t>
            </a:r>
          </a:p>
          <a:p>
            <a:r>
              <a:rPr lang="en-US" dirty="0"/>
              <a:t>Understanding the overall goals of language teaching.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Do you know who is good at learning languages?</a:t>
            </a:r>
            <a:br>
              <a:rPr lang="en-US" dirty="0"/>
            </a:br>
            <a:r>
              <a:rPr lang="en-US" dirty="0"/>
              <a:t>Do you think that everybody learns a second language in the same way?</a:t>
            </a:r>
          </a:p>
        </p:txBody>
      </p:sp>
      <p:pic>
        <p:nvPicPr>
          <p:cNvPr id="4" name="Content Placeholder 3" descr="DSCF0153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7459" r="-7459"/>
          <a:stretch>
            <a:fillRect/>
          </a:stretch>
        </p:blipFill>
        <p:spPr/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Understanding the students’ contribution to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The proof of the teaching is in the learning!</a:t>
            </a:r>
          </a:p>
          <a:p>
            <a:r>
              <a:rPr lang="en-US" dirty="0"/>
              <a:t>SLA research has established that students’ diverse motivations for learning the second language affect them powerfully; </a:t>
            </a:r>
          </a:p>
          <a:p>
            <a:r>
              <a:rPr lang="en-US" dirty="0"/>
              <a:t>What happens in the classroom is not equally productive for all students because their minds work differently;</a:t>
            </a:r>
          </a:p>
          <a:p>
            <a:r>
              <a:rPr lang="en-US" dirty="0"/>
              <a:t>SLA research helps in understanding how apparently similar students react differently to the same teaching technique while revealing the problems all students share.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teaching methods and techniques work?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mc:AlternateContent xmlns:mc="http://schemas.openxmlformats.org/markup-compatibility/2006">
          <mc:Choice xmlns="" xmlns:mv="urn:schemas-microsoft-com:mac:vml" xmlns:ma="http://schemas.microsoft.com/office/mac/drawingml/2008/main" Requires="ma">
            <p:blipFill>
              <a:blip r:embed="rId2"/>
              <a:srcRect l="-7459" r="-7459"/>
              <a:stretch>
                <a:fillRect/>
              </a:stretch>
            </p:blipFill>
          </mc:Choice>
          <mc:Fallback>
            <p:blipFill>
              <a:blip r:embed="rId3"/>
              <a:srcRect l="-7459" r="-7459"/>
              <a:stretch>
                <a:fillRect/>
              </a:stretch>
            </p:blipFill>
          </mc:Fallback>
        </mc:AlternateContent>
        <p:spPr/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Teaching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Teaching methods usually incorporate a view of L2 learning;</a:t>
            </a:r>
          </a:p>
          <a:p>
            <a:r>
              <a:rPr lang="en-US" dirty="0"/>
              <a:t>Grammar-translation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emphasizes explanations of grammatical points because this fits in with the view that L2 learning is the acquisition of conscious knowledge.</a:t>
            </a:r>
          </a:p>
          <a:p>
            <a:r>
              <a:rPr lang="en-US" dirty="0"/>
              <a:t>CLT requires students to talk to each other as L2 learning is about communicating for a real purpose.</a:t>
            </a:r>
          </a:p>
          <a:p>
            <a:r>
              <a:rPr lang="en-US" dirty="0"/>
              <a:t>Information about how learners learn helps the teacher to make methods more effective.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Understanding the goals of language teaching</a:t>
            </a:r>
          </a:p>
        </p:txBody>
      </p:sp>
      <p:pic>
        <p:nvPicPr>
          <p:cNvPr id="6" name="Content Placeholder 5" descr="DSCF0092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7459" r="-7459"/>
          <a:stretch>
            <a:fillRect/>
          </a:stretch>
        </p:blipFill>
        <p:spPr/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the L2 being taught?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One goal of language teaching is to help people think better – brain training and logical thinking!</a:t>
            </a:r>
          </a:p>
          <a:p>
            <a:r>
              <a:rPr lang="en-US" dirty="0"/>
              <a:t>SLA research can help define the goals of language teaching, assess how achievable they may be, and contribute to their achievement.</a:t>
            </a:r>
          </a:p>
          <a:p>
            <a:r>
              <a:rPr lang="en-US" dirty="0">
                <a:hlinkClick r:id="rId2"/>
              </a:rPr>
              <a:t>www.routledge.com/cw/cook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http://homepage.ntlword.com/vivian.c/SLA/index.htm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application of SLA research to language teaching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1. Informing students about SLA so that they can apply it to their learning e.g. </a:t>
            </a:r>
            <a:r>
              <a:rPr lang="en-US" i="1" dirty="0"/>
              <a:t>How to study Foreign Languages</a:t>
            </a:r>
            <a:r>
              <a:rPr lang="en-US" dirty="0"/>
              <a:t> (Lewis 1999);</a:t>
            </a:r>
          </a:p>
          <a:p>
            <a:r>
              <a:rPr lang="en-US" dirty="0"/>
              <a:t>2.Basing language tests on SLA research;</a:t>
            </a:r>
          </a:p>
          <a:p>
            <a:r>
              <a:rPr lang="en-US" dirty="0"/>
              <a:t>3. Devising syllabuses and curricula using SLA.</a:t>
            </a:r>
          </a:p>
          <a:p>
            <a:r>
              <a:rPr lang="en-US" dirty="0"/>
              <a:t>4. Writing course materials based on SLA research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research in the classroom</a:t>
            </a:r>
          </a:p>
        </p:txBody>
      </p:sp>
      <p:pic>
        <p:nvPicPr>
          <p:cNvPr id="4" name="Content Placeholder 3" descr="100_1347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7405" r="-7405"/>
          <a:stretch>
            <a:fillRect/>
          </a:stretch>
        </p:blipFill>
        <p:spPr/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context</a:t>
            </a:r>
          </a:p>
        </p:txBody>
      </p:sp>
      <p:pic>
        <p:nvPicPr>
          <p:cNvPr id="4" name="Content Placeholder 3" descr="DSCF0094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7459" r="-7459"/>
          <a:stretch>
            <a:fillRect/>
          </a:stretch>
        </p:blipFill>
        <p:spPr/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ideas of SLA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Questions from SLA research:</a:t>
            </a:r>
          </a:p>
          <a:p>
            <a:r>
              <a:rPr lang="en-US" dirty="0"/>
              <a:t>1. Do you feel you keep your two languages separate or do they merge at some point in your mind?</a:t>
            </a:r>
          </a:p>
          <a:p>
            <a:r>
              <a:rPr lang="en-US" dirty="0"/>
              <a:t>2. Do you think students should aim to become as native-like as possible?</a:t>
            </a:r>
          </a:p>
          <a:p>
            <a:r>
              <a:rPr lang="en-US" dirty="0"/>
              <a:t>Keywords: </a:t>
            </a:r>
            <a:r>
              <a:rPr lang="en-US" b="1" dirty="0"/>
              <a:t>multi-competence</a:t>
            </a:r>
            <a:r>
              <a:rPr lang="en-US" dirty="0"/>
              <a:t>: the knowledge of more than one language in the same mind.</a:t>
            </a:r>
          </a:p>
          <a:p>
            <a:r>
              <a:rPr lang="en-US" b="1" dirty="0"/>
              <a:t>Second and foreign language</a:t>
            </a:r>
            <a:r>
              <a:rPr lang="en-US" dirty="0"/>
              <a:t>: broadly speaking, a second language is for immediate use within the same country; a foreign language is for long-term future use in other countries.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people learn languages?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SLA does not provide a magic solution that can be applied instantly to the classroom so much as a set of ideas that teachers can try out for themselves.</a:t>
            </a:r>
          </a:p>
          <a:p>
            <a:r>
              <a:rPr lang="en-US" dirty="0"/>
              <a:t>Beliefs about how children learn their first language can’t be transferred automatically to a second language;</a:t>
            </a:r>
          </a:p>
          <a:p>
            <a:r>
              <a:rPr lang="en-US" dirty="0"/>
              <a:t>Though transfer from the L1 is important, its role needs to be established through properly balanced research.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Multi-competence – the knowledge of two languages in the same mind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Multi-competence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Multi-competence refers to the overall knowledge that combines both the first language and the L2 interlanguage (Cook, 1992);</a:t>
            </a:r>
          </a:p>
          <a:p>
            <a:r>
              <a:rPr lang="en-US" dirty="0"/>
              <a:t>Important to know which meaning of language we have in mind;</a:t>
            </a:r>
          </a:p>
          <a:p>
            <a:r>
              <a:rPr lang="en-US" dirty="0"/>
              <a:t>An individual native speaker may know the English Language in the psychological sense, but probably knows only a fraction of the words in</a:t>
            </a:r>
          </a:p>
          <a:p>
            <a:pPr>
              <a:buNone/>
            </a:pPr>
            <a:r>
              <a:rPr lang="en-US" dirty="0"/>
              <a:t>   any dictionary;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evidence for multi-competence?</a:t>
            </a:r>
          </a:p>
        </p:txBody>
      </p:sp>
      <p:pic>
        <p:nvPicPr>
          <p:cNvPr id="4" name="Content Placeholder 3" descr="100_1668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7405" r="-7405"/>
          <a:stretch>
            <a:fillRect/>
          </a:stretch>
        </p:blipFill>
        <p:spPr/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Meanings of Language (Cook 2007)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Lang 1 : a representation system know by human beings – human language</a:t>
            </a:r>
          </a:p>
          <a:p>
            <a:r>
              <a:rPr lang="en-US" dirty="0"/>
              <a:t>Lang 2 : an abstract entity – The English Language</a:t>
            </a:r>
          </a:p>
          <a:p>
            <a:r>
              <a:rPr lang="en-US" dirty="0"/>
              <a:t>Lang 3 a set of sentences – everything that has been or could be said – the language of the scriptures;</a:t>
            </a:r>
          </a:p>
          <a:p>
            <a:r>
              <a:rPr lang="en-US" dirty="0"/>
              <a:t>Lang 4 – the possession of a community – the language of French people.</a:t>
            </a:r>
          </a:p>
          <a:p>
            <a:r>
              <a:rPr lang="en-US" dirty="0"/>
              <a:t>Lang 5: the knowledge in the mind of an individual -‘I have learnt French as a foreign language for eight years…’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1. What do you think is going on in a student’s mind when they say they are doing a fill-in exercise?</a:t>
            </a:r>
          </a:p>
          <a:p>
            <a:r>
              <a:rPr lang="en-US" dirty="0"/>
              <a:t>2. Why do you believe in the teaching/learning method you use? What evidence do you have for its success?</a:t>
            </a:r>
          </a:p>
          <a:p>
            <a:r>
              <a:rPr lang="en-US" dirty="0"/>
              <a:t>3. Are there more similarities or dissimilarities between L1 acquisition and L2 learning?</a:t>
            </a:r>
          </a:p>
          <a:p>
            <a:r>
              <a:rPr lang="en-US" dirty="0"/>
              <a:t>4.  What should an L2 speaker aim </a:t>
            </a:r>
            <a:r>
              <a:rPr lang="en-US"/>
              <a:t>at if </a:t>
            </a:r>
            <a:r>
              <a:rPr lang="en-US" dirty="0"/>
              <a:t>not the model of the native speaker?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5. What factors in a teaching technique do you think are most important?</a:t>
            </a:r>
          </a:p>
          <a:p>
            <a:r>
              <a:rPr lang="en-US" dirty="0"/>
              <a:t>Reading </a:t>
            </a:r>
          </a:p>
          <a:p>
            <a:r>
              <a:rPr lang="en-US" dirty="0"/>
              <a:t>Cook, V.J. (1992) Evidence for multi-competence. Language Learning 42 (4) 557-91.</a:t>
            </a:r>
          </a:p>
          <a:p>
            <a:r>
              <a:rPr lang="en-US" dirty="0"/>
              <a:t>Cook. V. J (1993) Linguistics and Second Language Acquisition. Basingstoke. Macmillan.</a:t>
            </a:r>
          </a:p>
          <a:p>
            <a:r>
              <a:rPr lang="en-US" dirty="0"/>
              <a:t>Trilingualism</a:t>
            </a:r>
          </a:p>
          <a:p>
            <a:r>
              <a:rPr lang="en-US" dirty="0">
                <a:solidFill>
                  <a:srgbClr val="0000FF"/>
                </a:solidFill>
                <a:hlinkClick r:id="rId2"/>
              </a:rPr>
              <a:t>https://www.youtube.com/watch?v=3KswlJwGknA</a:t>
            </a:r>
            <a:endParaRPr lang="en-US" dirty="0">
              <a:solidFill>
                <a:srgbClr val="0000FF"/>
              </a:solidFill>
            </a:endParaRPr>
          </a:p>
          <a:p>
            <a:endParaRPr lang="en-US" dirty="0">
              <a:solidFill>
                <a:srgbClr val="0000FF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Oriel.thmx</Template>
  <TotalTime>436</TotalTime>
  <Words>1305</Words>
  <Application>Microsoft Office PowerPoint</Application>
  <PresentationFormat>On-screen Show (4:3)</PresentationFormat>
  <Paragraphs>98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Century Schoolbook</vt:lpstr>
      <vt:lpstr>Wingdings</vt:lpstr>
      <vt:lpstr>Wingdings 2</vt:lpstr>
      <vt:lpstr>Oriel</vt:lpstr>
      <vt:lpstr>Second Language Acquisition Dr Jessica J Clapham Bangor University </vt:lpstr>
      <vt:lpstr>What is second Language acquisition research ?</vt:lpstr>
      <vt:lpstr>Communicative needs</vt:lpstr>
      <vt:lpstr>Error Analysis</vt:lpstr>
      <vt:lpstr>What is SLA research ?</vt:lpstr>
      <vt:lpstr>SLA has discovered……</vt:lpstr>
      <vt:lpstr>What can an EFL teacher expect from SLA research?</vt:lpstr>
      <vt:lpstr>How can SLA contribute to language teaching ?</vt:lpstr>
      <vt:lpstr>Do you know who is good at learning languages? Do you think that everybody learns a second language in the same way?</vt:lpstr>
      <vt:lpstr>Understanding the students’ contribution to learning</vt:lpstr>
      <vt:lpstr>How do teaching methods and techniques work?</vt:lpstr>
      <vt:lpstr>Teaching methods</vt:lpstr>
      <vt:lpstr>Understanding the goals of language teaching</vt:lpstr>
      <vt:lpstr>Why is the L2 being taught?</vt:lpstr>
      <vt:lpstr>The application of SLA research to language teaching</vt:lpstr>
      <vt:lpstr>Action research in the classroom</vt:lpstr>
      <vt:lpstr>context</vt:lpstr>
      <vt:lpstr>Background ideas of SLA research</vt:lpstr>
      <vt:lpstr>How do people learn languages?</vt:lpstr>
      <vt:lpstr>Multi-competence – the knowledge of two languages in the same mind</vt:lpstr>
      <vt:lpstr>Multi-competence</vt:lpstr>
      <vt:lpstr>What is the evidence for multi-competence?</vt:lpstr>
      <vt:lpstr>Meanings of Language (Cook 2007)</vt:lpstr>
      <vt:lpstr>Discussion</vt:lpstr>
      <vt:lpstr>Discussion topics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Language Acquisition</dc:title>
  <dc:creator>Sean Clapham</dc:creator>
  <cp:lastModifiedBy>Jessica Clapham</cp:lastModifiedBy>
  <cp:revision>35</cp:revision>
  <dcterms:created xsi:type="dcterms:W3CDTF">2016-01-22T20:27:30Z</dcterms:created>
  <dcterms:modified xsi:type="dcterms:W3CDTF">2019-12-28T06:38:00Z</dcterms:modified>
</cp:coreProperties>
</file>