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88" r:id="rId2"/>
    <p:sldId id="257" r:id="rId3"/>
    <p:sldId id="258" r:id="rId4"/>
    <p:sldId id="259" r:id="rId5"/>
    <p:sldId id="261" r:id="rId6"/>
    <p:sldId id="260" r:id="rId7"/>
    <p:sldId id="285" r:id="rId8"/>
    <p:sldId id="286" r:id="rId9"/>
    <p:sldId id="289" r:id="rId10"/>
    <p:sldId id="515" r:id="rId11"/>
    <p:sldId id="290" r:id="rId12"/>
    <p:sldId id="291" r:id="rId13"/>
    <p:sldId id="516" r:id="rId14"/>
    <p:sldId id="514"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40" autoAdjust="0"/>
    <p:restoredTop sz="94660"/>
  </p:normalViewPr>
  <p:slideViewPr>
    <p:cSldViewPr snapToGrid="0">
      <p:cViewPr varScale="1">
        <p:scale>
          <a:sx n="95" d="100"/>
          <a:sy n="95" d="100"/>
        </p:scale>
        <p:origin x="96"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23D38D94-375E-46D2-AD36-A26559610B0B}" type="datetimeFigureOut">
              <a:rPr lang="en-GB" smtClean="0"/>
              <a:t>12/02/2025</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67E771BF-422F-437D-813A-B4CE015DE887}" type="slidenum">
              <a:rPr lang="en-GB" smtClean="0"/>
              <a:t>‹#›</a:t>
            </a:fld>
            <a:endParaRPr lang="en-GB"/>
          </a:p>
        </p:txBody>
      </p:sp>
    </p:spTree>
    <p:extLst>
      <p:ext uri="{BB962C8B-B14F-4D97-AF65-F5344CB8AC3E}">
        <p14:creationId xmlns:p14="http://schemas.microsoft.com/office/powerpoint/2010/main" val="149396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389334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680439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8B9CB4-2C48-4DC9-BC7F-823E83ED9AC4}"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514477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8B9CB4-2C48-4DC9-BC7F-823E83ED9AC4}"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463311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8B9CB4-2C48-4DC9-BC7F-823E83ED9AC4}" type="datetimeFigureOut">
              <a:rPr lang="en-GB" smtClean="0"/>
              <a:t>12/02/2025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848157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8B9CB4-2C48-4DC9-BC7F-823E83ED9AC4}"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423745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8B9CB4-2C48-4DC9-BC7F-823E83ED9AC4}" type="datetimeFigureOut">
              <a:rPr lang="en-GB" smtClean="0"/>
              <a:t>12/02/2025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665554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8B9CB4-2C48-4DC9-BC7F-823E83ED9AC4}"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803156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8B9CB4-2C48-4DC9-BC7F-823E83ED9AC4}"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2573988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646245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402447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8B9CB4-2C48-4DC9-BC7F-823E83ED9AC4}" type="datetimeFigureOut">
              <a:rPr lang="en-GB" smtClean="0"/>
              <a:t>12/02/2025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E2E820-04BD-45E5-B6DD-79AC72FE5710}" type="slidenum">
              <a:rPr lang="en-GB" smtClean="0"/>
              <a:t>‹#›</a:t>
            </a:fld>
            <a:endParaRPr lang="en-GB"/>
          </a:p>
        </p:txBody>
      </p:sp>
    </p:spTree>
    <p:extLst>
      <p:ext uri="{BB962C8B-B14F-4D97-AF65-F5344CB8AC3E}">
        <p14:creationId xmlns:p14="http://schemas.microsoft.com/office/powerpoint/2010/main" val="39039891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cid:8B2C4E6E-BA89-485A-91F0-A6A86A2F4D1D" TargetMode="Externa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ucl.ac.uk/lbs/person/view/25786" TargetMode="External"/><Relationship Id="rId2" Type="http://schemas.openxmlformats.org/officeDocument/2006/relationships/hyperlink" Target="https://www.ydds.ac.uk/news/press-releases/press-2020/universities-race-and-slavery-from-liverpool-to-lampeter.html" TargetMode="External"/><Relationship Id="rId1" Type="http://schemas.openxmlformats.org/officeDocument/2006/relationships/slideLayout" Target="../slideLayouts/slideLayout2.xml"/><Relationship Id="rId4" Type="http://schemas.openxmlformats.org/officeDocument/2006/relationships/hyperlink" Target="https://www.jstor.org/stable/j.ctv512v68.14?seq=1#metadata_info_tab_content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cid:C456B961-AC8A-498E-8FEF-5F3EFA86FA17" TargetMode="External"/><Relationship Id="rId5" Type="http://schemas.openxmlformats.org/officeDocument/2006/relationships/image" Target="../media/image5.jpeg"/><Relationship Id="rId4" Type="http://schemas.openxmlformats.org/officeDocument/2006/relationships/image" Target="cid:8B2C4E6E-BA89-485A-91F0-A6A86A2F4D1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iwa.wales/agenda/2023/03/wales-oldest-university-and-its-slavery-links-with-st-vincent-in-the-caribbea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www.uwp.co.uk/app/uploads/9781837721870_WEB.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ScGo734jycs" TargetMode="External"/><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D4D37-11F3-4E47-84A5-324838C5CA34}"/>
              </a:ext>
            </a:extLst>
          </p:cNvPr>
          <p:cNvSpPr>
            <a:spLocks noGrp="1"/>
          </p:cNvSpPr>
          <p:nvPr>
            <p:ph type="title"/>
          </p:nvPr>
        </p:nvSpPr>
        <p:spPr/>
        <p:txBody>
          <a:bodyPr>
            <a:normAutofit fontScale="90000"/>
          </a:bodyPr>
          <a:lstStyle/>
          <a:p>
            <a:br>
              <a:rPr lang="en-GB" sz="1600" b="1">
                <a:latin typeface="+mn-lt"/>
              </a:rPr>
            </a:br>
            <a:br>
              <a:rPr lang="en-GB" sz="1600" b="1">
                <a:latin typeface="+mn-lt"/>
              </a:rPr>
            </a:br>
            <a:r>
              <a:rPr lang="en-GB" sz="1600" b="1">
                <a:latin typeface="+mn-lt"/>
              </a:rPr>
              <a:t>HPHP4004</a:t>
            </a:r>
            <a:r>
              <a:rPr lang="en-GB" sz="2000" b="1">
                <a:latin typeface="+mn-lt"/>
              </a:rPr>
              <a:t> The Colonial Project and the Humanities </a:t>
            </a:r>
            <a:r>
              <a:rPr kumimoji="0" lang="en-GB" sz="2000" b="1" i="0" u="none" strike="noStrike" kern="1200" cap="none" spc="0" normalizeH="0" baseline="0" noProof="0">
                <a:ln>
                  <a:noFill/>
                </a:ln>
                <a:solidFill>
                  <a:prstClr val="black"/>
                </a:solidFill>
                <a:effectLst/>
                <a:uLnTx/>
                <a:uFillTx/>
                <a:latin typeface="Calibri" panose="020F0502020204030204"/>
                <a:ea typeface="+mj-ea"/>
                <a:cs typeface="+mj-cs"/>
              </a:rPr>
              <a:t>(Friday, 4 February 2022)</a:t>
            </a:r>
            <a:br>
              <a:rPr kumimoji="0" lang="en-GB" sz="2000" b="1" i="0" u="none" strike="noStrike" kern="1200" cap="none" spc="0" normalizeH="0" baseline="0" noProof="0">
                <a:ln>
                  <a:noFill/>
                </a:ln>
                <a:solidFill>
                  <a:prstClr val="black"/>
                </a:solidFill>
                <a:effectLst/>
                <a:uLnTx/>
                <a:uFillTx/>
                <a:latin typeface="Calibri" panose="020F0502020204030204"/>
                <a:ea typeface="+mj-ea"/>
                <a:cs typeface="+mj-cs"/>
              </a:rPr>
            </a:br>
            <a:r>
              <a:rPr lang="en-GB" sz="3100" b="1">
                <a:latin typeface="+mn-lt"/>
              </a:rPr>
              <a:t>Decolonising the University: A progress report… </a:t>
            </a:r>
            <a:br>
              <a:rPr lang="en-GB" sz="2000" b="1">
                <a:latin typeface="+mn-lt"/>
              </a:rPr>
            </a:br>
            <a:r>
              <a:rPr lang="en-GB" sz="2000" b="1">
                <a:latin typeface="+mn-lt"/>
              </a:rPr>
              <a:t>                                                                                 </a:t>
            </a:r>
            <a:br>
              <a:rPr lang="en-GB" sz="2000" b="1">
                <a:latin typeface="+mn-lt"/>
              </a:rPr>
            </a:br>
            <a:r>
              <a:rPr lang="en-GB" sz="2000" b="1">
                <a:latin typeface="+mn-lt"/>
              </a:rPr>
              <a:t>                                                                                  </a:t>
            </a:r>
            <a:r>
              <a:rPr lang="en-GB" sz="1600" b="1">
                <a:latin typeface="+mn-lt"/>
              </a:rPr>
              <a:t>Andy Bevan, </a:t>
            </a:r>
            <a:r>
              <a:rPr lang="en-GB" sz="1600" b="1" i="1">
                <a:latin typeface="+mn-lt"/>
              </a:rPr>
              <a:t>Lecturer in</a:t>
            </a:r>
            <a:br>
              <a:rPr lang="en-GB" sz="1600" b="1" i="1">
                <a:latin typeface="+mn-lt"/>
              </a:rPr>
            </a:br>
            <a:r>
              <a:rPr lang="en-GB" sz="1600" b="1" i="1">
                <a:latin typeface="+mn-lt"/>
              </a:rPr>
              <a:t>                                                                                                            International Development &amp; Global Politics</a:t>
            </a:r>
            <a:endParaRPr lang="en-GB" sz="1600" b="1" i="1" dirty="0">
              <a:latin typeface="+mn-lt"/>
            </a:endParaRPr>
          </a:p>
        </p:txBody>
      </p:sp>
      <p:pic>
        <p:nvPicPr>
          <p:cNvPr id="1028" name="Picture 4" descr="Stem Summer Shows 2021 – UWTSD">
            <a:extLst>
              <a:ext uri="{FF2B5EF4-FFF2-40B4-BE49-F238E27FC236}">
                <a16:creationId xmlns:a16="http://schemas.microsoft.com/office/drawing/2014/main" id="{3733FCDC-6143-4B88-85EE-76EBD9CF10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179812"/>
            <a:ext cx="3171825" cy="8572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ecolonising the University: Amazon.co.uk: Bhambra, Gurminder K., Gebrial,  Dalia, Nişancıoğlu, Kerem: 9780745338200: Books">
            <a:extLst>
              <a:ext uri="{FF2B5EF4-FFF2-40B4-BE49-F238E27FC236}">
                <a16:creationId xmlns:a16="http://schemas.microsoft.com/office/drawing/2014/main" id="{1D7C0103-1930-4CD0-858B-686B7AD500A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35061" y="2158492"/>
            <a:ext cx="2592361" cy="4006376"/>
          </a:xfrm>
          <a:prstGeom prst="rect">
            <a:avLst/>
          </a:prstGeom>
          <a:noFill/>
          <a:extLst>
            <a:ext uri="{909E8E84-426E-40DD-AFC4-6F175D3DCCD1}">
              <a14:hiddenFill xmlns:a14="http://schemas.microsoft.com/office/drawing/2010/main">
                <a:solidFill>
                  <a:srgbClr val="FFFFFF"/>
                </a:solidFill>
              </a14:hiddenFill>
            </a:ext>
          </a:extLst>
        </p:spPr>
      </p:pic>
      <p:pic>
        <p:nvPicPr>
          <p:cNvPr id="10" name="Content Placeholder 3" descr="A picture containing floor, indoor, chair, furniture&#10;&#10;Description automatically generated">
            <a:extLst>
              <a:ext uri="{FF2B5EF4-FFF2-40B4-BE49-F238E27FC236}">
                <a16:creationId xmlns:a16="http://schemas.microsoft.com/office/drawing/2014/main" id="{00326CE9-9676-4A8D-B045-25D3B41D80B3}"/>
              </a:ext>
            </a:extLst>
          </p:cNvPr>
          <p:cNvPicPr>
            <a:picLocks noChangeAspect="1"/>
          </p:cNvPicPr>
          <p:nvPr/>
        </p:nvPicPr>
        <p:blipFill rotWithShape="1">
          <a:blip r:embed="rId4" r:link="rId5">
            <a:extLst>
              <a:ext uri="{28A0092B-C50C-407E-A947-70E740481C1C}">
                <a14:useLocalDpi xmlns:a14="http://schemas.microsoft.com/office/drawing/2010/main" val="0"/>
              </a:ext>
            </a:extLst>
          </a:blip>
          <a:srcRect l="2398" r="1841"/>
          <a:stretch>
            <a:fillRect/>
          </a:stretch>
        </p:blipFill>
        <p:spPr bwMode="auto">
          <a:xfrm>
            <a:off x="4422468" y="2158492"/>
            <a:ext cx="2877378" cy="4006376"/>
          </a:xfrm>
          <a:prstGeom prst="rect">
            <a:avLst/>
          </a:prstGeom>
          <a:noFill/>
        </p:spPr>
      </p:pic>
    </p:spTree>
    <p:extLst>
      <p:ext uri="{BB962C8B-B14F-4D97-AF65-F5344CB8AC3E}">
        <p14:creationId xmlns:p14="http://schemas.microsoft.com/office/powerpoint/2010/main" val="4038871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E8821-3351-4C61-80D8-EC15C8603296}"/>
              </a:ext>
            </a:extLst>
          </p:cNvPr>
          <p:cNvSpPr>
            <a:spLocks noGrp="1"/>
          </p:cNvSpPr>
          <p:nvPr>
            <p:ph type="title"/>
          </p:nvPr>
        </p:nvSpPr>
        <p:spPr/>
        <p:txBody>
          <a:bodyPr>
            <a:normAutofit fontScale="90000"/>
          </a:bodyPr>
          <a:lstStyle/>
          <a:p>
            <a:br>
              <a:rPr lang="en-GB" sz="4400" b="1" dirty="0">
                <a:effectLst/>
                <a:latin typeface="Calibri" panose="020F0502020204030204" pitchFamily="34" charset="0"/>
                <a:ea typeface="Calibri" panose="020F0502020204030204" pitchFamily="34" charset="0"/>
                <a:cs typeface="Times New Roman" panose="02020603050405020304" pitchFamily="18" charset="0"/>
              </a:rPr>
            </a:br>
            <a:br>
              <a:rPr lang="en-GB" sz="4400" b="1" dirty="0">
                <a:effectLst/>
                <a:latin typeface="Calibri" panose="020F0502020204030204" pitchFamily="34" charset="0"/>
                <a:ea typeface="Calibri" panose="020F0502020204030204" pitchFamily="34" charset="0"/>
                <a:cs typeface="Times New Roman" panose="02020603050405020304" pitchFamily="18" charset="0"/>
              </a:rPr>
            </a:b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4400" b="1" dirty="0">
                <a:effectLst/>
                <a:latin typeface="Calibri" panose="020F0502020204030204" pitchFamily="34" charset="0"/>
                <a:ea typeface="Calibri" panose="020F0502020204030204" pitchFamily="34" charset="0"/>
                <a:cs typeface="Times New Roman" panose="02020603050405020304" pitchFamily="18" charset="0"/>
              </a:rPr>
              <a:t>Curriculum for the Future: 2022 and after: A draft Manifesto</a:t>
            </a: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1600" b="1" i="1" dirty="0">
                <a:effectLst/>
                <a:latin typeface="Calibri" panose="020F0502020204030204" pitchFamily="34" charset="0"/>
                <a:ea typeface="Calibri" panose="020F0502020204030204" pitchFamily="34" charset="0"/>
                <a:cs typeface="Times New Roman" panose="02020603050405020304" pitchFamily="18" charset="0"/>
              </a:rPr>
              <a:t>Andy Bevan, Luci Attala, Ann Bevan, Louise Steel                Lampeter, 6 July 2020</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br>
              <a:rPr lang="en-GB" sz="4400" dirty="0">
                <a:effectLst/>
                <a:latin typeface="Calibri" panose="020F0502020204030204" pitchFamily="34" charset="0"/>
                <a:ea typeface="Calibri" panose="020F0502020204030204" pitchFamily="34" charset="0"/>
                <a:cs typeface="Times New Roman" panose="02020603050405020304" pitchFamily="18" charset="0"/>
              </a:rPr>
            </a:br>
            <a:r>
              <a:rPr lang="en-GB" sz="4400" dirty="0">
                <a:effectLst/>
                <a:latin typeface="Calibri" panose="020F0502020204030204" pitchFamily="34" charset="0"/>
                <a:ea typeface="Calibri" panose="020F0502020204030204" pitchFamily="34" charset="0"/>
                <a:cs typeface="Times New Roman" panose="02020603050405020304" pitchFamily="18" charset="0"/>
              </a:rPr>
              <a:t> </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0E7D356-2EE5-4739-87B8-AF8D8626AA9F}"/>
              </a:ext>
            </a:extLst>
          </p:cNvPr>
          <p:cNvSpPr>
            <a:spLocks noGrp="1"/>
          </p:cNvSpPr>
          <p:nvPr>
            <p:ph idx="1"/>
          </p:nvPr>
        </p:nvSpPr>
        <p:spPr/>
        <p:txBody>
          <a:bodyPr>
            <a:normAutofit fontScale="92500" lnSpcReduction="2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current review of curriculum delivery, hurried and forced upon us as it is, is nevertheless giving rise to some crucial re-examinations of what we are about. We can build on this in the run-up to the 200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anniversary of the Old College at Lampeter to make a more thought-out and strategic review of what we do and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where we stand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an institution, in academia – and to explain what is definitive and special about our approach.</a:t>
            </a:r>
          </a:p>
          <a:p>
            <a:pPr marL="0" indent="0">
              <a:lnSpc>
                <a:spcPct val="107000"/>
              </a:lnSpc>
              <a:spcAft>
                <a:spcPts val="800"/>
              </a:spcAft>
              <a:buNone/>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What have we learnt from the pandemic (inter-connectedness, cosmopolitan responses) and from the </a:t>
            </a:r>
            <a:r>
              <a:rPr lang="en-GB" sz="1800"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Black Lives Matter</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mobilisations following the murder of George Floyd in Minneapolis? How do we address (and redress) the College Founders’ links with slavery, for example? </a:t>
            </a:r>
            <a:r>
              <a:rPr lang="en-GB" sz="1800" dirty="0">
                <a:effectLst/>
                <a:latin typeface="Calibri" panose="020F0502020204030204" pitchFamily="34" charset="0"/>
                <a:ea typeface="Calibri" panose="020F0502020204030204" pitchFamily="34" charset="0"/>
                <a:cs typeface="Times New Roman" panose="02020603050405020304" pitchFamily="18" charset="0"/>
              </a:rPr>
              <a:t>More broadly than that, however, do we have something to say about Britain’s Imperial legacy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Wales’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relationship with this), Eurocentrism generally and our approach to diversity in the curriculum – and in academic staffing?</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Leadership and strategic thinking are needed in addressing these issues – and perhaps we even have a special responsibility in Education and Humanities, which is all about a critical examination of learning, culture, civilisation and globalisation.</a:t>
            </a:r>
          </a:p>
          <a:p>
            <a:pPr marL="0" indent="0">
              <a:buNone/>
            </a:pPr>
            <a:endParaRPr lang="en-GB" dirty="0"/>
          </a:p>
        </p:txBody>
      </p:sp>
    </p:spTree>
    <p:extLst>
      <p:ext uri="{BB962C8B-B14F-4D97-AF65-F5344CB8AC3E}">
        <p14:creationId xmlns:p14="http://schemas.microsoft.com/office/powerpoint/2010/main" val="2568071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3E5CC-7C09-4EEF-B9EE-4B561C00BED9}"/>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2BDF2221-DA59-432C-8584-3DC20C009C94}"/>
              </a:ext>
            </a:extLst>
          </p:cNvPr>
          <p:cNvSpPr>
            <a:spLocks noGrp="1"/>
          </p:cNvSpPr>
          <p:nvPr>
            <p:ph idx="1"/>
          </p:nvPr>
        </p:nvSpPr>
        <p:spPr>
          <a:xfrm>
            <a:off x="628650" y="576943"/>
            <a:ext cx="7886700" cy="5600020"/>
          </a:xfrm>
        </p:spPr>
        <p:txBody>
          <a:bodyPr>
            <a:normAutofit fontScale="85000" lnSpcReduction="20000"/>
          </a:bodyPr>
          <a:lstStyle/>
          <a:p>
            <a:pPr marL="0" indent="0">
              <a:lnSpc>
                <a:spcPct val="107000"/>
              </a:lnSpc>
              <a:spcAft>
                <a:spcPts val="800"/>
              </a:spcAft>
              <a:buNone/>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As 2022 approaches, we believe that we need to move beyond the old narrative which can be described as a motorway of history which connects Mesopotamia (briefly touched on), via Egypt, Greece and Rome, through the Renaissance to the Age of Discovery (!) to Enlightenment, Imperialism and Post-coloniality.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an institution, we have strengths in subject areas like Classics, Celtic and Religious Studies – and  in other areas including Philosophy, Anthropology, Archaeology, History and the wide field of Educational theory and practice.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We would argue, though, for a fundamental review of the way that we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explain our approach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these subject areas to the outside world – to prospective students and to civil society generally – and  call for a thorough collegiate process of discussion and debate of these issues, across disciplines. There are already signs of a growing commitment to that and to making Education and Humanities more relevant and connected to areas of study across all campuses.</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We should preface what follows by saying that we strongly believe that there is value in the pursuit of excellence and knowledge in all fields and there is a vital need to uphold academic freedom and the right to pursue the unorthodox, the quirky, the unpopular and the outmoded/unfashionable! </a:t>
            </a:r>
            <a:r>
              <a:rPr lang="en-GB" sz="1800"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issue is to explain, overall, how we approach and justify the programmes of study which we offer, for the modern world</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We also note that </a:t>
            </a:r>
            <a:r>
              <a:rPr lang="en-GB" sz="1800"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global citizenship</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has recently moved up the agenda in the way that we think about the curriculum at UWTSD. The danger is that global citizenship can be seen in a very anodyne way – and not at all as a challenge to the contemporary world order. </a:t>
            </a:r>
            <a:r>
              <a:rPr lang="en-GB" sz="1800" dirty="0">
                <a:effectLst/>
                <a:latin typeface="Calibri" panose="020F0502020204030204" pitchFamily="34" charset="0"/>
                <a:ea typeface="Calibri" panose="020F0502020204030204" pitchFamily="34" charset="0"/>
                <a:cs typeface="Times New Roman" panose="02020603050405020304" pitchFamily="18" charset="0"/>
              </a:rPr>
              <a:t>In that spirit, we raise the following issues, as a contribution to a wide debate, initially within Education and Humanities, and call for the following to be made clear in our marketing and message to the outside world:</a:t>
            </a:r>
          </a:p>
          <a:p>
            <a:pPr marL="0" indent="0">
              <a:buNone/>
            </a:pPr>
            <a:endParaRPr lang="en-GB" dirty="0"/>
          </a:p>
        </p:txBody>
      </p:sp>
    </p:spTree>
    <p:extLst>
      <p:ext uri="{BB962C8B-B14F-4D97-AF65-F5344CB8AC3E}">
        <p14:creationId xmlns:p14="http://schemas.microsoft.com/office/powerpoint/2010/main" val="3687393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8C22-F999-45DF-B457-FF51DE176AA1}"/>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7D9FDE35-29D2-41B3-B28B-9F8C33FF28D8}"/>
              </a:ext>
            </a:extLst>
          </p:cNvPr>
          <p:cNvSpPr>
            <a:spLocks noGrp="1"/>
          </p:cNvSpPr>
          <p:nvPr>
            <p:ph idx="1"/>
          </p:nvPr>
        </p:nvSpPr>
        <p:spPr>
          <a:xfrm>
            <a:off x="628650" y="533400"/>
            <a:ext cx="7886700" cy="6074229"/>
          </a:xfrm>
        </p:spPr>
        <p:txBody>
          <a:bodyPr>
            <a:normAutofit fontScale="77500" lnSpcReduction="20000"/>
          </a:bodyPr>
          <a:lstStyle/>
          <a:p>
            <a:pPr marL="342900" lvl="0" indent="-342900">
              <a:lnSpc>
                <a:spcPct val="107000"/>
              </a:lnSpc>
              <a:buFont typeface="Symbol" panose="05050102010706020507" pitchFamily="18" charset="2"/>
              <a:buChar char=""/>
            </a:pP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need, in international development and global politics, to make it clear that we are not </a:t>
            </a:r>
            <a:r>
              <a:rPr lang="en-GB" sz="1800" b="1"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prescribing development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as a solution; rather, we offer an approach informed by anthropology, a commitment to global justice, overcoming legacies of colonialism, a critique of the currently dominant growth and modernisation paradigms, and a thorough study of post-colonial and post-development theory</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To emphasise that our approach to modern history – not only in history classes, but in related fields too – emphasises the study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of massive demographic change and depopulation in the Americas 1492-1600 (the Great Dying), the trans-Atlantic slave trade, violence and worse against the indigenous peoples of the Americas and Australia, and great campaigns for equity and civil rights – right down to the present day</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That our approach to Classics includes a sharp critique of the history of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Classics</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as a subject area in UK elite education which was used as a justification, in the past, for Imperial expansion and domination</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Across a range of subjects, to make it clear that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we challenge Euro-centrism and any assumed superiority of Greek, Roman and Judeo-Christian traditions in the story of “civilisation”</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 challenge to public perceptions that Ancient Civilisations are concerned primarily with Egyptian links to Greek and Roman culture, to the exclusion of Egyptian links with Meroe/Kush and Roman trade across the Indian Ocean, for example – and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restitution, as equal contributors to the human story, of Chinese, African and Asian civilisations (pre-colonialism), pre-Columbian America etc.</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fact that, in Medieval studies, we stress the contribution of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Islamic learning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and the libraries of Timbuktu, Alexandria and Baghdad – and Chinese science and practice in preparing the way for the Renaissance</a:t>
            </a:r>
          </a:p>
          <a:p>
            <a:pPr marL="342900" lvl="0" indent="-342900">
              <a:lnSpc>
                <a:spcPct val="107000"/>
              </a:lnSpc>
              <a:buFont typeface="Symbol" panose="05050102010706020507" pitchFamily="18" charset="2"/>
              <a:buChar char=""/>
            </a:pP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need to address the Old College’s links with slavery</a:t>
            </a:r>
          </a:p>
          <a:p>
            <a:pPr marL="342900" lvl="0" indent="-342900">
              <a:lnSpc>
                <a:spcPct val="107000"/>
              </a:lnSpc>
              <a:spcAft>
                <a:spcPts val="800"/>
              </a:spcAft>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need to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diversify the recruitment of academic staff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to bring black and south Asian experience, as well as Chinese, onto our campuses.</a:t>
            </a:r>
          </a:p>
          <a:p>
            <a:pPr marL="0" indent="0">
              <a:buNone/>
            </a:pPr>
            <a:endParaRPr lang="en-GB" dirty="0"/>
          </a:p>
        </p:txBody>
      </p:sp>
    </p:spTree>
    <p:extLst>
      <p:ext uri="{BB962C8B-B14F-4D97-AF65-F5344CB8AC3E}">
        <p14:creationId xmlns:p14="http://schemas.microsoft.com/office/powerpoint/2010/main" val="84986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1F827-D713-4301-B2B8-2E491956754C}"/>
              </a:ext>
            </a:extLst>
          </p:cNvPr>
          <p:cNvSpPr>
            <a:spLocks noGrp="1"/>
          </p:cNvSpPr>
          <p:nvPr>
            <p:ph type="title"/>
          </p:nvPr>
        </p:nvSpPr>
        <p:spPr/>
        <p:txBody>
          <a:bodyPr>
            <a:normAutofit fontScale="90000"/>
          </a:bodyPr>
          <a:lstStyle/>
          <a:p>
            <a:r>
              <a:rPr lang="en-GB" b="1" dirty="0">
                <a:latin typeface="+mn-lt"/>
              </a:rPr>
              <a:t>Universities, Race and Slavery:</a:t>
            </a:r>
            <a:br>
              <a:rPr lang="en-GB" b="1" dirty="0">
                <a:latin typeface="+mn-lt"/>
              </a:rPr>
            </a:br>
            <a:r>
              <a:rPr lang="en-GB" b="1" dirty="0">
                <a:latin typeface="+mn-lt"/>
              </a:rPr>
              <a:t>From Liverpool to Lampeter</a:t>
            </a:r>
            <a:br>
              <a:rPr lang="en-GB" dirty="0"/>
            </a:br>
            <a:r>
              <a:rPr lang="en-GB" sz="2200" b="1" dirty="0"/>
              <a:t>by Dr Alexander Scott, 1 July 2020</a:t>
            </a:r>
          </a:p>
        </p:txBody>
      </p:sp>
      <p:sp>
        <p:nvSpPr>
          <p:cNvPr id="3" name="Content Placeholder 2">
            <a:extLst>
              <a:ext uri="{FF2B5EF4-FFF2-40B4-BE49-F238E27FC236}">
                <a16:creationId xmlns:a16="http://schemas.microsoft.com/office/drawing/2014/main" id="{E96BB795-D437-44C7-8A7D-428FDB3A017A}"/>
              </a:ext>
            </a:extLst>
          </p:cNvPr>
          <p:cNvSpPr>
            <a:spLocks noGrp="1"/>
          </p:cNvSpPr>
          <p:nvPr>
            <p:ph idx="1"/>
          </p:nvPr>
        </p:nvSpPr>
        <p:spPr/>
        <p:txBody>
          <a:bodyPr>
            <a:normAutofit fontScale="77500" lnSpcReduction="20000"/>
          </a:bodyPr>
          <a:lstStyle/>
          <a:p>
            <a:pPr marL="0" indent="0">
              <a:buNone/>
            </a:pPr>
            <a:endParaRPr lang="en-GB" sz="1800" dirty="0">
              <a:hlinkClick r:id="rId2"/>
            </a:endParaRPr>
          </a:p>
          <a:p>
            <a:pPr marL="0" indent="0" algn="l">
              <a:buNone/>
            </a:pPr>
            <a:r>
              <a:rPr lang="en-GB" sz="1900" b="0" i="1" dirty="0">
                <a:solidFill>
                  <a:srgbClr val="000000"/>
                </a:solidFill>
                <a:effectLst/>
                <a:latin typeface="Lato" panose="020F0502020204030203" pitchFamily="34" charset="0"/>
              </a:rPr>
              <a:t>“Phillips's status as a slave owner has been downplayed in previous historiography – and in the university's own publicity.</a:t>
            </a:r>
            <a:endParaRPr lang="en-GB" sz="1900" b="0" i="0" dirty="0">
              <a:solidFill>
                <a:srgbClr val="000000"/>
              </a:solidFill>
              <a:effectLst/>
              <a:latin typeface="Lato" panose="020F0502020204030203" pitchFamily="34" charset="0"/>
            </a:endParaRPr>
          </a:p>
          <a:p>
            <a:pPr marL="0" indent="0" algn="l">
              <a:buNone/>
            </a:pPr>
            <a:r>
              <a:rPr lang="en-GB" sz="1900" b="0" i="1" u="sng" dirty="0">
                <a:solidFill>
                  <a:srgbClr val="2E2EFF"/>
                </a:solidFill>
                <a:effectLst/>
                <a:latin typeface="Lato" panose="020F0502020204030203" pitchFamily="34" charset="0"/>
                <a:hlinkClick r:id="rId3"/>
              </a:rPr>
              <a:t>As the entry on University College London's Legacies of Slave-ownership website points out</a:t>
            </a:r>
            <a:r>
              <a:rPr lang="en-GB" sz="1900" b="0" i="1" dirty="0">
                <a:solidFill>
                  <a:srgbClr val="000000"/>
                </a:solidFill>
                <a:effectLst/>
                <a:latin typeface="Lato" panose="020F0502020204030203" pitchFamily="34" charset="0"/>
              </a:rPr>
              <a:t>, no mention of Phillips having slave interests is included in his entry in the Oxford Dictionary of National Biography.</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Phillips's biography was written by Canon DT William Price, a former Lampeter lecturer and the writer of the authoritative history of St David's College, first published 1977. Price's history opts not to discuss slavery or abolition.</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More recent appraisals have also tended to adopt a defensive posture about Phillips.</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A catalogue written to mark an exhibition celebrating Phillips's life inferred that Phillips was merely 'an absentee landlord' of the St Vincent plantation and that he 'was solicitous of the welfare of his slaves before manumission.'</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Egregious as notion of the 'good slave-owner' is in its own terms, this image of Phillips as relatively beneficent is not one borne out by recent research. </a:t>
            </a:r>
            <a:r>
              <a:rPr lang="en-GB" sz="1900" b="0" i="1" dirty="0">
                <a:solidFill>
                  <a:srgbClr val="2E2EFF"/>
                </a:solidFill>
                <a:effectLst/>
                <a:latin typeface="Lato" panose="020F0502020204030203" pitchFamily="34" charset="0"/>
                <a:hlinkClick r:id="rId4"/>
              </a:rPr>
              <a:t>Nicholas Draper has noted that one quarter of Camden Park's enslaved population died between 1822 and 1825, and that the same proportion of casualties was recorded in 1825 to 1828</a:t>
            </a:r>
            <a:r>
              <a:rPr lang="en-GB" sz="1900" b="0" i="1" dirty="0">
                <a:solidFill>
                  <a:srgbClr val="000000"/>
                </a:solidFill>
                <a:effectLst/>
                <a:latin typeface="Lato" panose="020F0502020204030203" pitchFamily="34" charset="0"/>
              </a:rPr>
              <a:t>.</a:t>
            </a:r>
            <a:endParaRPr lang="en-GB" sz="1900" b="0" i="0" dirty="0">
              <a:solidFill>
                <a:srgbClr val="000000"/>
              </a:solidFill>
              <a:effectLst/>
              <a:latin typeface="Lato" panose="020F0502020204030203" pitchFamily="34" charset="0"/>
            </a:endParaRPr>
          </a:p>
          <a:p>
            <a:pPr marL="0" indent="0">
              <a:buNone/>
            </a:pPr>
            <a:endParaRPr lang="en-GB" sz="1800" dirty="0">
              <a:hlinkClick r:id="rId2"/>
            </a:endParaRPr>
          </a:p>
          <a:p>
            <a:pPr marL="0" indent="0">
              <a:buNone/>
            </a:pPr>
            <a:r>
              <a:rPr lang="en-GB" sz="1800" b="1" dirty="0"/>
              <a:t>See: </a:t>
            </a:r>
            <a:r>
              <a:rPr lang="en-GB" sz="1800" dirty="0">
                <a:hlinkClick r:id="rId2"/>
              </a:rPr>
              <a:t>https://www.ydds.ac.uk/news/press-releases/press-2020/universities-race-and-slavery-from-liverpool-to-lampeter.html</a:t>
            </a:r>
            <a:endParaRPr lang="en-GB" sz="1800" dirty="0"/>
          </a:p>
          <a:p>
            <a:pPr marL="0" indent="0">
              <a:buNone/>
            </a:pPr>
            <a:endParaRPr lang="en-GB" dirty="0"/>
          </a:p>
        </p:txBody>
      </p:sp>
    </p:spTree>
    <p:extLst>
      <p:ext uri="{BB962C8B-B14F-4D97-AF65-F5344CB8AC3E}">
        <p14:creationId xmlns:p14="http://schemas.microsoft.com/office/powerpoint/2010/main" val="57840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DF90-0371-4992-A596-7188909E9AAE}"/>
              </a:ext>
            </a:extLst>
          </p:cNvPr>
          <p:cNvSpPr>
            <a:spLocks noGrp="1"/>
          </p:cNvSpPr>
          <p:nvPr>
            <p:ph type="title"/>
          </p:nvPr>
        </p:nvSpPr>
        <p:spPr>
          <a:xfrm>
            <a:off x="457200" y="4385066"/>
            <a:ext cx="8192729" cy="1317643"/>
          </a:xfrm>
        </p:spPr>
        <p:txBody>
          <a:bodyPr vert="horz" lIns="91440" tIns="45720" rIns="91440" bIns="45720" rtlCol="0" anchor="b">
            <a:normAutofit/>
          </a:bodyPr>
          <a:lstStyle/>
          <a:p>
            <a:r>
              <a:rPr lang="en-US" sz="2700" b="1" kern="1200">
                <a:solidFill>
                  <a:schemeClr val="tx1"/>
                </a:solidFill>
                <a:latin typeface="+mj-lt"/>
                <a:ea typeface="+mj-ea"/>
                <a:cs typeface="+mj-cs"/>
              </a:rPr>
              <a:t>Thomas Phillips: College Founder</a:t>
            </a:r>
            <a:br>
              <a:rPr lang="en-US" sz="2700" b="1" kern="1200">
                <a:solidFill>
                  <a:schemeClr val="tx1"/>
                </a:solidFill>
                <a:latin typeface="+mj-lt"/>
                <a:ea typeface="+mj-ea"/>
                <a:cs typeface="+mj-cs"/>
              </a:rPr>
            </a:br>
            <a:r>
              <a:rPr lang="en-US" sz="2700" b="1" kern="1200">
                <a:solidFill>
                  <a:schemeClr val="tx1"/>
                </a:solidFill>
                <a:latin typeface="+mj-lt"/>
                <a:ea typeface="+mj-ea"/>
                <a:cs typeface="+mj-cs"/>
              </a:rPr>
              <a:t>Owner of Camden Park Plantation, </a:t>
            </a:r>
            <a:br>
              <a:rPr lang="en-US" sz="2700" b="1" kern="1200">
                <a:solidFill>
                  <a:schemeClr val="tx1"/>
                </a:solidFill>
                <a:latin typeface="+mj-lt"/>
                <a:ea typeface="+mj-ea"/>
                <a:cs typeface="+mj-cs"/>
              </a:rPr>
            </a:br>
            <a:r>
              <a:rPr lang="en-US" sz="2700" b="1" kern="1200">
                <a:solidFill>
                  <a:schemeClr val="tx1"/>
                </a:solidFill>
                <a:latin typeface="+mj-lt"/>
                <a:ea typeface="+mj-ea"/>
                <a:cs typeface="+mj-cs"/>
              </a:rPr>
              <a:t>St Vincent 1820-1851</a:t>
            </a:r>
          </a:p>
        </p:txBody>
      </p:sp>
      <p:pic>
        <p:nvPicPr>
          <p:cNvPr id="4" name="Content Placeholder 4" descr="A statue of a person&#10;&#10;Description automatically generated with medium confidence">
            <a:extLst>
              <a:ext uri="{FF2B5EF4-FFF2-40B4-BE49-F238E27FC236}">
                <a16:creationId xmlns:a16="http://schemas.microsoft.com/office/drawing/2014/main" id="{B94CE3EE-EF63-4DAD-80D5-2B99C4EFD4D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655" r="1655"/>
          <a:stretch/>
        </p:blipFill>
        <p:spPr>
          <a:xfrm>
            <a:off x="20" y="10"/>
            <a:ext cx="3044932" cy="4242806"/>
          </a:xfrm>
          <a:prstGeom prst="rect">
            <a:avLst/>
          </a:prstGeom>
        </p:spPr>
      </p:pic>
      <p:pic>
        <p:nvPicPr>
          <p:cNvPr id="5" name="Content Placeholder 3" descr="A picture containing floor, indoor, chair, furniture&#10;&#10;Description automatically generated">
            <a:extLst>
              <a:ext uri="{FF2B5EF4-FFF2-40B4-BE49-F238E27FC236}">
                <a16:creationId xmlns:a16="http://schemas.microsoft.com/office/drawing/2014/main" id="{AF7DF188-29D6-4C1B-AFCF-B13330818B0A}"/>
              </a:ext>
            </a:extLst>
          </p:cNvPr>
          <p:cNvPicPr>
            <a:picLocks noChangeAspect="1"/>
          </p:cNvPicPr>
          <p:nvPr/>
        </p:nvPicPr>
        <p:blipFill rotWithShape="1">
          <a:blip r:embed="rId3" r:link="rId4">
            <a:extLst>
              <a:ext uri="{28A0092B-C50C-407E-A947-70E740481C1C}">
                <a14:useLocalDpi xmlns:a14="http://schemas.microsoft.com/office/drawing/2010/main" val="0"/>
              </a:ext>
            </a:extLst>
          </a:blip>
          <a:srcRect l="2398" r="1841"/>
          <a:stretch>
            <a:fillRect/>
          </a:stretch>
        </p:blipFill>
        <p:spPr bwMode="auto">
          <a:xfrm>
            <a:off x="3067861" y="-1"/>
            <a:ext cx="3047189" cy="4242816"/>
          </a:xfrm>
          <a:prstGeom prst="rect">
            <a:avLst/>
          </a:prstGeom>
          <a:noFill/>
        </p:spPr>
      </p:pic>
      <p:pic>
        <p:nvPicPr>
          <p:cNvPr id="6" name="Content Placeholder 3" descr="A picture containing indoor&#10;&#10;Description automatically generated">
            <a:extLst>
              <a:ext uri="{FF2B5EF4-FFF2-40B4-BE49-F238E27FC236}">
                <a16:creationId xmlns:a16="http://schemas.microsoft.com/office/drawing/2014/main" id="{74525BB2-2479-48AC-968B-669E0953A328}"/>
              </a:ext>
            </a:extLst>
          </p:cNvPr>
          <p:cNvPicPr>
            <a:picLocks noChangeAspect="1"/>
          </p:cNvPicPr>
          <p:nvPr/>
        </p:nvPicPr>
        <p:blipFill rotWithShape="1">
          <a:blip r:embed="rId5" r:link="rId6">
            <a:extLst>
              <a:ext uri="{28A0092B-C50C-407E-A947-70E740481C1C}">
                <a14:useLocalDpi xmlns:a14="http://schemas.microsoft.com/office/drawing/2010/main" val="0"/>
              </a:ext>
            </a:extLst>
          </a:blip>
          <a:srcRect r="4310"/>
          <a:stretch>
            <a:fillRect/>
          </a:stretch>
        </p:blipFill>
        <p:spPr bwMode="auto">
          <a:xfrm>
            <a:off x="6099048" y="10"/>
            <a:ext cx="3044952" cy="4242806"/>
          </a:xfrm>
          <a:prstGeom prst="rect">
            <a:avLst/>
          </a:prstGeom>
          <a:noFill/>
        </p:spPr>
      </p:pic>
      <p:cxnSp>
        <p:nvCxnSpPr>
          <p:cNvPr id="11" name="Straight Connector 10">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4242136"/>
            <a:ext cx="9144001"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7189"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378"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33019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ee the source image">
            <a:extLst>
              <a:ext uri="{FF2B5EF4-FFF2-40B4-BE49-F238E27FC236}">
                <a16:creationId xmlns:a16="http://schemas.microsoft.com/office/drawing/2014/main" id="{ACF4856F-D199-4DA8-832B-ED5932809C3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7097" r="13902" b="-1"/>
          <a:stretch/>
        </p:blipFill>
        <p:spPr bwMode="auto">
          <a:xfrm>
            <a:off x="20" y="-452"/>
            <a:ext cx="9143980" cy="4571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BAFC4F6-A578-4280-A39A-6CD25A605C30}"/>
              </a:ext>
            </a:extLst>
          </p:cNvPr>
          <p:cNvSpPr>
            <a:spLocks noGrp="1"/>
          </p:cNvSpPr>
          <p:nvPr>
            <p:ph type="title"/>
          </p:nvPr>
        </p:nvSpPr>
        <p:spPr>
          <a:xfrm>
            <a:off x="324852" y="5091762"/>
            <a:ext cx="5875644" cy="1264588"/>
          </a:xfrm>
        </p:spPr>
        <p:txBody>
          <a:bodyPr vert="horz" lIns="91440" tIns="45720" rIns="91440" bIns="45720" rtlCol="0" anchor="ctr">
            <a:normAutofit/>
          </a:bodyPr>
          <a:lstStyle/>
          <a:p>
            <a:pPr algn="r"/>
            <a:br>
              <a:rPr lang="en-US" sz="2000" b="1"/>
            </a:br>
            <a:r>
              <a:rPr lang="en-US" sz="2000" b="1"/>
              <a:t>Vincentian voices in 2022?</a:t>
            </a:r>
            <a:br>
              <a:rPr lang="en-US" sz="2000" b="1"/>
            </a:br>
            <a:r>
              <a:rPr lang="en-US" sz="2000" b="1"/>
              <a:t>200</a:t>
            </a:r>
            <a:r>
              <a:rPr lang="en-US" sz="2000" b="1" baseline="30000"/>
              <a:t>th</a:t>
            </a:r>
            <a:r>
              <a:rPr lang="en-US" sz="2000" b="1"/>
              <a:t> Anniversary of the founding</a:t>
            </a:r>
            <a:br>
              <a:rPr lang="en-US" sz="2000" b="1"/>
            </a:br>
            <a:r>
              <a:rPr lang="en-US" sz="2000" b="1"/>
              <a:t>of St David’s College</a:t>
            </a:r>
          </a:p>
        </p:txBody>
      </p:sp>
    </p:spTree>
    <p:extLst>
      <p:ext uri="{BB962C8B-B14F-4D97-AF65-F5344CB8AC3E}">
        <p14:creationId xmlns:p14="http://schemas.microsoft.com/office/powerpoint/2010/main" val="4098296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4C6E-C91D-437A-B382-EE4F8E47E338}"/>
              </a:ext>
            </a:extLst>
          </p:cNvPr>
          <p:cNvSpPr>
            <a:spLocks noGrp="1"/>
          </p:cNvSpPr>
          <p:nvPr>
            <p:ph type="title"/>
          </p:nvPr>
        </p:nvSpPr>
        <p:spPr>
          <a:xfrm>
            <a:off x="628650" y="365126"/>
            <a:ext cx="7886700" cy="1463674"/>
          </a:xfrm>
        </p:spPr>
        <p:txBody>
          <a:bodyPr/>
          <a:lstStyle/>
          <a:p>
            <a:r>
              <a:rPr lang="en-GB" b="1" dirty="0">
                <a:latin typeface="+mn-lt"/>
              </a:rPr>
              <a:t>An update for BHM 2021</a:t>
            </a:r>
            <a:br>
              <a:rPr lang="en-GB" b="1" dirty="0">
                <a:latin typeface="+mn-lt"/>
              </a:rPr>
            </a:br>
            <a:endParaRPr lang="en-GB" b="1" dirty="0">
              <a:latin typeface="+mn-lt"/>
            </a:endParaRPr>
          </a:p>
        </p:txBody>
      </p:sp>
      <p:pic>
        <p:nvPicPr>
          <p:cNvPr id="4" name="Content Placeholder 3" descr="Active research links with colleagues in St Vincent, established immediately after Black History Month 2020, are beginning to come to fruition.">
            <a:extLst>
              <a:ext uri="{FF2B5EF4-FFF2-40B4-BE49-F238E27FC236}">
                <a16:creationId xmlns:a16="http://schemas.microsoft.com/office/drawing/2014/main" id="{DB206FE2-19A0-41DA-9E6F-AAC406C68E83}"/>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136" y="1509310"/>
            <a:ext cx="4301154" cy="2867562"/>
          </a:xfrm>
          <a:prstGeom prst="rect">
            <a:avLst/>
          </a:prstGeom>
          <a:noFill/>
          <a:ln>
            <a:noFill/>
          </a:ln>
        </p:spPr>
      </p:pic>
      <p:pic>
        <p:nvPicPr>
          <p:cNvPr id="5" name="Picture 4" descr="Akley Olton">
            <a:extLst>
              <a:ext uri="{FF2B5EF4-FFF2-40B4-BE49-F238E27FC236}">
                <a16:creationId xmlns:a16="http://schemas.microsoft.com/office/drawing/2014/main" id="{1A2D8FED-4189-421E-86AF-2C9AC4AB959F}"/>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054207" y="1509310"/>
            <a:ext cx="4480974" cy="2253211"/>
          </a:xfrm>
          <a:prstGeom prst="rect">
            <a:avLst/>
          </a:prstGeom>
          <a:noFill/>
          <a:ln>
            <a:noFill/>
          </a:ln>
        </p:spPr>
      </p:pic>
      <p:pic>
        <p:nvPicPr>
          <p:cNvPr id="6" name="Picture 5" descr="See the source image">
            <a:extLst>
              <a:ext uri="{FF2B5EF4-FFF2-40B4-BE49-F238E27FC236}">
                <a16:creationId xmlns:a16="http://schemas.microsoft.com/office/drawing/2014/main" id="{0455B9E0-B0EE-46DC-8734-9EA83471169E}"/>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054207" y="4297233"/>
            <a:ext cx="4111941" cy="2102914"/>
          </a:xfrm>
          <a:prstGeom prst="rect">
            <a:avLst/>
          </a:prstGeom>
          <a:noFill/>
          <a:ln>
            <a:noFill/>
          </a:ln>
        </p:spPr>
      </p:pic>
      <p:sp>
        <p:nvSpPr>
          <p:cNvPr id="9" name="TextBox 8">
            <a:extLst>
              <a:ext uri="{FF2B5EF4-FFF2-40B4-BE49-F238E27FC236}">
                <a16:creationId xmlns:a16="http://schemas.microsoft.com/office/drawing/2014/main" id="{453D268B-E6E5-4585-8ACB-AA5AA797E173}"/>
              </a:ext>
            </a:extLst>
          </p:cNvPr>
          <p:cNvSpPr txBox="1"/>
          <p:nvPr/>
        </p:nvSpPr>
        <p:spPr>
          <a:xfrm>
            <a:off x="628651" y="3247088"/>
            <a:ext cx="6229350" cy="1754326"/>
          </a:xfrm>
          <a:prstGeom prst="rect">
            <a:avLst/>
          </a:prstGeom>
          <a:noFill/>
        </p:spPr>
        <p:txBody>
          <a:bodyPr wrap="square">
            <a:spAutoFit/>
          </a:bodyPr>
          <a:lstStyle/>
          <a:p>
            <a:pPr marL="0" indent="0">
              <a:buNone/>
            </a:pPr>
            <a:endParaRPr lang="en-GB" sz="1800" dirty="0"/>
          </a:p>
          <a:p>
            <a:pPr marL="0" indent="0">
              <a:buNone/>
            </a:pPr>
            <a:endParaRPr lang="en-GB" dirty="0"/>
          </a:p>
          <a:p>
            <a:pPr marL="0" indent="0">
              <a:buNone/>
            </a:pPr>
            <a:endParaRPr lang="en-GB" sz="1800" dirty="0"/>
          </a:p>
          <a:p>
            <a:pPr marL="0" indent="0">
              <a:buNone/>
            </a:pPr>
            <a:endParaRPr lang="en-GB" sz="1800" dirty="0"/>
          </a:p>
          <a:p>
            <a:pPr marL="0" indent="0">
              <a:buNone/>
            </a:pPr>
            <a:endParaRPr lang="en-GB" dirty="0"/>
          </a:p>
          <a:p>
            <a:pPr marL="0" indent="0">
              <a:buNone/>
            </a:pPr>
            <a:r>
              <a:rPr lang="en-GB" sz="1800" dirty="0"/>
              <a:t>Dr Adrian Fraser</a:t>
            </a:r>
          </a:p>
        </p:txBody>
      </p:sp>
      <p:sp>
        <p:nvSpPr>
          <p:cNvPr id="13" name="TextBox 12">
            <a:extLst>
              <a:ext uri="{FF2B5EF4-FFF2-40B4-BE49-F238E27FC236}">
                <a16:creationId xmlns:a16="http://schemas.microsoft.com/office/drawing/2014/main" id="{13B94C02-BCBE-4304-8027-DB4EA5BA9E69}"/>
              </a:ext>
            </a:extLst>
          </p:cNvPr>
          <p:cNvSpPr txBox="1"/>
          <p:nvPr/>
        </p:nvSpPr>
        <p:spPr>
          <a:xfrm>
            <a:off x="2286000" y="3247088"/>
            <a:ext cx="6229350" cy="923330"/>
          </a:xfrm>
          <a:prstGeom prst="rect">
            <a:avLst/>
          </a:prstGeom>
          <a:noFill/>
        </p:spPr>
        <p:txBody>
          <a:bodyPr wrap="square">
            <a:spAutoFit/>
          </a:bodyPr>
          <a:lstStyle/>
          <a:p>
            <a:pPr marL="0" indent="0">
              <a:buNone/>
            </a:pPr>
            <a:endParaRPr lang="en-GB" sz="1800" dirty="0"/>
          </a:p>
          <a:p>
            <a:pPr marL="0" indent="0">
              <a:buNone/>
            </a:pPr>
            <a:r>
              <a:rPr lang="en-GB" dirty="0"/>
              <a:t>                           </a:t>
            </a:r>
          </a:p>
          <a:p>
            <a:pPr marL="0" indent="0">
              <a:buNone/>
            </a:pPr>
            <a:r>
              <a:rPr lang="en-GB" sz="1800" dirty="0"/>
              <a:t>                                                                                              Akley Olton</a:t>
            </a:r>
          </a:p>
        </p:txBody>
      </p:sp>
    </p:spTree>
    <p:extLst>
      <p:ext uri="{BB962C8B-B14F-4D97-AF65-F5344CB8AC3E}">
        <p14:creationId xmlns:p14="http://schemas.microsoft.com/office/powerpoint/2010/main" val="4097533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7"/>
            <a:ext cx="3249230"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A3426-1DE0-4727-8D8E-610ED4CAC80B}"/>
              </a:ext>
            </a:extLst>
          </p:cNvPr>
          <p:cNvSpPr>
            <a:spLocks noGrp="1"/>
          </p:cNvSpPr>
          <p:nvPr>
            <p:ph type="title"/>
          </p:nvPr>
        </p:nvSpPr>
        <p:spPr>
          <a:xfrm>
            <a:off x="505677" y="914400"/>
            <a:ext cx="2743200" cy="2887579"/>
          </a:xfrm>
        </p:spPr>
        <p:txBody>
          <a:bodyPr vert="horz" lIns="91440" tIns="45720" rIns="91440" bIns="45720" rtlCol="0" anchor="b">
            <a:normAutofit/>
          </a:bodyPr>
          <a:lstStyle/>
          <a:p>
            <a:pPr algn="ctr"/>
            <a:r>
              <a:rPr lang="en-US" sz="3900" b="1" kern="1200">
                <a:solidFill>
                  <a:srgbClr val="FFFFFF"/>
                </a:solidFill>
                <a:latin typeface="+mj-lt"/>
                <a:ea typeface="+mj-ea"/>
                <a:cs typeface="+mj-cs"/>
              </a:rPr>
              <a:t>Modern-day legacies of Campden Park</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344" y="3910267"/>
            <a:ext cx="1940093"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5" descr="See the source image">
            <a:extLst>
              <a:ext uri="{FF2B5EF4-FFF2-40B4-BE49-F238E27FC236}">
                <a16:creationId xmlns:a16="http://schemas.microsoft.com/office/drawing/2014/main" id="{15D77203-73F9-482D-8DBE-9F02A6B094F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726" r="8018" b="-2"/>
          <a:stretch/>
        </p:blipFill>
        <p:spPr bwMode="auto">
          <a:xfrm>
            <a:off x="4048012" y="492573"/>
            <a:ext cx="4549867" cy="588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3947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7188A-9793-7C9B-2D4E-25725E5D6C67}"/>
              </a:ext>
            </a:extLst>
          </p:cNvPr>
          <p:cNvSpPr>
            <a:spLocks noGrp="1"/>
          </p:cNvSpPr>
          <p:nvPr>
            <p:ph type="title"/>
          </p:nvPr>
        </p:nvSpPr>
        <p:spPr>
          <a:xfrm>
            <a:off x="480060" y="325369"/>
            <a:ext cx="3410622" cy="1956841"/>
          </a:xfrm>
        </p:spPr>
        <p:txBody>
          <a:bodyPr anchor="b">
            <a:normAutofit/>
          </a:bodyPr>
          <a:lstStyle/>
          <a:p>
            <a:r>
              <a:rPr lang="en-GB" sz="2800" b="1" dirty="0">
                <a:latin typeface="+mn-lt"/>
              </a:rPr>
              <a:t>A summary and update (March 2023)</a:t>
            </a:r>
          </a:p>
        </p:txBody>
      </p:sp>
      <p:sp>
        <p:nvSpPr>
          <p:cNvPr id="3" name="Content Placeholder 2">
            <a:extLst>
              <a:ext uri="{FF2B5EF4-FFF2-40B4-BE49-F238E27FC236}">
                <a16:creationId xmlns:a16="http://schemas.microsoft.com/office/drawing/2014/main" id="{50D849FC-7483-B24E-4802-F1CAEF67A26C}"/>
              </a:ext>
            </a:extLst>
          </p:cNvPr>
          <p:cNvSpPr>
            <a:spLocks noGrp="1"/>
          </p:cNvSpPr>
          <p:nvPr>
            <p:ph idx="1"/>
          </p:nvPr>
        </p:nvSpPr>
        <p:spPr>
          <a:xfrm>
            <a:off x="480060" y="2872899"/>
            <a:ext cx="3182691" cy="3320668"/>
          </a:xfrm>
        </p:spPr>
        <p:txBody>
          <a:bodyPr>
            <a:normAutofit/>
          </a:bodyPr>
          <a:lstStyle/>
          <a:p>
            <a:pPr marL="0" indent="0">
              <a:buNone/>
            </a:pPr>
            <a:r>
              <a:rPr lang="en-GB" sz="1300" b="1"/>
              <a:t>Published by the Institute of Welsh Affairs, in </a:t>
            </a:r>
            <a:r>
              <a:rPr lang="en-GB" sz="1300" b="1" i="1"/>
              <a:t>The Welsh Agenda</a:t>
            </a:r>
          </a:p>
          <a:p>
            <a:pPr marL="0" indent="0">
              <a:buNone/>
            </a:pPr>
            <a:r>
              <a:rPr lang="en-GB" sz="1300" b="1" i="0">
                <a:effectLst/>
                <a:latin typeface="gt_super_text_bold"/>
              </a:rPr>
              <a:t>Wales’ oldest university – and its slavery links with St Vincent, in the Caribbean </a:t>
            </a:r>
            <a:r>
              <a:rPr lang="en-GB" sz="1300" i="0">
                <a:effectLst/>
                <a:latin typeface="gt_super_text_bold"/>
              </a:rPr>
              <a:t>by Andy Bevan, </a:t>
            </a:r>
            <a:r>
              <a:rPr lang="en-GB" sz="1300" b="0" i="0">
                <a:effectLst/>
                <a:latin typeface="proxima-nova"/>
              </a:rPr>
              <a:t>22 March 2023 </a:t>
            </a:r>
          </a:p>
          <a:p>
            <a:pPr marL="0" indent="0">
              <a:buNone/>
            </a:pPr>
            <a:r>
              <a:rPr lang="en-GB" sz="1300">
                <a:hlinkClick r:id="rId2"/>
              </a:rPr>
              <a:t>https://www.iwa.wales/agenda/2023/03/wales-oldest-university-and-its-slavery-links-with-st-vincent-in-the-caribbean/</a:t>
            </a:r>
            <a:endParaRPr lang="en-GB" sz="1300"/>
          </a:p>
          <a:p>
            <a:pPr marL="0" indent="0">
              <a:buNone/>
            </a:pPr>
            <a:endParaRPr lang="en-GB" sz="1300"/>
          </a:p>
          <a:p>
            <a:pPr marL="0" indent="0">
              <a:buNone/>
            </a:pPr>
            <a:endParaRPr lang="en-GB" sz="1300"/>
          </a:p>
          <a:p>
            <a:pPr marL="0" indent="0">
              <a:buNone/>
            </a:pPr>
            <a:endParaRPr lang="en-GB" sz="1300"/>
          </a:p>
          <a:p>
            <a:pPr marL="0" indent="0">
              <a:buNone/>
            </a:pPr>
            <a:endParaRPr lang="en-GB" sz="1300"/>
          </a:p>
          <a:p>
            <a:pPr marL="0" indent="0">
              <a:buNone/>
            </a:pPr>
            <a:r>
              <a:rPr lang="en-GB" sz="1300"/>
              <a:t>       Akley Olton, Vincentian film-maker</a:t>
            </a:r>
          </a:p>
          <a:p>
            <a:pPr marL="0" indent="0">
              <a:buNone/>
            </a:pPr>
            <a:endParaRPr lang="en-GB" sz="1300"/>
          </a:p>
          <a:p>
            <a:pPr marL="0" indent="0">
              <a:buNone/>
            </a:pPr>
            <a:endParaRPr lang="en-GB" sz="1300"/>
          </a:p>
          <a:p>
            <a:pPr marL="0" indent="0">
              <a:buNone/>
            </a:pPr>
            <a:endParaRPr lang="en-GB" sz="1300"/>
          </a:p>
          <a:p>
            <a:pPr marL="0" indent="0">
              <a:buNone/>
            </a:pPr>
            <a:endParaRPr lang="en-GB" sz="1300"/>
          </a:p>
          <a:p>
            <a:pPr marL="0" indent="0">
              <a:buNone/>
            </a:pPr>
            <a:endParaRPr lang="en-GB" sz="1300"/>
          </a:p>
          <a:p>
            <a:pPr marL="0" indent="0">
              <a:buNone/>
            </a:pPr>
            <a:endParaRPr lang="en-GB" sz="1300"/>
          </a:p>
          <a:p>
            <a:pPr marL="0" indent="0">
              <a:buNone/>
            </a:pPr>
            <a:endParaRPr lang="en-GB" sz="1300"/>
          </a:p>
        </p:txBody>
      </p:sp>
      <p:pic>
        <p:nvPicPr>
          <p:cNvPr id="1026" name="Picture 2">
            <a:extLst>
              <a:ext uri="{FF2B5EF4-FFF2-40B4-BE49-F238E27FC236}">
                <a16:creationId xmlns:a16="http://schemas.microsoft.com/office/drawing/2014/main" id="{C3DAC1BE-4A1F-68C1-D05F-75714203693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43" r="41642"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313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71F5FCA-DCEE-119B-EF2D-B690B1A468EC}"/>
              </a:ext>
            </a:extLst>
          </p:cNvPr>
          <p:cNvPicPr>
            <a:picLocks noGrp="1" noChangeAspect="1"/>
          </p:cNvPicPr>
          <p:nvPr>
            <p:ph idx="1"/>
          </p:nvPr>
        </p:nvPicPr>
        <p:blipFill>
          <a:blip r:embed="rId2"/>
          <a:stretch>
            <a:fillRect/>
          </a:stretch>
        </p:blipFill>
        <p:spPr>
          <a:xfrm>
            <a:off x="0" y="68355"/>
            <a:ext cx="4440174" cy="3125773"/>
          </a:xfrm>
          <a:prstGeom prst="rect">
            <a:avLst/>
          </a:prstGeom>
        </p:spPr>
      </p:pic>
      <p:pic>
        <p:nvPicPr>
          <p:cNvPr id="11" name="Picture 10">
            <a:extLst>
              <a:ext uri="{FF2B5EF4-FFF2-40B4-BE49-F238E27FC236}">
                <a16:creationId xmlns:a16="http://schemas.microsoft.com/office/drawing/2014/main" id="{9B59FC0C-600F-F040-EFC2-A3AA05C501EE}"/>
              </a:ext>
            </a:extLst>
          </p:cNvPr>
          <p:cNvPicPr>
            <a:picLocks noChangeAspect="1"/>
          </p:cNvPicPr>
          <p:nvPr/>
        </p:nvPicPr>
        <p:blipFill rotWithShape="1">
          <a:blip r:embed="rId3"/>
          <a:srcRect r="-2010" b="47722"/>
          <a:stretch/>
        </p:blipFill>
        <p:spPr>
          <a:xfrm>
            <a:off x="3077724" y="3100689"/>
            <a:ext cx="5909159" cy="2138705"/>
          </a:xfrm>
          <a:prstGeom prst="rect">
            <a:avLst/>
          </a:prstGeom>
        </p:spPr>
      </p:pic>
      <p:pic>
        <p:nvPicPr>
          <p:cNvPr id="12" name="Picture 11">
            <a:extLst>
              <a:ext uri="{FF2B5EF4-FFF2-40B4-BE49-F238E27FC236}">
                <a16:creationId xmlns:a16="http://schemas.microsoft.com/office/drawing/2014/main" id="{938C0D88-F319-78E9-6B00-028860DAE7D6}"/>
              </a:ext>
            </a:extLst>
          </p:cNvPr>
          <p:cNvPicPr>
            <a:picLocks noChangeAspect="1"/>
          </p:cNvPicPr>
          <p:nvPr/>
        </p:nvPicPr>
        <p:blipFill rotWithShape="1">
          <a:blip r:embed="rId3"/>
          <a:srcRect t="50477" r="4639" b="14458"/>
          <a:stretch/>
        </p:blipFill>
        <p:spPr>
          <a:xfrm>
            <a:off x="3077725" y="5075340"/>
            <a:ext cx="5814606" cy="1510018"/>
          </a:xfrm>
          <a:prstGeom prst="rect">
            <a:avLst/>
          </a:prstGeom>
        </p:spPr>
      </p:pic>
      <p:pic>
        <p:nvPicPr>
          <p:cNvPr id="13" name="Picture 12">
            <a:extLst>
              <a:ext uri="{FF2B5EF4-FFF2-40B4-BE49-F238E27FC236}">
                <a16:creationId xmlns:a16="http://schemas.microsoft.com/office/drawing/2014/main" id="{18083C8D-3C5B-8C0D-8B6E-63A108A8202B}"/>
              </a:ext>
            </a:extLst>
          </p:cNvPr>
          <p:cNvPicPr>
            <a:picLocks noChangeAspect="1"/>
          </p:cNvPicPr>
          <p:nvPr/>
        </p:nvPicPr>
        <p:blipFill>
          <a:blip r:embed="rId4"/>
          <a:stretch>
            <a:fillRect/>
          </a:stretch>
        </p:blipFill>
        <p:spPr>
          <a:xfrm>
            <a:off x="978701" y="3784841"/>
            <a:ext cx="1765497" cy="2722228"/>
          </a:xfrm>
          <a:prstGeom prst="rect">
            <a:avLst/>
          </a:prstGeom>
        </p:spPr>
      </p:pic>
      <p:pic>
        <p:nvPicPr>
          <p:cNvPr id="14" name="Picture 13">
            <a:extLst>
              <a:ext uri="{FF2B5EF4-FFF2-40B4-BE49-F238E27FC236}">
                <a16:creationId xmlns:a16="http://schemas.microsoft.com/office/drawing/2014/main" id="{2EE45EA3-430A-6BB2-0B91-453F80645DD7}"/>
              </a:ext>
            </a:extLst>
          </p:cNvPr>
          <p:cNvPicPr>
            <a:picLocks noChangeAspect="1"/>
          </p:cNvPicPr>
          <p:nvPr/>
        </p:nvPicPr>
        <p:blipFill>
          <a:blip r:embed="rId5"/>
          <a:stretch>
            <a:fillRect/>
          </a:stretch>
        </p:blipFill>
        <p:spPr>
          <a:xfrm>
            <a:off x="4572000" y="68355"/>
            <a:ext cx="4440174" cy="2496044"/>
          </a:xfrm>
          <a:prstGeom prst="rect">
            <a:avLst/>
          </a:prstGeom>
        </p:spPr>
      </p:pic>
    </p:spTree>
    <p:extLst>
      <p:ext uri="{BB962C8B-B14F-4D97-AF65-F5344CB8AC3E}">
        <p14:creationId xmlns:p14="http://schemas.microsoft.com/office/powerpoint/2010/main" val="1335875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F5720E0A-64C9-8B22-28F9-E31E6BF57FB4}"/>
              </a:ext>
            </a:extLst>
          </p:cNvPr>
          <p:cNvPicPr>
            <a:picLocks noChangeAspect="1"/>
          </p:cNvPicPr>
          <p:nvPr/>
        </p:nvPicPr>
        <p:blipFill>
          <a:blip r:embed="rId2"/>
          <a:stretch>
            <a:fillRect/>
          </a:stretch>
        </p:blipFill>
        <p:spPr>
          <a:xfrm>
            <a:off x="3145412" y="3014436"/>
            <a:ext cx="2853175" cy="829128"/>
          </a:xfrm>
          <a:prstGeom prst="rect">
            <a:avLst/>
          </a:prstGeom>
        </p:spPr>
      </p:pic>
      <p:sp>
        <p:nvSpPr>
          <p:cNvPr id="2" name="Title 1">
            <a:extLst>
              <a:ext uri="{FF2B5EF4-FFF2-40B4-BE49-F238E27FC236}">
                <a16:creationId xmlns:a16="http://schemas.microsoft.com/office/drawing/2014/main" id="{D5957EBB-56EC-19D7-B592-3E0A7EE51656}"/>
              </a:ext>
            </a:extLst>
          </p:cNvPr>
          <p:cNvSpPr>
            <a:spLocks noGrp="1"/>
          </p:cNvSpPr>
          <p:nvPr>
            <p:ph type="title"/>
          </p:nvPr>
        </p:nvSpPr>
        <p:spPr/>
        <p:txBody>
          <a:bodyPr/>
          <a:lstStyle/>
          <a:p>
            <a:endParaRPr lang="en-GB" dirty="0"/>
          </a:p>
        </p:txBody>
      </p:sp>
      <p:pic>
        <p:nvPicPr>
          <p:cNvPr id="17" name="Content Placeholder 16">
            <a:extLst>
              <a:ext uri="{FF2B5EF4-FFF2-40B4-BE49-F238E27FC236}">
                <a16:creationId xmlns:a16="http://schemas.microsoft.com/office/drawing/2014/main" id="{89614D94-3973-ED70-C56F-FBE9F8C98343}"/>
              </a:ext>
            </a:extLst>
          </p:cNvPr>
          <p:cNvPicPr>
            <a:picLocks noGrp="1" noChangeAspect="1"/>
          </p:cNvPicPr>
          <p:nvPr>
            <p:ph idx="1"/>
          </p:nvPr>
        </p:nvPicPr>
        <p:blipFill>
          <a:blip r:embed="rId3"/>
          <a:stretch>
            <a:fillRect/>
          </a:stretch>
        </p:blipFill>
        <p:spPr>
          <a:xfrm>
            <a:off x="7555563" y="1800191"/>
            <a:ext cx="1573186" cy="807569"/>
          </a:xfrm>
          <a:prstGeom prst="rect">
            <a:avLst/>
          </a:prstGeom>
        </p:spPr>
      </p:pic>
      <p:pic>
        <p:nvPicPr>
          <p:cNvPr id="4" name="Picture 3">
            <a:extLst>
              <a:ext uri="{FF2B5EF4-FFF2-40B4-BE49-F238E27FC236}">
                <a16:creationId xmlns:a16="http://schemas.microsoft.com/office/drawing/2014/main" id="{70047047-8CCA-9E3C-EDC7-A3345F0BAE86}"/>
              </a:ext>
            </a:extLst>
          </p:cNvPr>
          <p:cNvPicPr>
            <a:picLocks noChangeAspect="1"/>
          </p:cNvPicPr>
          <p:nvPr/>
        </p:nvPicPr>
        <p:blipFill>
          <a:blip r:embed="rId4"/>
          <a:stretch>
            <a:fillRect/>
          </a:stretch>
        </p:blipFill>
        <p:spPr>
          <a:xfrm>
            <a:off x="147453" y="84446"/>
            <a:ext cx="4344624" cy="5612030"/>
          </a:xfrm>
          <a:prstGeom prst="rect">
            <a:avLst/>
          </a:prstGeom>
        </p:spPr>
      </p:pic>
      <p:pic>
        <p:nvPicPr>
          <p:cNvPr id="5" name="Picture 4" descr="A screenshot of a computer&#10;&#10;Description automatically generated with medium confidence">
            <a:extLst>
              <a:ext uri="{FF2B5EF4-FFF2-40B4-BE49-F238E27FC236}">
                <a16:creationId xmlns:a16="http://schemas.microsoft.com/office/drawing/2014/main" id="{C87E0336-A4D3-175C-F4C0-E17629F0C5B8}"/>
              </a:ext>
            </a:extLst>
          </p:cNvPr>
          <p:cNvPicPr>
            <a:picLocks noChangeAspect="1"/>
          </p:cNvPicPr>
          <p:nvPr/>
        </p:nvPicPr>
        <p:blipFill>
          <a:blip r:embed="rId5"/>
          <a:srcRect l="21243" t="25400" r="38968" b="45246"/>
          <a:stretch>
            <a:fillRect/>
          </a:stretch>
        </p:blipFill>
        <p:spPr>
          <a:xfrm>
            <a:off x="4015032" y="3861507"/>
            <a:ext cx="4977649" cy="2193414"/>
          </a:xfrm>
          <a:prstGeom prst="rect">
            <a:avLst/>
          </a:prstGeom>
          <a:noFill/>
          <a:ln cap="flat">
            <a:noFill/>
          </a:ln>
        </p:spPr>
      </p:pic>
      <p:pic>
        <p:nvPicPr>
          <p:cNvPr id="9" name="Content Placeholder 5">
            <a:extLst>
              <a:ext uri="{FF2B5EF4-FFF2-40B4-BE49-F238E27FC236}">
                <a16:creationId xmlns:a16="http://schemas.microsoft.com/office/drawing/2014/main" id="{9A8E28F5-6C19-584A-3960-64A8D64A9579}"/>
              </a:ext>
            </a:extLst>
          </p:cNvPr>
          <p:cNvPicPr>
            <a:picLocks noChangeAspect="1"/>
          </p:cNvPicPr>
          <p:nvPr/>
        </p:nvPicPr>
        <p:blipFill rotWithShape="1">
          <a:blip r:embed="rId6"/>
          <a:srcRect l="12139" t="-12671"/>
          <a:stretch/>
        </p:blipFill>
        <p:spPr>
          <a:xfrm>
            <a:off x="2214694" y="5994675"/>
            <a:ext cx="6929306" cy="727163"/>
          </a:xfrm>
          <a:prstGeom prst="rect">
            <a:avLst/>
          </a:prstGeom>
        </p:spPr>
      </p:pic>
      <p:pic>
        <p:nvPicPr>
          <p:cNvPr id="10" name="Picture 2">
            <a:extLst>
              <a:ext uri="{FF2B5EF4-FFF2-40B4-BE49-F238E27FC236}">
                <a16:creationId xmlns:a16="http://schemas.microsoft.com/office/drawing/2014/main" id="{866E70F6-2956-2BFF-D202-B5938303A6BA}"/>
              </a:ext>
            </a:extLst>
          </p:cNvPr>
          <p:cNvPicPr>
            <a:picLocks noChangeAspect="1"/>
          </p:cNvPicPr>
          <p:nvPr/>
        </p:nvPicPr>
        <p:blipFill rotWithShape="1">
          <a:blip r:embed="rId7"/>
          <a:srcRect r="-4622" b="75782"/>
          <a:stretch/>
        </p:blipFill>
        <p:spPr>
          <a:xfrm>
            <a:off x="4593726" y="2621930"/>
            <a:ext cx="3543595" cy="1287296"/>
          </a:xfrm>
          <a:prstGeom prst="rect">
            <a:avLst/>
          </a:prstGeom>
          <a:noFill/>
          <a:ln cap="flat">
            <a:noFill/>
          </a:ln>
        </p:spPr>
      </p:pic>
      <p:pic>
        <p:nvPicPr>
          <p:cNvPr id="14" name="Content Placeholder 10">
            <a:extLst>
              <a:ext uri="{FF2B5EF4-FFF2-40B4-BE49-F238E27FC236}">
                <a16:creationId xmlns:a16="http://schemas.microsoft.com/office/drawing/2014/main" id="{C5D668DE-B94D-9B23-7856-2D636EA33D3A}"/>
              </a:ext>
            </a:extLst>
          </p:cNvPr>
          <p:cNvPicPr>
            <a:picLocks noChangeAspect="1"/>
          </p:cNvPicPr>
          <p:nvPr/>
        </p:nvPicPr>
        <p:blipFill>
          <a:blip r:embed="rId8"/>
          <a:stretch>
            <a:fillRect/>
          </a:stretch>
        </p:blipFill>
        <p:spPr>
          <a:xfrm>
            <a:off x="7570814" y="3174328"/>
            <a:ext cx="1573186" cy="783002"/>
          </a:xfrm>
          <a:prstGeom prst="rect">
            <a:avLst/>
          </a:prstGeom>
        </p:spPr>
      </p:pic>
      <p:pic>
        <p:nvPicPr>
          <p:cNvPr id="16" name="Picture 4">
            <a:extLst>
              <a:ext uri="{FF2B5EF4-FFF2-40B4-BE49-F238E27FC236}">
                <a16:creationId xmlns:a16="http://schemas.microsoft.com/office/drawing/2014/main" id="{7C6F9CB0-C138-0133-3410-39BC66382DFE}"/>
              </a:ext>
            </a:extLst>
          </p:cNvPr>
          <p:cNvPicPr>
            <a:picLocks noChangeAspect="1"/>
          </p:cNvPicPr>
          <p:nvPr/>
        </p:nvPicPr>
        <p:blipFill rotWithShape="1">
          <a:blip r:embed="rId9"/>
          <a:srcRect r="214" b="998"/>
          <a:stretch/>
        </p:blipFill>
        <p:spPr>
          <a:xfrm>
            <a:off x="4527949" y="64830"/>
            <a:ext cx="2991742" cy="2557099"/>
          </a:xfrm>
          <a:prstGeom prst="rect">
            <a:avLst/>
          </a:prstGeom>
          <a:noFill/>
          <a:ln cap="flat">
            <a:noFill/>
          </a:ln>
        </p:spPr>
      </p:pic>
      <p:sp>
        <p:nvSpPr>
          <p:cNvPr id="6" name="TextBox 5">
            <a:extLst>
              <a:ext uri="{FF2B5EF4-FFF2-40B4-BE49-F238E27FC236}">
                <a16:creationId xmlns:a16="http://schemas.microsoft.com/office/drawing/2014/main" id="{7E9C1F84-9CBF-E02F-C460-209BEBED26FC}"/>
              </a:ext>
            </a:extLst>
          </p:cNvPr>
          <p:cNvSpPr txBox="1"/>
          <p:nvPr/>
        </p:nvSpPr>
        <p:spPr>
          <a:xfrm>
            <a:off x="2286000" y="3244334"/>
            <a:ext cx="4572000" cy="369332"/>
          </a:xfrm>
          <a:prstGeom prst="rect">
            <a:avLst/>
          </a:prstGeom>
          <a:noFill/>
        </p:spPr>
        <p:txBody>
          <a:bodyPr wrap="square">
            <a:spAutoFit/>
          </a:bodyPr>
          <a:lstStyle/>
          <a:p>
            <a:r>
              <a:rPr lang="en-GB" dirty="0"/>
              <a:t>Presentation1</a:t>
            </a:r>
          </a:p>
        </p:txBody>
      </p:sp>
    </p:spTree>
    <p:extLst>
      <p:ext uri="{BB962C8B-B14F-4D97-AF65-F5344CB8AC3E}">
        <p14:creationId xmlns:p14="http://schemas.microsoft.com/office/powerpoint/2010/main" val="742086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C4F80-A23B-583D-201C-6B8DD0C088C9}"/>
              </a:ext>
            </a:extLst>
          </p:cNvPr>
          <p:cNvSpPr>
            <a:spLocks noGrp="1"/>
          </p:cNvSpPr>
          <p:nvPr>
            <p:ph type="title"/>
          </p:nvPr>
        </p:nvSpPr>
        <p:spPr/>
        <p:txBody>
          <a:bodyPr>
            <a:normAutofit fontScale="90000"/>
          </a:bodyPr>
          <a:lstStyle/>
          <a:p>
            <a:pPr>
              <a:lnSpc>
                <a:spcPct val="115000"/>
              </a:lnSpc>
              <a:spcAft>
                <a:spcPts val="800"/>
              </a:spcAft>
            </a:pP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GLOBALISING WELSH STUDIES: DECOLONISING </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HISTORY, HERITAGE, SOCIETY AND CULTURE (2024)</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EDITED BY NEIL EVANS AND CHARLOTTE WILLIAMS </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(Open access)</a:t>
            </a:r>
            <a:br>
              <a:rPr lang="en-GB" sz="1800" b="1" kern="100" dirty="0">
                <a:effectLst/>
                <a:latin typeface="Aptos" panose="020B0004020202020204" pitchFamily="34" charset="0"/>
                <a:ea typeface="DengXian" panose="02010600030101010101" pitchFamily="2" charset="-122"/>
                <a:cs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32173B21-41D2-94FB-D59B-D89AD938222D}"/>
              </a:ext>
            </a:extLst>
          </p:cNvPr>
          <p:cNvSpPr>
            <a:spLocks noGrp="1"/>
          </p:cNvSpPr>
          <p:nvPr>
            <p:ph idx="1"/>
          </p:nvPr>
        </p:nvSpPr>
        <p:spPr/>
        <p:txBody>
          <a:bodyPr>
            <a:normAutofit fontScale="8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See: Chapter 7: Phillips Must Fall: Histories and Legacies of Slavery and Colonialism at St David’s College, Lampeter by Alexander Scott</a:t>
            </a:r>
          </a:p>
          <a:p>
            <a:pPr marL="0" indent="0">
              <a:lnSpc>
                <a:spcPct val="115000"/>
              </a:lnSpc>
              <a:spcAft>
                <a:spcPts val="800"/>
              </a:spcAft>
              <a:buNone/>
            </a:pPr>
            <a:r>
              <a:rPr lang="en-GB" sz="18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2"/>
              </a:rPr>
              <a:t>https://www.uwp.co.uk/app/uploads/9781837721870_WEB.pdf</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Gallery Image">
            <a:extLst>
              <a:ext uri="{FF2B5EF4-FFF2-40B4-BE49-F238E27FC236}">
                <a16:creationId xmlns:a16="http://schemas.microsoft.com/office/drawing/2014/main" id="{BF984AFF-7A9F-90F3-F74C-EA31F6307EB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25309" y="365126"/>
            <a:ext cx="2890041" cy="4549774"/>
          </a:xfrm>
          <a:prstGeom prst="rect">
            <a:avLst/>
          </a:prstGeom>
          <a:noFill/>
          <a:ln>
            <a:noFill/>
          </a:ln>
        </p:spPr>
      </p:pic>
    </p:spTree>
    <p:extLst>
      <p:ext uri="{BB962C8B-B14F-4D97-AF65-F5344CB8AC3E}">
        <p14:creationId xmlns:p14="http://schemas.microsoft.com/office/powerpoint/2010/main" val="3510667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3BBCC6D8-E13D-D937-3F72-AD6DB40C0F89}"/>
              </a:ext>
            </a:extLst>
          </p:cNvPr>
          <p:cNvPicPr>
            <a:picLocks noChangeAspect="1"/>
          </p:cNvPicPr>
          <p:nvPr/>
        </p:nvPicPr>
        <p:blipFill>
          <a:blip r:embed="rId2"/>
          <a:stretch>
            <a:fillRect/>
          </a:stretch>
        </p:blipFill>
        <p:spPr>
          <a:xfrm>
            <a:off x="1227794" y="192819"/>
            <a:ext cx="6300057" cy="3185014"/>
          </a:xfrm>
          <a:prstGeom prst="rect">
            <a:avLst/>
          </a:prstGeom>
          <a:noFill/>
          <a:ln cap="flat">
            <a:noFill/>
          </a:ln>
        </p:spPr>
      </p:pic>
      <p:sp>
        <p:nvSpPr>
          <p:cNvPr id="4" name="TextBox 3">
            <a:extLst>
              <a:ext uri="{FF2B5EF4-FFF2-40B4-BE49-F238E27FC236}">
                <a16:creationId xmlns:a16="http://schemas.microsoft.com/office/drawing/2014/main" id="{6F318101-D1B3-BFFF-C60E-9F3D2F70B8C1}"/>
              </a:ext>
            </a:extLst>
          </p:cNvPr>
          <p:cNvSpPr txBox="1"/>
          <p:nvPr/>
        </p:nvSpPr>
        <p:spPr>
          <a:xfrm>
            <a:off x="1227794" y="3108966"/>
            <a:ext cx="5630206" cy="492443"/>
          </a:xfrm>
          <a:prstGeom prst="rect">
            <a:avLst/>
          </a:prstGeom>
          <a:noFill/>
        </p:spPr>
        <p:txBody>
          <a:bodyPr wrap="square">
            <a:spAutoFit/>
          </a:bodyPr>
          <a:lstStyle/>
          <a:p>
            <a:pPr defTabSz="685800">
              <a:defRPr sz="1800" b="0" i="0" u="none" strike="noStrike" kern="0" cap="none" spc="0" baseline="0">
                <a:solidFill>
                  <a:srgbClr val="000000"/>
                </a:solidFill>
                <a:uFillTx/>
              </a:defRPr>
            </a:pPr>
            <a:endParaRPr lang="en-GB" sz="1400" i="1" kern="100" dirty="0">
              <a:effectLst/>
              <a:latin typeface="Calibri" panose="020F0502020204030204" pitchFamily="34" charset="0"/>
              <a:ea typeface="DengXian" panose="02010600030101010101" pitchFamily="2" charset="-122"/>
              <a:cs typeface="Times New Roman" panose="02020603050405020304" pitchFamily="18" charset="0"/>
            </a:endParaRPr>
          </a:p>
          <a:p>
            <a:pPr defTabSz="685800">
              <a:defRPr sz="1800" b="0" i="0" u="none" strike="noStrike" kern="0" cap="none" spc="0" baseline="0">
                <a:solidFill>
                  <a:srgbClr val="000000"/>
                </a:solidFill>
                <a:uFillTx/>
              </a:defRPr>
            </a:pPr>
            <a:r>
              <a:rPr lang="en-GB" sz="1200" i="1" kern="100" dirty="0">
                <a:effectLst/>
                <a:latin typeface="Calibri" panose="020F0502020204030204" pitchFamily="34" charset="0"/>
                <a:ea typeface="DengXian" panose="02010600030101010101" pitchFamily="2" charset="-122"/>
                <a:cs typeface="Times New Roman" panose="02020603050405020304" pitchFamily="18" charset="0"/>
              </a:rPr>
              <a:t>Sugar Lands </a:t>
            </a:r>
            <a:r>
              <a:rPr lang="en-GB" sz="1200" kern="100" dirty="0" err="1">
                <a:effectLst/>
                <a:latin typeface="Calibri" panose="020F0502020204030204" pitchFamily="34" charset="0"/>
                <a:ea typeface="DengXian" panose="02010600030101010101" pitchFamily="2" charset="-122"/>
                <a:cs typeface="Times New Roman" panose="02020603050405020304" pitchFamily="18" charset="0"/>
              </a:rPr>
              <a:t>Youtube</a:t>
            </a:r>
            <a:r>
              <a:rPr lang="en-GB" sz="1200" kern="100" dirty="0">
                <a:effectLst/>
                <a:latin typeface="Calibri" panose="020F0502020204030204" pitchFamily="34" charset="0"/>
                <a:ea typeface="DengXian" panose="02010600030101010101" pitchFamily="2" charset="-122"/>
                <a:cs typeface="Times New Roman" panose="02020603050405020304" pitchFamily="18" charset="0"/>
              </a:rPr>
              <a:t> link: </a:t>
            </a:r>
            <a:r>
              <a:rPr lang="en-GB" sz="1200" dirty="0">
                <a:solidFill>
                  <a:srgbClr val="FFFFFF"/>
                </a:solidFill>
                <a:latin typeface="Arial" pitchFamily="34"/>
                <a:cs typeface="Arial" pitchFamily="34"/>
                <a:hlinkClick r:id="rId3"/>
              </a:rPr>
              <a:t>https://www.youtube.com/watch?v=ScGo734jycs</a:t>
            </a:r>
            <a:endParaRPr lang="en-GB" sz="1200" dirty="0">
              <a:solidFill>
                <a:srgbClr val="FFFFFF"/>
              </a:solidFill>
              <a:latin typeface="Arial" pitchFamily="34"/>
              <a:cs typeface="Arial" pitchFamily="34"/>
            </a:endParaRPr>
          </a:p>
        </p:txBody>
      </p:sp>
      <p:pic>
        <p:nvPicPr>
          <p:cNvPr id="7" name="Picture 6">
            <a:extLst>
              <a:ext uri="{FF2B5EF4-FFF2-40B4-BE49-F238E27FC236}">
                <a16:creationId xmlns:a16="http://schemas.microsoft.com/office/drawing/2014/main" id="{5398F5A5-D9E4-F986-B632-8D9BEE11D34E}"/>
              </a:ext>
            </a:extLst>
          </p:cNvPr>
          <p:cNvPicPr>
            <a:picLocks noChangeAspect="1"/>
          </p:cNvPicPr>
          <p:nvPr/>
        </p:nvPicPr>
        <p:blipFill>
          <a:blip r:embed="rId4"/>
          <a:stretch>
            <a:fillRect/>
          </a:stretch>
        </p:blipFill>
        <p:spPr>
          <a:xfrm>
            <a:off x="1227794" y="3678299"/>
            <a:ext cx="3557148" cy="2200983"/>
          </a:xfrm>
          <a:prstGeom prst="rect">
            <a:avLst/>
          </a:prstGeom>
          <a:noFill/>
          <a:ln cap="flat">
            <a:noFill/>
          </a:ln>
        </p:spPr>
      </p:pic>
      <p:pic>
        <p:nvPicPr>
          <p:cNvPr id="8" name="Picture 11">
            <a:extLst>
              <a:ext uri="{FF2B5EF4-FFF2-40B4-BE49-F238E27FC236}">
                <a16:creationId xmlns:a16="http://schemas.microsoft.com/office/drawing/2014/main" id="{E4B0EE58-9265-817F-791A-074FEFC303C1}"/>
              </a:ext>
            </a:extLst>
          </p:cNvPr>
          <p:cNvPicPr>
            <a:picLocks noChangeAspect="1"/>
          </p:cNvPicPr>
          <p:nvPr/>
        </p:nvPicPr>
        <p:blipFill>
          <a:blip r:embed="rId5"/>
          <a:stretch>
            <a:fillRect/>
          </a:stretch>
        </p:blipFill>
        <p:spPr>
          <a:xfrm>
            <a:off x="5779484" y="3704514"/>
            <a:ext cx="2368382" cy="1642937"/>
          </a:xfrm>
          <a:prstGeom prst="rect">
            <a:avLst/>
          </a:prstGeom>
          <a:noFill/>
          <a:ln cap="flat">
            <a:noFill/>
          </a:ln>
        </p:spPr>
      </p:pic>
      <p:sp>
        <p:nvSpPr>
          <p:cNvPr id="10" name="TextBox 9">
            <a:extLst>
              <a:ext uri="{FF2B5EF4-FFF2-40B4-BE49-F238E27FC236}">
                <a16:creationId xmlns:a16="http://schemas.microsoft.com/office/drawing/2014/main" id="{AC70D91B-8107-E6D6-D269-67117EA355F2}"/>
              </a:ext>
            </a:extLst>
          </p:cNvPr>
          <p:cNvSpPr txBox="1"/>
          <p:nvPr/>
        </p:nvSpPr>
        <p:spPr>
          <a:xfrm>
            <a:off x="1133475" y="2742660"/>
            <a:ext cx="5372100" cy="3975832"/>
          </a:xfrm>
          <a:prstGeom prst="rect">
            <a:avLst/>
          </a:prstGeom>
          <a:noFill/>
        </p:spPr>
        <p:txBody>
          <a:bodyPr wrap="square">
            <a:spAutoFit/>
          </a:bodyPr>
          <a:lstStyle/>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000" b="1" kern="100" dirty="0">
                <a:effectLst/>
                <a:latin typeface="Calibri" panose="020F0502020204030204" pitchFamily="34" charset="0"/>
                <a:ea typeface="DengXian" panose="02010600030101010101" pitchFamily="2" charset="-122"/>
                <a:cs typeface="Times New Roman" panose="02020603050405020304" pitchFamily="18" charset="0"/>
              </a:rPr>
              <a:t>St Vincent and the Grenadines Independence Day, 27 October 2022.</a:t>
            </a:r>
          </a:p>
          <a:p>
            <a:pPr>
              <a:lnSpc>
                <a:spcPct val="107000"/>
              </a:lnSpc>
              <a:spcAft>
                <a:spcPts val="800"/>
              </a:spcAft>
            </a:pPr>
            <a:r>
              <a:rPr lang="en-GB" sz="1000" b="1"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1000" b="1" i="1" kern="100" dirty="0">
                <a:effectLst/>
                <a:latin typeface="Calibri" panose="020F0502020204030204" pitchFamily="34" charset="0"/>
                <a:ea typeface="DengXian" panose="02010600030101010101" pitchFamily="2" charset="-122"/>
                <a:cs typeface="Times New Roman" panose="02020603050405020304" pitchFamily="18" charset="0"/>
              </a:rPr>
              <a:t>L to R:</a:t>
            </a:r>
            <a:r>
              <a:rPr lang="en-GB" sz="1000" b="1" kern="100" dirty="0">
                <a:effectLst/>
                <a:latin typeface="Calibri" panose="020F0502020204030204" pitchFamily="34" charset="0"/>
                <a:ea typeface="DengXian" panose="02010600030101010101" pitchFamily="2" charset="-122"/>
                <a:cs typeface="Times New Roman" panose="02020603050405020304" pitchFamily="18" charset="0"/>
              </a:rPr>
              <a:t> Medwin Hughes (UWTSD Vice-Chancellor), Alexander Scott, </a:t>
            </a:r>
          </a:p>
          <a:p>
            <a:pPr>
              <a:lnSpc>
                <a:spcPct val="107000"/>
              </a:lnSpc>
              <a:spcAft>
                <a:spcPts val="800"/>
              </a:spcAft>
            </a:pPr>
            <a:r>
              <a:rPr lang="en-GB" sz="1000" b="1" kern="100" dirty="0">
                <a:effectLst/>
                <a:latin typeface="Calibri" panose="020F0502020204030204" pitchFamily="34" charset="0"/>
                <a:ea typeface="DengXian" panose="02010600030101010101" pitchFamily="2" charset="-122"/>
                <a:cs typeface="Times New Roman" panose="02020603050405020304" pitchFamily="18" charset="0"/>
              </a:rPr>
              <a:t>Akley Olton, Andy Bevan</a:t>
            </a:r>
          </a:p>
        </p:txBody>
      </p:sp>
      <p:sp>
        <p:nvSpPr>
          <p:cNvPr id="12" name="TextBox 11">
            <a:extLst>
              <a:ext uri="{FF2B5EF4-FFF2-40B4-BE49-F238E27FC236}">
                <a16:creationId xmlns:a16="http://schemas.microsoft.com/office/drawing/2014/main" id="{0E8AE29A-9D11-BC85-F4B9-3B945EEB9D0B}"/>
              </a:ext>
            </a:extLst>
          </p:cNvPr>
          <p:cNvSpPr txBox="1"/>
          <p:nvPr/>
        </p:nvSpPr>
        <p:spPr>
          <a:xfrm>
            <a:off x="5686425" y="3093043"/>
            <a:ext cx="3276599" cy="2819618"/>
          </a:xfrm>
          <a:prstGeom prst="rect">
            <a:avLst/>
          </a:prstGeom>
          <a:noFill/>
        </p:spPr>
        <p:txBody>
          <a:bodyPr wrap="square">
            <a:spAutoFit/>
          </a:bodyPr>
          <a:lstStyle/>
          <a:p>
            <a:pPr>
              <a:lnSpc>
                <a:spcPct val="107000"/>
              </a:lnSpc>
              <a:spcAft>
                <a:spcPts val="800"/>
              </a:spcAft>
            </a:pPr>
            <a:endParaRPr lang="en-GB" sz="1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0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000" b="1" kern="100" dirty="0">
                <a:effectLst/>
                <a:latin typeface="Calibri" panose="020F0502020204030204" pitchFamily="34" charset="0"/>
                <a:ea typeface="DengXian" panose="02010600030101010101" pitchFamily="2" charset="-122"/>
                <a:cs typeface="Times New Roman" panose="02020603050405020304" pitchFamily="18" charset="0"/>
              </a:rPr>
              <a:t>Dr Adrian Fraser, former Head of University of the West  Indies campus, St Vincent</a:t>
            </a:r>
          </a:p>
        </p:txBody>
      </p:sp>
    </p:spTree>
    <p:extLst>
      <p:ext uri="{BB962C8B-B14F-4D97-AF65-F5344CB8AC3E}">
        <p14:creationId xmlns:p14="http://schemas.microsoft.com/office/powerpoint/2010/main" val="33318159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156</TotalTime>
  <Words>1498</Words>
  <Application>Microsoft Office PowerPoint</Application>
  <PresentationFormat>On-screen Show (4:3)</PresentationFormat>
  <Paragraphs>91</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gt_super_text_bold</vt:lpstr>
      <vt:lpstr>proxima-nova</vt:lpstr>
      <vt:lpstr>Aptos</vt:lpstr>
      <vt:lpstr>Arial</vt:lpstr>
      <vt:lpstr>Calibri</vt:lpstr>
      <vt:lpstr>Calibri Light</vt:lpstr>
      <vt:lpstr>Lato</vt:lpstr>
      <vt:lpstr>Symbol</vt:lpstr>
      <vt:lpstr>Office Theme</vt:lpstr>
      <vt:lpstr>  HPHP4004 The Colonial Project and the Humanities (Friday, 4 February 2022) Decolonising the University: A progress report…                                                                                                                                                                      Andy Bevan, Lecturer in                                                                                                             International Development &amp; Global Politics</vt:lpstr>
      <vt:lpstr>   Curriculum for the Future: 2022 and after: A draft Manifesto Andy Bevan, Luci Attala, Ann Bevan, Louise Steel                Lampeter, 6 July 2020    </vt:lpstr>
      <vt:lpstr> </vt:lpstr>
      <vt:lpstr> </vt:lpstr>
      <vt:lpstr>Universities, Race and Slavery: From Liverpool to Lampeter by Dr Alexander Scott, 1 July 2020</vt:lpstr>
      <vt:lpstr>Thomas Phillips: College Founder Owner of Camden Park Plantation,  St Vincent 1820-1851</vt:lpstr>
      <vt:lpstr> Vincentian voices in 2022? 200th Anniversary of the founding of St David’s College</vt:lpstr>
      <vt:lpstr>An update for BHM 2021 </vt:lpstr>
      <vt:lpstr>Modern-day legacies of Campden Park</vt:lpstr>
      <vt:lpstr>A summary and update (March 2023)</vt:lpstr>
      <vt:lpstr>PowerPoint Presentation</vt:lpstr>
      <vt:lpstr>PowerPoint Presentation</vt:lpstr>
      <vt:lpstr>  GLOBALISING WELSH STUDIES: DECOLONISING  HISTORY, HERITAGE, SOCIETY AND CULTURE (2024) EDITED BY NEIL EVANS AND CHARLOTTE WILLIAMS  (Open access)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for the Future: 2022 and after: A draft Manifesto Andy Bevan, Luci Attala, Ann Bevan, Louise Steel                Lampeter, 6 July 2020</dc:title>
  <dc:creator>Andy Bevan</dc:creator>
  <cp:lastModifiedBy>Andy Bevan</cp:lastModifiedBy>
  <cp:revision>17</cp:revision>
  <cp:lastPrinted>2022-02-02T09:42:51Z</cp:lastPrinted>
  <dcterms:created xsi:type="dcterms:W3CDTF">2022-02-01T10:36:29Z</dcterms:created>
  <dcterms:modified xsi:type="dcterms:W3CDTF">2025-02-12T10:38:52Z</dcterms:modified>
</cp:coreProperties>
</file>