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27" d="100"/>
          <a:sy n="27" d="100"/>
        </p:scale>
        <p:origin x="33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3/5/2019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3/5/2019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3/5/2019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3/5/2019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3/5/2019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3/5/2019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3/5/2019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3/5/2019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3/5/2019</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435783" y="1966490"/>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External Pipe Crawler – Group Project</a:t>
            </a:r>
          </a:p>
          <a:p>
            <a:pPr eaLnBrk="1" hangingPunct="1">
              <a:lnSpc>
                <a:spcPct val="110000"/>
              </a:lnSpc>
              <a:spcBef>
                <a:spcPct val="0"/>
              </a:spcBef>
              <a:buFontTx/>
              <a:buNone/>
            </a:pPr>
            <a:r>
              <a:rPr lang="en-GB" altLang="en-US" sz="3600" b="1" dirty="0">
                <a:solidFill>
                  <a:srgbClr val="002060"/>
                </a:solidFill>
                <a:latin typeface="Calibri" charset="0"/>
                <a:ea typeface="Calibri" charset="0"/>
                <a:cs typeface="Calibri" charset="0"/>
              </a:rPr>
              <a:t>Michael </a:t>
            </a:r>
            <a:r>
              <a:rPr lang="en-GB" altLang="en-US" sz="3600" b="1" dirty="0" err="1">
                <a:solidFill>
                  <a:srgbClr val="002060"/>
                </a:solidFill>
                <a:latin typeface="Calibri" charset="0"/>
                <a:ea typeface="Calibri" charset="0"/>
                <a:cs typeface="Calibri" charset="0"/>
              </a:rPr>
              <a:t>Heys</a:t>
            </a:r>
            <a:r>
              <a:rPr lang="en-GB" altLang="en-US" sz="3600" b="1" dirty="0">
                <a:solidFill>
                  <a:srgbClr val="002060"/>
                </a:solidFill>
                <a:latin typeface="Calibri" charset="0"/>
                <a:ea typeface="Calibri" charset="0"/>
                <a:cs typeface="Calibri" charset="0"/>
              </a:rPr>
              <a:t>, Callum Evans, George Dalton – Brown, Alexander Spurgin </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Richard Morgan</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(Hons) Automotive/Motorsport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451911" y="7180648"/>
            <a:ext cx="6415087" cy="798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GB" sz="2800" dirty="0"/>
              <a:t>For this task we were split up into groups and told to design and build a pipe crawler in accordance within the </a:t>
            </a:r>
            <a:r>
              <a:rPr lang="en-GB" sz="2800" dirty="0" err="1"/>
              <a:t>IMechE</a:t>
            </a:r>
            <a:r>
              <a:rPr lang="en-GB" sz="2800" dirty="0"/>
              <a:t> pipe crawler challenge specifications. The pipe crawler had to be self-contained, fit within a certain size, and go up and down the pipe with the only interference from team members being turning it on. The pipe crawler had to lift a steel chain over a height of 2m. We were also told that we had to work to a minimalistic, budget of £25 that was fully reimbursable by the university.</a:t>
            </a:r>
          </a:p>
          <a:p>
            <a:pPr>
              <a:spcBef>
                <a:spcPct val="50000"/>
              </a:spcBef>
            </a:pPr>
            <a:endParaRPr lang="en-US" altLang="en-US" sz="2800" dirty="0"/>
          </a:p>
        </p:txBody>
      </p:sp>
      <p:sp>
        <p:nvSpPr>
          <p:cNvPr id="12" name="Text Box 8"/>
          <p:cNvSpPr txBox="1">
            <a:spLocks noChangeArrowheads="1"/>
          </p:cNvSpPr>
          <p:nvPr/>
        </p:nvSpPr>
        <p:spPr bwMode="auto">
          <a:xfrm>
            <a:off x="451911" y="15612178"/>
            <a:ext cx="6874308" cy="10309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How and Why</a:t>
            </a:r>
          </a:p>
          <a:p>
            <a:pPr>
              <a:spcBef>
                <a:spcPct val="40000"/>
              </a:spcBef>
            </a:pPr>
            <a:r>
              <a:rPr lang="en-GB" altLang="en-US" sz="2800" dirty="0"/>
              <a:t>Our design utilises four electric motors to propel the pipe crawler up the pipe whilst lifting a chain that is getting heavier the higher it gets. We made our pipe crawler out of MDF over two layers. On the first layer, there are two motors with wheels that make contact with the pipe (on opposite sides), and on the second layer the motors were arranged in the same fashion, however they are offset by 90 degrees. This means that there are four driving points of contact on the pipe. The battery packs used 2 AA batteries each and were connected in a parallel circuit. These were mounted in a cross pattern, on the first layer there are two battery packs, in opposite corners; and the second layer there are two battery packs in opposite corners but offset by 90 degrees.</a:t>
            </a:r>
            <a:endParaRPr lang="en-AU" altLang="en-US" sz="2800" dirty="0"/>
          </a:p>
        </p:txBody>
      </p:sp>
      <p:sp>
        <p:nvSpPr>
          <p:cNvPr id="24" name="Text Box 22"/>
          <p:cNvSpPr txBox="1">
            <a:spLocks noChangeArrowheads="1"/>
          </p:cNvSpPr>
          <p:nvPr/>
        </p:nvSpPr>
        <p:spPr bwMode="auto">
          <a:xfrm>
            <a:off x="14529210" y="15442548"/>
            <a:ext cx="6415087" cy="1207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Team Information</a:t>
            </a:r>
          </a:p>
          <a:p>
            <a:pPr>
              <a:spcBef>
                <a:spcPct val="50000"/>
              </a:spcBef>
            </a:pPr>
            <a:r>
              <a:rPr lang="en-GB" altLang="en-US" sz="2800" dirty="0"/>
              <a:t>Michael </a:t>
            </a:r>
            <a:r>
              <a:rPr lang="en-GB" altLang="en-US" sz="2800" dirty="0" err="1"/>
              <a:t>Heys</a:t>
            </a:r>
            <a:r>
              <a:rPr lang="en-GB" altLang="en-US" sz="2800" dirty="0"/>
              <a:t> – Mechanical Drive and Propulsion – BEng Motorsport Engineering - For this project I came up with the original idea for the orientation of the motors.</a:t>
            </a:r>
          </a:p>
          <a:p>
            <a:pPr>
              <a:spcBef>
                <a:spcPct val="50000"/>
              </a:spcBef>
            </a:pPr>
            <a:r>
              <a:rPr lang="en-GB" altLang="en-US" sz="2800" dirty="0"/>
              <a:t>Callum Evans – Power Generation and Storage – BEng Motorcycle Engineering - For this project I assisted in building the pipe crawler and ordered most of the motors. </a:t>
            </a:r>
          </a:p>
          <a:p>
            <a:pPr>
              <a:spcBef>
                <a:spcPct val="50000"/>
              </a:spcBef>
            </a:pPr>
            <a:r>
              <a:rPr lang="en-GB" altLang="en-US" sz="2800" dirty="0"/>
              <a:t>George Dalton – Brown – Team Leadership and Systems Integration – BEng Motorsport Engineering -For this project I compiled the reports and organised meetings. </a:t>
            </a:r>
          </a:p>
          <a:p>
            <a:pPr>
              <a:spcBef>
                <a:spcPct val="50000"/>
              </a:spcBef>
            </a:pPr>
            <a:r>
              <a:rPr lang="en-GB" altLang="en-US" sz="2800" dirty="0"/>
              <a:t>Alexander Spurgin – Control, Robustness and Reliability and Payload BEng Automotive Engineering -For this project I integrated the wiring into the design and came up with the concept of using two layers.</a:t>
            </a:r>
          </a:p>
          <a:p>
            <a:pPr>
              <a:spcBef>
                <a:spcPct val="50000"/>
              </a:spcBef>
            </a:pPr>
            <a:endParaRPr lang="en-AU" altLang="en-US" sz="2800" dirty="0"/>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pic>
        <p:nvPicPr>
          <p:cNvPr id="28" name="Picture 27"/>
          <p:cNvPicPr>
            <a:picLocks noChangeAspect="1"/>
          </p:cNvPicPr>
          <p:nvPr/>
        </p:nvPicPr>
        <p:blipFill>
          <a:blip r:embed="rId4">
            <a:clrChange>
              <a:clrFrom>
                <a:srgbClr val="000000">
                  <a:alpha val="0"/>
                </a:srgbClr>
              </a:clrFrom>
              <a:clrTo>
                <a:srgbClr val="000000">
                  <a:alpha val="0"/>
                </a:srgbClr>
              </a:clrTo>
            </a:clrChange>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252426" y="28626835"/>
            <a:ext cx="3975900" cy="1945816"/>
          </a:xfrm>
          <a:prstGeom prst="rect">
            <a:avLst/>
          </a:prstGeom>
        </p:spPr>
      </p:pic>
      <p:pic>
        <p:nvPicPr>
          <p:cNvPr id="38" name="Picture 37"/>
          <p:cNvPicPr>
            <a:picLocks noChangeAspect="1"/>
          </p:cNvPicPr>
          <p:nvPr/>
        </p:nvPicPr>
        <p:blipFill>
          <a:blip r:embed="rId6"/>
          <a:stretch>
            <a:fillRect/>
          </a:stretch>
        </p:blipFill>
        <p:spPr>
          <a:xfrm>
            <a:off x="8074997" y="15791382"/>
            <a:ext cx="5705435" cy="5454094"/>
          </a:xfrm>
          <a:prstGeom prst="rect">
            <a:avLst/>
          </a:prstGeom>
        </p:spPr>
      </p:pic>
      <p:pic>
        <p:nvPicPr>
          <p:cNvPr id="39" name="Picture 38"/>
          <p:cNvPicPr>
            <a:picLocks noChangeAspect="1"/>
          </p:cNvPicPr>
          <p:nvPr/>
        </p:nvPicPr>
        <p:blipFill>
          <a:blip r:embed="rId7"/>
          <a:stretch>
            <a:fillRect/>
          </a:stretch>
        </p:blipFill>
        <p:spPr>
          <a:xfrm>
            <a:off x="7770910" y="22029951"/>
            <a:ext cx="6585649" cy="5615388"/>
          </a:xfrm>
          <a:prstGeom prst="rect">
            <a:avLst/>
          </a:prstGeom>
        </p:spPr>
      </p:pic>
      <p:pic>
        <p:nvPicPr>
          <p:cNvPr id="41" name="Picture 40"/>
          <p:cNvPicPr>
            <a:picLocks noChangeAspect="1"/>
          </p:cNvPicPr>
          <p:nvPr/>
        </p:nvPicPr>
        <p:blipFill rotWithShape="1">
          <a:blip r:embed="rId8"/>
          <a:srcRect l="37218" t="26273" r="29900" b="31114"/>
          <a:stretch/>
        </p:blipFill>
        <p:spPr>
          <a:xfrm>
            <a:off x="7598262" y="10108443"/>
            <a:ext cx="6930948" cy="5055058"/>
          </a:xfrm>
          <a:prstGeom prst="rect">
            <a:avLst/>
          </a:prstGeom>
        </p:spPr>
      </p:pic>
      <p:pic>
        <p:nvPicPr>
          <p:cNvPr id="44" name="Picture 43"/>
          <p:cNvPicPr>
            <a:picLocks noChangeAspect="1"/>
          </p:cNvPicPr>
          <p:nvPr/>
        </p:nvPicPr>
        <p:blipFill rotWithShape="1">
          <a:blip r:embed="rId9"/>
          <a:srcRect l="36289" t="31543" r="31364" b="21568"/>
          <a:stretch/>
        </p:blipFill>
        <p:spPr>
          <a:xfrm>
            <a:off x="8043919" y="5628218"/>
            <a:ext cx="5216893" cy="4255886"/>
          </a:xfrm>
          <a:prstGeom prst="rect">
            <a:avLst/>
          </a:prstGeom>
        </p:spPr>
      </p:pic>
      <p:sp>
        <p:nvSpPr>
          <p:cNvPr id="46" name="TextBox 45"/>
          <p:cNvSpPr txBox="1"/>
          <p:nvPr/>
        </p:nvSpPr>
        <p:spPr>
          <a:xfrm>
            <a:off x="13547912" y="5704631"/>
            <a:ext cx="3952567" cy="830997"/>
          </a:xfrm>
          <a:prstGeom prst="rect">
            <a:avLst/>
          </a:prstGeom>
          <a:noFill/>
        </p:spPr>
        <p:txBody>
          <a:bodyPr wrap="square" rtlCol="0">
            <a:spAutoFit/>
          </a:bodyPr>
          <a:lstStyle/>
          <a:p>
            <a:r>
              <a:rPr lang="en-GB" sz="2400" dirty="0" err="1">
                <a:latin typeface="Arial" panose="020B0604020202020204" pitchFamily="34" charset="0"/>
                <a:cs typeface="Arial" panose="020B0604020202020204" pitchFamily="34" charset="0"/>
              </a:rPr>
              <a:t>Solidworks</a:t>
            </a:r>
            <a:r>
              <a:rPr lang="en-GB" sz="2400" dirty="0">
                <a:latin typeface="Arial" panose="020B0604020202020204" pitchFamily="34" charset="0"/>
                <a:cs typeface="Arial" panose="020B0604020202020204" pitchFamily="34" charset="0"/>
              </a:rPr>
              <a:t> Drawing – top view of 3D final model </a:t>
            </a:r>
          </a:p>
        </p:txBody>
      </p:sp>
      <p:sp>
        <p:nvSpPr>
          <p:cNvPr id="3" name="TextBox 2">
            <a:extLst>
              <a:ext uri="{FF2B5EF4-FFF2-40B4-BE49-F238E27FC236}">
                <a16:creationId xmlns:a16="http://schemas.microsoft.com/office/drawing/2014/main" xmlns="" id="{9684188B-4392-4043-8418-BE56435C6BC1}"/>
              </a:ext>
            </a:extLst>
          </p:cNvPr>
          <p:cNvSpPr txBox="1"/>
          <p:nvPr/>
        </p:nvSpPr>
        <p:spPr>
          <a:xfrm>
            <a:off x="14730655" y="7267699"/>
            <a:ext cx="6213642" cy="7417415"/>
          </a:xfrm>
          <a:prstGeom prst="rect">
            <a:avLst/>
          </a:prstGeom>
          <a:noFill/>
        </p:spPr>
        <p:txBody>
          <a:bodyPr wrap="square" rtlCol="0">
            <a:spAutoFit/>
          </a:bodyPr>
          <a:lstStyle/>
          <a:p>
            <a:pPr algn="l"/>
            <a:r>
              <a:rPr lang="en-GB" sz="3200" b="1" dirty="0">
                <a:latin typeface="Arial" panose="020B0604020202020204" pitchFamily="34" charset="0"/>
                <a:cs typeface="Arial" panose="020B0604020202020204" pitchFamily="34" charset="0"/>
              </a:rPr>
              <a:t>Features</a:t>
            </a:r>
          </a:p>
          <a:p>
            <a:pPr algn="l"/>
            <a:r>
              <a:rPr lang="en-US" sz="2800" dirty="0">
                <a:latin typeface="Arial" panose="020B0604020202020204" pitchFamily="34" charset="0"/>
                <a:cs typeface="Arial" panose="020B0604020202020204" pitchFamily="34" charset="0"/>
              </a:rPr>
              <a:t>There are still three features that we need to include on this design:The on/off switch needs to be relocated so that it is mounted on the very top of the design and so will turn off the motors when the pipe crawler reaches the top, at which point the pipe crawler will begin to fall back down the pipe.The pipe crawler still needs some form of impact resistance on the bottom of the base to protect it when it falls back down the pipe.The pipe electronic circuit needs to be altered in such a way that it produces more torque by configuring the battery/motor combination.</a:t>
            </a: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TotalTime>
  <Words>529</Words>
  <Application>Microsoft Office PowerPoint</Application>
  <PresentationFormat>Custom</PresentationFormat>
  <Paragraphs>19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ＭＳ Ｐゴシック</vt:lpstr>
      <vt:lpstr>ＭＳ Ｐゴシック</vt:lpstr>
      <vt:lpstr>Arial</vt:lpstr>
      <vt:lpstr>Calibri</vt:lpstr>
      <vt:lpstr>Calibri Light</vt:lpstr>
      <vt:lpstr>Georgia</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George Dalton - brown (1801728)</cp:lastModifiedBy>
  <cp:revision>29</cp:revision>
  <dcterms:created xsi:type="dcterms:W3CDTF">2016-02-25T08:27:32Z</dcterms:created>
  <dcterms:modified xsi:type="dcterms:W3CDTF">2019-03-05T16:40:55Z</dcterms:modified>
</cp:coreProperties>
</file>