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43"/>
  </p:notesMasterIdLst>
  <p:handoutMasterIdLst>
    <p:handoutMasterId r:id="rId44"/>
  </p:handoutMasterIdLst>
  <p:sldIdLst>
    <p:sldId id="371" r:id="rId2"/>
    <p:sldId id="642" r:id="rId3"/>
    <p:sldId id="633" r:id="rId4"/>
    <p:sldId id="614" r:id="rId5"/>
    <p:sldId id="650" r:id="rId6"/>
    <p:sldId id="615" r:id="rId7"/>
    <p:sldId id="616" r:id="rId8"/>
    <p:sldId id="617" r:id="rId9"/>
    <p:sldId id="618" r:id="rId10"/>
    <p:sldId id="619" r:id="rId11"/>
    <p:sldId id="621" r:id="rId12"/>
    <p:sldId id="622" r:id="rId13"/>
    <p:sldId id="649" r:id="rId14"/>
    <p:sldId id="623" r:id="rId15"/>
    <p:sldId id="624" r:id="rId16"/>
    <p:sldId id="625" r:id="rId17"/>
    <p:sldId id="627" r:id="rId18"/>
    <p:sldId id="628" r:id="rId19"/>
    <p:sldId id="629" r:id="rId20"/>
    <p:sldId id="630" r:id="rId21"/>
    <p:sldId id="651" r:id="rId22"/>
    <p:sldId id="645" r:id="rId23"/>
    <p:sldId id="631" r:id="rId24"/>
    <p:sldId id="632" r:id="rId25"/>
    <p:sldId id="652" r:id="rId26"/>
    <p:sldId id="653" r:id="rId27"/>
    <p:sldId id="654" r:id="rId28"/>
    <p:sldId id="646" r:id="rId29"/>
    <p:sldId id="647" r:id="rId30"/>
    <p:sldId id="648" r:id="rId31"/>
    <p:sldId id="655" r:id="rId32"/>
    <p:sldId id="643" r:id="rId33"/>
    <p:sldId id="656" r:id="rId34"/>
    <p:sldId id="634" r:id="rId35"/>
    <p:sldId id="644" r:id="rId36"/>
    <p:sldId id="657" r:id="rId37"/>
    <p:sldId id="635" r:id="rId38"/>
    <p:sldId id="636" r:id="rId39"/>
    <p:sldId id="637" r:id="rId40"/>
    <p:sldId id="638" r:id="rId41"/>
    <p:sldId id="639" r:id="rId42"/>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94181" autoAdjust="0"/>
  </p:normalViewPr>
  <p:slideViewPr>
    <p:cSldViewPr>
      <p:cViewPr varScale="1">
        <p:scale>
          <a:sx n="70" d="100"/>
          <a:sy n="70" d="100"/>
        </p:scale>
        <p:origin x="1070" y="278"/>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2025/9/29</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2025/9/29</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2025/9/29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2025/9/29</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2025/9/29</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2025/9/29</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2025/9/29</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2025/9/29</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2025/9/29</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2025/9/29</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2025/9/29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2025/9/29</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2025/9/29</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2025/9/29</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98062018-F544-6958-83B3-E6A0D065000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3" name="文字方塊 2">
            <a:extLst>
              <a:ext uri="{FF2B5EF4-FFF2-40B4-BE49-F238E27FC236}">
                <a16:creationId xmlns:a16="http://schemas.microsoft.com/office/drawing/2014/main" id="{CDD65899-CFB0-D1C5-918F-98B363D529D4}"/>
              </a:ext>
            </a:extLst>
          </p:cNvPr>
          <p:cNvSpPr txBox="1"/>
          <p:nvPr/>
        </p:nvSpPr>
        <p:spPr>
          <a:xfrm>
            <a:off x="9537749" y="490785"/>
            <a:ext cx="1364476"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在世教授四十二劫。時為諸天及世人民說經講道。</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6" name="文字方塊 5">
            <a:extLst>
              <a:ext uri="{FF2B5EF4-FFF2-40B4-BE49-F238E27FC236}">
                <a16:creationId xmlns:a16="http://schemas.microsoft.com/office/drawing/2014/main" id="{7DAB6D81-5E24-DF0D-67F2-2F144431F815}"/>
              </a:ext>
            </a:extLst>
          </p:cNvPr>
          <p:cNvSpPr txBox="1"/>
          <p:nvPr/>
        </p:nvSpPr>
        <p:spPr>
          <a:xfrm>
            <a:off x="6841802" y="618138"/>
            <a:ext cx="2390398"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（見</a:t>
            </a:r>
            <a:r>
              <a:rPr lang="en-US" altLang="zh-TW" sz="2800" dirty="0">
                <a:solidFill>
                  <a:schemeClr val="bg1">
                    <a:lumMod val="95000"/>
                  </a:schemeClr>
                </a:solidFill>
              </a:rPr>
              <a:t>《</a:t>
            </a:r>
            <a:r>
              <a:rPr lang="zh-TW" altLang="en-US" sz="2800" dirty="0">
                <a:solidFill>
                  <a:schemeClr val="bg1">
                    <a:lumMod val="95000"/>
                  </a:schemeClr>
                </a:solidFill>
              </a:rPr>
              <a:t>漢譯</a:t>
            </a:r>
            <a:r>
              <a:rPr lang="en-US" altLang="zh-TW" sz="2800" dirty="0">
                <a:solidFill>
                  <a:schemeClr val="bg1">
                    <a:lumMod val="95000"/>
                  </a:schemeClr>
                </a:solidFill>
              </a:rPr>
              <a:t>》</a:t>
            </a:r>
            <a:r>
              <a:rPr lang="zh-TW" altLang="en-US" sz="2800" dirty="0">
                <a:solidFill>
                  <a:schemeClr val="bg1">
                    <a:lumMod val="95000"/>
                  </a:schemeClr>
                </a:solidFill>
              </a:rPr>
              <a:t>）。彼佛住世宏法共四十二劫，時為諸天及世間之人民，演說經文，講論道法與道要。「道」者，覺悟之路也。</a:t>
            </a:r>
          </a:p>
        </p:txBody>
      </p:sp>
    </p:spTree>
    <p:extLst>
      <p:ext uri="{BB962C8B-B14F-4D97-AF65-F5344CB8AC3E}">
        <p14:creationId xmlns:p14="http://schemas.microsoft.com/office/powerpoint/2010/main" val="13962985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B541FD42-EDD1-92B9-F045-84E5480F182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4" name="文字方塊 3">
            <a:extLst>
              <a:ext uri="{FF2B5EF4-FFF2-40B4-BE49-F238E27FC236}">
                <a16:creationId xmlns:a16="http://schemas.microsoft.com/office/drawing/2014/main" id="{656619A8-FC9A-FE0F-0107-0F9BC4D15765}"/>
              </a:ext>
            </a:extLst>
          </p:cNvPr>
          <p:cNvSpPr txBox="1"/>
          <p:nvPr/>
        </p:nvSpPr>
        <p:spPr>
          <a:xfrm>
            <a:off x="9339242" y="477466"/>
            <a:ext cx="1364476"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有大國主名世饒王。聞佛說法。歡喜開解。尋發無上真正道意。</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2E477A0F-0FE9-615A-294D-5412D0C77D94}"/>
              </a:ext>
            </a:extLst>
          </p:cNvPr>
          <p:cNvSpPr txBox="1"/>
          <p:nvPr/>
        </p:nvSpPr>
        <p:spPr>
          <a:xfrm>
            <a:off x="6599262" y="748835"/>
            <a:ext cx="2390398" cy="5345255"/>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當時有一大國王，名為世饒王，聞世間自在王佛說法，頓然心開，了解實義，故曰「開解」。由於開解，自然「歡喜」。</a:t>
            </a:r>
          </a:p>
        </p:txBody>
      </p:sp>
      <p:sp>
        <p:nvSpPr>
          <p:cNvPr id="7" name="文字方塊 6">
            <a:extLst>
              <a:ext uri="{FF2B5EF4-FFF2-40B4-BE49-F238E27FC236}">
                <a16:creationId xmlns:a16="http://schemas.microsoft.com/office/drawing/2014/main" id="{F50953BF-63A3-EB72-6519-6B9FE398AEED}"/>
              </a:ext>
            </a:extLst>
          </p:cNvPr>
          <p:cNvSpPr txBox="1"/>
          <p:nvPr/>
        </p:nvSpPr>
        <p:spPr>
          <a:xfrm>
            <a:off x="947643" y="675488"/>
            <a:ext cx="5147563" cy="5345255"/>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尋」者，隨即之義。「發」者，發心也。「無上真正道」，梵語阿耨多羅三藐三菩提，即佛所得之道。更無能過之者，故名「無上」。「真」者，真實。「正」者，聖智，如法相而知故。「道」者，無礙道也。「意」者，能求之心。即此求菩提道之心，名「意」。</a:t>
            </a:r>
          </a:p>
        </p:txBody>
      </p:sp>
    </p:spTree>
    <p:extLst>
      <p:ext uri="{BB962C8B-B14F-4D97-AF65-F5344CB8AC3E}">
        <p14:creationId xmlns:p14="http://schemas.microsoft.com/office/powerpoint/2010/main" val="22660380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3751826-62A5-71FB-49A0-56566A377E49}"/>
              </a:ext>
            </a:extLst>
          </p:cNvPr>
          <p:cNvSpPr txBox="1"/>
          <p:nvPr/>
        </p:nvSpPr>
        <p:spPr>
          <a:xfrm>
            <a:off x="8547154" y="686802"/>
            <a:ext cx="1364476" cy="5282614"/>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棄國捐王。行作沙門。號曰法藏。修菩薩道。</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3CA445E1-0B23-ECA6-D47A-391535BEF23E}"/>
              </a:ext>
            </a:extLst>
          </p:cNvPr>
          <p:cNvSpPr txBox="1"/>
          <p:nvPr/>
        </p:nvSpPr>
        <p:spPr>
          <a:xfrm>
            <a:off x="5315367" y="686802"/>
            <a:ext cx="2941831"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世饒王聞法開解，隨即發無上大菩提心，捨棄國土與王位離世出家，成為沙門。「沙門」</a:t>
            </a:r>
            <a:r>
              <a:rPr lang="zh-CN" altLang="en-US" sz="2800" dirty="0">
                <a:solidFill>
                  <a:schemeClr val="bg1">
                    <a:lumMod val="95000"/>
                  </a:schemeClr>
                </a:solidFill>
              </a:rPr>
              <a:t>（</a:t>
            </a:r>
            <a:r>
              <a:rPr lang="en-US" altLang="zh-CN" sz="2800" dirty="0" err="1">
                <a:solidFill>
                  <a:schemeClr val="bg1">
                    <a:lumMod val="95000"/>
                  </a:schemeClr>
                </a:solidFill>
              </a:rPr>
              <a:t>śramaṇa</a:t>
            </a:r>
            <a:r>
              <a:rPr lang="zh-CN" altLang="en-US" sz="2800" dirty="0">
                <a:solidFill>
                  <a:schemeClr val="bg1">
                    <a:lumMod val="95000"/>
                  </a:schemeClr>
                </a:solidFill>
              </a:rPr>
              <a:t>）</a:t>
            </a:r>
            <a:r>
              <a:rPr lang="zh-TW" altLang="en-US" sz="2800" dirty="0">
                <a:solidFill>
                  <a:schemeClr val="bg1">
                    <a:lumMod val="95000"/>
                  </a:schemeClr>
                </a:solidFill>
              </a:rPr>
              <a:t>原為出家人之通稱，包括外道。後始作為佛教僧侶之專稱。義為勤息。</a:t>
            </a:r>
          </a:p>
        </p:txBody>
      </p:sp>
      <p:sp>
        <p:nvSpPr>
          <p:cNvPr id="2" name="文字方塊 1">
            <a:extLst>
              <a:ext uri="{FF2B5EF4-FFF2-40B4-BE49-F238E27FC236}">
                <a16:creationId xmlns:a16="http://schemas.microsoft.com/office/drawing/2014/main" id="{B731993D-6365-D47C-CB24-FF9D26DF3F6B}"/>
              </a:ext>
            </a:extLst>
          </p:cNvPr>
          <p:cNvSpPr txBox="1"/>
          <p:nvPr/>
        </p:nvSpPr>
        <p:spPr>
          <a:xfrm>
            <a:off x="478582" y="654142"/>
            <a:ext cx="4596130"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「號曰法藏」。法藏</a:t>
            </a:r>
            <a:r>
              <a:rPr lang="zh-CN" altLang="en-US" sz="2800" dirty="0">
                <a:solidFill>
                  <a:schemeClr val="bg1">
                    <a:lumMod val="95000"/>
                  </a:schemeClr>
                </a:solidFill>
              </a:rPr>
              <a:t>（</a:t>
            </a:r>
            <a:r>
              <a:rPr lang="en-US" altLang="zh-CN" sz="2800" dirty="0" err="1">
                <a:solidFill>
                  <a:schemeClr val="bg1">
                    <a:lumMod val="95000"/>
                  </a:schemeClr>
                </a:solidFill>
              </a:rPr>
              <a:t>Dharmākara</a:t>
            </a:r>
            <a:r>
              <a:rPr lang="zh-CN" altLang="en-US" sz="2800" dirty="0">
                <a:solidFill>
                  <a:schemeClr val="bg1">
                    <a:lumMod val="95000"/>
                  </a:schemeClr>
                </a:solidFill>
              </a:rPr>
              <a:t>）</a:t>
            </a:r>
            <a:r>
              <a:rPr lang="zh-TW" altLang="en-US" sz="2800" dirty="0">
                <a:solidFill>
                  <a:schemeClr val="bg1">
                    <a:lumMod val="95000"/>
                  </a:schemeClr>
                </a:solidFill>
              </a:rPr>
              <a:t>即世饒王為比丘時之法名。</a:t>
            </a:r>
            <a:r>
              <a:rPr lang="en-US" altLang="zh-TW" sz="2800" dirty="0">
                <a:solidFill>
                  <a:schemeClr val="bg1">
                    <a:lumMod val="95000"/>
                  </a:schemeClr>
                </a:solidFill>
              </a:rPr>
              <a:t>《</a:t>
            </a:r>
            <a:r>
              <a:rPr lang="zh-TW" altLang="en-US" sz="2800" dirty="0">
                <a:solidFill>
                  <a:schemeClr val="bg1">
                    <a:lumMod val="95000"/>
                  </a:schemeClr>
                </a:solidFill>
              </a:rPr>
              <a:t>漢譯</a:t>
            </a:r>
            <a:r>
              <a:rPr lang="en-US" altLang="zh-TW" sz="2800" dirty="0">
                <a:solidFill>
                  <a:schemeClr val="bg1">
                    <a:lumMod val="95000"/>
                  </a:schemeClr>
                </a:solidFill>
              </a:rPr>
              <a:t>》</a:t>
            </a:r>
            <a:r>
              <a:rPr lang="zh-TW" altLang="en-US" sz="2800" dirty="0">
                <a:solidFill>
                  <a:schemeClr val="bg1">
                    <a:lumMod val="95000"/>
                  </a:schemeClr>
                </a:solidFill>
              </a:rPr>
              <a:t>為「法寶藏」；</a:t>
            </a:r>
            <a:r>
              <a:rPr lang="en-US" altLang="zh-TW" sz="2800" dirty="0">
                <a:solidFill>
                  <a:schemeClr val="bg1">
                    <a:lumMod val="95000"/>
                  </a:schemeClr>
                </a:solidFill>
              </a:rPr>
              <a:t>《</a:t>
            </a:r>
            <a:r>
              <a:rPr lang="zh-TW" altLang="en-US" sz="2800" dirty="0">
                <a:solidFill>
                  <a:schemeClr val="bg1">
                    <a:lumMod val="95000"/>
                  </a:schemeClr>
                </a:solidFill>
              </a:rPr>
              <a:t>吳譯</a:t>
            </a:r>
            <a:r>
              <a:rPr lang="en-US" altLang="zh-TW" sz="2800" dirty="0">
                <a:solidFill>
                  <a:schemeClr val="bg1">
                    <a:lumMod val="95000"/>
                  </a:schemeClr>
                </a:solidFill>
              </a:rPr>
              <a:t>》</a:t>
            </a:r>
            <a:r>
              <a:rPr lang="zh-TW" altLang="en-US" sz="2800" dirty="0">
                <a:solidFill>
                  <a:schemeClr val="bg1">
                    <a:lumMod val="95000"/>
                  </a:schemeClr>
                </a:solidFill>
              </a:rPr>
              <a:t>為「曇摩迦」；</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為「法處」；</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為「作法」；</a:t>
            </a:r>
            <a:r>
              <a:rPr lang="en-US" altLang="zh-TW" sz="2800" dirty="0">
                <a:solidFill>
                  <a:schemeClr val="bg1">
                    <a:lumMod val="95000"/>
                  </a:schemeClr>
                </a:solidFill>
              </a:rPr>
              <a:t>《</a:t>
            </a:r>
            <a:r>
              <a:rPr lang="zh-TW" altLang="en-US" sz="2800" dirty="0">
                <a:solidFill>
                  <a:schemeClr val="bg1">
                    <a:lumMod val="95000"/>
                  </a:schemeClr>
                </a:solidFill>
              </a:rPr>
              <a:t>大論</a:t>
            </a:r>
            <a:r>
              <a:rPr lang="en-US" altLang="zh-TW" sz="2800" dirty="0">
                <a:solidFill>
                  <a:schemeClr val="bg1">
                    <a:lumMod val="95000"/>
                  </a:schemeClr>
                </a:solidFill>
              </a:rPr>
              <a:t>》</a:t>
            </a:r>
            <a:r>
              <a:rPr lang="zh-TW" altLang="en-US" sz="2800" dirty="0">
                <a:solidFill>
                  <a:schemeClr val="bg1">
                    <a:lumMod val="95000"/>
                  </a:schemeClr>
                </a:solidFill>
              </a:rPr>
              <a:t>為「法積」。唯</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為「法藏」，今經沿之。諸本不同，祗是譯者用辭之異而已。</a:t>
            </a:r>
          </a:p>
        </p:txBody>
      </p:sp>
      <p:sp>
        <p:nvSpPr>
          <p:cNvPr id="8" name="匾額 7" descr="佛學概要十四講表 習講">
            <a:extLst>
              <a:ext uri="{FF2B5EF4-FFF2-40B4-BE49-F238E27FC236}">
                <a16:creationId xmlns:a16="http://schemas.microsoft.com/office/drawing/2014/main" id="{C0D1EE3C-BB9E-3A4D-CDAF-31FE45114FC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9" name="文字方塊 8">
            <a:extLst>
              <a:ext uri="{FF2B5EF4-FFF2-40B4-BE49-F238E27FC236}">
                <a16:creationId xmlns:a16="http://schemas.microsoft.com/office/drawing/2014/main" id="{9A42BD52-485F-90DF-3F43-B2AC5E82A929}"/>
              </a:ext>
            </a:extLst>
          </p:cNvPr>
          <p:cNvSpPr txBox="1"/>
          <p:nvPr/>
        </p:nvSpPr>
        <p:spPr>
          <a:xfrm>
            <a:off x="10183643" y="654142"/>
            <a:ext cx="736099"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丙二、出家修行</a:t>
            </a:r>
          </a:p>
        </p:txBody>
      </p:sp>
    </p:spTree>
    <p:extLst>
      <p:ext uri="{BB962C8B-B14F-4D97-AF65-F5344CB8AC3E}">
        <p14:creationId xmlns:p14="http://schemas.microsoft.com/office/powerpoint/2010/main" val="14864054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B2F65634-701A-7A10-75A3-8D09CFD5636C}"/>
              </a:ext>
            </a:extLst>
          </p:cNvPr>
          <p:cNvSpPr txBox="1"/>
          <p:nvPr/>
        </p:nvSpPr>
        <p:spPr>
          <a:xfrm>
            <a:off x="8241312" y="654142"/>
            <a:ext cx="2390398"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「修菩薩道」，自</a:t>
            </a:r>
            <a:r>
              <a:rPr lang="en-US" altLang="zh-TW" sz="2800" dirty="0">
                <a:solidFill>
                  <a:schemeClr val="bg1">
                    <a:lumMod val="95000"/>
                  </a:schemeClr>
                </a:solidFill>
              </a:rPr>
              <a:t>《</a:t>
            </a:r>
            <a:r>
              <a:rPr lang="zh-TW" altLang="en-US" sz="2800" dirty="0">
                <a:solidFill>
                  <a:schemeClr val="bg1">
                    <a:lumMod val="95000"/>
                  </a:schemeClr>
                </a:solidFill>
              </a:rPr>
              <a:t>吳譯</a:t>
            </a:r>
            <a:r>
              <a:rPr lang="en-US" altLang="zh-TW" sz="2800" dirty="0">
                <a:solidFill>
                  <a:schemeClr val="bg1">
                    <a:lumMod val="95000"/>
                  </a:schemeClr>
                </a:solidFill>
              </a:rPr>
              <a:t>》</a:t>
            </a:r>
            <a:r>
              <a:rPr lang="zh-TW" altLang="en-US" sz="2800" dirty="0">
                <a:solidFill>
                  <a:schemeClr val="bg1">
                    <a:lumMod val="95000"/>
                  </a:schemeClr>
                </a:solidFill>
              </a:rPr>
              <a:t>，表法藏菩薩直趨一乘，不落權小。</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曰「大乘第一」，故知菩薩所修，唯是一乘真如圓滿大法。</a:t>
            </a:r>
          </a:p>
        </p:txBody>
      </p:sp>
      <p:sp>
        <p:nvSpPr>
          <p:cNvPr id="4" name="匾額 3" descr="佛學概要十四講表 習講">
            <a:extLst>
              <a:ext uri="{FF2B5EF4-FFF2-40B4-BE49-F238E27FC236}">
                <a16:creationId xmlns:a16="http://schemas.microsoft.com/office/drawing/2014/main" id="{DED9141A-EEE2-EC92-A5BD-C5874321BD2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5" name="文字方塊 4">
            <a:extLst>
              <a:ext uri="{FF2B5EF4-FFF2-40B4-BE49-F238E27FC236}">
                <a16:creationId xmlns:a16="http://schemas.microsoft.com/office/drawing/2014/main" id="{C761EA78-D995-D275-F57E-33E59F791DF3}"/>
              </a:ext>
            </a:extLst>
          </p:cNvPr>
          <p:cNvSpPr txBox="1"/>
          <p:nvPr/>
        </p:nvSpPr>
        <p:spPr>
          <a:xfrm>
            <a:off x="6372780" y="483597"/>
            <a:ext cx="1364476" cy="5747321"/>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高才勇哲。與世超異。信解明記。悉皆第一。</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7" name="文字方塊 6">
            <a:extLst>
              <a:ext uri="{FF2B5EF4-FFF2-40B4-BE49-F238E27FC236}">
                <a16:creationId xmlns:a16="http://schemas.microsoft.com/office/drawing/2014/main" id="{F5B3D25E-38DC-BAD8-9AA0-84ECCEA3C682}"/>
              </a:ext>
            </a:extLst>
          </p:cNvPr>
          <p:cNvSpPr txBox="1"/>
          <p:nvPr/>
        </p:nvSpPr>
        <p:spPr>
          <a:xfrm>
            <a:off x="3488784" y="581605"/>
            <a:ext cx="2390398"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本段盛讚法藏比丘出家後修行之德。「高才勇哲」。才，能也，智也。哲，明知也</a:t>
            </a:r>
            <a:r>
              <a:rPr lang="zh-CN" altLang="en-US" sz="2800" dirty="0">
                <a:solidFill>
                  <a:schemeClr val="bg1">
                    <a:lumMod val="95000"/>
                  </a:schemeClr>
                </a:solidFill>
              </a:rPr>
              <a:t>。</a:t>
            </a:r>
            <a:r>
              <a:rPr lang="zh-TW" altLang="en-US" sz="2800" dirty="0">
                <a:solidFill>
                  <a:schemeClr val="bg1">
                    <a:lumMod val="95000"/>
                  </a:schemeClr>
                </a:solidFill>
              </a:rPr>
              <a:t>法藏菩薩才能過人，勇猛精進，心明智朗。</a:t>
            </a:r>
          </a:p>
        </p:txBody>
      </p:sp>
    </p:spTree>
    <p:extLst>
      <p:ext uri="{BB962C8B-B14F-4D97-AF65-F5344CB8AC3E}">
        <p14:creationId xmlns:p14="http://schemas.microsoft.com/office/powerpoint/2010/main" val="37107207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4B19C8A7-AA0C-DFC3-D0BB-ECDA7D263119}"/>
              </a:ext>
            </a:extLst>
          </p:cNvPr>
          <p:cNvSpPr txBox="1"/>
          <p:nvPr/>
        </p:nvSpPr>
        <p:spPr>
          <a:xfrm>
            <a:off x="2206774" y="654142"/>
            <a:ext cx="8456161"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「與世超異」。</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曰：「此德孤出，名世超異。」又</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曰：「不（非）常人所及，故云與世超異。」又</a:t>
            </a:r>
            <a:r>
              <a:rPr lang="en-US" altLang="zh-TW" sz="2800" dirty="0">
                <a:solidFill>
                  <a:schemeClr val="bg1">
                    <a:lumMod val="95000"/>
                  </a:schemeClr>
                </a:solidFill>
              </a:rPr>
              <a:t>《</a:t>
            </a:r>
            <a:r>
              <a:rPr lang="zh-TW" altLang="en-US" sz="2800" dirty="0">
                <a:solidFill>
                  <a:schemeClr val="bg1">
                    <a:lumMod val="95000"/>
                  </a:schemeClr>
                </a:solidFill>
              </a:rPr>
              <a:t>合贊</a:t>
            </a:r>
            <a:r>
              <a:rPr lang="en-US" altLang="zh-TW" sz="2800" dirty="0">
                <a:solidFill>
                  <a:schemeClr val="bg1">
                    <a:lumMod val="95000"/>
                  </a:schemeClr>
                </a:solidFill>
              </a:rPr>
              <a:t>》</a:t>
            </a:r>
            <a:r>
              <a:rPr lang="zh-TW" altLang="en-US" sz="2800" dirty="0">
                <a:solidFill>
                  <a:schemeClr val="bg1">
                    <a:lumMod val="95000"/>
                  </a:schemeClr>
                </a:solidFill>
              </a:rPr>
              <a:t>曰：「或約地上發心，則所謂世者，地前世間之義耳。」蓋</a:t>
            </a:r>
            <a:r>
              <a:rPr lang="en-US" altLang="zh-TW" sz="2800" dirty="0">
                <a:solidFill>
                  <a:schemeClr val="bg1">
                    <a:lumMod val="95000"/>
                  </a:schemeClr>
                </a:solidFill>
              </a:rPr>
              <a:t>《</a:t>
            </a:r>
            <a:r>
              <a:rPr lang="zh-TW" altLang="en-US" sz="2800" dirty="0">
                <a:solidFill>
                  <a:schemeClr val="bg1">
                    <a:lumMod val="95000"/>
                  </a:schemeClr>
                </a:solidFill>
              </a:rPr>
              <a:t>合贊</a:t>
            </a:r>
            <a:r>
              <a:rPr lang="en-US" altLang="zh-TW" sz="2800" dirty="0">
                <a:solidFill>
                  <a:schemeClr val="bg1">
                    <a:lumMod val="95000"/>
                  </a:schemeClr>
                </a:solidFill>
              </a:rPr>
              <a:t>》</a:t>
            </a:r>
            <a:r>
              <a:rPr lang="zh-TW" altLang="en-US" sz="2800" dirty="0">
                <a:solidFill>
                  <a:schemeClr val="bg1">
                    <a:lumMod val="95000"/>
                  </a:schemeClr>
                </a:solidFill>
              </a:rPr>
              <a:t>對於法藏菩薩，當時居於何位而發菩提心，未敢遽斷，故以疑惑之語出之，而曰：「或約（如果是）地上發心。」地上發心，則「與世超異」中之「世」字，當指初地以前之一切，蓋地前統名世間，登地以上才名出世間也。竊窺</a:t>
            </a:r>
            <a:r>
              <a:rPr lang="en-US" altLang="zh-TW" sz="2800" dirty="0">
                <a:solidFill>
                  <a:schemeClr val="bg1">
                    <a:lumMod val="95000"/>
                  </a:schemeClr>
                </a:solidFill>
              </a:rPr>
              <a:t>《</a:t>
            </a:r>
            <a:r>
              <a:rPr lang="zh-TW" altLang="en-US" sz="2800" dirty="0">
                <a:solidFill>
                  <a:schemeClr val="bg1">
                    <a:lumMod val="95000"/>
                  </a:schemeClr>
                </a:solidFill>
              </a:rPr>
              <a:t>合贊</a:t>
            </a:r>
            <a:r>
              <a:rPr lang="en-US" altLang="zh-TW" sz="2800" dirty="0">
                <a:solidFill>
                  <a:schemeClr val="bg1">
                    <a:lumMod val="95000"/>
                  </a:schemeClr>
                </a:solidFill>
              </a:rPr>
              <a:t>》</a:t>
            </a:r>
            <a:r>
              <a:rPr lang="zh-TW" altLang="en-US" sz="2800" dirty="0">
                <a:solidFill>
                  <a:schemeClr val="bg1">
                    <a:lumMod val="95000"/>
                  </a:schemeClr>
                </a:solidFill>
              </a:rPr>
              <a:t>之意，亦偏於法藏當時是地上發心，唯未率言之耳。</a:t>
            </a:r>
          </a:p>
        </p:txBody>
      </p:sp>
      <p:sp>
        <p:nvSpPr>
          <p:cNvPr id="7" name="匾額 6" descr="佛學概要十四講表 習講">
            <a:extLst>
              <a:ext uri="{FF2B5EF4-FFF2-40B4-BE49-F238E27FC236}">
                <a16:creationId xmlns:a16="http://schemas.microsoft.com/office/drawing/2014/main" id="{8D30BB72-A197-CAE0-7165-6F9AB547C6E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Tree>
    <p:extLst>
      <p:ext uri="{BB962C8B-B14F-4D97-AF65-F5344CB8AC3E}">
        <p14:creationId xmlns:p14="http://schemas.microsoft.com/office/powerpoint/2010/main" val="227982827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4357F754-C3AC-0F01-245B-AA3A0556DE86}"/>
              </a:ext>
            </a:extLst>
          </p:cNvPr>
          <p:cNvSpPr txBox="1"/>
          <p:nvPr/>
        </p:nvSpPr>
        <p:spPr>
          <a:xfrm>
            <a:off x="6815286" y="706476"/>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法藏菩薩何位發心，注經家頗有異解。淨影云：「今尋發無上心，是地前世間行，下我發無上正覺之心，是地上出世間行。」義寂、望西等同之，蓋謂此段之發心，位在地前。第五品中之發心，乃是地上菩薩發心。</a:t>
            </a:r>
          </a:p>
        </p:txBody>
      </p:sp>
      <p:sp>
        <p:nvSpPr>
          <p:cNvPr id="4" name="文字方塊 3">
            <a:extLst>
              <a:ext uri="{FF2B5EF4-FFF2-40B4-BE49-F238E27FC236}">
                <a16:creationId xmlns:a16="http://schemas.microsoft.com/office/drawing/2014/main" id="{635584CB-831E-CDAD-C34B-3B782D3CC8B7}"/>
              </a:ext>
            </a:extLst>
          </p:cNvPr>
          <p:cNvSpPr txBox="1"/>
          <p:nvPr/>
        </p:nvSpPr>
        <p:spPr>
          <a:xfrm>
            <a:off x="262558" y="726150"/>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至於曇鸞、嘉祥、善導諸師與</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均異之。</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破淨影曰：「說有前（此段）後（第五品），發心無有二，唯是一發心也。」蓋謂此段是釋尊說法藏菩薩之發心，後段是法藏比丘自述所發心。又後說亦只是重述此發心。是以經中所說雖有先後之次，詳略之別，而法藏所發唯是一心，並無有二也。</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之見甚是。</a:t>
            </a:r>
          </a:p>
        </p:txBody>
      </p:sp>
      <p:sp>
        <p:nvSpPr>
          <p:cNvPr id="5" name="匾額 4" descr="佛學概要十四講表 習講">
            <a:extLst>
              <a:ext uri="{FF2B5EF4-FFF2-40B4-BE49-F238E27FC236}">
                <a16:creationId xmlns:a16="http://schemas.microsoft.com/office/drawing/2014/main" id="{25BD61CE-E774-AC23-03F5-7D39F244F07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Tree>
    <p:extLst>
      <p:ext uri="{BB962C8B-B14F-4D97-AF65-F5344CB8AC3E}">
        <p14:creationId xmlns:p14="http://schemas.microsoft.com/office/powerpoint/2010/main" val="35187783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A555665C-A889-9730-5A2D-2FBE78E66C6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9" name="文字方塊 8">
            <a:extLst>
              <a:ext uri="{FF2B5EF4-FFF2-40B4-BE49-F238E27FC236}">
                <a16:creationId xmlns:a16="http://schemas.microsoft.com/office/drawing/2014/main" id="{6C3A9EA9-F4AF-B4D4-0FDA-64D312264E5E}"/>
              </a:ext>
            </a:extLst>
          </p:cNvPr>
          <p:cNvSpPr txBox="1"/>
          <p:nvPr/>
        </p:nvSpPr>
        <p:spPr>
          <a:xfrm>
            <a:off x="264654" y="745824"/>
            <a:ext cx="5827236" cy="5495626"/>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「信解明記，悉皆第一」。信者，信受。解者，了解，開解，解了。</a:t>
            </a:r>
            <a:r>
              <a:rPr lang="en-US" altLang="zh-TW" sz="2800" dirty="0">
                <a:solidFill>
                  <a:schemeClr val="bg1">
                    <a:lumMod val="95000"/>
                  </a:schemeClr>
                </a:solidFill>
              </a:rPr>
              <a:t>《</a:t>
            </a:r>
            <a:r>
              <a:rPr lang="zh-TW" altLang="en-US" sz="2800" dirty="0">
                <a:solidFill>
                  <a:schemeClr val="bg1">
                    <a:lumMod val="95000"/>
                  </a:schemeClr>
                </a:solidFill>
              </a:rPr>
              <a:t>華嚴經</a:t>
            </a:r>
            <a:r>
              <a:rPr lang="en-US" altLang="zh-TW" sz="2800" dirty="0">
                <a:solidFill>
                  <a:schemeClr val="bg1">
                    <a:lumMod val="95000"/>
                  </a:schemeClr>
                </a:solidFill>
              </a:rPr>
              <a:t>》</a:t>
            </a:r>
            <a:r>
              <a:rPr lang="zh-TW" altLang="en-US" sz="2800" dirty="0">
                <a:solidFill>
                  <a:schemeClr val="bg1">
                    <a:lumMod val="95000"/>
                  </a:schemeClr>
                </a:solidFill>
              </a:rPr>
              <a:t>以「信解行證」為綱要。蓋因真實信解，方能生起真實行證。又「明記」者，記憶分明也。於所聞法，記憶不忘，了了分明，故云明記。「悉皆第一」有二解：一者，至高無上，人莫能超。二者，所信所解所契，悉契第一義諦，故云「悉皆第一」。</a:t>
            </a:r>
          </a:p>
        </p:txBody>
      </p:sp>
      <p:sp>
        <p:nvSpPr>
          <p:cNvPr id="5" name="文字方塊 4">
            <a:extLst>
              <a:ext uri="{FF2B5EF4-FFF2-40B4-BE49-F238E27FC236}">
                <a16:creationId xmlns:a16="http://schemas.microsoft.com/office/drawing/2014/main" id="{A0B2951E-1884-09A1-A3E3-5948D73B0469}"/>
              </a:ext>
            </a:extLst>
          </p:cNvPr>
          <p:cNvSpPr txBox="1"/>
          <p:nvPr/>
        </p:nvSpPr>
        <p:spPr>
          <a:xfrm>
            <a:off x="6119164" y="873510"/>
            <a:ext cx="4916731" cy="5367940"/>
          </a:xfrm>
          <a:prstGeom prst="rect">
            <a:avLst/>
          </a:prstGeom>
          <a:noFill/>
        </p:spPr>
        <p:txBody>
          <a:bodyPr vert="eaVert" wrap="square" rtlCol="0">
            <a:spAutoFit/>
          </a:bodyPr>
          <a:lstStyle/>
          <a:p>
            <a:pPr>
              <a:lnSpc>
                <a:spcPts val="4100"/>
              </a:lnSpc>
            </a:pP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復云：「其龍樹大士為初地（指所判法藏比丘發心之位），或為八地。</a:t>
            </a:r>
            <a:r>
              <a:rPr lang="en-US" altLang="zh-TW" sz="2800" dirty="0">
                <a:solidFill>
                  <a:schemeClr val="bg1">
                    <a:lumMod val="95000"/>
                  </a:schemeClr>
                </a:solidFill>
              </a:rPr>
              <a:t>……</a:t>
            </a:r>
            <a:r>
              <a:rPr lang="zh-TW" altLang="en-US" sz="2800" dirty="0">
                <a:solidFill>
                  <a:schemeClr val="bg1">
                    <a:lumMod val="95000"/>
                  </a:schemeClr>
                </a:solidFill>
              </a:rPr>
              <a:t>亦是從果向因，大與諸師別也。」蓋謂此段是釋蓋據</a:t>
            </a:r>
            <a:r>
              <a:rPr lang="en-US" altLang="zh-TW" sz="2800" dirty="0">
                <a:solidFill>
                  <a:schemeClr val="bg1">
                    <a:lumMod val="95000"/>
                  </a:schemeClr>
                </a:solidFill>
              </a:rPr>
              <a:t>《</a:t>
            </a:r>
            <a:r>
              <a:rPr lang="zh-TW" altLang="en-US" sz="2800" dirty="0">
                <a:solidFill>
                  <a:schemeClr val="bg1">
                    <a:lumMod val="95000"/>
                  </a:schemeClr>
                </a:solidFill>
              </a:rPr>
              <a:t>大論</a:t>
            </a:r>
            <a:r>
              <a:rPr lang="en-US" altLang="zh-TW" sz="2800" dirty="0">
                <a:solidFill>
                  <a:schemeClr val="bg1">
                    <a:lumMod val="95000"/>
                  </a:schemeClr>
                </a:solidFill>
              </a:rPr>
              <a:t>》</a:t>
            </a:r>
            <a:r>
              <a:rPr lang="zh-TW" altLang="en-US" sz="2800" dirty="0">
                <a:solidFill>
                  <a:schemeClr val="bg1">
                    <a:lumMod val="95000"/>
                  </a:schemeClr>
                </a:solidFill>
              </a:rPr>
              <a:t>，龍樹大士判法藏菩薩發心，或位居初地，或居八地，皆是地上發心，故大不同於餘師也。</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之說實有所據。</a:t>
            </a:r>
          </a:p>
        </p:txBody>
      </p:sp>
    </p:spTree>
    <p:extLst>
      <p:ext uri="{BB962C8B-B14F-4D97-AF65-F5344CB8AC3E}">
        <p14:creationId xmlns:p14="http://schemas.microsoft.com/office/powerpoint/2010/main" val="3323022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F60F0B9B-7C96-47F5-9F6B-A1E0EEAAF2DC}"/>
              </a:ext>
            </a:extLst>
          </p:cNvPr>
          <p:cNvSpPr txBox="1"/>
          <p:nvPr/>
        </p:nvSpPr>
        <p:spPr>
          <a:xfrm>
            <a:off x="10057730" y="490785"/>
            <a:ext cx="1954381"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又有殊勝行願。及念慧力。增上其心。堅固不動。修行精進。無能踰者。</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6" name="文字方塊 5">
            <a:extLst>
              <a:ext uri="{FF2B5EF4-FFF2-40B4-BE49-F238E27FC236}">
                <a16:creationId xmlns:a16="http://schemas.microsoft.com/office/drawing/2014/main" id="{BB37C840-2172-7C13-742B-ADA9A95DF2E1}"/>
              </a:ext>
            </a:extLst>
          </p:cNvPr>
          <p:cNvSpPr txBox="1"/>
          <p:nvPr/>
        </p:nvSpPr>
        <p:spPr>
          <a:xfrm>
            <a:off x="7605489" y="544791"/>
            <a:ext cx="2390398"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「殊勝」者，佛教術語。殊者，特也。勝者，超也。事之超凡絕俗，世間希有者曰殊勝。「行願」者，乃身行與心願相資。</a:t>
            </a:r>
          </a:p>
        </p:txBody>
      </p:sp>
      <p:sp>
        <p:nvSpPr>
          <p:cNvPr id="4" name="文字方塊 3">
            <a:extLst>
              <a:ext uri="{FF2B5EF4-FFF2-40B4-BE49-F238E27FC236}">
                <a16:creationId xmlns:a16="http://schemas.microsoft.com/office/drawing/2014/main" id="{C75861ED-3646-30D0-9FAF-48F98C12D32A}"/>
              </a:ext>
            </a:extLst>
          </p:cNvPr>
          <p:cNvSpPr txBox="1"/>
          <p:nvPr/>
        </p:nvSpPr>
        <p:spPr>
          <a:xfrm>
            <a:off x="4533776" y="549474"/>
            <a:ext cx="2941831"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「念慧力」指念力及慧力。信力、精進力、念力、定力、慧力，稱為五力。又「念力」者，念根增長，能破諸邪念。慧力者，慧根增長，能破三界諸惑。</a:t>
            </a:r>
          </a:p>
        </p:txBody>
      </p:sp>
      <p:sp>
        <p:nvSpPr>
          <p:cNvPr id="5" name="文字方塊 4">
            <a:extLst>
              <a:ext uri="{FF2B5EF4-FFF2-40B4-BE49-F238E27FC236}">
                <a16:creationId xmlns:a16="http://schemas.microsoft.com/office/drawing/2014/main" id="{CB3F8908-792E-5280-7CEF-0BA561D542F1}"/>
              </a:ext>
            </a:extLst>
          </p:cNvPr>
          <p:cNvSpPr txBox="1"/>
          <p:nvPr/>
        </p:nvSpPr>
        <p:spPr>
          <a:xfrm>
            <a:off x="406574" y="549474"/>
            <a:ext cx="4044697"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增上」者，有強力勢，能使它法增長上進曰增上。今經中增上，至極殊勝。因所增上者，非是餘法，而是「其心」。「其心」者，當人之自心也。譬如磨鏡，垢盡明現。無明惑盡，自心朗現，故云「增上其心」也。</a:t>
            </a:r>
          </a:p>
        </p:txBody>
      </p:sp>
    </p:spTree>
    <p:extLst>
      <p:ext uri="{BB962C8B-B14F-4D97-AF65-F5344CB8AC3E}">
        <p14:creationId xmlns:p14="http://schemas.microsoft.com/office/powerpoint/2010/main" val="35660714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BA49725A-526F-8B95-5710-0C3D12822EEE}"/>
              </a:ext>
            </a:extLst>
          </p:cNvPr>
          <p:cNvSpPr txBox="1"/>
          <p:nvPr/>
        </p:nvSpPr>
        <p:spPr>
          <a:xfrm>
            <a:off x="8759502" y="638238"/>
            <a:ext cx="1838965" cy="5229759"/>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「堅固不動」。其心如金剛，能破一切，而不為一切所破，故云堅固。</a:t>
            </a:r>
          </a:p>
        </p:txBody>
      </p:sp>
      <p:sp>
        <p:nvSpPr>
          <p:cNvPr id="5" name="文字方塊 4">
            <a:extLst>
              <a:ext uri="{FF2B5EF4-FFF2-40B4-BE49-F238E27FC236}">
                <a16:creationId xmlns:a16="http://schemas.microsoft.com/office/drawing/2014/main" id="{9E088552-5FB5-0BD4-C33A-949BFBAC8EFE}"/>
              </a:ext>
            </a:extLst>
          </p:cNvPr>
          <p:cNvSpPr txBox="1"/>
          <p:nvPr/>
        </p:nvSpPr>
        <p:spPr>
          <a:xfrm>
            <a:off x="2206774" y="638238"/>
            <a:ext cx="6250429" cy="5229759"/>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修行精進，無能踰者」。「修行」者，為通用之辭，自晉後轉為佛教術語。如理而行戒定慧，曰「修行」。即佛教中教、理、行、果四法中之行法。「精進」者，勤也。又「踰」者，越也，過也，勝也。此二句總結上文。修行總括以上種種妙行，如是諸行悉皆精勤升進，故云「修行精進」。法藏比丘之德行，無人能及，故云「無能踰者」。</a:t>
            </a:r>
          </a:p>
        </p:txBody>
      </p:sp>
      <p:sp>
        <p:nvSpPr>
          <p:cNvPr id="6" name="匾額 5" descr="佛學概要十四講表 習講">
            <a:extLst>
              <a:ext uri="{FF2B5EF4-FFF2-40B4-BE49-F238E27FC236}">
                <a16:creationId xmlns:a16="http://schemas.microsoft.com/office/drawing/2014/main" id="{C8D5C37E-21C6-5E69-88FF-4DE69DA91C5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Tree>
    <p:extLst>
      <p:ext uri="{BB962C8B-B14F-4D97-AF65-F5344CB8AC3E}">
        <p14:creationId xmlns:p14="http://schemas.microsoft.com/office/powerpoint/2010/main" val="29342227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D5D9E7C0-173F-4141-0D75-2CFDF087B0D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2" name="文字方塊 1">
            <a:extLst>
              <a:ext uri="{FF2B5EF4-FFF2-40B4-BE49-F238E27FC236}">
                <a16:creationId xmlns:a16="http://schemas.microsoft.com/office/drawing/2014/main" id="{8D1AB6C9-67D3-667B-DBE8-38D4B26B1A18}"/>
              </a:ext>
            </a:extLst>
          </p:cNvPr>
          <p:cNvSpPr txBox="1"/>
          <p:nvPr/>
        </p:nvSpPr>
        <p:spPr>
          <a:xfrm>
            <a:off x="8947844" y="490785"/>
            <a:ext cx="1954381"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往詣佛所。頂禮長跪。向佛合掌。即以伽他讚佛。發廣大願。頌曰。</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9" name="文字方塊 8">
            <a:extLst>
              <a:ext uri="{FF2B5EF4-FFF2-40B4-BE49-F238E27FC236}">
                <a16:creationId xmlns:a16="http://schemas.microsoft.com/office/drawing/2014/main" id="{3B6FAF1F-C707-C6AD-E306-21B4958CC3BA}"/>
              </a:ext>
            </a:extLst>
          </p:cNvPr>
          <p:cNvSpPr txBox="1"/>
          <p:nvPr/>
        </p:nvSpPr>
        <p:spPr>
          <a:xfrm>
            <a:off x="910630" y="736153"/>
            <a:ext cx="7904728" cy="5387281"/>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詣」者，往也，到也。「所」者，處所也。「頂禮」，梵音那謨，此譯歸命、稽首、頂禮，或直曰禮。常云：頂禮佛足。我所貴者頂也，彼所卑者足也。以我之所尊，恭敬彼之所卑，表禮敬之極。「伽他」，舊作「偈」，此翻為「頌」。頌者，讚也，歌也。採用偈頌之意有二：㈠偈文少字之中，能攝多義，易解易持。㈡偈音美妙，用之讚詠。法藏比丘到佛前禮佛讚佛，並發以下廣大誓願，現在當來一切眾生，皆依此一乘願海而得度脫。</a:t>
            </a:r>
          </a:p>
        </p:txBody>
      </p:sp>
    </p:spTree>
    <p:extLst>
      <p:ext uri="{BB962C8B-B14F-4D97-AF65-F5344CB8AC3E}">
        <p14:creationId xmlns:p14="http://schemas.microsoft.com/office/powerpoint/2010/main" val="17578136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642F286B-F504-42D8-A1AB-029DB1667225}"/>
              </a:ext>
            </a:extLst>
          </p:cNvPr>
          <p:cNvSpPr txBox="1"/>
          <p:nvPr/>
        </p:nvSpPr>
        <p:spPr>
          <a:xfrm>
            <a:off x="9374088" y="261443"/>
            <a:ext cx="1364476" cy="6408711"/>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如來微妙色端嚴。一切世間無有等。</a:t>
            </a:r>
          </a:p>
          <a:p>
            <a:pPr>
              <a:lnSpc>
                <a:spcPts val="4600"/>
              </a:lnSpc>
            </a:pPr>
            <a:r>
              <a:rPr lang="zh-TW" altLang="en-US" sz="3000" b="1" dirty="0">
                <a:solidFill>
                  <a:schemeClr val="bg1">
                    <a:lumMod val="95000"/>
                  </a:schemeClr>
                </a:solidFill>
              </a:rPr>
              <a:t>光明無量照十方。日月火珠皆匿曜。</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4" name="文字方塊 3">
            <a:extLst>
              <a:ext uri="{FF2B5EF4-FFF2-40B4-BE49-F238E27FC236}">
                <a16:creationId xmlns:a16="http://schemas.microsoft.com/office/drawing/2014/main" id="{CED77633-C539-31FB-5787-3BA113A8313B}"/>
              </a:ext>
            </a:extLst>
          </p:cNvPr>
          <p:cNvSpPr txBox="1"/>
          <p:nvPr/>
        </p:nvSpPr>
        <p:spPr>
          <a:xfrm>
            <a:off x="5844629" y="638216"/>
            <a:ext cx="2877711" cy="5356229"/>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此頌在</a:t>
            </a:r>
            <a:r>
              <a:rPr lang="en-US" altLang="zh-TW" sz="2800" dirty="0">
                <a:solidFill>
                  <a:schemeClr val="bg1">
                    <a:lumMod val="95000"/>
                  </a:schemeClr>
                </a:solidFill>
              </a:rPr>
              <a:t>《</a:t>
            </a:r>
            <a:r>
              <a:rPr lang="zh-TW" altLang="en-US" sz="2800" dirty="0">
                <a:solidFill>
                  <a:schemeClr val="bg1">
                    <a:lumMod val="95000"/>
                  </a:schemeClr>
                </a:solidFill>
              </a:rPr>
              <a:t>漢譯</a:t>
            </a:r>
            <a:r>
              <a:rPr lang="en-US" altLang="zh-TW" sz="2800" dirty="0">
                <a:solidFill>
                  <a:schemeClr val="bg1">
                    <a:lumMod val="95000"/>
                  </a:schemeClr>
                </a:solidFill>
              </a:rPr>
              <a:t>》</a:t>
            </a:r>
            <a:r>
              <a:rPr lang="zh-TW" altLang="en-US" sz="2800" dirty="0">
                <a:solidFill>
                  <a:schemeClr val="bg1">
                    <a:lumMod val="95000"/>
                  </a:schemeClr>
                </a:solidFill>
              </a:rPr>
              <a:t>每句為五字，</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為四字，唐宋兩譯均為七字。</a:t>
            </a:r>
            <a:r>
              <a:rPr lang="en-US" altLang="zh-TW" sz="2800" dirty="0">
                <a:solidFill>
                  <a:schemeClr val="bg1">
                    <a:lumMod val="95000"/>
                  </a:schemeClr>
                </a:solidFill>
              </a:rPr>
              <a:t>《</a:t>
            </a:r>
            <a:r>
              <a:rPr lang="zh-TW" altLang="en-US" sz="2800" dirty="0">
                <a:solidFill>
                  <a:schemeClr val="bg1">
                    <a:lumMod val="95000"/>
                  </a:schemeClr>
                </a:solidFill>
              </a:rPr>
              <a:t>吳譯</a:t>
            </a:r>
            <a:r>
              <a:rPr lang="en-US" altLang="zh-TW" sz="2800" dirty="0">
                <a:solidFill>
                  <a:schemeClr val="bg1">
                    <a:lumMod val="95000"/>
                  </a:schemeClr>
                </a:solidFill>
              </a:rPr>
              <a:t>》</a:t>
            </a:r>
            <a:r>
              <a:rPr lang="zh-TW" altLang="en-US" sz="2800" dirty="0">
                <a:solidFill>
                  <a:schemeClr val="bg1">
                    <a:lumMod val="95000"/>
                  </a:schemeClr>
                </a:solidFill>
              </a:rPr>
              <a:t>缺此偈。唐宋兩譯義理文字均較勝，故今會本亦為七言。</a:t>
            </a:r>
          </a:p>
        </p:txBody>
      </p:sp>
      <p:sp>
        <p:nvSpPr>
          <p:cNvPr id="7" name="文字方塊 6">
            <a:extLst>
              <a:ext uri="{FF2B5EF4-FFF2-40B4-BE49-F238E27FC236}">
                <a16:creationId xmlns:a16="http://schemas.microsoft.com/office/drawing/2014/main" id="{6F6A1044-1A47-049F-DFF4-286F76BFBDA6}"/>
              </a:ext>
            </a:extLst>
          </p:cNvPr>
          <p:cNvSpPr txBox="1"/>
          <p:nvPr/>
        </p:nvSpPr>
        <p:spPr>
          <a:xfrm>
            <a:off x="1414686" y="665853"/>
            <a:ext cx="3954929" cy="5356229"/>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本頌首段是讚歎佛德。「微」者，細小也，精妙也。「妙」者，好也，善也，精也。乃讚美之辭，具不可思議、無比之義。佛之報土報身，色相不可思議，稱為妙色。「微妙」者，精妙之極也。「色端嚴」者，色相端正莊嚴也。</a:t>
            </a:r>
          </a:p>
        </p:txBody>
      </p:sp>
      <p:sp>
        <p:nvSpPr>
          <p:cNvPr id="10" name="匾額 9" descr="佛學概要十四講表 習講">
            <a:extLst>
              <a:ext uri="{FF2B5EF4-FFF2-40B4-BE49-F238E27FC236}">
                <a16:creationId xmlns:a16="http://schemas.microsoft.com/office/drawing/2014/main" id="{467996EA-4F39-351D-F685-D783A58795D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Tree>
    <p:extLst>
      <p:ext uri="{BB962C8B-B14F-4D97-AF65-F5344CB8AC3E}">
        <p14:creationId xmlns:p14="http://schemas.microsoft.com/office/powerpoint/2010/main" val="2509356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9516910-41C0-93E1-A9B9-DF5F742BDE2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8" name="文字方塊 7">
            <a:extLst>
              <a:ext uri="{FF2B5EF4-FFF2-40B4-BE49-F238E27FC236}">
                <a16:creationId xmlns:a16="http://schemas.microsoft.com/office/drawing/2014/main" id="{985E332D-0E5E-5382-A66B-4944944F18B0}"/>
              </a:ext>
            </a:extLst>
          </p:cNvPr>
          <p:cNvSpPr txBox="1"/>
          <p:nvPr/>
        </p:nvSpPr>
        <p:spPr>
          <a:xfrm>
            <a:off x="7335118" y="729494"/>
            <a:ext cx="3005951" cy="540060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「匿」者，藏也，隱也，亡也。「曜」者，明也，照也。首四句義為：如來微妙難思之色相，端正莊嚴；一切世間所有諸物，無有能與等比者。</a:t>
            </a:r>
          </a:p>
        </p:txBody>
      </p:sp>
      <p:sp>
        <p:nvSpPr>
          <p:cNvPr id="9" name="文字方塊 8">
            <a:extLst>
              <a:ext uri="{FF2B5EF4-FFF2-40B4-BE49-F238E27FC236}">
                <a16:creationId xmlns:a16="http://schemas.microsoft.com/office/drawing/2014/main" id="{7182D82A-59C2-66FC-80DD-AABA78365950}"/>
              </a:ext>
            </a:extLst>
          </p:cNvPr>
          <p:cNvSpPr txBox="1"/>
          <p:nvPr/>
        </p:nvSpPr>
        <p:spPr>
          <a:xfrm>
            <a:off x="5607216" y="711086"/>
            <a:ext cx="1313180" cy="540060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「火」者，燈火、火燭，兼指一切火光。「珠」者，摩尼</a:t>
            </a:r>
            <a:r>
              <a:rPr lang="zh-CN" altLang="en-US" sz="2800" dirty="0">
                <a:solidFill>
                  <a:schemeClr val="bg1">
                    <a:lumMod val="95000"/>
                  </a:schemeClr>
                </a:solidFill>
              </a:rPr>
              <a:t>寶珠</a:t>
            </a:r>
            <a:r>
              <a:rPr lang="zh-TW" altLang="en-US" sz="2800" dirty="0">
                <a:solidFill>
                  <a:schemeClr val="bg1">
                    <a:lumMod val="95000"/>
                  </a:schemeClr>
                </a:solidFill>
              </a:rPr>
              <a:t>也，</a:t>
            </a:r>
          </a:p>
        </p:txBody>
      </p:sp>
    </p:spTree>
    <p:extLst>
      <p:ext uri="{BB962C8B-B14F-4D97-AF65-F5344CB8AC3E}">
        <p14:creationId xmlns:p14="http://schemas.microsoft.com/office/powerpoint/2010/main" val="68804619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D5C9598B-043F-D28A-B00B-2D6E30CCFC5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2" name="文字方塊 1">
            <a:extLst>
              <a:ext uri="{FF2B5EF4-FFF2-40B4-BE49-F238E27FC236}">
                <a16:creationId xmlns:a16="http://schemas.microsoft.com/office/drawing/2014/main" id="{DF9EE6E5-3752-AE9E-1D24-D5350116AFD6}"/>
              </a:ext>
            </a:extLst>
          </p:cNvPr>
          <p:cNvSpPr txBox="1"/>
          <p:nvPr/>
        </p:nvSpPr>
        <p:spPr>
          <a:xfrm>
            <a:off x="4985077" y="618138"/>
            <a:ext cx="4134465" cy="5259928"/>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後繼四句，均是</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原文。讚歎世間自在王佛圓明具德，事事無礙，不可思議之妙用。其義為，世尊演說妙法，能於一音聲之中，普使九法界、六趣、四生種種異類眾生，各各隨其品類根性，而能聞能解佛之所說。</a:t>
            </a:r>
          </a:p>
        </p:txBody>
      </p:sp>
      <p:sp>
        <p:nvSpPr>
          <p:cNvPr id="3" name="文字方塊 2">
            <a:extLst>
              <a:ext uri="{FF2B5EF4-FFF2-40B4-BE49-F238E27FC236}">
                <a16:creationId xmlns:a16="http://schemas.microsoft.com/office/drawing/2014/main" id="{19F355ED-5E20-B9E2-3A8B-717AF1180DF3}"/>
              </a:ext>
            </a:extLst>
          </p:cNvPr>
          <p:cNvSpPr txBox="1"/>
          <p:nvPr/>
        </p:nvSpPr>
        <p:spPr>
          <a:xfrm>
            <a:off x="9407574" y="153430"/>
            <a:ext cx="1364476" cy="6480720"/>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世尊能演一音聲。有情各各隨類解。又能現一妙色身。普使眾生隨類見。</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7" name="文字方塊 6">
            <a:extLst>
              <a:ext uri="{FF2B5EF4-FFF2-40B4-BE49-F238E27FC236}">
                <a16:creationId xmlns:a16="http://schemas.microsoft.com/office/drawing/2014/main" id="{2E0B1D08-5DF4-65B3-24BE-AF5B9FDC50CA}"/>
              </a:ext>
            </a:extLst>
          </p:cNvPr>
          <p:cNvSpPr txBox="1"/>
          <p:nvPr/>
        </p:nvSpPr>
        <p:spPr>
          <a:xfrm>
            <a:off x="1502470" y="618138"/>
            <a:ext cx="3005951" cy="5259928"/>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上明如來之語密。下曰：「又能現一妙色身，普使眾生隨類見」。此二句顯世尊之身密，能現一微妙之色身，普使種種眾生，各各隨其品類而得見佛。</a:t>
            </a:r>
          </a:p>
        </p:txBody>
      </p:sp>
    </p:spTree>
    <p:extLst>
      <p:ext uri="{BB962C8B-B14F-4D97-AF65-F5344CB8AC3E}">
        <p14:creationId xmlns:p14="http://schemas.microsoft.com/office/powerpoint/2010/main" val="21361140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67DADCE-3C53-58C3-ADDC-00034F159F9B}"/>
              </a:ext>
            </a:extLst>
          </p:cNvPr>
          <p:cNvSpPr txBox="1"/>
          <p:nvPr/>
        </p:nvSpPr>
        <p:spPr>
          <a:xfrm>
            <a:off x="10487694" y="333450"/>
            <a:ext cx="1364476" cy="6408712"/>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願我得佛清淨聲。法音普及無邊界。</a:t>
            </a:r>
          </a:p>
          <a:p>
            <a:pPr>
              <a:lnSpc>
                <a:spcPts val="4600"/>
              </a:lnSpc>
            </a:pPr>
            <a:r>
              <a:rPr lang="zh-TW" altLang="en-US" sz="3000" b="1" dirty="0">
                <a:solidFill>
                  <a:schemeClr val="bg1">
                    <a:lumMod val="95000"/>
                  </a:schemeClr>
                </a:solidFill>
              </a:rPr>
              <a:t>宣揚戒定精進門。通達甚深微妙法。</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2A07E869-897C-3D2F-3647-0C18F139AD57}"/>
              </a:ext>
            </a:extLst>
          </p:cNvPr>
          <p:cNvSpPr txBox="1"/>
          <p:nvPr/>
        </p:nvSpPr>
        <p:spPr>
          <a:xfrm>
            <a:off x="4492736" y="945518"/>
            <a:ext cx="5827236" cy="4968552"/>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首二句乃法藏比丘，願具如佛利他之行德。願得如來清淨之聲。「清淨」者，無惡行之過失、離煩惱之垢染，曰清淨。願我如佛能宣無過離垢之法音，普及無邊各各之界。「界」者，</a:t>
            </a:r>
            <a:r>
              <a:rPr lang="en-US" altLang="zh-TW" sz="2800" dirty="0">
                <a:solidFill>
                  <a:schemeClr val="bg1">
                    <a:lumMod val="95000"/>
                  </a:schemeClr>
                </a:solidFill>
              </a:rPr>
              <a:t>《</a:t>
            </a:r>
            <a:r>
              <a:rPr lang="zh-TW" altLang="en-US" sz="2800" dirty="0">
                <a:solidFill>
                  <a:schemeClr val="bg1">
                    <a:lumMod val="95000"/>
                  </a:schemeClr>
                </a:solidFill>
              </a:rPr>
              <a:t>大乘義章</a:t>
            </a:r>
            <a:r>
              <a:rPr lang="en-US" altLang="zh-TW" sz="2800" dirty="0">
                <a:solidFill>
                  <a:schemeClr val="bg1">
                    <a:lumMod val="95000"/>
                  </a:schemeClr>
                </a:solidFill>
              </a:rPr>
              <a:t>》</a:t>
            </a:r>
            <a:r>
              <a:rPr lang="zh-TW" altLang="en-US" sz="2800" dirty="0">
                <a:solidFill>
                  <a:schemeClr val="bg1">
                    <a:lumMod val="95000"/>
                  </a:schemeClr>
                </a:solidFill>
              </a:rPr>
              <a:t>曰：「界別（分別、差別）為界，諸法性別，故名為界。」「普及無邊界」即是遍於一切。</a:t>
            </a:r>
          </a:p>
        </p:txBody>
      </p:sp>
      <p:sp>
        <p:nvSpPr>
          <p:cNvPr id="2" name="文字方塊 1">
            <a:extLst>
              <a:ext uri="{FF2B5EF4-FFF2-40B4-BE49-F238E27FC236}">
                <a16:creationId xmlns:a16="http://schemas.microsoft.com/office/drawing/2014/main" id="{39EB5DBE-E9FF-A273-C423-F924ED8D5CC6}"/>
              </a:ext>
            </a:extLst>
          </p:cNvPr>
          <p:cNvSpPr txBox="1"/>
          <p:nvPr/>
        </p:nvSpPr>
        <p:spPr>
          <a:xfrm>
            <a:off x="274410" y="912776"/>
            <a:ext cx="4134465" cy="4968552"/>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「宣揚戒定精進門」，此句是</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CN" altLang="en-US" sz="2800" dirty="0">
                <a:solidFill>
                  <a:schemeClr val="bg1">
                    <a:lumMod val="95000"/>
                  </a:schemeClr>
                </a:solidFill>
              </a:rPr>
              <a:t>。</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文詳，表宣說六度：㈠布施，㈡持戒，㈢忍辱，㈣精進，㈤禪定，㈥般若。</a:t>
            </a:r>
            <a:r>
              <a:rPr lang="en-US" altLang="zh-TW" sz="2800" dirty="0">
                <a:solidFill>
                  <a:schemeClr val="bg1">
                    <a:lumMod val="95000"/>
                  </a:schemeClr>
                </a:solidFill>
              </a:rPr>
              <a:t>《</a:t>
            </a:r>
            <a:r>
              <a:rPr lang="zh-TW" altLang="en-US" sz="2800" dirty="0">
                <a:solidFill>
                  <a:schemeClr val="bg1">
                    <a:lumMod val="95000"/>
                  </a:schemeClr>
                </a:solidFill>
              </a:rPr>
              <a:t>漢譯</a:t>
            </a:r>
            <a:r>
              <a:rPr lang="en-US" altLang="zh-TW" sz="2800" dirty="0">
                <a:solidFill>
                  <a:schemeClr val="bg1">
                    <a:lumMod val="95000"/>
                  </a:schemeClr>
                </a:solidFill>
              </a:rPr>
              <a:t>》</a:t>
            </a:r>
            <a:r>
              <a:rPr lang="zh-TW" altLang="en-US" sz="2800" dirty="0">
                <a:solidFill>
                  <a:schemeClr val="bg1">
                    <a:lumMod val="95000"/>
                  </a:schemeClr>
                </a:solidFill>
              </a:rPr>
              <a:t>亦如之。今</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較略，蓋以戒定精進三度，賅攝其餘。</a:t>
            </a:r>
          </a:p>
        </p:txBody>
      </p:sp>
    </p:spTree>
    <p:extLst>
      <p:ext uri="{BB962C8B-B14F-4D97-AF65-F5344CB8AC3E}">
        <p14:creationId xmlns:p14="http://schemas.microsoft.com/office/powerpoint/2010/main" val="137003494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匾額 7" descr="佛學概要十四講表 習講">
            <a:extLst>
              <a:ext uri="{FF2B5EF4-FFF2-40B4-BE49-F238E27FC236}">
                <a16:creationId xmlns:a16="http://schemas.microsoft.com/office/drawing/2014/main" id="{6BA0DA57-7296-8056-CB7E-9FE6BDE0525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2" name="文字方塊 1">
            <a:extLst>
              <a:ext uri="{FF2B5EF4-FFF2-40B4-BE49-F238E27FC236}">
                <a16:creationId xmlns:a16="http://schemas.microsoft.com/office/drawing/2014/main" id="{30C4EDA8-C0A4-22B9-E6BD-FBA9CF9D95A1}"/>
              </a:ext>
            </a:extLst>
          </p:cNvPr>
          <p:cNvSpPr txBox="1"/>
          <p:nvPr/>
        </p:nvSpPr>
        <p:spPr>
          <a:xfrm>
            <a:off x="7304534" y="782664"/>
            <a:ext cx="3570208" cy="529426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「通達甚深微妙法」，此法即十方佛讚，持名念佛，無上甚深之法。法藏比丘願法音如佛，廣宣六度等妙行，欲令眾生通達此甚深微妙之法，心作心是，明自本心，識自本性，皆當成佛度生也。</a:t>
            </a:r>
          </a:p>
        </p:txBody>
      </p:sp>
    </p:spTree>
    <p:extLst>
      <p:ext uri="{BB962C8B-B14F-4D97-AF65-F5344CB8AC3E}">
        <p14:creationId xmlns:p14="http://schemas.microsoft.com/office/powerpoint/2010/main" val="19748557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55DA23D-CBBB-5427-8D5A-6D5652BF0D1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5" name="文字方塊 4">
            <a:extLst>
              <a:ext uri="{FF2B5EF4-FFF2-40B4-BE49-F238E27FC236}">
                <a16:creationId xmlns:a16="http://schemas.microsoft.com/office/drawing/2014/main" id="{6639639D-BD79-DC99-3CBC-0CD13B867E1E}"/>
              </a:ext>
            </a:extLst>
          </p:cNvPr>
          <p:cNvSpPr txBox="1"/>
          <p:nvPr/>
        </p:nvSpPr>
        <p:spPr>
          <a:xfrm>
            <a:off x="8687494" y="153430"/>
            <a:ext cx="1954381" cy="6552727"/>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智慧廣大深如海。內心清淨絕塵勞。</a:t>
            </a:r>
          </a:p>
          <a:p>
            <a:pPr>
              <a:lnSpc>
                <a:spcPts val="4600"/>
              </a:lnSpc>
            </a:pPr>
            <a:r>
              <a:rPr lang="zh-TW" altLang="en-US" sz="3000" b="1" dirty="0">
                <a:solidFill>
                  <a:schemeClr val="bg1">
                    <a:lumMod val="95000"/>
                  </a:schemeClr>
                </a:solidFill>
              </a:rPr>
              <a:t>超過無邊惡趣門。速到菩提究竟岸。	</a:t>
            </a:r>
          </a:p>
          <a:p>
            <a:pPr>
              <a:lnSpc>
                <a:spcPts val="4600"/>
              </a:lnSpc>
            </a:pPr>
            <a:r>
              <a:rPr lang="zh-TW" altLang="en-US" sz="3000" b="1" dirty="0">
                <a:solidFill>
                  <a:schemeClr val="bg1">
                    <a:lumMod val="95000"/>
                  </a:schemeClr>
                </a:solidFill>
              </a:rPr>
              <a:t>無明貪瞋皆永無。惑盡過亡三昧力。</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7" name="文字方塊 6">
            <a:extLst>
              <a:ext uri="{FF2B5EF4-FFF2-40B4-BE49-F238E27FC236}">
                <a16:creationId xmlns:a16="http://schemas.microsoft.com/office/drawing/2014/main" id="{20302C00-6498-3CE3-5388-45FE90BB29BD}"/>
              </a:ext>
            </a:extLst>
          </p:cNvPr>
          <p:cNvSpPr txBox="1"/>
          <p:nvPr/>
        </p:nvSpPr>
        <p:spPr>
          <a:xfrm>
            <a:off x="6565579" y="674652"/>
            <a:ext cx="1838965" cy="5438276"/>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此下六句，求自覺之德。前求法音宣流，此六句求智慧如海，直至究竟彼岸。</a:t>
            </a:r>
          </a:p>
        </p:txBody>
      </p:sp>
      <p:sp>
        <p:nvSpPr>
          <p:cNvPr id="2" name="文字方塊 1">
            <a:extLst>
              <a:ext uri="{FF2B5EF4-FFF2-40B4-BE49-F238E27FC236}">
                <a16:creationId xmlns:a16="http://schemas.microsoft.com/office/drawing/2014/main" id="{0F7255C0-BB6F-87A9-E2BB-2D898BF36E12}"/>
              </a:ext>
            </a:extLst>
          </p:cNvPr>
          <p:cNvSpPr txBox="1"/>
          <p:nvPr/>
        </p:nvSpPr>
        <p:spPr>
          <a:xfrm>
            <a:off x="3585423" y="655814"/>
            <a:ext cx="2941831" cy="5438276"/>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「智慧」即般若。真心本體明現，自性朗然，明顯無暗，稱之為慧。今經於自覺願中，首言智慧者，以智慧最上故。又佛法大海，智為能度故。</a:t>
            </a:r>
          </a:p>
        </p:txBody>
      </p:sp>
      <p:sp>
        <p:nvSpPr>
          <p:cNvPr id="3" name="文字方塊 2">
            <a:extLst>
              <a:ext uri="{FF2B5EF4-FFF2-40B4-BE49-F238E27FC236}">
                <a16:creationId xmlns:a16="http://schemas.microsoft.com/office/drawing/2014/main" id="{F689C793-860E-3A7E-812B-A53013D9C85A}"/>
              </a:ext>
            </a:extLst>
          </p:cNvPr>
          <p:cNvSpPr txBox="1"/>
          <p:nvPr/>
        </p:nvSpPr>
        <p:spPr>
          <a:xfrm>
            <a:off x="1663953" y="621482"/>
            <a:ext cx="1838965" cy="5438276"/>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真心體明，自性無闇。故知正當智慧深廣如海時，其內心亦必清淨，無惡無過，離垢離染，絕諸塵勞。</a:t>
            </a:r>
          </a:p>
        </p:txBody>
      </p:sp>
    </p:spTree>
    <p:extLst>
      <p:ext uri="{BB962C8B-B14F-4D97-AF65-F5344CB8AC3E}">
        <p14:creationId xmlns:p14="http://schemas.microsoft.com/office/powerpoint/2010/main" val="24371858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3B0238F-D15C-2825-C8EB-6DBFBF7DC47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8" name="文字方塊 7">
            <a:extLst>
              <a:ext uri="{FF2B5EF4-FFF2-40B4-BE49-F238E27FC236}">
                <a16:creationId xmlns:a16="http://schemas.microsoft.com/office/drawing/2014/main" id="{20302C00-6498-3CE3-5388-45FE90BB29BD}"/>
              </a:ext>
            </a:extLst>
          </p:cNvPr>
          <p:cNvSpPr txBox="1"/>
          <p:nvPr/>
        </p:nvSpPr>
        <p:spPr>
          <a:xfrm>
            <a:off x="7205518" y="781828"/>
            <a:ext cx="3570208" cy="5295932"/>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如上智慧深廣，清淨絕塵，故超越無邊無數畜鬼地獄之門，不墮三惡道，故云「超過無邊惡趣門」，並迅速達到菩提之究竟彼岸。菩提，覺也。菩提究竟岸，即究竟覺也。</a:t>
            </a:r>
          </a:p>
        </p:txBody>
      </p:sp>
      <p:sp>
        <p:nvSpPr>
          <p:cNvPr id="10" name="文字方塊 9">
            <a:extLst>
              <a:ext uri="{FF2B5EF4-FFF2-40B4-BE49-F238E27FC236}">
                <a16:creationId xmlns:a16="http://schemas.microsoft.com/office/drawing/2014/main" id="{1E83B5C1-F26E-2CF9-1D62-08766B65D042}"/>
              </a:ext>
            </a:extLst>
          </p:cNvPr>
          <p:cNvSpPr txBox="1"/>
          <p:nvPr/>
        </p:nvSpPr>
        <p:spPr>
          <a:xfrm>
            <a:off x="3533110" y="781828"/>
            <a:ext cx="3570208" cy="5295932"/>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「無明」，癡之異名。無明貪瞋，即三毒。由於智慧到彼岸，並因三昧之力，故三毒永無，三惑（見思、塵沙與無明）俱盡，過失皆亡。「三昧」者，正定，正受，等持。</a:t>
            </a:r>
          </a:p>
        </p:txBody>
      </p:sp>
      <p:sp>
        <p:nvSpPr>
          <p:cNvPr id="2" name="文字方塊 1">
            <a:extLst>
              <a:ext uri="{FF2B5EF4-FFF2-40B4-BE49-F238E27FC236}">
                <a16:creationId xmlns:a16="http://schemas.microsoft.com/office/drawing/2014/main" id="{7B1D6CCA-ED39-01F7-B9E0-7DF550B363C0}"/>
              </a:ext>
            </a:extLst>
          </p:cNvPr>
          <p:cNvSpPr txBox="1"/>
          <p:nvPr/>
        </p:nvSpPr>
        <p:spPr>
          <a:xfrm>
            <a:off x="1379265" y="765498"/>
            <a:ext cx="1877437" cy="5295932"/>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此六句願文，以智慧為首，以寶王三昧及定慧等持為結，實有深意。</a:t>
            </a:r>
          </a:p>
        </p:txBody>
      </p:sp>
    </p:spTree>
    <p:extLst>
      <p:ext uri="{BB962C8B-B14F-4D97-AF65-F5344CB8AC3E}">
        <p14:creationId xmlns:p14="http://schemas.microsoft.com/office/powerpoint/2010/main" val="34358132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E47464E5-72CB-C6B0-6AB4-79150269D2B7}"/>
              </a:ext>
            </a:extLst>
          </p:cNvPr>
          <p:cNvSpPr txBox="1"/>
          <p:nvPr/>
        </p:nvSpPr>
        <p:spPr>
          <a:xfrm>
            <a:off x="1453348" y="765498"/>
            <a:ext cx="7520007" cy="5112568"/>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上之一段願文，求佛之覺他德。首四句表法藏比丘願如過去無量一切諸佛，為一切有情之大導師，導引眾生，離苦得樂，從迷得悟，出生死海，入佛知見；並以種種方便，令一切眾生得無畏力。故曰：「能救一切諸世間，生老病死眾苦惱。」「諸世間」者，淺言之，欲界、色界、無色界是世間。三界無安，猶如火宅，皆在生死海中，故願救度。進言之，則地前諸位亦是世間，無明未盡，亦應度脫。</a:t>
            </a:r>
          </a:p>
        </p:txBody>
      </p:sp>
      <p:sp>
        <p:nvSpPr>
          <p:cNvPr id="2" name="匾額 1" descr="佛學概要十四講表 習講">
            <a:extLst>
              <a:ext uri="{FF2B5EF4-FFF2-40B4-BE49-F238E27FC236}">
                <a16:creationId xmlns:a16="http://schemas.microsoft.com/office/drawing/2014/main" id="{BF30FEBA-D7D7-AF27-876D-1D09AFF68F3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3" name="文字方塊 2">
            <a:extLst>
              <a:ext uri="{FF2B5EF4-FFF2-40B4-BE49-F238E27FC236}">
                <a16:creationId xmlns:a16="http://schemas.microsoft.com/office/drawing/2014/main" id="{AB07CEA6-6885-F0B8-F9A0-166F65D7112E}"/>
              </a:ext>
            </a:extLst>
          </p:cNvPr>
          <p:cNvSpPr txBox="1"/>
          <p:nvPr/>
        </p:nvSpPr>
        <p:spPr>
          <a:xfrm>
            <a:off x="9407574" y="264786"/>
            <a:ext cx="1364476" cy="6552727"/>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亦如過去無量佛。為彼群生大導師。</a:t>
            </a:r>
          </a:p>
          <a:p>
            <a:pPr>
              <a:lnSpc>
                <a:spcPts val="4600"/>
              </a:lnSpc>
            </a:pPr>
            <a:r>
              <a:rPr lang="zh-TW" altLang="en-US" sz="3000" b="1" dirty="0">
                <a:solidFill>
                  <a:schemeClr val="bg1">
                    <a:lumMod val="95000"/>
                  </a:schemeClr>
                </a:solidFill>
              </a:rPr>
              <a:t>能救一切諸世間。生老病死眾苦惱。</a:t>
            </a:r>
            <a:r>
              <a:rPr lang="zh-CN" altLang="en-US" sz="3000" dirty="0">
                <a:solidFill>
                  <a:schemeClr val="bg1">
                    <a:lumMod val="95000"/>
                  </a:schemeClr>
                </a:solidFill>
              </a:rPr>
              <a:t>」</a:t>
            </a:r>
            <a:endParaRPr lang="zh-TW" altLang="en-US" sz="3000" dirty="0">
              <a:solidFill>
                <a:schemeClr val="bg1">
                  <a:lumMod val="95000"/>
                </a:schemeClr>
              </a:solidFill>
            </a:endParaRPr>
          </a:p>
        </p:txBody>
      </p:sp>
    </p:spTree>
    <p:extLst>
      <p:ext uri="{BB962C8B-B14F-4D97-AF65-F5344CB8AC3E}">
        <p14:creationId xmlns:p14="http://schemas.microsoft.com/office/powerpoint/2010/main" val="25715307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AD66315B-8D2C-A507-D158-72F9FEE3DFA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6" name="文字方塊 5">
            <a:extLst>
              <a:ext uri="{FF2B5EF4-FFF2-40B4-BE49-F238E27FC236}">
                <a16:creationId xmlns:a16="http://schemas.microsoft.com/office/drawing/2014/main" id="{D3FB902A-9B5A-4A79-E0E7-78E075FFFB0D}"/>
              </a:ext>
            </a:extLst>
          </p:cNvPr>
          <p:cNvSpPr txBox="1"/>
          <p:nvPr/>
        </p:nvSpPr>
        <p:spPr>
          <a:xfrm>
            <a:off x="7031310" y="618138"/>
            <a:ext cx="1838965"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「常行布施」以下四句，顯法藏菩薩無盡大悲之本願，願常行六度，普度眾生。</a:t>
            </a:r>
          </a:p>
        </p:txBody>
      </p:sp>
      <p:sp>
        <p:nvSpPr>
          <p:cNvPr id="2" name="文字方塊 1">
            <a:extLst>
              <a:ext uri="{FF2B5EF4-FFF2-40B4-BE49-F238E27FC236}">
                <a16:creationId xmlns:a16="http://schemas.microsoft.com/office/drawing/2014/main" id="{F9E68AE4-BF8B-641D-E1A3-241E73EB6E1F}"/>
              </a:ext>
            </a:extLst>
          </p:cNvPr>
          <p:cNvSpPr txBox="1"/>
          <p:nvPr/>
        </p:nvSpPr>
        <p:spPr>
          <a:xfrm>
            <a:off x="9263558" y="153430"/>
            <a:ext cx="1364476" cy="6552727"/>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常行布施及戒忍。精進定慧六波羅。</a:t>
            </a:r>
          </a:p>
          <a:p>
            <a:pPr>
              <a:lnSpc>
                <a:spcPts val="4600"/>
              </a:lnSpc>
            </a:pPr>
            <a:r>
              <a:rPr lang="zh-TW" altLang="en-US" sz="3000" b="1" dirty="0">
                <a:solidFill>
                  <a:schemeClr val="bg1">
                    <a:lumMod val="95000"/>
                  </a:schemeClr>
                </a:solidFill>
              </a:rPr>
              <a:t>未度有情令得度。已度之者使成佛。</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3" name="文字方塊 2">
            <a:extLst>
              <a:ext uri="{FF2B5EF4-FFF2-40B4-BE49-F238E27FC236}">
                <a16:creationId xmlns:a16="http://schemas.microsoft.com/office/drawing/2014/main" id="{754CD7FE-FCFA-AE55-06F8-B434F479B5D6}"/>
              </a:ext>
            </a:extLst>
          </p:cNvPr>
          <p:cNvSpPr txBox="1"/>
          <p:nvPr/>
        </p:nvSpPr>
        <p:spPr>
          <a:xfrm>
            <a:off x="1083047" y="621482"/>
            <a:ext cx="5698996"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六波羅蜜，即六度，是證涅槃之正因。願行六度，即「法門無邊誓願學」與「佛道無上誓願證」也。又布施治慳貪，持戒治破戒，忍辱治瞋恚，精進治懈怠，禪定治散亂，智慧治愚癡。常行六度，是即「煩惱無邊誓願斷」也。自覺覺他，以己之覺，普覺眾生；以己之行，導引眾生；以己之德，迴向眾生，是即「眾生無邊誓願度」。</a:t>
            </a:r>
          </a:p>
        </p:txBody>
      </p:sp>
    </p:spTree>
    <p:extLst>
      <p:ext uri="{BB962C8B-B14F-4D97-AF65-F5344CB8AC3E}">
        <p14:creationId xmlns:p14="http://schemas.microsoft.com/office/powerpoint/2010/main" val="3629197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8367104-5179-F27B-C6AC-3B2316312CA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5" name="文字方塊 4">
            <a:extLst>
              <a:ext uri="{FF2B5EF4-FFF2-40B4-BE49-F238E27FC236}">
                <a16:creationId xmlns:a16="http://schemas.microsoft.com/office/drawing/2014/main" id="{2602C089-1A1C-6EEA-64B2-1D6F8AA6AA09}"/>
              </a:ext>
            </a:extLst>
          </p:cNvPr>
          <p:cNvSpPr txBox="1"/>
          <p:nvPr/>
        </p:nvSpPr>
        <p:spPr>
          <a:xfrm>
            <a:off x="9709447" y="153430"/>
            <a:ext cx="774571" cy="6552727"/>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假令供養恆沙聖。不如堅勇求正覺。</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6" name="文字方塊 5">
            <a:extLst>
              <a:ext uri="{FF2B5EF4-FFF2-40B4-BE49-F238E27FC236}">
                <a16:creationId xmlns:a16="http://schemas.microsoft.com/office/drawing/2014/main" id="{5505238B-8700-03D9-13F7-78C1A649C229}"/>
              </a:ext>
            </a:extLst>
          </p:cNvPr>
          <p:cNvSpPr txBox="1"/>
          <p:nvPr/>
        </p:nvSpPr>
        <p:spPr>
          <a:xfrm>
            <a:off x="5807174" y="945518"/>
            <a:ext cx="3493264" cy="489654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「恆沙」者，指印度恆河之沙。因恆河沙多，又因大眾眼見，故佛常引為喻。文意為，假令供養如恆河沙數無量諸佛，「不如求正覺，堅勇而不怯」（上為</a:t>
            </a:r>
            <a:r>
              <a:rPr lang="en-US" altLang="zh-TW" sz="2800" dirty="0">
                <a:solidFill>
                  <a:schemeClr val="bg1">
                    <a:lumMod val="95000"/>
                  </a:schemeClr>
                </a:solidFill>
              </a:rPr>
              <a:t>《</a:t>
            </a:r>
            <a:r>
              <a:rPr lang="zh-TW" altLang="en-US" sz="2800" dirty="0">
                <a:solidFill>
                  <a:schemeClr val="bg1">
                    <a:lumMod val="95000"/>
                  </a:schemeClr>
                </a:solidFill>
              </a:rPr>
              <a:t>漢譯</a:t>
            </a:r>
            <a:r>
              <a:rPr lang="en-US" altLang="zh-TW" sz="2800" dirty="0">
                <a:solidFill>
                  <a:schemeClr val="bg1">
                    <a:lumMod val="95000"/>
                  </a:schemeClr>
                </a:solidFill>
              </a:rPr>
              <a:t>》</a:t>
            </a:r>
            <a:r>
              <a:rPr lang="zh-TW" altLang="en-US" sz="2800" dirty="0">
                <a:solidFill>
                  <a:schemeClr val="bg1">
                    <a:lumMod val="95000"/>
                  </a:schemeClr>
                </a:solidFill>
              </a:rPr>
              <a:t>原文）。</a:t>
            </a:r>
          </a:p>
        </p:txBody>
      </p:sp>
      <p:sp>
        <p:nvSpPr>
          <p:cNvPr id="8" name="文字方塊 7">
            <a:extLst>
              <a:ext uri="{FF2B5EF4-FFF2-40B4-BE49-F238E27FC236}">
                <a16:creationId xmlns:a16="http://schemas.microsoft.com/office/drawing/2014/main" id="{36493E44-69C4-9D1C-7967-08F350A7D9C1}"/>
              </a:ext>
            </a:extLst>
          </p:cNvPr>
          <p:cNvSpPr txBox="1"/>
          <p:nvPr/>
        </p:nvSpPr>
        <p:spPr>
          <a:xfrm>
            <a:off x="3606331" y="1053530"/>
            <a:ext cx="1838965" cy="45365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以「堅勇求正覺」是法供養，是真供養，供養中最，故勝於以餘物供養恆沙諸聖也。</a:t>
            </a:r>
          </a:p>
        </p:txBody>
      </p:sp>
    </p:spTree>
    <p:extLst>
      <p:ext uri="{BB962C8B-B14F-4D97-AF65-F5344CB8AC3E}">
        <p14:creationId xmlns:p14="http://schemas.microsoft.com/office/powerpoint/2010/main" val="38038748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3491E8A8-5EC2-0DA9-3001-8DF60D62779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3" name="文字方塊 2">
            <a:extLst>
              <a:ext uri="{FF2B5EF4-FFF2-40B4-BE49-F238E27FC236}">
                <a16:creationId xmlns:a16="http://schemas.microsoft.com/office/drawing/2014/main" id="{DFB1BEFB-6999-7DBC-5294-70E3F73295C8}"/>
              </a:ext>
            </a:extLst>
          </p:cNvPr>
          <p:cNvSpPr txBox="1"/>
          <p:nvPr/>
        </p:nvSpPr>
        <p:spPr>
          <a:xfrm>
            <a:off x="9119542" y="153430"/>
            <a:ext cx="1364476" cy="6552727"/>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願當安住三摩地。恆放光明照一切。</a:t>
            </a:r>
          </a:p>
          <a:p>
            <a:pPr>
              <a:lnSpc>
                <a:spcPts val="4600"/>
              </a:lnSpc>
            </a:pPr>
            <a:r>
              <a:rPr lang="zh-TW" altLang="en-US" sz="3000" b="1" dirty="0">
                <a:solidFill>
                  <a:schemeClr val="bg1">
                    <a:lumMod val="95000"/>
                  </a:schemeClr>
                </a:solidFill>
              </a:rPr>
              <a:t>感得廣大清淨居。殊勝莊嚴無等倫。</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4" name="文字方塊 3">
            <a:extLst>
              <a:ext uri="{FF2B5EF4-FFF2-40B4-BE49-F238E27FC236}">
                <a16:creationId xmlns:a16="http://schemas.microsoft.com/office/drawing/2014/main" id="{0220F295-F623-C58C-E70E-7E220702AB2D}"/>
              </a:ext>
            </a:extLst>
          </p:cNvPr>
          <p:cNvSpPr txBox="1"/>
          <p:nvPr/>
        </p:nvSpPr>
        <p:spPr>
          <a:xfrm>
            <a:off x="6920537" y="945518"/>
            <a:ext cx="1838965" cy="489654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右之兩小科是求成佛攝淨佛土願，此二偈實以上諸願之總歸，亦是下四十八願之核心。</a:t>
            </a:r>
          </a:p>
        </p:txBody>
      </p:sp>
      <p:sp>
        <p:nvSpPr>
          <p:cNvPr id="5" name="文字方塊 4">
            <a:extLst>
              <a:ext uri="{FF2B5EF4-FFF2-40B4-BE49-F238E27FC236}">
                <a16:creationId xmlns:a16="http://schemas.microsoft.com/office/drawing/2014/main" id="{12B9F7AC-351A-C7C1-62AA-A43E450A086B}"/>
              </a:ext>
            </a:extLst>
          </p:cNvPr>
          <p:cNvSpPr txBox="1"/>
          <p:nvPr/>
        </p:nvSpPr>
        <p:spPr>
          <a:xfrm>
            <a:off x="1046167" y="909514"/>
            <a:ext cx="5698996" cy="489654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上句中「三摩地」即三昧，正定。願安住於正定之中，常放光明，遍照一切。又上句，寂也，體也；下句，照也，用也。此二句正表定慧等持、寂照同時、體用不二之妙德。放光表修德，其體為性德。寂而常照，照而恆寂。土即常寂光，身即無量壽、無量光如來。故安住寂定，恆放光明，遍於一切。</a:t>
            </a:r>
          </a:p>
        </p:txBody>
      </p:sp>
    </p:spTree>
    <p:extLst>
      <p:ext uri="{BB962C8B-B14F-4D97-AF65-F5344CB8AC3E}">
        <p14:creationId xmlns:p14="http://schemas.microsoft.com/office/powerpoint/2010/main" val="26819248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9D51D41-06FD-D45D-A07D-6333B4352C97}"/>
              </a:ext>
            </a:extLst>
          </p:cNvPr>
          <p:cNvSpPr txBox="1"/>
          <p:nvPr/>
        </p:nvSpPr>
        <p:spPr>
          <a:xfrm>
            <a:off x="2411909" y="693490"/>
            <a:ext cx="8084264" cy="5151916"/>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至於所感得者，乃「廣大清淨」之佛國也。句中「居」字，即指國土。「廣大」者，即經中「寬廣平正，不可限極」。</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「清淨」者，即「清淨莊嚴，超踰十方」，故云「廣大清淨居」也。如</a:t>
            </a:r>
            <a:r>
              <a:rPr lang="en-US" altLang="zh-TW" sz="2800" dirty="0">
                <a:solidFill>
                  <a:schemeClr val="bg1">
                    <a:lumMod val="95000"/>
                  </a:schemeClr>
                </a:solidFill>
              </a:rPr>
              <a:t>《</a:t>
            </a:r>
            <a:r>
              <a:rPr lang="zh-TW" altLang="en-US" sz="2800" dirty="0">
                <a:solidFill>
                  <a:schemeClr val="bg1">
                    <a:lumMod val="95000"/>
                  </a:schemeClr>
                </a:solidFill>
              </a:rPr>
              <a:t>往生論</a:t>
            </a:r>
            <a:r>
              <a:rPr lang="en-US" altLang="zh-TW" sz="2800" dirty="0">
                <a:solidFill>
                  <a:schemeClr val="bg1">
                    <a:lumMod val="95000"/>
                  </a:schemeClr>
                </a:solidFill>
              </a:rPr>
              <a:t>》</a:t>
            </a:r>
            <a:r>
              <a:rPr lang="zh-TW" altLang="en-US" sz="2800" dirty="0">
                <a:solidFill>
                  <a:schemeClr val="bg1">
                    <a:lumMod val="95000"/>
                  </a:schemeClr>
                </a:solidFill>
              </a:rPr>
              <a:t>所謂三種莊嚴入一法句，一法句者，清淨句。清淨句者，真實智慧無為法身。無為法身，體也，從是流現極樂依正莊嚴。</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故云：「感得廣大清淨居，殊勝莊嚴無等倫。」「無等倫」者，無能等，無能比。</a:t>
            </a:r>
          </a:p>
        </p:txBody>
      </p:sp>
      <p:sp>
        <p:nvSpPr>
          <p:cNvPr id="6" name="匾額 5" descr="佛學概要十四講表 習講">
            <a:extLst>
              <a:ext uri="{FF2B5EF4-FFF2-40B4-BE49-F238E27FC236}">
                <a16:creationId xmlns:a16="http://schemas.microsoft.com/office/drawing/2014/main" id="{31ADDC2A-EB39-76BD-9FA8-722DCC06089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Tree>
    <p:extLst>
      <p:ext uri="{BB962C8B-B14F-4D97-AF65-F5344CB8AC3E}">
        <p14:creationId xmlns:p14="http://schemas.microsoft.com/office/powerpoint/2010/main" val="859646540"/>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A5E8F24F-AA7F-333F-D803-28659EA35AE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2" name="文字方塊 1">
            <a:extLst>
              <a:ext uri="{FF2B5EF4-FFF2-40B4-BE49-F238E27FC236}">
                <a16:creationId xmlns:a16="http://schemas.microsoft.com/office/drawing/2014/main" id="{9C30AC7C-8DE2-7F67-B37A-88A8DF2B4582}"/>
              </a:ext>
            </a:extLst>
          </p:cNvPr>
          <p:cNvSpPr txBox="1"/>
          <p:nvPr/>
        </p:nvSpPr>
        <p:spPr>
          <a:xfrm>
            <a:off x="9119542" y="153430"/>
            <a:ext cx="1364476" cy="6552727"/>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輪迴諸趣眾生類。速生我剎受安樂。</a:t>
            </a:r>
          </a:p>
          <a:p>
            <a:pPr>
              <a:lnSpc>
                <a:spcPts val="4600"/>
              </a:lnSpc>
            </a:pPr>
            <a:r>
              <a:rPr lang="zh-TW" altLang="en-US" sz="3000" b="1" dirty="0">
                <a:solidFill>
                  <a:schemeClr val="bg1">
                    <a:lumMod val="95000"/>
                  </a:schemeClr>
                </a:solidFill>
              </a:rPr>
              <a:t>常運慈心拔有情。度盡無邊苦眾生。</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3" name="文字方塊 2">
            <a:extLst>
              <a:ext uri="{FF2B5EF4-FFF2-40B4-BE49-F238E27FC236}">
                <a16:creationId xmlns:a16="http://schemas.microsoft.com/office/drawing/2014/main" id="{5694C27D-6504-B55B-2DE8-BBF4CB3D25CE}"/>
              </a:ext>
            </a:extLst>
          </p:cNvPr>
          <p:cNvSpPr txBox="1"/>
          <p:nvPr/>
        </p:nvSpPr>
        <p:spPr>
          <a:xfrm>
            <a:off x="4871070" y="837506"/>
            <a:ext cx="4044697" cy="489654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淨宗之殊勝超絕，首在疾速成佛，凡夫往生，逕登不退，不退才能疾速成佛也。因有此殊勝方便，故普願「輪迴諸趣眾生類，速生我剎受安樂」。此之安樂，才是真實安樂。頓脫生死，速成正覺，故云安樂。</a:t>
            </a:r>
          </a:p>
        </p:txBody>
      </p:sp>
      <p:sp>
        <p:nvSpPr>
          <p:cNvPr id="4" name="文字方塊 3">
            <a:extLst>
              <a:ext uri="{FF2B5EF4-FFF2-40B4-BE49-F238E27FC236}">
                <a16:creationId xmlns:a16="http://schemas.microsoft.com/office/drawing/2014/main" id="{A02607FC-A86B-E3DE-13B7-CFF057F7933B}"/>
              </a:ext>
            </a:extLst>
          </p:cNvPr>
          <p:cNvSpPr txBox="1"/>
          <p:nvPr/>
        </p:nvSpPr>
        <p:spPr>
          <a:xfrm>
            <a:off x="1174031" y="837506"/>
            <a:ext cx="3493264" cy="489654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「常運慈心拔有情，度盡無邊苦眾生」。慈者，與樂。悲者，拔苦。此兩句表法藏大慈大悲之弘誓。願常為一切眾生拔苦與樂，盡未來際拯濟負荷，度盡眾生，方成正覺也。</a:t>
            </a:r>
          </a:p>
        </p:txBody>
      </p:sp>
    </p:spTree>
    <p:extLst>
      <p:ext uri="{BB962C8B-B14F-4D97-AF65-F5344CB8AC3E}">
        <p14:creationId xmlns:p14="http://schemas.microsoft.com/office/powerpoint/2010/main" val="202022709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D889E11-52B4-3BB7-C97A-C498A132BFF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5" name="文字方塊 4">
            <a:extLst>
              <a:ext uri="{FF2B5EF4-FFF2-40B4-BE49-F238E27FC236}">
                <a16:creationId xmlns:a16="http://schemas.microsoft.com/office/drawing/2014/main" id="{43070D2D-B982-B72A-C771-40097D1EF853}"/>
              </a:ext>
            </a:extLst>
          </p:cNvPr>
          <p:cNvSpPr txBox="1"/>
          <p:nvPr/>
        </p:nvSpPr>
        <p:spPr>
          <a:xfrm>
            <a:off x="5303118" y="981522"/>
            <a:ext cx="5147563" cy="489654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常」，指時間。過去、未來、現在為三際。常即豎窮三際，即包括過去、現在、未來一切時間。「無邊」兼指空間，遍及十方虛空，即橫遍十虛，包括一切空間。故無邊者，乃十方三世無量無邊也。法藏菩薩於一切時中，於一切處，大慈大悲度脫眾生，務期度盡方休。</a:t>
            </a:r>
          </a:p>
        </p:txBody>
      </p:sp>
    </p:spTree>
    <p:extLst>
      <p:ext uri="{BB962C8B-B14F-4D97-AF65-F5344CB8AC3E}">
        <p14:creationId xmlns:p14="http://schemas.microsoft.com/office/powerpoint/2010/main" val="2400683990"/>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BDE2D74-47C4-4DC1-49E7-CF425DCBD6F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5" name="文字方塊 4">
            <a:extLst>
              <a:ext uri="{FF2B5EF4-FFF2-40B4-BE49-F238E27FC236}">
                <a16:creationId xmlns:a16="http://schemas.microsoft.com/office/drawing/2014/main" id="{CA0D2998-7A4E-556F-F221-6CAC0A68222B}"/>
              </a:ext>
            </a:extLst>
          </p:cNvPr>
          <p:cNvSpPr txBox="1"/>
          <p:nvPr/>
        </p:nvSpPr>
        <p:spPr>
          <a:xfrm>
            <a:off x="9177709" y="318743"/>
            <a:ext cx="1364476" cy="6552727"/>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我行決定堅固力。唯佛聖智能證知。</a:t>
            </a:r>
          </a:p>
          <a:p>
            <a:pPr>
              <a:lnSpc>
                <a:spcPts val="4600"/>
              </a:lnSpc>
            </a:pPr>
            <a:r>
              <a:rPr lang="zh-TW" altLang="en-US" sz="3000" b="1" dirty="0">
                <a:solidFill>
                  <a:schemeClr val="bg1">
                    <a:lumMod val="95000"/>
                  </a:schemeClr>
                </a:solidFill>
              </a:rPr>
              <a:t>縱使身止諸苦中。如是願心永不退。</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6" name="文字方塊 5">
            <a:extLst>
              <a:ext uri="{FF2B5EF4-FFF2-40B4-BE49-F238E27FC236}">
                <a16:creationId xmlns:a16="http://schemas.microsoft.com/office/drawing/2014/main" id="{0A08A70C-A98A-FC5B-CABA-24D2E5C46B5F}"/>
              </a:ext>
            </a:extLst>
          </p:cNvPr>
          <p:cNvSpPr txBox="1"/>
          <p:nvPr/>
        </p:nvSpPr>
        <p:spPr>
          <a:xfrm>
            <a:off x="1414686" y="945518"/>
            <a:ext cx="7353295" cy="489654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本頌分為三大段，首為讚佛，次為發願，在末後四句偈，則為請佛證明，法藏比丘發願已，即請世自在王如來為作證明。「我」者，法藏自稱。我之願行，所具決定堅固之力，唯佛世尊三覺圓滿，五眼明朗，智慧無礙，始能為我真實證明，故云「唯佛聖智能證知」也。又法藏發願時已是地上菩薩，境界甚深，故非餘人所能知，唯佛聖智始能作證，此亦深表法藏大士妙德難測。</a:t>
            </a:r>
          </a:p>
        </p:txBody>
      </p:sp>
    </p:spTree>
    <p:extLst>
      <p:ext uri="{BB962C8B-B14F-4D97-AF65-F5344CB8AC3E}">
        <p14:creationId xmlns:p14="http://schemas.microsoft.com/office/powerpoint/2010/main" val="31132428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3A776E3-AB1D-F2EB-DC2C-768799C9E24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6" name="文字方塊 5">
            <a:extLst>
              <a:ext uri="{FF2B5EF4-FFF2-40B4-BE49-F238E27FC236}">
                <a16:creationId xmlns:a16="http://schemas.microsoft.com/office/drawing/2014/main" id="{2F6E901B-BB90-BFFF-2408-B4F1ECE43A87}"/>
              </a:ext>
            </a:extLst>
          </p:cNvPr>
          <p:cNvSpPr txBox="1"/>
          <p:nvPr/>
        </p:nvSpPr>
        <p:spPr>
          <a:xfrm>
            <a:off x="5375126" y="945518"/>
            <a:ext cx="5147563" cy="489654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最末二句，結誓立心。</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曰：「縱沈無間諸地獄，如是願心終不退。」無間地獄，苦毒無限，</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舉地獄極重之苦以攝諸餘。今經法藏誓言，「縱使身止諸苦中」，諸苦自當賅括地獄。我之如上願行，縱墮地獄亦不退轉，正顯前文「我行決定堅固力」也。</a:t>
            </a:r>
          </a:p>
        </p:txBody>
      </p:sp>
    </p:spTree>
    <p:extLst>
      <p:ext uri="{BB962C8B-B14F-4D97-AF65-F5344CB8AC3E}">
        <p14:creationId xmlns:p14="http://schemas.microsoft.com/office/powerpoint/2010/main" val="892272440"/>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6EF6B01-DA85-702A-5031-FF4EBC4C49F6}"/>
              </a:ext>
            </a:extLst>
          </p:cNvPr>
          <p:cNvSpPr txBox="1"/>
          <p:nvPr/>
        </p:nvSpPr>
        <p:spPr>
          <a:xfrm>
            <a:off x="125549" y="245760"/>
            <a:ext cx="12064864" cy="1815882"/>
          </a:xfrm>
          <a:prstGeom prst="rect">
            <a:avLst/>
          </a:prstGeom>
          <a:noFill/>
        </p:spPr>
        <p:txBody>
          <a:bodyPr wrap="square" rtlCol="0">
            <a:spAutoFit/>
          </a:bodyPr>
          <a:lstStyle/>
          <a:p>
            <a:r>
              <a:rPr lang="zh-TW" altLang="en-US" sz="2800" dirty="0">
                <a:solidFill>
                  <a:schemeClr val="bg1"/>
                </a:solidFill>
              </a:rPr>
              <a:t>佛告阿難。過去無量不可思議無央數劫。有佛出世。名世間自在王如來。應供。等正覺。明行足。善逝。世間解。無上士。調御丈夫。天人師。佛世尊。在世教授四十二劫。時為諸天及世人民說經講道。有大國主名世饒王。聞佛說法。歡喜開解。尋發無上真正道意。棄國捐王。行作沙門。號曰法藏。</a:t>
            </a:r>
          </a:p>
        </p:txBody>
      </p:sp>
      <p:sp>
        <p:nvSpPr>
          <p:cNvPr id="5" name="文字方塊 4">
            <a:extLst>
              <a:ext uri="{FF2B5EF4-FFF2-40B4-BE49-F238E27FC236}">
                <a16:creationId xmlns:a16="http://schemas.microsoft.com/office/drawing/2014/main" id="{833FB586-178E-E34D-AE55-8737F15FF429}"/>
              </a:ext>
            </a:extLst>
          </p:cNvPr>
          <p:cNvSpPr txBox="1"/>
          <p:nvPr/>
        </p:nvSpPr>
        <p:spPr>
          <a:xfrm>
            <a:off x="125549" y="2182358"/>
            <a:ext cx="12121908" cy="4431470"/>
          </a:xfrm>
          <a:prstGeom prst="rect">
            <a:avLst/>
          </a:prstGeom>
          <a:noFill/>
        </p:spPr>
        <p:txBody>
          <a:bodyPr wrap="square" rtlCol="0">
            <a:spAutoFit/>
          </a:bodyPr>
          <a:lstStyle/>
          <a:p>
            <a:pPr>
              <a:lnSpc>
                <a:spcPts val="3400"/>
              </a:lnSpc>
            </a:pPr>
            <a:r>
              <a:rPr lang="en-US" altLang="zh-TW" sz="2600" b="1" dirty="0">
                <a:solidFill>
                  <a:schemeClr val="bg1"/>
                </a:solidFill>
              </a:rPr>
              <a:t>The Buddha said to </a:t>
            </a:r>
            <a:r>
              <a:rPr lang="en-US" altLang="zh-TW" sz="2600" b="1" dirty="0" err="1">
                <a:solidFill>
                  <a:schemeClr val="bg1"/>
                </a:solidFill>
              </a:rPr>
              <a:t>Ānanda</a:t>
            </a:r>
            <a:r>
              <a:rPr lang="en-US" altLang="zh-TW" sz="2600" b="1" dirty="0">
                <a:solidFill>
                  <a:schemeClr val="bg1"/>
                </a:solidFill>
              </a:rPr>
              <a:t>, “In the past, innumerable, inconceivable, boundless </a:t>
            </a:r>
            <a:r>
              <a:rPr lang="en-US" altLang="zh-TW" sz="2600" b="1" dirty="0" err="1">
                <a:solidFill>
                  <a:schemeClr val="bg1"/>
                </a:solidFill>
              </a:rPr>
              <a:t>kalpas</a:t>
            </a:r>
            <a:r>
              <a:rPr lang="en-US" altLang="zh-TW" sz="2600" b="1" dirty="0">
                <a:solidFill>
                  <a:schemeClr val="bg1"/>
                </a:solidFill>
              </a:rPr>
              <a:t> ago, there was a Buddha who appeared in the world, named World Freedom King </a:t>
            </a:r>
            <a:r>
              <a:rPr lang="en-US" altLang="zh-TW" sz="2600" b="1" dirty="0" err="1">
                <a:solidFill>
                  <a:schemeClr val="bg1"/>
                </a:solidFill>
              </a:rPr>
              <a:t>Tathāgata</a:t>
            </a:r>
            <a:r>
              <a:rPr lang="en-US" altLang="zh-TW" sz="2600" b="1" dirty="0">
                <a:solidFill>
                  <a:schemeClr val="bg1"/>
                </a:solidFill>
              </a:rPr>
              <a:t>, the Arhat, the Perfectly Enlightened One, the Fully Accomplished in Wisdom and Conduct, the Well-Gone One, the Knower of the World, the </a:t>
            </a:r>
            <a:r>
              <a:rPr lang="en-US" altLang="zh-TW" sz="2600" b="1" dirty="0" err="1">
                <a:solidFill>
                  <a:schemeClr val="bg1"/>
                </a:solidFill>
              </a:rPr>
              <a:t>Unsupassed</a:t>
            </a:r>
            <a:r>
              <a:rPr lang="en-US" altLang="zh-TW" sz="2600" b="1" dirty="0">
                <a:solidFill>
                  <a:schemeClr val="bg1"/>
                </a:solidFill>
              </a:rPr>
              <a:t> One, the Tamer of Beings, the Teacher of Gods and Humans, the Buddha, the World-Honored One. He remained in the world teaching for forty-two </a:t>
            </a:r>
            <a:r>
              <a:rPr lang="en-US" altLang="zh-TW" sz="2600" b="1" dirty="0" err="1">
                <a:solidFill>
                  <a:schemeClr val="bg1"/>
                </a:solidFill>
              </a:rPr>
              <a:t>kalpas</a:t>
            </a:r>
            <a:r>
              <a:rPr lang="en-US" altLang="zh-TW" sz="2600" b="1" dirty="0">
                <a:solidFill>
                  <a:schemeClr val="bg1"/>
                </a:solidFill>
              </a:rPr>
              <a:t>, expounding the Dharma to the gods and humans. At that time, there was a great king named King World-Abundant. Having heard the Buddha’s teaching, he rejoiced, understood, and awakened. Immediately he gave rise to the aspiration for the unsurpassed true Way, renounced his kingdom and throne, became a monk, and was named </a:t>
            </a:r>
            <a:r>
              <a:rPr lang="en-US" altLang="zh-TW" sz="2600" b="1" dirty="0" err="1">
                <a:solidFill>
                  <a:schemeClr val="bg1"/>
                </a:solidFill>
              </a:rPr>
              <a:t>Dharmākara</a:t>
            </a:r>
            <a:r>
              <a:rPr lang="en-US" altLang="zh-TW" sz="2600" b="1" dirty="0">
                <a:solidFill>
                  <a:schemeClr val="bg1"/>
                </a:solidFill>
              </a:rPr>
              <a:t>.”</a:t>
            </a:r>
            <a:endParaRPr lang="zh-TW" altLang="en-US" sz="2600" b="1" dirty="0">
              <a:solidFill>
                <a:schemeClr val="bg1"/>
              </a:solidFill>
            </a:endParaRPr>
          </a:p>
        </p:txBody>
      </p:sp>
    </p:spTree>
    <p:extLst>
      <p:ext uri="{BB962C8B-B14F-4D97-AF65-F5344CB8AC3E}">
        <p14:creationId xmlns:p14="http://schemas.microsoft.com/office/powerpoint/2010/main" val="1373924898"/>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419E5AD-2326-955C-AF5D-33F4D561E975}"/>
              </a:ext>
            </a:extLst>
          </p:cNvPr>
          <p:cNvSpPr txBox="1"/>
          <p:nvPr/>
        </p:nvSpPr>
        <p:spPr>
          <a:xfrm>
            <a:off x="122118" y="621482"/>
            <a:ext cx="12064864" cy="1384995"/>
          </a:xfrm>
          <a:prstGeom prst="rect">
            <a:avLst/>
          </a:prstGeom>
          <a:noFill/>
        </p:spPr>
        <p:txBody>
          <a:bodyPr wrap="square" rtlCol="0">
            <a:spAutoFit/>
          </a:bodyPr>
          <a:lstStyle/>
          <a:p>
            <a:r>
              <a:rPr lang="zh-TW" altLang="en-US" sz="2800" dirty="0">
                <a:solidFill>
                  <a:schemeClr val="bg1"/>
                </a:solidFill>
              </a:rPr>
              <a:t>修菩薩道。高才勇哲。與世超異。信解明記。悉皆第一。又有殊勝行願。及念慧力。增上其心。堅固不動。修行精進。無能踰者。往詣佛所。頂禮長跪。向佛合掌。即以伽他讚佛。發廣大願。頌曰。</a:t>
            </a:r>
          </a:p>
        </p:txBody>
      </p:sp>
      <p:sp>
        <p:nvSpPr>
          <p:cNvPr id="5" name="文字方塊 4">
            <a:extLst>
              <a:ext uri="{FF2B5EF4-FFF2-40B4-BE49-F238E27FC236}">
                <a16:creationId xmlns:a16="http://schemas.microsoft.com/office/drawing/2014/main" id="{64E0C185-2169-8B2E-CD96-E2925575CAEF}"/>
              </a:ext>
            </a:extLst>
          </p:cNvPr>
          <p:cNvSpPr txBox="1"/>
          <p:nvPr/>
        </p:nvSpPr>
        <p:spPr>
          <a:xfrm>
            <a:off x="122118" y="2493690"/>
            <a:ext cx="12121908" cy="3559436"/>
          </a:xfrm>
          <a:prstGeom prst="rect">
            <a:avLst/>
          </a:prstGeom>
          <a:noFill/>
        </p:spPr>
        <p:txBody>
          <a:bodyPr wrap="square" rtlCol="0">
            <a:spAutoFit/>
          </a:bodyPr>
          <a:lstStyle/>
          <a:p>
            <a:pPr>
              <a:lnSpc>
                <a:spcPts val="3400"/>
              </a:lnSpc>
            </a:pPr>
            <a:r>
              <a:rPr lang="en-US" altLang="zh-TW" sz="2600" b="1" dirty="0">
                <a:solidFill>
                  <a:schemeClr val="bg1"/>
                </a:solidFill>
              </a:rPr>
              <a:t>He cultivated the Bodhisattva Path. His wisdom and courage were of the highest order, his talents and virtues surpassing the world. In faith, understanding, mindfulness, and memory, he excelled above all. Moreover, his vows and practices were especially noble and unsurpassed. His mindfulness and wisdom strengthened his resolve, making his mind firm and unmoving. He </a:t>
            </a:r>
            <a:r>
              <a:rPr lang="en-US" altLang="zh-TW" sz="2600" b="1" dirty="0" err="1">
                <a:solidFill>
                  <a:schemeClr val="bg1"/>
                </a:solidFill>
              </a:rPr>
              <a:t>practised</a:t>
            </a:r>
            <a:r>
              <a:rPr lang="en-US" altLang="zh-TW" sz="2600" b="1" dirty="0">
                <a:solidFill>
                  <a:schemeClr val="bg1"/>
                </a:solidFill>
              </a:rPr>
              <a:t> diligently, and none could surpass him. He then went to the Buddha, bowed his head in reverence, knelt with palms joined before the Buddha, and with a </a:t>
            </a:r>
            <a:r>
              <a:rPr lang="en-US" altLang="zh-TW" sz="2600" b="1" dirty="0" err="1">
                <a:solidFill>
                  <a:schemeClr val="bg1"/>
                </a:solidFill>
              </a:rPr>
              <a:t>gāthā</a:t>
            </a:r>
            <a:r>
              <a:rPr lang="en-US" altLang="zh-TW" sz="2600" b="1" dirty="0">
                <a:solidFill>
                  <a:schemeClr val="bg1"/>
                </a:solidFill>
              </a:rPr>
              <a:t> (verse) praised the Buddha, making vast and great vows, saying:</a:t>
            </a:r>
            <a:endParaRPr lang="zh-TW" altLang="en-US" sz="2600" b="1" dirty="0">
              <a:solidFill>
                <a:schemeClr val="bg1"/>
              </a:solidFill>
            </a:endParaRPr>
          </a:p>
        </p:txBody>
      </p:sp>
    </p:spTree>
    <p:extLst>
      <p:ext uri="{BB962C8B-B14F-4D97-AF65-F5344CB8AC3E}">
        <p14:creationId xmlns:p14="http://schemas.microsoft.com/office/powerpoint/2010/main" val="2764491831"/>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EB25300-CF04-9618-4F33-EDB599CC791F}"/>
              </a:ext>
            </a:extLst>
          </p:cNvPr>
          <p:cNvSpPr txBox="1"/>
          <p:nvPr/>
        </p:nvSpPr>
        <p:spPr>
          <a:xfrm>
            <a:off x="694606" y="45706"/>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如來微妙色端嚴  一切世間無有等  光明無量照十方  日月火珠皆匿曜</a:t>
            </a:r>
          </a:p>
          <a:p>
            <a:pPr>
              <a:lnSpc>
                <a:spcPts val="3000"/>
              </a:lnSpc>
            </a:pPr>
            <a:r>
              <a:rPr lang="zh-TW" altLang="en-US" sz="2800" dirty="0">
                <a:solidFill>
                  <a:schemeClr val="bg1"/>
                </a:solidFill>
              </a:rPr>
              <a:t>世尊能演一音聲  有情各各隨類解  又能現一妙色身  普使眾生隨類見</a:t>
            </a:r>
          </a:p>
          <a:p>
            <a:pPr>
              <a:lnSpc>
                <a:spcPts val="3000"/>
              </a:lnSpc>
            </a:pPr>
            <a:r>
              <a:rPr lang="zh-TW" altLang="en-US" sz="2800" dirty="0">
                <a:solidFill>
                  <a:schemeClr val="bg1"/>
                </a:solidFill>
              </a:rPr>
              <a:t>願我得佛清淨聲  法音普及無邊界  宣揚戒定精進門  通達甚深微妙法</a:t>
            </a:r>
          </a:p>
          <a:p>
            <a:pPr>
              <a:lnSpc>
                <a:spcPts val="3000"/>
              </a:lnSpc>
            </a:pPr>
            <a:r>
              <a:rPr lang="zh-TW" altLang="en-US" sz="2800" dirty="0">
                <a:solidFill>
                  <a:schemeClr val="bg1"/>
                </a:solidFill>
              </a:rPr>
              <a:t>智慧廣大深如海  內心清淨絕塵勞  超過無邊惡趣門  速到菩提究竟岸</a:t>
            </a:r>
          </a:p>
          <a:p>
            <a:pPr>
              <a:lnSpc>
                <a:spcPts val="3000"/>
              </a:lnSpc>
            </a:pPr>
            <a:r>
              <a:rPr lang="zh-TW" altLang="en-US" sz="2800" dirty="0">
                <a:solidFill>
                  <a:schemeClr val="bg1"/>
                </a:solidFill>
              </a:rPr>
              <a:t>無明貪瞋皆永無  惑盡過亡三昧力  亦如過去無量佛  為彼群生大導師</a:t>
            </a:r>
          </a:p>
        </p:txBody>
      </p:sp>
      <p:sp>
        <p:nvSpPr>
          <p:cNvPr id="5" name="文字方塊 4">
            <a:extLst>
              <a:ext uri="{FF2B5EF4-FFF2-40B4-BE49-F238E27FC236}">
                <a16:creationId xmlns:a16="http://schemas.microsoft.com/office/drawing/2014/main" id="{CFF8D2D1-4F75-F725-5226-DDD723A8E6EE}"/>
              </a:ext>
            </a:extLst>
          </p:cNvPr>
          <p:cNvSpPr txBox="1"/>
          <p:nvPr/>
        </p:nvSpPr>
        <p:spPr>
          <a:xfrm>
            <a:off x="76097" y="2019367"/>
            <a:ext cx="12211797" cy="4760278"/>
          </a:xfrm>
          <a:prstGeom prst="rect">
            <a:avLst/>
          </a:prstGeom>
          <a:noFill/>
        </p:spPr>
        <p:txBody>
          <a:bodyPr wrap="square" rtlCol="0">
            <a:spAutoFit/>
          </a:bodyPr>
          <a:lstStyle/>
          <a:p>
            <a:pPr>
              <a:lnSpc>
                <a:spcPts val="2800"/>
              </a:lnSpc>
            </a:pPr>
            <a:r>
              <a:rPr lang="en-US" altLang="zh-TW" sz="2600" b="1" dirty="0">
                <a:solidFill>
                  <a:schemeClr val="bg1"/>
                </a:solidFill>
              </a:rPr>
              <a:t>The </a:t>
            </a:r>
            <a:r>
              <a:rPr lang="en-US" altLang="zh-TW" sz="2600" b="1" dirty="0" err="1">
                <a:solidFill>
                  <a:schemeClr val="bg1"/>
                </a:solidFill>
              </a:rPr>
              <a:t>Tathāgata’s</a:t>
            </a:r>
            <a:r>
              <a:rPr lang="en-US" altLang="zh-TW" sz="2600" b="1" dirty="0">
                <a:solidFill>
                  <a:schemeClr val="bg1"/>
                </a:solidFill>
              </a:rPr>
              <a:t> wondrous and majestic form is supremely adorned—None in all the worlds can equal it. His boundless light shines throughout the ten directions; Before it, the brilliance of sun, moon, fire, and jewels all fade away. The World-Honored One can proclaim a single sound, yet beings of every kind each understand it in their own way. He can also manifest a marvelous form, so that all beings everywhere may see Him according to their kind. May I obtain the Buddha’s pure and radiant voice, so that the Dharma sound may spread throughout the boundless realms, proclaiming the gates of morality, concentration, and diligence, and penetrating the profound and subtle Dharma. May my wisdom be vast and deep as the ocean, my mind pure and free from defilement and toil. May I transcend the endless paths of evil destinies, and swiftly reach the ultimate shore of enlightenment. May ignorance, greed, and anger be forever gone, and through the power of </a:t>
            </a:r>
            <a:r>
              <a:rPr lang="en-US" altLang="zh-TW" sz="2600" b="1" dirty="0" err="1">
                <a:solidFill>
                  <a:schemeClr val="bg1"/>
                </a:solidFill>
              </a:rPr>
              <a:t>samādhi</a:t>
            </a:r>
            <a:r>
              <a:rPr lang="en-US" altLang="zh-TW" sz="2600" b="1" dirty="0">
                <a:solidFill>
                  <a:schemeClr val="bg1"/>
                </a:solidFill>
              </a:rPr>
              <a:t>, all delusions extinguished. May I, like the innumerable Buddhas of the past, become the great guiding teacher of all living beings.</a:t>
            </a:r>
            <a:endParaRPr lang="zh-TW" altLang="en-US" sz="2600" b="1" dirty="0">
              <a:solidFill>
                <a:schemeClr val="bg1"/>
              </a:solidFill>
            </a:endParaRPr>
          </a:p>
        </p:txBody>
      </p:sp>
    </p:spTree>
    <p:extLst>
      <p:ext uri="{BB962C8B-B14F-4D97-AF65-F5344CB8AC3E}">
        <p14:creationId xmlns:p14="http://schemas.microsoft.com/office/powerpoint/2010/main" val="3386249828"/>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36804AF-C1AC-B9F7-4804-5A8755042535}"/>
              </a:ext>
            </a:extLst>
          </p:cNvPr>
          <p:cNvSpPr txBox="1"/>
          <p:nvPr/>
        </p:nvSpPr>
        <p:spPr>
          <a:xfrm>
            <a:off x="766614" y="7808"/>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能救一切諸世間  生老病死眾苦惱  常行布施及戒忍  精進定慧六波羅</a:t>
            </a:r>
          </a:p>
          <a:p>
            <a:pPr>
              <a:lnSpc>
                <a:spcPts val="3000"/>
              </a:lnSpc>
            </a:pPr>
            <a:r>
              <a:rPr lang="zh-TW" altLang="en-US" sz="2800" dirty="0">
                <a:solidFill>
                  <a:schemeClr val="bg1"/>
                </a:solidFill>
              </a:rPr>
              <a:t>未度有情令得度  已度之者使成佛  假令供養恆沙聖  不如堅勇求正覺</a:t>
            </a:r>
          </a:p>
          <a:p>
            <a:pPr>
              <a:lnSpc>
                <a:spcPts val="3000"/>
              </a:lnSpc>
            </a:pPr>
            <a:r>
              <a:rPr lang="zh-TW" altLang="en-US" sz="2800" dirty="0">
                <a:solidFill>
                  <a:schemeClr val="bg1"/>
                </a:solidFill>
              </a:rPr>
              <a:t>願當安住三摩地  恆放光明照一切  感得廣大清淨居  殊勝莊嚴無等倫</a:t>
            </a:r>
          </a:p>
          <a:p>
            <a:pPr>
              <a:lnSpc>
                <a:spcPts val="3000"/>
              </a:lnSpc>
            </a:pPr>
            <a:r>
              <a:rPr lang="zh-TW" altLang="en-US" sz="2800" dirty="0">
                <a:solidFill>
                  <a:schemeClr val="bg1"/>
                </a:solidFill>
              </a:rPr>
              <a:t>輪迴諸趣眾生類  速生我剎受安樂  常運慈心拔有情  度盡無邊苦眾生</a:t>
            </a:r>
          </a:p>
          <a:p>
            <a:pPr>
              <a:lnSpc>
                <a:spcPts val="3000"/>
              </a:lnSpc>
            </a:pPr>
            <a:r>
              <a:rPr lang="zh-TW" altLang="en-US" sz="2800" dirty="0">
                <a:solidFill>
                  <a:schemeClr val="bg1"/>
                </a:solidFill>
              </a:rPr>
              <a:t>我行決定堅固力  唯佛聖智能證知  縱使身止諸苦中  如是願心永不退</a:t>
            </a:r>
          </a:p>
        </p:txBody>
      </p:sp>
      <p:sp>
        <p:nvSpPr>
          <p:cNvPr id="5" name="文字方塊 4">
            <a:extLst>
              <a:ext uri="{FF2B5EF4-FFF2-40B4-BE49-F238E27FC236}">
                <a16:creationId xmlns:a16="http://schemas.microsoft.com/office/drawing/2014/main" id="{3A151E29-B900-4F52-C584-3E7DAEE50C83}"/>
              </a:ext>
            </a:extLst>
          </p:cNvPr>
          <p:cNvSpPr txBox="1"/>
          <p:nvPr/>
        </p:nvSpPr>
        <p:spPr>
          <a:xfrm>
            <a:off x="76097" y="2019367"/>
            <a:ext cx="12211797" cy="4760278"/>
          </a:xfrm>
          <a:prstGeom prst="rect">
            <a:avLst/>
          </a:prstGeom>
          <a:noFill/>
        </p:spPr>
        <p:txBody>
          <a:bodyPr wrap="square" rtlCol="0">
            <a:spAutoFit/>
          </a:bodyPr>
          <a:lstStyle/>
          <a:p>
            <a:pPr>
              <a:lnSpc>
                <a:spcPts val="2800"/>
              </a:lnSpc>
            </a:pPr>
            <a:r>
              <a:rPr lang="en-US" altLang="zh-TW" sz="2600" b="1" dirty="0">
                <a:solidFill>
                  <a:schemeClr val="bg1"/>
                </a:solidFill>
              </a:rPr>
              <a:t>Able to save all worlds </a:t>
            </a:r>
            <a:r>
              <a:rPr lang="en-US" altLang="zh-CN" sz="2600" b="1" dirty="0">
                <a:solidFill>
                  <a:schemeClr val="bg1"/>
                </a:solidFill>
              </a:rPr>
              <a:t>f</a:t>
            </a:r>
            <a:r>
              <a:rPr lang="en-US" altLang="zh-TW" sz="2600" b="1" dirty="0">
                <a:solidFill>
                  <a:schemeClr val="bg1"/>
                </a:solidFill>
              </a:rPr>
              <a:t>rom the sufferings of birth, aging, sickness, and death. Constantly </a:t>
            </a:r>
            <a:r>
              <a:rPr lang="en-US" altLang="zh-TW" sz="2600" b="1" dirty="0" err="1">
                <a:solidFill>
                  <a:schemeClr val="bg1"/>
                </a:solidFill>
              </a:rPr>
              <a:t>practising</a:t>
            </a:r>
            <a:r>
              <a:rPr lang="en-US" altLang="zh-TW" sz="2600" b="1" dirty="0">
                <a:solidFill>
                  <a:schemeClr val="bg1"/>
                </a:solidFill>
              </a:rPr>
              <a:t> generosity, morality, and patience, as well as diligence, meditation, and wisdom—the six </a:t>
            </a:r>
            <a:r>
              <a:rPr lang="en-US" altLang="zh-TW" sz="2600" b="1" dirty="0" err="1">
                <a:solidFill>
                  <a:schemeClr val="bg1"/>
                </a:solidFill>
              </a:rPr>
              <a:t>pāramitās</a:t>
            </a:r>
            <a:r>
              <a:rPr lang="en-US" altLang="zh-TW" sz="2600" b="1" dirty="0">
                <a:solidFill>
                  <a:schemeClr val="bg1"/>
                </a:solidFill>
              </a:rPr>
              <a:t>. For those yet to be liberated, may they be brought to deliverance; and those already delivered, may they be led to Buddhahood. Even if one were to make offerings to sages as countless as the sands of the Ganges, it would not equal the firm and courageous pursuit of perfect enlightenment. May I abide in </a:t>
            </a:r>
            <a:r>
              <a:rPr lang="en-US" altLang="zh-TW" sz="2600" b="1" dirty="0" err="1">
                <a:solidFill>
                  <a:schemeClr val="bg1"/>
                </a:solidFill>
              </a:rPr>
              <a:t>samādhi</a:t>
            </a:r>
            <a:r>
              <a:rPr lang="en-US" altLang="zh-TW" sz="2600" b="1" dirty="0">
                <a:solidFill>
                  <a:schemeClr val="bg1"/>
                </a:solidFill>
              </a:rPr>
              <a:t>, ever radiating light that shines upon all beings. May I obtain a vast and pure land, magnificent and supreme, beyond all comparison. May beings of all kinds in the rounds of rebirth swiftly be born in my land to receive peace and joy. May I ever cultivate a heart of compassion, rescuing all beings from their endless sufferings. The power of my practice and steadfast resolve can be known only by the wisdom of the Buddhas. Even though my body may endure all kinds of pain, my vow and aspiration shall never retreat.</a:t>
            </a:r>
            <a:endParaRPr lang="zh-TW" altLang="en-US" sz="2600" b="1" dirty="0">
              <a:solidFill>
                <a:schemeClr val="bg1"/>
              </a:solidFill>
            </a:endParaRPr>
          </a:p>
        </p:txBody>
      </p:sp>
    </p:spTree>
    <p:extLst>
      <p:ext uri="{BB962C8B-B14F-4D97-AF65-F5344CB8AC3E}">
        <p14:creationId xmlns:p14="http://schemas.microsoft.com/office/powerpoint/2010/main" val="1256726202"/>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7" name="圖片 6">
            <a:extLst>
              <a:ext uri="{FF2B5EF4-FFF2-40B4-BE49-F238E27FC236}">
                <a16:creationId xmlns:a16="http://schemas.microsoft.com/office/drawing/2014/main" id="{A3966AF5-357B-D589-02D9-E755971ED1DA}"/>
              </a:ext>
            </a:extLst>
          </p:cNvPr>
          <p:cNvPicPr>
            <a:picLocks noChangeAspect="1"/>
          </p:cNvPicPr>
          <p:nvPr/>
        </p:nvPicPr>
        <p:blipFill>
          <a:blip r:embed="rId3"/>
          <a:stretch>
            <a:fillRect/>
          </a:stretch>
        </p:blipFill>
        <p:spPr>
          <a:xfrm>
            <a:off x="23266" y="22709"/>
            <a:ext cx="12143879" cy="6814170"/>
          </a:xfrm>
          <a:prstGeom prst="rect">
            <a:avLst/>
          </a:prstGeom>
        </p:spPr>
      </p:pic>
      <p:sp>
        <p:nvSpPr>
          <p:cNvPr id="8" name="矩形 7">
            <a:extLst>
              <a:ext uri="{FF2B5EF4-FFF2-40B4-BE49-F238E27FC236}">
                <a16:creationId xmlns:a16="http://schemas.microsoft.com/office/drawing/2014/main" id="{42F174FF-01CE-D333-D627-69B1398CB1B6}"/>
              </a:ext>
            </a:extLst>
          </p:cNvPr>
          <p:cNvSpPr/>
          <p:nvPr/>
        </p:nvSpPr>
        <p:spPr>
          <a:xfrm>
            <a:off x="11112499" y="3047045"/>
            <a:ext cx="720080" cy="1008112"/>
          </a:xfrm>
          <a:prstGeom prst="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F1E2A7D7-FC09-18CF-A2C5-63FF54F91497}"/>
              </a:ext>
            </a:extLst>
          </p:cNvPr>
          <p:cNvSpPr/>
          <p:nvPr/>
        </p:nvSpPr>
        <p:spPr>
          <a:xfrm>
            <a:off x="8160171" y="4271181"/>
            <a:ext cx="720080"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2AA149AA-DC19-7E77-3739-3911C2A00211}"/>
              </a:ext>
            </a:extLst>
          </p:cNvPr>
          <p:cNvSpPr/>
          <p:nvPr/>
        </p:nvSpPr>
        <p:spPr>
          <a:xfrm>
            <a:off x="3263627" y="5855357"/>
            <a:ext cx="720080" cy="1008112"/>
          </a:xfrm>
          <a:prstGeom prst="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10">
            <a:extLst>
              <a:ext uri="{FF2B5EF4-FFF2-40B4-BE49-F238E27FC236}">
                <a16:creationId xmlns:a16="http://schemas.microsoft.com/office/drawing/2014/main" id="{9AEB9DEA-807D-A86C-C106-39026A82C28B}"/>
              </a:ext>
            </a:extLst>
          </p:cNvPr>
          <p:cNvSpPr/>
          <p:nvPr/>
        </p:nvSpPr>
        <p:spPr>
          <a:xfrm>
            <a:off x="2399531" y="5855357"/>
            <a:ext cx="720080" cy="1008112"/>
          </a:xfrm>
          <a:prstGeom prst="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矩形 11">
            <a:extLst>
              <a:ext uri="{FF2B5EF4-FFF2-40B4-BE49-F238E27FC236}">
                <a16:creationId xmlns:a16="http://schemas.microsoft.com/office/drawing/2014/main" id="{9B95E1E0-4F92-B643-2E27-3C1ABEE982BB}"/>
              </a:ext>
            </a:extLst>
          </p:cNvPr>
          <p:cNvSpPr/>
          <p:nvPr/>
        </p:nvSpPr>
        <p:spPr>
          <a:xfrm>
            <a:off x="815355" y="4343189"/>
            <a:ext cx="720080" cy="1008112"/>
          </a:xfrm>
          <a:prstGeom prst="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779993362"/>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C7A354E6-C776-151D-33BD-469D3647759C}"/>
              </a:ext>
            </a:extLst>
          </p:cNvPr>
          <p:cNvSpPr txBox="1"/>
          <p:nvPr/>
        </p:nvSpPr>
        <p:spPr>
          <a:xfrm>
            <a:off x="10755804" y="945518"/>
            <a:ext cx="1287532" cy="489654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至心精進第五</a:t>
            </a:r>
            <a:endParaRPr lang="en-US" altLang="zh-TW" sz="2800" dirty="0">
              <a:solidFill>
                <a:schemeClr val="bg1">
                  <a:lumMod val="95000"/>
                </a:schemeClr>
              </a:solidFill>
            </a:endParaRPr>
          </a:p>
          <a:p>
            <a:pPr>
              <a:lnSpc>
                <a:spcPts val="4300"/>
              </a:lnSpc>
            </a:pPr>
            <a:endParaRPr lang="zh-TW" altLang="en-US" sz="2800" dirty="0">
              <a:solidFill>
                <a:schemeClr val="bg1">
                  <a:lumMod val="95000"/>
                </a:schemeClr>
              </a:solidFill>
            </a:endParaRPr>
          </a:p>
        </p:txBody>
      </p:sp>
      <p:sp>
        <p:nvSpPr>
          <p:cNvPr id="6" name="文字方塊 5">
            <a:extLst>
              <a:ext uri="{FF2B5EF4-FFF2-40B4-BE49-F238E27FC236}">
                <a16:creationId xmlns:a16="http://schemas.microsoft.com/office/drawing/2014/main" id="{1BE48960-DEDC-EEE3-CAC8-60A0CC373A3F}"/>
              </a:ext>
            </a:extLst>
          </p:cNvPr>
          <p:cNvSpPr txBox="1"/>
          <p:nvPr/>
        </p:nvSpPr>
        <p:spPr>
          <a:xfrm>
            <a:off x="-5552" y="909514"/>
            <a:ext cx="11213326" cy="489654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本品續前。法藏菩薩發大願曰：我已發無上正覺之心。我成佛時，國土佛號，悉聞十方，一切有情乃至下等蟲類，生我國者，悉作菩薩，無有餘乘。並願所發之一乘願海，超踰無數佛國。世間自在王如來應其所請，為現二百一十億佛剎，法藏皆悉睹見，乃於五劫精勤修習，結得勝願，所攝佛國超過彼二百一十億佛剎。是故本品名為至心精進。「至心」者，如經文中所示至誠無上之種種心行也。又有進者，法藏於親睹無邊佛剎後，「便一其心，選擇所欲」。文中「一心」正顯「至心」也。「精進」者，「精勤求索，恭慎保持，修習功德，滿足五劫」，「成就莊嚴佛土清淨之行」也。</a:t>
            </a:r>
          </a:p>
        </p:txBody>
      </p:sp>
    </p:spTree>
    <p:extLst>
      <p:ext uri="{BB962C8B-B14F-4D97-AF65-F5344CB8AC3E}">
        <p14:creationId xmlns:p14="http://schemas.microsoft.com/office/powerpoint/2010/main" val="364021831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137BAAFB-E2A1-C90D-B502-C9983723B8C1}"/>
              </a:ext>
            </a:extLst>
          </p:cNvPr>
          <p:cNvSpPr txBox="1"/>
          <p:nvPr/>
        </p:nvSpPr>
        <p:spPr>
          <a:xfrm>
            <a:off x="4835058" y="618138"/>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法藏比丘說此偈已。而白佛言。我今為菩薩道。已發無上正覺之心。取願作佛。悉令如佛。願佛為我廣宣經法。我當奉持。如法修行。拔諸勤苦生死根本。速成無上正等正覺。欲令我作佛時。智慧光明。所居國土。教授名字。皆聞十方。諸天人民及蜎蠕類。來生我國。悉作菩薩。我立是願。都勝無數諸佛國者。寧可得否。世間自在王佛。即為法藏而說經言。譬如大海一人斗量。經歷劫數尚可窮底。人有至心求道。精進不止。會當剋果。何願不得。汝自思惟。修何方便。而能成就佛剎莊嚴。如所修行。汝自當知。清淨佛國。汝應自攝。</a:t>
            </a:r>
          </a:p>
        </p:txBody>
      </p:sp>
      <p:sp>
        <p:nvSpPr>
          <p:cNvPr id="3" name="文字方塊 2">
            <a:extLst>
              <a:ext uri="{FF2B5EF4-FFF2-40B4-BE49-F238E27FC236}">
                <a16:creationId xmlns:a16="http://schemas.microsoft.com/office/drawing/2014/main" id="{68B77396-821A-A0BE-A64F-6DD6E6079AE1}"/>
              </a:ext>
            </a:extLst>
          </p:cNvPr>
          <p:cNvSpPr txBox="1"/>
          <p:nvPr/>
        </p:nvSpPr>
        <p:spPr>
          <a:xfrm>
            <a:off x="10433203" y="618138"/>
            <a:ext cx="774571" cy="5551304"/>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至心精進第五</a:t>
            </a:r>
          </a:p>
        </p:txBody>
      </p:sp>
      <p:sp>
        <p:nvSpPr>
          <p:cNvPr id="4" name="匾額 3" descr="佛學概要十四講表 習講">
            <a:extLst>
              <a:ext uri="{FF2B5EF4-FFF2-40B4-BE49-F238E27FC236}">
                <a16:creationId xmlns:a16="http://schemas.microsoft.com/office/drawing/2014/main" id="{BCF2E39B-2627-938C-120C-BEF898F0DEE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Tree>
    <p:extLst>
      <p:ext uri="{BB962C8B-B14F-4D97-AF65-F5344CB8AC3E}">
        <p14:creationId xmlns:p14="http://schemas.microsoft.com/office/powerpoint/2010/main" val="1827652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A6EA8E9-F3D2-9418-DD65-06CD0D82F196}"/>
              </a:ext>
            </a:extLst>
          </p:cNvPr>
          <p:cNvSpPr txBox="1"/>
          <p:nvPr/>
        </p:nvSpPr>
        <p:spPr>
          <a:xfrm>
            <a:off x="1198662" y="765498"/>
            <a:ext cx="9623147" cy="5551304"/>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法藏白言。斯義宏深。非我境界。惟願如來應正遍知。廣演諸佛無量妙剎。若我得聞。如是等法。思惟修習。誓滿所願。世間自在王佛知其高明。志願深廣。即為宣說二百一十億諸佛剎土。功德嚴淨。廣大圓滿之相。應其心願悉現與之。說是法時。經千億歲。爾時法藏聞佛所說。皆悉睹見。起發無上殊勝之願。於彼天人善惡。國土麤妙。思惟究竟。便一其心。選擇所欲。結得大願。精勤求索。恭慎保持。修習功德滿足五劫。於彼二十一俱胝佛土。功德莊嚴之事。明了通達。如一佛剎。所攝佛國。超過於彼。</a:t>
            </a:r>
          </a:p>
        </p:txBody>
      </p:sp>
      <p:sp>
        <p:nvSpPr>
          <p:cNvPr id="2" name="匾額 1" descr="佛學概要十四講表 習講">
            <a:extLst>
              <a:ext uri="{FF2B5EF4-FFF2-40B4-BE49-F238E27FC236}">
                <a16:creationId xmlns:a16="http://schemas.microsoft.com/office/drawing/2014/main" id="{5442E5A9-6140-FD6C-38D0-C337278BCAF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Tree>
    <p:extLst>
      <p:ext uri="{BB962C8B-B14F-4D97-AF65-F5344CB8AC3E}">
        <p14:creationId xmlns:p14="http://schemas.microsoft.com/office/powerpoint/2010/main" val="110182207"/>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F9F9644-C765-C2EB-530D-0618EE3534D8}"/>
              </a:ext>
            </a:extLst>
          </p:cNvPr>
          <p:cNvSpPr txBox="1"/>
          <p:nvPr/>
        </p:nvSpPr>
        <p:spPr>
          <a:xfrm>
            <a:off x="6527254" y="654142"/>
            <a:ext cx="4314001" cy="5551304"/>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既攝受已。復詣世自在王如來所。稽首禮足。繞佛三匝。合掌而住。白言世尊。我已成就莊嚴佛土。清淨之行。佛言善哉。今正是時。汝應具說。令眾歡喜。亦令大眾。聞是法已。得大善利。能於佛剎。修習攝受。滿足無量大願。</a:t>
            </a:r>
          </a:p>
        </p:txBody>
      </p:sp>
      <p:sp>
        <p:nvSpPr>
          <p:cNvPr id="5" name="匾額 4" descr="佛學概要十四講表 習講">
            <a:extLst>
              <a:ext uri="{FF2B5EF4-FFF2-40B4-BE49-F238E27FC236}">
                <a16:creationId xmlns:a16="http://schemas.microsoft.com/office/drawing/2014/main" id="{B8C299EC-B741-E080-5990-9920B20F2FF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Tree>
    <p:extLst>
      <p:ext uri="{BB962C8B-B14F-4D97-AF65-F5344CB8AC3E}">
        <p14:creationId xmlns:p14="http://schemas.microsoft.com/office/powerpoint/2010/main" val="1499657912"/>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207B2A46-E8AB-5D55-23B2-FBC00FF78B7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3" name="文字方塊 2">
            <a:extLst>
              <a:ext uri="{FF2B5EF4-FFF2-40B4-BE49-F238E27FC236}">
                <a16:creationId xmlns:a16="http://schemas.microsoft.com/office/drawing/2014/main" id="{F3B1654A-795E-72F0-1DEC-09A817E94126}"/>
              </a:ext>
            </a:extLst>
          </p:cNvPr>
          <p:cNvSpPr txBox="1"/>
          <p:nvPr/>
        </p:nvSpPr>
        <p:spPr>
          <a:xfrm>
            <a:off x="8643168" y="387456"/>
            <a:ext cx="1954381" cy="608467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法藏比丘說此偈已。而白佛言。我今為菩薩道。已發無上正覺之心。取願作佛。悉令如佛。</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4" name="文字方塊 3">
            <a:extLst>
              <a:ext uri="{FF2B5EF4-FFF2-40B4-BE49-F238E27FC236}">
                <a16:creationId xmlns:a16="http://schemas.microsoft.com/office/drawing/2014/main" id="{58EE9E6A-1A1E-0381-54BC-6B7A195E9A58}"/>
              </a:ext>
            </a:extLst>
          </p:cNvPr>
          <p:cNvSpPr txBox="1"/>
          <p:nvPr/>
        </p:nvSpPr>
        <p:spPr>
          <a:xfrm>
            <a:off x="4367014" y="834162"/>
            <a:ext cx="4044697" cy="5295932"/>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右段承上啟下。上品中以偈表願，今文中乃以長行白言「已發無上正覺之心」。蓋入道要門，發心為首；修行急務，立願居先。是故法藏菩薩於發無上菩提心後，祈結大願，超勝無數佛國，故請求世尊為演經法。</a:t>
            </a:r>
          </a:p>
        </p:txBody>
      </p:sp>
      <p:sp>
        <p:nvSpPr>
          <p:cNvPr id="6" name="文字方塊 5">
            <a:extLst>
              <a:ext uri="{FF2B5EF4-FFF2-40B4-BE49-F238E27FC236}">
                <a16:creationId xmlns:a16="http://schemas.microsoft.com/office/drawing/2014/main" id="{EDF40331-F737-C7C4-DDAB-450320D9C386}"/>
              </a:ext>
            </a:extLst>
          </p:cNvPr>
          <p:cNvSpPr txBox="1"/>
          <p:nvPr/>
        </p:nvSpPr>
        <p:spPr>
          <a:xfrm>
            <a:off x="656914" y="870166"/>
            <a:ext cx="3493264" cy="5295932"/>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此段大意為：我今行菩薩道時，已發無上菩提之心，願成佛，願一切如佛。又右段中「為菩薩道」。「為」，行也。「無上正覺」者，無上正等正覺之簡稱，梵語阿耨多羅三藐三菩提。</a:t>
            </a:r>
          </a:p>
        </p:txBody>
      </p:sp>
    </p:spTree>
    <p:extLst>
      <p:ext uri="{BB962C8B-B14F-4D97-AF65-F5344CB8AC3E}">
        <p14:creationId xmlns:p14="http://schemas.microsoft.com/office/powerpoint/2010/main" val="28051231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51AC2838-0350-69E4-600D-32CEF967162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3" name="文字方塊 2">
            <a:extLst>
              <a:ext uri="{FF2B5EF4-FFF2-40B4-BE49-F238E27FC236}">
                <a16:creationId xmlns:a16="http://schemas.microsoft.com/office/drawing/2014/main" id="{FA68032A-C315-5887-14D5-4CBD1BB8D4CE}"/>
              </a:ext>
            </a:extLst>
          </p:cNvPr>
          <p:cNvSpPr txBox="1"/>
          <p:nvPr/>
        </p:nvSpPr>
        <p:spPr>
          <a:xfrm>
            <a:off x="9233073" y="387456"/>
            <a:ext cx="1364476" cy="608467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願佛為我廣宣經法。我當奉持。如法修行。</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7" name="文字方塊 6">
            <a:extLst>
              <a:ext uri="{FF2B5EF4-FFF2-40B4-BE49-F238E27FC236}">
                <a16:creationId xmlns:a16="http://schemas.microsoft.com/office/drawing/2014/main" id="{6E7A7A51-4D0F-F5AE-AC7F-99E615E9952A}"/>
              </a:ext>
            </a:extLst>
          </p:cNvPr>
          <p:cNvSpPr txBox="1"/>
          <p:nvPr/>
        </p:nvSpPr>
        <p:spPr>
          <a:xfrm>
            <a:off x="4222998" y="745824"/>
            <a:ext cx="4596130" cy="5295932"/>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故請求世尊為我廣說經法，我當信奉，如法修行。</a:t>
            </a:r>
          </a:p>
          <a:p>
            <a:pPr>
              <a:lnSpc>
                <a:spcPts val="4300"/>
              </a:lnSpc>
            </a:pPr>
            <a:r>
              <a:rPr lang="zh-TW" altLang="en-US" sz="2800" dirty="0">
                <a:solidFill>
                  <a:schemeClr val="bg1">
                    <a:lumMod val="95000"/>
                  </a:schemeClr>
                </a:solidFill>
              </a:rPr>
              <a:t>「經法」佛之金口所說，為萬世之常法者，稱為經法。「奉持」即常見之「奉行」，以奉受與行持為義。故經末常為「信受奉行」，表敬受遵行、拳拳服膺之義。</a:t>
            </a:r>
          </a:p>
        </p:txBody>
      </p:sp>
    </p:spTree>
    <p:extLst>
      <p:ext uri="{BB962C8B-B14F-4D97-AF65-F5344CB8AC3E}">
        <p14:creationId xmlns:p14="http://schemas.microsoft.com/office/powerpoint/2010/main" val="40938305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1" name="匾額 10" descr="佛學概要十四講表 習講">
            <a:extLst>
              <a:ext uri="{FF2B5EF4-FFF2-40B4-BE49-F238E27FC236}">
                <a16:creationId xmlns:a16="http://schemas.microsoft.com/office/drawing/2014/main" id="{278E0B53-FDB7-3CFB-8654-D8CA900E5AB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4" name="文字方塊 3">
            <a:extLst>
              <a:ext uri="{FF2B5EF4-FFF2-40B4-BE49-F238E27FC236}">
                <a16:creationId xmlns:a16="http://schemas.microsoft.com/office/drawing/2014/main" id="{FCD678CE-CAB0-9A73-2319-7FE11DDD4392}"/>
              </a:ext>
            </a:extLst>
          </p:cNvPr>
          <p:cNvSpPr txBox="1"/>
          <p:nvPr/>
        </p:nvSpPr>
        <p:spPr>
          <a:xfrm>
            <a:off x="7713543" y="387456"/>
            <a:ext cx="3134191" cy="608467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拔諸勤苦生死根本。速成無上正等正覺。欲令我作佛時。智慧光明。所居國土。教授名字。皆聞十方。諸天人民及蜎蠕類。來生我國。悉作菩薩。</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9" name="文字方塊 8">
            <a:extLst>
              <a:ext uri="{FF2B5EF4-FFF2-40B4-BE49-F238E27FC236}">
                <a16:creationId xmlns:a16="http://schemas.microsoft.com/office/drawing/2014/main" id="{48F8A6EB-99BE-8B5C-6EF7-E44499BA2106}"/>
              </a:ext>
            </a:extLst>
          </p:cNvPr>
          <p:cNvSpPr txBox="1"/>
          <p:nvPr/>
        </p:nvSpPr>
        <p:spPr>
          <a:xfrm>
            <a:off x="4114110" y="781828"/>
            <a:ext cx="3493264" cy="5295932"/>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願永離一切勤苦生死之本。蓋生死極苦，又無休歇，故曰勤苦。欲除生死苦果，當拔其根。此根即見思、塵沙、無明等惑。斷盡諸惑，故曰「拔諸勤苦生死根本」。</a:t>
            </a:r>
          </a:p>
        </p:txBody>
      </p:sp>
      <p:sp>
        <p:nvSpPr>
          <p:cNvPr id="10" name="文字方塊 9">
            <a:extLst>
              <a:ext uri="{FF2B5EF4-FFF2-40B4-BE49-F238E27FC236}">
                <a16:creationId xmlns:a16="http://schemas.microsoft.com/office/drawing/2014/main" id="{AB289D88-902C-9423-6772-02911E8A24F1}"/>
              </a:ext>
            </a:extLst>
          </p:cNvPr>
          <p:cNvSpPr txBox="1"/>
          <p:nvPr/>
        </p:nvSpPr>
        <p:spPr>
          <a:xfrm>
            <a:off x="478582" y="765498"/>
            <a:ext cx="3493264" cy="5295932"/>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復願速成正覺。文中「速」，即上品中「速生我剎受安樂」中之「速」字。兩個速字，同顯一心。蓋法藏菩薩度生心切，故願「輪迴諸趣眾生類，速生我剎受安樂」。</a:t>
            </a:r>
          </a:p>
        </p:txBody>
      </p:sp>
    </p:spTree>
    <p:extLst>
      <p:ext uri="{BB962C8B-B14F-4D97-AF65-F5344CB8AC3E}">
        <p14:creationId xmlns:p14="http://schemas.microsoft.com/office/powerpoint/2010/main" val="19582304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7E91C250-5395-4C8F-D29F-4548B3C8B72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4" name="文字方塊 3">
            <a:extLst>
              <a:ext uri="{FF2B5EF4-FFF2-40B4-BE49-F238E27FC236}">
                <a16:creationId xmlns:a16="http://schemas.microsoft.com/office/drawing/2014/main" id="{DC9C163F-8DA0-33BB-6432-01BDFC956178}"/>
              </a:ext>
            </a:extLst>
          </p:cNvPr>
          <p:cNvSpPr txBox="1"/>
          <p:nvPr/>
        </p:nvSpPr>
        <p:spPr>
          <a:xfrm>
            <a:off x="8757617" y="837506"/>
            <a:ext cx="1838965" cy="5295932"/>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故知速欲成佛，旨在速度眾生。為欲速度眾生，故須作佛之時，自之「智慧光明」。</a:t>
            </a:r>
          </a:p>
        </p:txBody>
      </p:sp>
      <p:sp>
        <p:nvSpPr>
          <p:cNvPr id="5" name="文字方塊 4">
            <a:extLst>
              <a:ext uri="{FF2B5EF4-FFF2-40B4-BE49-F238E27FC236}">
                <a16:creationId xmlns:a16="http://schemas.microsoft.com/office/drawing/2014/main" id="{F3201908-0881-91D3-3172-F5DFE1D4F0E3}"/>
              </a:ext>
            </a:extLst>
          </p:cNvPr>
          <p:cNvSpPr txBox="1"/>
          <p:nvPr/>
        </p:nvSpPr>
        <p:spPr>
          <a:xfrm>
            <a:off x="4498781" y="837506"/>
            <a:ext cx="4044697" cy="5295932"/>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「教授名字，皆聞十方」。此即四十八願中，「第十七，諸佛稱歎願，第十八，十念必生願，第十九，聞名發心願」之根本也。欲令十方眾生，聞佛名號，乃能發菩提心，一向專念，乃至下至十念，皆悉得生。</a:t>
            </a:r>
          </a:p>
        </p:txBody>
      </p:sp>
      <p:sp>
        <p:nvSpPr>
          <p:cNvPr id="9" name="文字方塊 8">
            <a:extLst>
              <a:ext uri="{FF2B5EF4-FFF2-40B4-BE49-F238E27FC236}">
                <a16:creationId xmlns:a16="http://schemas.microsoft.com/office/drawing/2014/main" id="{A5C5F727-A7E0-76D1-476C-CB9AC4FF89AE}"/>
              </a:ext>
            </a:extLst>
          </p:cNvPr>
          <p:cNvSpPr txBox="1"/>
          <p:nvPr/>
        </p:nvSpPr>
        <p:spPr>
          <a:xfrm>
            <a:off x="1293416" y="837506"/>
            <a:ext cx="2941831" cy="5295932"/>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「教授」。宣傳聖言，名之為教。訓誨於我，名之為授。即教導與傳授經法義理之義。如是之善知識，稱為教授善知識，今之經文，乃其簡稱，義即導師。</a:t>
            </a:r>
          </a:p>
        </p:txBody>
      </p:sp>
    </p:spTree>
    <p:extLst>
      <p:ext uri="{BB962C8B-B14F-4D97-AF65-F5344CB8AC3E}">
        <p14:creationId xmlns:p14="http://schemas.microsoft.com/office/powerpoint/2010/main" val="40584151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9" name="匾額 8" descr="佛學概要十四講表 習講">
            <a:extLst>
              <a:ext uri="{FF2B5EF4-FFF2-40B4-BE49-F238E27FC236}">
                <a16:creationId xmlns:a16="http://schemas.microsoft.com/office/drawing/2014/main" id="{0A639303-070A-479E-DE66-B1D34E621B9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第九講</a:t>
            </a:r>
            <a:endParaRPr lang="en-US" altLang="zh-TW" dirty="0"/>
          </a:p>
        </p:txBody>
      </p:sp>
      <p:sp>
        <p:nvSpPr>
          <p:cNvPr id="2" name="文字方塊 1">
            <a:extLst>
              <a:ext uri="{FF2B5EF4-FFF2-40B4-BE49-F238E27FC236}">
                <a16:creationId xmlns:a16="http://schemas.microsoft.com/office/drawing/2014/main" id="{4B95864B-70FC-473F-F236-26E3F0FFB06A}"/>
              </a:ext>
            </a:extLst>
          </p:cNvPr>
          <p:cNvSpPr txBox="1"/>
          <p:nvPr/>
        </p:nvSpPr>
        <p:spPr>
          <a:xfrm>
            <a:off x="6803037" y="693490"/>
            <a:ext cx="4044697"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諸天人民及蜎（小飛蟲）蠕（小爬蟲）類，來生我國，悉作菩薩」也。群生之類，生其國者，無有二乘，唯是菩薩，必補佛位，是法藏大願，稱為一乘願海。悉成佛果，乃一佛乘故，無二亦無三也。是故三輩往生，皆須發菩提心也。</a:t>
            </a:r>
          </a:p>
        </p:txBody>
      </p:sp>
      <p:sp>
        <p:nvSpPr>
          <p:cNvPr id="4" name="文字方塊 3">
            <a:extLst>
              <a:ext uri="{FF2B5EF4-FFF2-40B4-BE49-F238E27FC236}">
                <a16:creationId xmlns:a16="http://schemas.microsoft.com/office/drawing/2014/main" id="{EFC49242-AEDB-0110-DFAD-CE5B89E3F933}"/>
              </a:ext>
            </a:extLst>
          </p:cNvPr>
          <p:cNvSpPr txBox="1"/>
          <p:nvPr/>
        </p:nvSpPr>
        <p:spPr>
          <a:xfrm>
            <a:off x="3934966" y="721938"/>
            <a:ext cx="2390398"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段末則請佛證明「我立是願，都勝無數諸佛國者，寧可得否？」願己佛國勝餘佛國，不知能否，請佛垂訓。</a:t>
            </a:r>
          </a:p>
        </p:txBody>
      </p:sp>
    </p:spTree>
    <p:extLst>
      <p:ext uri="{BB962C8B-B14F-4D97-AF65-F5344CB8AC3E}">
        <p14:creationId xmlns:p14="http://schemas.microsoft.com/office/powerpoint/2010/main" val="7608860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36236</TotalTime>
  <Words>7060</Words>
  <Application>Microsoft Office PowerPoint</Application>
  <PresentationFormat>自訂</PresentationFormat>
  <Paragraphs>239</Paragraphs>
  <Slides>41</Slides>
  <Notes>0</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41</vt:i4>
      </vt:variant>
    </vt:vector>
  </HeadingPairs>
  <TitlesOfParts>
    <vt:vector size="44"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797</cp:revision>
  <dcterms:created xsi:type="dcterms:W3CDTF">2019-12-17T19:51:00Z</dcterms:created>
  <dcterms:modified xsi:type="dcterms:W3CDTF">2025-09-29T21:58:42Z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