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79" r:id="rId4"/>
    <p:sldId id="282" r:id="rId5"/>
    <p:sldId id="283" r:id="rId6"/>
    <p:sldId id="284" r:id="rId7"/>
    <p:sldId id="276" r:id="rId8"/>
    <p:sldId id="289" r:id="rId9"/>
    <p:sldId id="290" r:id="rId10"/>
    <p:sldId id="287"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a:srgbClr val="AFFFCF"/>
    <a:srgbClr val="FFABAB"/>
    <a:srgbClr val="FF7575"/>
    <a:srgbClr val="71DDFF"/>
    <a:srgbClr val="FF66FF"/>
    <a:srgbClr val="FF8989"/>
    <a:srgbClr val="B1ABFF"/>
    <a:srgbClr val="8975FF"/>
    <a:srgbClr val="FFC26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14" autoAdjust="0"/>
    <p:restoredTop sz="96357" autoAdjust="0"/>
  </p:normalViewPr>
  <p:slideViewPr>
    <p:cSldViewPr snapToGrid="0">
      <p:cViewPr varScale="1">
        <p:scale>
          <a:sx n="110" d="100"/>
          <a:sy n="110" d="100"/>
        </p:scale>
        <p:origin x="39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551CE-1E6F-4176-B160-CD32C3FB1AFA}" type="datetimeFigureOut">
              <a:rPr lang="en-GB" smtClean="0"/>
              <a:t>03/01/2024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0E664C-7C8C-4711-B778-67F04FD532A7}" type="slidenum">
              <a:rPr lang="en-GB" smtClean="0"/>
              <a:t>‹#›</a:t>
            </a:fld>
            <a:endParaRPr lang="en-GB"/>
          </a:p>
        </p:txBody>
      </p:sp>
    </p:spTree>
    <p:extLst>
      <p:ext uri="{BB962C8B-B14F-4D97-AF65-F5344CB8AC3E}">
        <p14:creationId xmlns:p14="http://schemas.microsoft.com/office/powerpoint/2010/main" val="271702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0E664C-7C8C-4711-B778-67F04FD532A7}" type="slidenum">
              <a:rPr lang="en-GB" smtClean="0"/>
              <a:t>3</a:t>
            </a:fld>
            <a:endParaRPr lang="en-GB"/>
          </a:p>
        </p:txBody>
      </p:sp>
    </p:spTree>
    <p:extLst>
      <p:ext uri="{BB962C8B-B14F-4D97-AF65-F5344CB8AC3E}">
        <p14:creationId xmlns:p14="http://schemas.microsoft.com/office/powerpoint/2010/main" val="1784898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0E664C-7C8C-4711-B778-67F04FD532A7}" type="slidenum">
              <a:rPr lang="en-GB" smtClean="0"/>
              <a:t>5</a:t>
            </a:fld>
            <a:endParaRPr lang="en-GB"/>
          </a:p>
        </p:txBody>
      </p:sp>
    </p:spTree>
    <p:extLst>
      <p:ext uri="{BB962C8B-B14F-4D97-AF65-F5344CB8AC3E}">
        <p14:creationId xmlns:p14="http://schemas.microsoft.com/office/powerpoint/2010/main" val="1508272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0E664C-7C8C-4711-B778-67F04FD532A7}" type="slidenum">
              <a:rPr lang="en-GB" smtClean="0"/>
              <a:t>10</a:t>
            </a:fld>
            <a:endParaRPr lang="en-GB"/>
          </a:p>
        </p:txBody>
      </p:sp>
    </p:spTree>
    <p:extLst>
      <p:ext uri="{BB962C8B-B14F-4D97-AF65-F5344CB8AC3E}">
        <p14:creationId xmlns:p14="http://schemas.microsoft.com/office/powerpoint/2010/main" val="1085916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B9055-E526-DFB2-6B71-DA42B2786E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6DD264-FBD6-64AC-8078-1B2D76D756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1A4525-65AC-EEFC-64D6-F63885D5DD5D}"/>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205A9360-8F3A-238C-4F5F-EC54940AF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57AAD-5F72-CE99-FABF-2BE4E08D8987}"/>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7691065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106F-1C92-143D-AD76-21049F87A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5CBE8-EDF0-3F93-F8A0-51781DBEFA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B756E-96F8-6D46-758B-3C3BE371AB7D}"/>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452CB204-08B4-F1F4-2229-BC153E116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7CECD-B427-59EC-A35D-BB0BB6D6625C}"/>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131055389"/>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C9AAF-E8A3-E6B6-CF75-129FEA829B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FC6F95-5412-0B18-BAA5-A99E1A2335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9C4725-05D6-F91A-3078-79794DEE93A4}"/>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6EC85FB3-6D23-C1A0-C7DC-5377EBDCE8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B9A26-F704-2C5E-47AB-05042DED181A}"/>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97315478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E100-42D6-6CAB-587A-7ED27B4813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3B778-68AF-1C0E-7AE3-13FB9725A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B61EEC-BB0E-A3EA-8DE6-E5A32857BA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A7FD85-2001-62F3-02FB-EBB99FE167DF}"/>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6" name="Footer Placeholder 5">
            <a:extLst>
              <a:ext uri="{FF2B5EF4-FFF2-40B4-BE49-F238E27FC236}">
                <a16:creationId xmlns:a16="http://schemas.microsoft.com/office/drawing/2014/main" id="{F51AF0A5-25C9-5382-E1DE-2F8AF6D8AC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1B65F7-6297-5DA1-B0BF-2149382DCEC1}"/>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554430989"/>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58B5B-C72A-4DA5-95C3-8F1AD0043E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465E34-D23F-B2E7-5830-2D1AF2960A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8AF5CC-D24D-2567-0F6C-8334601C9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0C03FC-B21F-ADCF-B0CC-1DE6B42EAF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6100E6-1970-6668-5EC6-A7A471C4D0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8FAD90-ED67-C7FA-9CD7-04FB109F68B4}"/>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8" name="Footer Placeholder 7">
            <a:extLst>
              <a:ext uri="{FF2B5EF4-FFF2-40B4-BE49-F238E27FC236}">
                <a16:creationId xmlns:a16="http://schemas.microsoft.com/office/drawing/2014/main" id="{39EF624F-2A9C-34F7-FB10-51DD062AD7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29FF18-EB69-EA22-F596-56752A0229B7}"/>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15749751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7487-552D-6C5C-73A2-8DBFF2EA2E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2B8F8C-F7FD-4585-BF94-7F153D9E1697}"/>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4" name="Footer Placeholder 3">
            <a:extLst>
              <a:ext uri="{FF2B5EF4-FFF2-40B4-BE49-F238E27FC236}">
                <a16:creationId xmlns:a16="http://schemas.microsoft.com/office/drawing/2014/main" id="{8FDA19D6-E70C-3637-9D57-DC9A1F4BE5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EE8555-94D3-B505-43A6-9DFBE51204C3}"/>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97233175"/>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CD681-CD3A-08AD-4524-C6491A5614F5}"/>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3" name="Footer Placeholder 2">
            <a:extLst>
              <a:ext uri="{FF2B5EF4-FFF2-40B4-BE49-F238E27FC236}">
                <a16:creationId xmlns:a16="http://schemas.microsoft.com/office/drawing/2014/main" id="{7594215A-BE20-AD7D-B446-ADDAE1FB66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02062A-73AE-DCA6-D0AE-227C58987A79}"/>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68002931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49639-2978-5E33-35F8-31E831E7F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84DAE4-A507-CC1F-1EE1-195F4A9046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AAD1FE-6286-4462-5453-A53F6C442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49E364-2304-C6E9-C288-74C3C6E41A15}"/>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6" name="Footer Placeholder 5">
            <a:extLst>
              <a:ext uri="{FF2B5EF4-FFF2-40B4-BE49-F238E27FC236}">
                <a16:creationId xmlns:a16="http://schemas.microsoft.com/office/drawing/2014/main" id="{BA1E23A5-6A4F-18A2-4A35-65BBECB566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A64EDC-1134-59CC-FA60-F93350022C2E}"/>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300306206"/>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DE1F9-DE22-5610-93C9-B85A96D39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2BAEEC-496D-03DF-90C0-106682AB00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27D43D-C562-E318-23AE-CCF31BE55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71863-3321-BAB3-8D21-BD678307B99D}"/>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6" name="Footer Placeholder 5">
            <a:extLst>
              <a:ext uri="{FF2B5EF4-FFF2-40B4-BE49-F238E27FC236}">
                <a16:creationId xmlns:a16="http://schemas.microsoft.com/office/drawing/2014/main" id="{BDA1A843-F450-D0F4-8A61-619DCA5243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893DB0-BB1C-7EFC-0A7B-D2AEB1D618ED}"/>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3548953171"/>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41FD-999C-E0B4-B85A-A347E68384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4FB80F-F56D-4DCD-ABED-E2B3A071A3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0F2C1-42D6-DB45-E15C-4C7C2BB346FC}"/>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44C4A9EE-AF73-EB15-A9D1-995C0CA5E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A3715-9DB5-BB71-0C95-92031F85EBF3}"/>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3201898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77D1B5-96C9-C7FF-BEFE-7D309281CC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0AF79-D513-60FA-46EE-F0D8DF9CE5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C597C-808C-1F95-1239-BBE27DB94D46}"/>
              </a:ext>
            </a:extLst>
          </p:cNvPr>
          <p:cNvSpPr>
            <a:spLocks noGrp="1"/>
          </p:cNvSpPr>
          <p:nvPr>
            <p:ph type="dt" sz="half" idx="10"/>
          </p:nvPr>
        </p:nvSpPr>
        <p:spPr/>
        <p:txBody>
          <a:body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A5613589-D181-D6FF-C386-A2A9C4640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A3BF7-1AA1-3681-6DC3-E101581F0EF0}"/>
              </a:ext>
            </a:extLst>
          </p:cNvPr>
          <p:cNvSpPr>
            <a:spLocks noGrp="1"/>
          </p:cNvSpPr>
          <p:nvPr>
            <p:ph type="sldNum" sz="quarter" idx="12"/>
          </p:nvPr>
        </p:nvSpPr>
        <p:spPr/>
        <p:txBody>
          <a:bodyPr/>
          <a:lstStyle/>
          <a:p>
            <a:fld id="{62B4B31F-BE79-46F0-BB09-16D80C1E937A}" type="slidenum">
              <a:rPr lang="en-GB" smtClean="0"/>
              <a:t>‹#›</a:t>
            </a:fld>
            <a:endParaRPr lang="en-GB"/>
          </a:p>
        </p:txBody>
      </p:sp>
    </p:spTree>
    <p:extLst>
      <p:ext uri="{BB962C8B-B14F-4D97-AF65-F5344CB8AC3E}">
        <p14:creationId xmlns:p14="http://schemas.microsoft.com/office/powerpoint/2010/main" val="1799187918"/>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AD0402-6C2E-96DD-740B-E10F1DC8A2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7F0444-E274-5A14-C93D-37B5D5D677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15458-8CFF-0744-AE3F-DDC1676E0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7D680E-CC06-4A3D-8864-A72C31A85EA7}" type="datetimeFigureOut">
              <a:rPr lang="en-GB" smtClean="0"/>
              <a:t>03/01/2024</a:t>
            </a:fld>
            <a:endParaRPr lang="en-GB"/>
          </a:p>
        </p:txBody>
      </p:sp>
      <p:sp>
        <p:nvSpPr>
          <p:cNvPr id="5" name="Footer Placeholder 4">
            <a:extLst>
              <a:ext uri="{FF2B5EF4-FFF2-40B4-BE49-F238E27FC236}">
                <a16:creationId xmlns:a16="http://schemas.microsoft.com/office/drawing/2014/main" id="{1971C9CA-42C9-BDD2-86F9-EBD537643F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02B967-F159-74AD-5701-4AAAFC0EF8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B4B31F-BE79-46F0-BB09-16D80C1E937A}" type="slidenum">
              <a:rPr lang="en-GB" smtClean="0"/>
              <a:t>‹#›</a:t>
            </a:fld>
            <a:endParaRPr lang="en-GB"/>
          </a:p>
        </p:txBody>
      </p:sp>
    </p:spTree>
    <p:extLst>
      <p:ext uri="{BB962C8B-B14F-4D97-AF65-F5344CB8AC3E}">
        <p14:creationId xmlns:p14="http://schemas.microsoft.com/office/powerpoint/2010/main" val="483446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audio" Target="../media/audio1.wav"/><Relationship Id="rId4" Type="http://schemas.openxmlformats.org/officeDocument/2006/relationships/hyperlink" Target="https://moodle.uwtsd.ac.uk/course/view.php?id=3562"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audio" Target="../media/audio1.wav"/><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audio" Target="../media/audio1.wav"/><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jpeg"/><Relationship Id="rId5" Type="http://schemas.openxmlformats.org/officeDocument/2006/relationships/audio" Target="../media/audio1.wav"/><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chtarget.com/searchcio/definition/strategic-management%20Accessed%20on%2012/12/2023" TargetMode="External"/><Relationship Id="rId2" Type="http://schemas.openxmlformats.org/officeDocument/2006/relationships/hyperlink" Target="https://www.investopedia.com/terms/s/strategic-management.asp#:~:text=Strategic%20management%20is%20the%20process,resources%20to%20achieve%20these%20goal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A16DFF"/>
            </a:gs>
            <a:gs pos="20000">
              <a:srgbClr val="FF75DB"/>
            </a:gs>
            <a:gs pos="100000">
              <a:schemeClr val="bg1">
                <a:lumMod val="85000"/>
              </a:schemeClr>
            </a:gs>
            <a:gs pos="80000">
              <a:srgbClr val="FFD891"/>
            </a:gs>
          </a:gsLst>
          <a:lin ang="18900000" scaled="1"/>
          <a:tileRect/>
        </a:gra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C94DB6B3-56F5-4969-EED0-C1B5B097E380}"/>
              </a:ext>
            </a:extLst>
          </p:cNvPr>
          <p:cNvGrpSpPr/>
          <p:nvPr/>
        </p:nvGrpSpPr>
        <p:grpSpPr>
          <a:xfrm>
            <a:off x="0" y="0"/>
            <a:ext cx="12193764" cy="6852920"/>
            <a:chOff x="0" y="0"/>
            <a:chExt cx="12193764" cy="6852920"/>
          </a:xfrm>
        </p:grpSpPr>
        <p:sp>
          <p:nvSpPr>
            <p:cNvPr id="9" name="Rectangle 8">
              <a:extLst>
                <a:ext uri="{FF2B5EF4-FFF2-40B4-BE49-F238E27FC236}">
                  <a16:creationId xmlns:a16="http://schemas.microsoft.com/office/drawing/2014/main" id="{F663BEB5-3337-679F-C7AF-A8DCF919C2C2}"/>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 name="Rectangle 1">
              <a:extLst>
                <a:ext uri="{FF2B5EF4-FFF2-40B4-BE49-F238E27FC236}">
                  <a16:creationId xmlns:a16="http://schemas.microsoft.com/office/drawing/2014/main" id="{31EC6792-74AE-F7E5-C9A1-0B5D8992E720}"/>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5B503288-3796-F82F-A818-329C87A5147B}"/>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Rectangle 4">
              <a:extLst>
                <a:ext uri="{FF2B5EF4-FFF2-40B4-BE49-F238E27FC236}">
                  <a16:creationId xmlns:a16="http://schemas.microsoft.com/office/drawing/2014/main" id="{61CFE503-0A49-DD3C-DC4A-BD2E53C238EE}"/>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18" name="Rectangle 17">
            <a:extLst>
              <a:ext uri="{FF2B5EF4-FFF2-40B4-BE49-F238E27FC236}">
                <a16:creationId xmlns:a16="http://schemas.microsoft.com/office/drawing/2014/main" id="{C0C81B0E-B537-B8FF-7865-28CA1C920B95}"/>
              </a:ext>
            </a:extLst>
          </p:cNvPr>
          <p:cNvSpPr/>
          <p:nvPr/>
        </p:nvSpPr>
        <p:spPr>
          <a:xfrm>
            <a:off x="145693" y="96434"/>
            <a:ext cx="1002870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Assignment 2 – Presentation for BMSP6006</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9" name="TextBox 18">
            <a:extLst>
              <a:ext uri="{FF2B5EF4-FFF2-40B4-BE49-F238E27FC236}">
                <a16:creationId xmlns:a16="http://schemas.microsoft.com/office/drawing/2014/main" id="{AFA97E03-B9EC-BA5D-CE5B-D17FD77F9320}"/>
              </a:ext>
            </a:extLst>
          </p:cNvPr>
          <p:cNvSpPr txBox="1"/>
          <p:nvPr/>
        </p:nvSpPr>
        <p:spPr>
          <a:xfrm>
            <a:off x="503867" y="1793951"/>
            <a:ext cx="10660522" cy="4093428"/>
          </a:xfrm>
          <a:prstGeom prst="rect">
            <a:avLst/>
          </a:prstGeom>
          <a:noFill/>
        </p:spPr>
        <p:txBody>
          <a:bodyPr wrap="square" rtlCol="0">
            <a:spAutoFit/>
          </a:bodyPr>
          <a:lstStyle/>
          <a:p>
            <a:r>
              <a:rPr lang="en-GB" sz="2000" dirty="0">
                <a:solidFill>
                  <a:schemeClr val="bg1"/>
                </a:solidFill>
                <a:latin typeface="+mj-lt"/>
              </a:rPr>
              <a:t>This assignment is due for the 8</a:t>
            </a:r>
            <a:r>
              <a:rPr lang="en-GB" sz="2000" baseline="30000" dirty="0">
                <a:solidFill>
                  <a:schemeClr val="bg1"/>
                </a:solidFill>
                <a:latin typeface="+mj-lt"/>
              </a:rPr>
              <a:t>th</a:t>
            </a:r>
            <a:r>
              <a:rPr lang="en-GB" sz="2000" dirty="0">
                <a:solidFill>
                  <a:schemeClr val="bg1"/>
                </a:solidFill>
                <a:latin typeface="+mj-lt"/>
              </a:rPr>
              <a:t> of January for Mr. Glenn Behenna – Strategies for Resilience and Prosperity (BMSP6006)</a:t>
            </a: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endParaRPr lang="en-GB" sz="2000" b="0" i="0" strike="noStrike" dirty="0">
              <a:solidFill>
                <a:schemeClr val="bg1"/>
              </a:solidFill>
              <a:effectLst/>
              <a:latin typeface="+mj-lt"/>
              <a:hlinkClick r:id="rId4">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r>
              <a:rPr lang="en-GB" sz="2000" dirty="0">
                <a:solidFill>
                  <a:schemeClr val="bg1"/>
                </a:solidFill>
                <a:latin typeface="+mj-lt"/>
              </a:rPr>
              <a:t>All images used fall under Creative Commons Licensing rights</a:t>
            </a:r>
          </a:p>
          <a:p>
            <a:endParaRPr lang="en-GB" sz="2000" dirty="0">
              <a:solidFill>
                <a:schemeClr val="bg1"/>
              </a:solidFill>
              <a:latin typeface="+mj-lt"/>
            </a:endParaRPr>
          </a:p>
          <a:p>
            <a:endParaRPr lang="en-GB" sz="2000" dirty="0">
              <a:solidFill>
                <a:schemeClr val="bg1"/>
              </a:solidFill>
              <a:latin typeface="+mj-lt"/>
            </a:endParaRPr>
          </a:p>
        </p:txBody>
      </p:sp>
      <p:sp>
        <p:nvSpPr>
          <p:cNvPr id="4" name="Action Button: Sound 3">
            <a:hlinkClick r:id="" action="ppaction://noaction" highlightClick="1">
              <a:snd r:embed="rId5" name="camera.wav"/>
            </a:hlinkClick>
            <a:extLst>
              <a:ext uri="{FF2B5EF4-FFF2-40B4-BE49-F238E27FC236}">
                <a16:creationId xmlns:a16="http://schemas.microsoft.com/office/drawing/2014/main" id="{8D2B9B06-6611-D81E-D4D5-6AF06B958713}"/>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First">
            <a:hlinkClick r:id="" action="ppaction://media"/>
            <a:extLst>
              <a:ext uri="{FF2B5EF4-FFF2-40B4-BE49-F238E27FC236}">
                <a16:creationId xmlns:a16="http://schemas.microsoft.com/office/drawing/2014/main" id="{6B9F03E0-FE1B-96AE-B3E8-E1EB3D21A5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03021" y="5994127"/>
            <a:ext cx="609600" cy="609600"/>
          </a:xfrm>
          <a:prstGeom prst="rect">
            <a:avLst/>
          </a:prstGeom>
        </p:spPr>
      </p:pic>
    </p:spTree>
    <p:extLst>
      <p:ext uri="{BB962C8B-B14F-4D97-AF65-F5344CB8AC3E}">
        <p14:creationId xmlns:p14="http://schemas.microsoft.com/office/powerpoint/2010/main" val="12286922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rgbClr val="71DDFF"/>
            </a:gs>
            <a:gs pos="0">
              <a:srgbClr val="D5E8FF"/>
            </a:gs>
          </a:gsLst>
          <a:lin ang="8100000" scaled="1"/>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494D4B-87F5-E3B0-230F-940B8377FA31}"/>
              </a:ext>
            </a:extLst>
          </p:cNvPr>
          <p:cNvSpPr/>
          <p:nvPr/>
        </p:nvSpPr>
        <p:spPr>
          <a:xfrm rot="5400000">
            <a:off x="5475791" y="1605654"/>
            <a:ext cx="3816352" cy="612991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D208E108-9299-158E-F1A2-C5DAD6171255}"/>
              </a:ext>
            </a:extLst>
          </p:cNvPr>
          <p:cNvSpPr/>
          <p:nvPr/>
        </p:nvSpPr>
        <p:spPr>
          <a:xfrm rot="5400000">
            <a:off x="4523443" y="-2570833"/>
            <a:ext cx="1301394" cy="910176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CE8DAF12-E4E0-F6F1-60EA-184F42EFB824}"/>
              </a:ext>
            </a:extLst>
          </p:cNvPr>
          <p:cNvSpPr/>
          <p:nvPr/>
        </p:nvSpPr>
        <p:spPr>
          <a:xfrm rot="5400000">
            <a:off x="1557115" y="1576165"/>
            <a:ext cx="1301393" cy="369967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2956259"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Introduction</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8" name="TextBox 17">
            <a:extLst>
              <a:ext uri="{FF2B5EF4-FFF2-40B4-BE49-F238E27FC236}">
                <a16:creationId xmlns:a16="http://schemas.microsoft.com/office/drawing/2014/main" id="{A4A82BB7-6B24-14FB-267F-0E3F61E62783}"/>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20" name="Group 19">
            <a:extLst>
              <a:ext uri="{FF2B5EF4-FFF2-40B4-BE49-F238E27FC236}">
                <a16:creationId xmlns:a16="http://schemas.microsoft.com/office/drawing/2014/main" id="{B4D978F5-3419-3819-E6EA-B8D56808F6BE}"/>
              </a:ext>
            </a:extLst>
          </p:cNvPr>
          <p:cNvGrpSpPr/>
          <p:nvPr/>
        </p:nvGrpSpPr>
        <p:grpSpPr>
          <a:xfrm>
            <a:off x="0" y="0"/>
            <a:ext cx="12193764" cy="6852920"/>
            <a:chOff x="0" y="0"/>
            <a:chExt cx="12193764" cy="6852920"/>
          </a:xfrm>
        </p:grpSpPr>
        <p:sp>
          <p:nvSpPr>
            <p:cNvPr id="22" name="Rectangle 21">
              <a:extLst>
                <a:ext uri="{FF2B5EF4-FFF2-40B4-BE49-F238E27FC236}">
                  <a16:creationId xmlns:a16="http://schemas.microsoft.com/office/drawing/2014/main" id="{1B147F9E-5D39-7B1E-DBAB-DDB5051C0E7B}"/>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3" name="Rectangle 22">
              <a:extLst>
                <a:ext uri="{FF2B5EF4-FFF2-40B4-BE49-F238E27FC236}">
                  <a16:creationId xmlns:a16="http://schemas.microsoft.com/office/drawing/2014/main" id="{CBA9952A-8FEE-E681-EA60-9797820D52D5}"/>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4" name="Rectangle 23">
              <a:extLst>
                <a:ext uri="{FF2B5EF4-FFF2-40B4-BE49-F238E27FC236}">
                  <a16:creationId xmlns:a16="http://schemas.microsoft.com/office/drawing/2014/main" id="{4667C862-C7B1-3753-4574-76AFE3B1F6DB}"/>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5" name="Rectangle 24">
              <a:extLst>
                <a:ext uri="{FF2B5EF4-FFF2-40B4-BE49-F238E27FC236}">
                  <a16:creationId xmlns:a16="http://schemas.microsoft.com/office/drawing/2014/main" id="{80E1CB26-A58E-C57D-36BD-3A51EFDE18D4}"/>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3" name="Action Button: Sound 2">
            <a:hlinkClick r:id="" action="ppaction://noaction" highlightClick="1">
              <a:snd r:embed="rId4" name="camera.wav"/>
            </a:hlinkClick>
            <a:extLst>
              <a:ext uri="{FF2B5EF4-FFF2-40B4-BE49-F238E27FC236}">
                <a16:creationId xmlns:a16="http://schemas.microsoft.com/office/drawing/2014/main" id="{4851D14E-A2D3-1528-7B9A-5590A3963CCB}"/>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60F96C9-B531-220C-B723-B6793EA7672E}"/>
              </a:ext>
            </a:extLst>
          </p:cNvPr>
          <p:cNvSpPr txBox="1"/>
          <p:nvPr/>
        </p:nvSpPr>
        <p:spPr>
          <a:xfrm>
            <a:off x="624854" y="1329352"/>
            <a:ext cx="9012060" cy="1200329"/>
          </a:xfrm>
          <a:prstGeom prst="rect">
            <a:avLst/>
          </a:prstGeom>
          <a:noFill/>
        </p:spPr>
        <p:txBody>
          <a:bodyPr wrap="square">
            <a:spAutoFit/>
          </a:bodyPr>
          <a:lstStyle/>
          <a:p>
            <a:r>
              <a:rPr lang="en-GB" dirty="0"/>
              <a:t>Welcome to my presentation: Here I will be critically analysing three definitions for Strategic Management, comparing them to each other to identify their strengths and weaknesses, then I will be introducing the organisation I have been researching for this subject, followed by a SWOT and PESTLE Analysis and a look at where my organisation fits on Bowman’s Clock. </a:t>
            </a:r>
          </a:p>
        </p:txBody>
      </p:sp>
      <p:pic>
        <p:nvPicPr>
          <p:cNvPr id="2050" name="Picture 2" descr="agenda-analysis-business-plan-990818-1 - Gale and Phillipson">
            <a:extLst>
              <a:ext uri="{FF2B5EF4-FFF2-40B4-BE49-F238E27FC236}">
                <a16:creationId xmlns:a16="http://schemas.microsoft.com/office/drawing/2014/main" id="{8170C783-6B4E-50FE-DF80-F3E02AF22E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8872" y="2867844"/>
            <a:ext cx="5959663" cy="36282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81875F5-C45D-EBE2-79E7-B361B53A47EB}"/>
              </a:ext>
            </a:extLst>
          </p:cNvPr>
          <p:cNvSpPr txBox="1"/>
          <p:nvPr/>
        </p:nvSpPr>
        <p:spPr>
          <a:xfrm>
            <a:off x="366083" y="2818054"/>
            <a:ext cx="3891592" cy="1200329"/>
          </a:xfrm>
          <a:prstGeom prst="rect">
            <a:avLst/>
          </a:prstGeom>
          <a:noFill/>
        </p:spPr>
        <p:txBody>
          <a:bodyPr wrap="square">
            <a:spAutoFit/>
          </a:bodyPr>
          <a:lstStyle/>
          <a:p>
            <a:r>
              <a:rPr lang="en-GB" dirty="0"/>
              <a:t>Finally concluding with a look at New Strategic Direction and a brief conclusion recapping what was discovered through this module.</a:t>
            </a:r>
          </a:p>
        </p:txBody>
      </p:sp>
      <p:sp>
        <p:nvSpPr>
          <p:cNvPr id="15" name="Rectangle 14">
            <a:extLst>
              <a:ext uri="{FF2B5EF4-FFF2-40B4-BE49-F238E27FC236}">
                <a16:creationId xmlns:a16="http://schemas.microsoft.com/office/drawing/2014/main" id="{943F5FBC-D46E-9AEC-1205-86E5526B5377}"/>
              </a:ext>
            </a:extLst>
          </p:cNvPr>
          <p:cNvSpPr/>
          <p:nvPr/>
        </p:nvSpPr>
        <p:spPr>
          <a:xfrm>
            <a:off x="9819473" y="1543750"/>
            <a:ext cx="142512" cy="87259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3EA1AC1F-1B69-265B-B3DF-62EBCF6E3741}"/>
              </a:ext>
            </a:extLst>
          </p:cNvPr>
          <p:cNvSpPr/>
          <p:nvPr/>
        </p:nvSpPr>
        <p:spPr>
          <a:xfrm>
            <a:off x="374437" y="1543750"/>
            <a:ext cx="142512" cy="87259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Second">
            <a:hlinkClick r:id="" action="ppaction://media"/>
            <a:extLst>
              <a:ext uri="{FF2B5EF4-FFF2-40B4-BE49-F238E27FC236}">
                <a16:creationId xmlns:a16="http://schemas.microsoft.com/office/drawing/2014/main" id="{20BC4355-3DF8-A3EE-4D4B-D83BAB05BC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38465" y="5969186"/>
            <a:ext cx="609600" cy="609600"/>
          </a:xfrm>
          <a:prstGeom prst="rect">
            <a:avLst/>
          </a:prstGeom>
        </p:spPr>
      </p:pic>
    </p:spTree>
    <p:extLst>
      <p:ext uri="{BB962C8B-B14F-4D97-AF65-F5344CB8AC3E}">
        <p14:creationId xmlns:p14="http://schemas.microsoft.com/office/powerpoint/2010/main" val="8359373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95"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B252C7-C004-C6E5-6D2A-6FDD1547B9A0}"/>
              </a:ext>
            </a:extLst>
          </p:cNvPr>
          <p:cNvSpPr/>
          <p:nvPr/>
        </p:nvSpPr>
        <p:spPr>
          <a:xfrm rot="5400000">
            <a:off x="4149363" y="-1826996"/>
            <a:ext cx="1096842" cy="868343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88EE913B-F710-E423-91E1-8D7F465CB209}"/>
              </a:ext>
            </a:extLst>
          </p:cNvPr>
          <p:cNvSpPr/>
          <p:nvPr/>
        </p:nvSpPr>
        <p:spPr>
          <a:xfrm rot="5400000">
            <a:off x="4435552" y="-2818687"/>
            <a:ext cx="525771" cy="866470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853951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Definitions of Strategic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3" name="TextBox 2">
            <a:extLst>
              <a:ext uri="{FF2B5EF4-FFF2-40B4-BE49-F238E27FC236}">
                <a16:creationId xmlns:a16="http://schemas.microsoft.com/office/drawing/2014/main" id="{40A0E925-212B-A5EC-3C77-0A2B8F4C1800}"/>
              </a:ext>
            </a:extLst>
          </p:cNvPr>
          <p:cNvSpPr txBox="1"/>
          <p:nvPr/>
        </p:nvSpPr>
        <p:spPr>
          <a:xfrm>
            <a:off x="366083" y="1250775"/>
            <a:ext cx="8664710" cy="1661993"/>
          </a:xfrm>
          <a:prstGeom prst="rect">
            <a:avLst/>
          </a:prstGeom>
          <a:noFill/>
        </p:spPr>
        <p:txBody>
          <a:bodyPr wrap="square">
            <a:spAutoFit/>
          </a:bodyPr>
          <a:lstStyle/>
          <a:p>
            <a:r>
              <a:rPr lang="en-GB" dirty="0"/>
              <a:t>The first definition of Strategic Management I will be looking at comes from Investopedia </a:t>
            </a:r>
            <a:r>
              <a:rPr lang="en-GB" sz="1200" b="1" i="1" dirty="0">
                <a:solidFill>
                  <a:srgbClr val="FF00FF"/>
                </a:solidFill>
              </a:rPr>
              <a:t>[1]</a:t>
            </a:r>
          </a:p>
          <a:p>
            <a:endParaRPr lang="en-GB" sz="1200" b="1" i="1" dirty="0">
              <a:solidFill>
                <a:srgbClr val="FF00FF"/>
              </a:solidFill>
            </a:endParaRPr>
          </a:p>
          <a:p>
            <a:endParaRPr lang="en-GB" i="1" dirty="0">
              <a:latin typeface="+mj-lt"/>
            </a:endParaRPr>
          </a:p>
          <a:p>
            <a:r>
              <a:rPr lang="en-GB" i="1" dirty="0">
                <a:latin typeface="+mj-lt"/>
              </a:rPr>
              <a:t>“Strategic </a:t>
            </a:r>
            <a:r>
              <a:rPr lang="en-GB" b="0" i="1" dirty="0">
                <a:solidFill>
                  <a:srgbClr val="111111"/>
                </a:solidFill>
                <a:effectLst/>
                <a:latin typeface="+mj-lt"/>
              </a:rPr>
              <a:t>management is the process of setting goals, procedures, and objectives in order to make a company or organization more competitive. Typically, strategic management looks at effectively deploying staff and resources to achieve these goals”</a:t>
            </a:r>
            <a:endParaRPr lang="en-GB" i="1" dirty="0">
              <a:latin typeface="+mj-lt"/>
            </a:endParaRPr>
          </a:p>
        </p:txBody>
      </p:sp>
      <p:sp>
        <p:nvSpPr>
          <p:cNvPr id="5" name="Action Button: Sound 4">
            <a:hlinkClick r:id="" action="ppaction://noaction" highlightClick="1">
              <a:snd r:embed="rId5" name="camera.wav"/>
            </a:hlinkClick>
            <a:extLst>
              <a:ext uri="{FF2B5EF4-FFF2-40B4-BE49-F238E27FC236}">
                <a16:creationId xmlns:a16="http://schemas.microsoft.com/office/drawing/2014/main" id="{849CE449-365A-8D5C-6B92-F615FAE1D372}"/>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a:extLst>
              <a:ext uri="{FF2B5EF4-FFF2-40B4-BE49-F238E27FC236}">
                <a16:creationId xmlns:a16="http://schemas.microsoft.com/office/drawing/2014/main" id="{34619341-ED9C-ACE9-04BD-00D223A825AA}"/>
              </a:ext>
            </a:extLst>
          </p:cNvPr>
          <p:cNvGrpSpPr/>
          <p:nvPr/>
        </p:nvGrpSpPr>
        <p:grpSpPr>
          <a:xfrm>
            <a:off x="9249105" y="982182"/>
            <a:ext cx="1087823" cy="5138807"/>
            <a:chOff x="7359491" y="314257"/>
            <a:chExt cx="1235119" cy="7053944"/>
          </a:xfrm>
        </p:grpSpPr>
        <p:sp>
          <p:nvSpPr>
            <p:cNvPr id="10" name="Rectangle 9">
              <a:extLst>
                <a:ext uri="{FF2B5EF4-FFF2-40B4-BE49-F238E27FC236}">
                  <a16:creationId xmlns:a16="http://schemas.microsoft.com/office/drawing/2014/main" id="{A04DF436-7F45-E872-5FF5-B16D8EBD2049}"/>
                </a:ext>
              </a:extLst>
            </p:cNvPr>
            <p:cNvSpPr/>
            <p:nvPr/>
          </p:nvSpPr>
          <p:spPr>
            <a:xfrm rot="10800000">
              <a:off x="7359491" y="314257"/>
              <a:ext cx="1235119" cy="705394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a:extLst>
                <a:ext uri="{FF2B5EF4-FFF2-40B4-BE49-F238E27FC236}">
                  <a16:creationId xmlns:a16="http://schemas.microsoft.com/office/drawing/2014/main" id="{A578F391-CE4F-D5F8-B8A0-A1AE2683BB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4571862" y="3292912"/>
              <a:ext cx="6716667" cy="1062598"/>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Rectangle 10">
            <a:extLst>
              <a:ext uri="{FF2B5EF4-FFF2-40B4-BE49-F238E27FC236}">
                <a16:creationId xmlns:a16="http://schemas.microsoft.com/office/drawing/2014/main" id="{1AF85B60-EE4B-9119-2523-19ABBDB898AB}"/>
              </a:ext>
            </a:extLst>
          </p:cNvPr>
          <p:cNvSpPr/>
          <p:nvPr/>
        </p:nvSpPr>
        <p:spPr>
          <a:xfrm rot="5400000">
            <a:off x="3389249" y="229196"/>
            <a:ext cx="2629314" cy="865377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476DC469-2217-6401-A848-F46AAF32BC40}"/>
              </a:ext>
            </a:extLst>
          </p:cNvPr>
          <p:cNvSpPr txBox="1"/>
          <p:nvPr/>
        </p:nvSpPr>
        <p:spPr>
          <a:xfrm>
            <a:off x="356066" y="3285415"/>
            <a:ext cx="8439592" cy="2585323"/>
          </a:xfrm>
          <a:prstGeom prst="rect">
            <a:avLst/>
          </a:prstGeom>
          <a:noFill/>
        </p:spPr>
        <p:txBody>
          <a:bodyPr wrap="square">
            <a:spAutoFit/>
          </a:bodyPr>
          <a:lstStyle/>
          <a:p>
            <a:r>
              <a:rPr lang="en-GB" dirty="0"/>
              <a:t>This definition of strategic management effectively encapsulates its fundamental aspects, such as goal setting, enhancing competitiveness, and deploying resources. But it tends to focus more on operational elements like staffing levels and processes, which may overstate the more comprehensive strategic planning and analysis that goes into these decisions. It might be improved by highlighting how important it is to evaluate the external environment, take rivals and market trends into account, and match internal resources with long-term goals. Emphasising the proactive and forward-thinking aspects of strategic management would offer a more thorough understanding of its overall goal, which goes beyond its immediate implementation of procedures.</a:t>
            </a:r>
          </a:p>
        </p:txBody>
      </p:sp>
      <p:pic>
        <p:nvPicPr>
          <p:cNvPr id="34" name="Third">
            <a:hlinkClick r:id="" action="ppaction://media"/>
            <a:extLst>
              <a:ext uri="{FF2B5EF4-FFF2-40B4-BE49-F238E27FC236}">
                <a16:creationId xmlns:a16="http://schemas.microsoft.com/office/drawing/2014/main" id="{F8415F7A-873B-76D4-1DA0-521B7A04420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291" y="6035030"/>
            <a:ext cx="609600" cy="609600"/>
          </a:xfrm>
          <a:prstGeom prst="rect">
            <a:avLst/>
          </a:prstGeom>
        </p:spPr>
      </p:pic>
    </p:spTree>
    <p:extLst>
      <p:ext uri="{BB962C8B-B14F-4D97-AF65-F5344CB8AC3E}">
        <p14:creationId xmlns:p14="http://schemas.microsoft.com/office/powerpoint/2010/main" val="18036341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096"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DDD00C8-9847-DFD1-D145-9C7A7C4855EA}"/>
              </a:ext>
            </a:extLst>
          </p:cNvPr>
          <p:cNvSpPr/>
          <p:nvPr/>
        </p:nvSpPr>
        <p:spPr>
          <a:xfrm rot="5400000">
            <a:off x="8921008" y="671250"/>
            <a:ext cx="1292074" cy="454727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248B77A-0B59-7734-1F16-6D7FBBB817F2}"/>
              </a:ext>
            </a:extLst>
          </p:cNvPr>
          <p:cNvSpPr/>
          <p:nvPr/>
        </p:nvSpPr>
        <p:spPr>
          <a:xfrm rot="5400000">
            <a:off x="3114573" y="-457302"/>
            <a:ext cx="1299737" cy="679671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9127B262-DFF9-3EAD-E6E9-331C0DAB14DC}"/>
              </a:ext>
            </a:extLst>
          </p:cNvPr>
          <p:cNvSpPr/>
          <p:nvPr/>
        </p:nvSpPr>
        <p:spPr>
          <a:xfrm rot="5400000">
            <a:off x="3237825" y="837041"/>
            <a:ext cx="2564004" cy="830748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853951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Definitions of Strategic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4" name="camera.wav"/>
            </a:hlinkClick>
            <a:extLst>
              <a:ext uri="{FF2B5EF4-FFF2-40B4-BE49-F238E27FC236}">
                <a16:creationId xmlns:a16="http://schemas.microsoft.com/office/drawing/2014/main" id="{C7FA6333-9389-86D1-2915-18DF648D5DB4}"/>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951EB35-F8E9-C4AD-C68B-925D9B470114}"/>
              </a:ext>
            </a:extLst>
          </p:cNvPr>
          <p:cNvSpPr/>
          <p:nvPr/>
        </p:nvSpPr>
        <p:spPr>
          <a:xfrm rot="5400000">
            <a:off x="5250640" y="-3633778"/>
            <a:ext cx="923331" cy="1069244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44A1C04A-5993-9929-88BC-01CE038E8BBF}"/>
              </a:ext>
            </a:extLst>
          </p:cNvPr>
          <p:cNvSpPr txBox="1"/>
          <p:nvPr/>
        </p:nvSpPr>
        <p:spPr>
          <a:xfrm>
            <a:off x="410966" y="1250777"/>
            <a:ext cx="11019033" cy="2308324"/>
          </a:xfrm>
          <a:prstGeom prst="rect">
            <a:avLst/>
          </a:prstGeom>
          <a:noFill/>
        </p:spPr>
        <p:txBody>
          <a:bodyPr wrap="square">
            <a:spAutoFit/>
          </a:bodyPr>
          <a:lstStyle/>
          <a:p>
            <a:pPr algn="l" fontAlgn="base"/>
            <a:r>
              <a:rPr lang="en-GB" dirty="0"/>
              <a:t>The second definition I will be analysing comes from Razorpay </a:t>
            </a:r>
            <a:r>
              <a:rPr lang="en-GB" sz="1200" b="1" i="1" dirty="0">
                <a:solidFill>
                  <a:srgbClr val="FF66FF"/>
                </a:solidFill>
              </a:rPr>
              <a:t>[2] </a:t>
            </a:r>
            <a:r>
              <a:rPr lang="en-GB" i="1" dirty="0">
                <a:latin typeface="+mj-lt"/>
              </a:rPr>
              <a:t>“</a:t>
            </a:r>
            <a:r>
              <a:rPr lang="en-GB" i="0" dirty="0">
                <a:effectLst/>
                <a:latin typeface="+mj-lt"/>
              </a:rPr>
              <a:t>Strategic management is the process of determining the most efficient allocation of resources in order to achieve a business’s short and long-term goals. These resources could include employees, money, machinery, or technology.” </a:t>
            </a:r>
          </a:p>
          <a:p>
            <a:pPr algn="l" fontAlgn="base"/>
            <a:r>
              <a:rPr lang="en-GB" b="0" i="0" dirty="0">
                <a:effectLst/>
              </a:rPr>
              <a:t> </a:t>
            </a:r>
          </a:p>
          <a:p>
            <a:pPr algn="l" fontAlgn="base"/>
            <a:r>
              <a:rPr lang="en-GB" b="0" i="1" dirty="0">
                <a:effectLst/>
                <a:latin typeface="+mj-lt"/>
              </a:rPr>
              <a:t>“The entire process can be broken down into 3 major steps. These are: </a:t>
            </a:r>
          </a:p>
          <a:p>
            <a:pPr algn="l" fontAlgn="base"/>
            <a:r>
              <a:rPr lang="en-GB" b="0" i="1" dirty="0">
                <a:effectLst/>
                <a:latin typeface="+mj-lt"/>
              </a:rPr>
              <a:t>1. SETTING GOALS AND OBJECTIVES </a:t>
            </a:r>
          </a:p>
          <a:p>
            <a:pPr algn="l" fontAlgn="base"/>
            <a:r>
              <a:rPr lang="en-GB" b="0" i="1" dirty="0">
                <a:effectLst/>
                <a:latin typeface="+mj-lt"/>
              </a:rPr>
              <a:t>2. CREATING A PLAN OF ACTION</a:t>
            </a:r>
          </a:p>
          <a:p>
            <a:pPr algn="l" fontAlgn="base"/>
            <a:r>
              <a:rPr lang="en-GB" b="0" i="1" dirty="0">
                <a:effectLst/>
                <a:latin typeface="+mj-lt"/>
              </a:rPr>
              <a:t>3. ALLOCATING RESOURCES”</a:t>
            </a:r>
          </a:p>
        </p:txBody>
      </p:sp>
      <p:sp>
        <p:nvSpPr>
          <p:cNvPr id="11" name="TextBox 10">
            <a:extLst>
              <a:ext uri="{FF2B5EF4-FFF2-40B4-BE49-F238E27FC236}">
                <a16:creationId xmlns:a16="http://schemas.microsoft.com/office/drawing/2014/main" id="{E76E32CA-9B83-8603-45C3-D2BA9739A22A}"/>
              </a:ext>
            </a:extLst>
          </p:cNvPr>
          <p:cNvSpPr txBox="1"/>
          <p:nvPr/>
        </p:nvSpPr>
        <p:spPr>
          <a:xfrm>
            <a:off x="388835" y="3706012"/>
            <a:ext cx="8307489" cy="2585323"/>
          </a:xfrm>
          <a:prstGeom prst="rect">
            <a:avLst/>
          </a:prstGeom>
          <a:noFill/>
        </p:spPr>
        <p:txBody>
          <a:bodyPr wrap="square">
            <a:spAutoFit/>
          </a:bodyPr>
          <a:lstStyle/>
          <a:p>
            <a:r>
              <a:rPr lang="en-GB" dirty="0"/>
              <a:t>Compared to the prior definition, this alternative definition of strategic management places a greater emphasis on the efficient deployment of resources to meet company objectives. The process is broken down into three clear steps: goal-setting, planning, and resource allocation. This streamlines the intricate nature of strategic management. However, while the previous definition touched on the dynamic nature of strategy creation, environmental analysis, and the larger competitive landscape, it falls short in these areas. Although it skilfully highlights the distribution of resources, it may oversimplify the complex and dynamic character of strategic decision-making in contrast to the more thorough approach taken in the original definition.</a:t>
            </a:r>
          </a:p>
        </p:txBody>
      </p:sp>
      <p:pic>
        <p:nvPicPr>
          <p:cNvPr id="3074" name="Picture 2" descr="Razorpay Unveils D2C Suite; Launches 7 Products Set to Increase Revenue for  Businesses by 50% - Razorpay Newsroom">
            <a:extLst>
              <a:ext uri="{FF2B5EF4-FFF2-40B4-BE49-F238E27FC236}">
                <a16:creationId xmlns:a16="http://schemas.microsoft.com/office/drawing/2014/main" id="{F779D317-61AA-A525-0366-FF6545EC93C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00" t="33409" r="4444" b="44735"/>
          <a:stretch/>
        </p:blipFill>
        <p:spPr bwMode="auto">
          <a:xfrm>
            <a:off x="7399248" y="2418486"/>
            <a:ext cx="4384274" cy="1058195"/>
          </a:xfrm>
          <a:prstGeom prst="rect">
            <a:avLst/>
          </a:prstGeom>
          <a:noFill/>
          <a:extLst>
            <a:ext uri="{909E8E84-426E-40DD-AFC4-6F175D3DCCD1}">
              <a14:hiddenFill xmlns:a14="http://schemas.microsoft.com/office/drawing/2010/main">
                <a:solidFill>
                  <a:srgbClr val="FFFFFF"/>
                </a:solidFill>
              </a14:hiddenFill>
            </a:ext>
          </a:extLst>
        </p:spPr>
      </p:pic>
      <p:pic>
        <p:nvPicPr>
          <p:cNvPr id="24" name="Fourth">
            <a:hlinkClick r:id="" action="ppaction://media"/>
            <a:extLst>
              <a:ext uri="{FF2B5EF4-FFF2-40B4-BE49-F238E27FC236}">
                <a16:creationId xmlns:a16="http://schemas.microsoft.com/office/drawing/2014/main" id="{5DDDB63A-B59E-9021-D754-1CEAB20CCA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291" y="5986535"/>
            <a:ext cx="609600" cy="609600"/>
          </a:xfrm>
          <a:prstGeom prst="rect">
            <a:avLst/>
          </a:prstGeom>
        </p:spPr>
      </p:pic>
    </p:spTree>
    <p:extLst>
      <p:ext uri="{BB962C8B-B14F-4D97-AF65-F5344CB8AC3E}">
        <p14:creationId xmlns:p14="http://schemas.microsoft.com/office/powerpoint/2010/main" val="3006420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029"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4">
                <a:lumMod val="20000"/>
                <a:lumOff val="80000"/>
              </a:schemeClr>
            </a:gs>
            <a:gs pos="0">
              <a:srgbClr val="FF7575"/>
            </a:gs>
          </a:gsLst>
          <a:lin ang="8100000" scaled="1"/>
          <a:tileRect/>
        </a:gra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8F5A31FF-C8B8-32B8-4156-96F932322A2E}"/>
              </a:ext>
            </a:extLst>
          </p:cNvPr>
          <p:cNvSpPr/>
          <p:nvPr/>
        </p:nvSpPr>
        <p:spPr>
          <a:xfrm rot="5400000">
            <a:off x="10185767" y="-26860"/>
            <a:ext cx="923329" cy="168606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49D7506C-F77E-BC0A-A162-35501CAF1F06}"/>
              </a:ext>
            </a:extLst>
          </p:cNvPr>
          <p:cNvSpPr/>
          <p:nvPr/>
        </p:nvSpPr>
        <p:spPr>
          <a:xfrm rot="5400000">
            <a:off x="9699001" y="5974"/>
            <a:ext cx="777671" cy="280525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140BD32D-37B1-2782-BF23-3C074C1006EB}"/>
              </a:ext>
            </a:extLst>
          </p:cNvPr>
          <p:cNvSpPr/>
          <p:nvPr/>
        </p:nvSpPr>
        <p:spPr>
          <a:xfrm rot="5400000">
            <a:off x="474686" y="1808448"/>
            <a:ext cx="4267835" cy="450432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8539517"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Definitions of Strategic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latin typeface="+mj-lt"/>
              </a:rPr>
              <a:t>Harri Gerald Dendle</a:t>
            </a:r>
          </a:p>
          <a:p>
            <a:pPr algn="just"/>
            <a:r>
              <a:rPr lang="en-GB" sz="1200" b="1" dirty="0">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5" name="camera.wav"/>
            </a:hlinkClick>
            <a:extLst>
              <a:ext uri="{FF2B5EF4-FFF2-40B4-BE49-F238E27FC236}">
                <a16:creationId xmlns:a16="http://schemas.microsoft.com/office/drawing/2014/main" id="{7E2D78FF-A31D-5B2F-4623-44CD79D08AF2}"/>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2E2E888-F0B4-70C6-81A0-5519A72E639D}"/>
              </a:ext>
            </a:extLst>
          </p:cNvPr>
          <p:cNvSpPr/>
          <p:nvPr/>
        </p:nvSpPr>
        <p:spPr>
          <a:xfrm rot="5400000">
            <a:off x="3443121" y="-1826260"/>
            <a:ext cx="461666" cy="661574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5DDF5B71-4ADE-F89F-248E-E2432286A906}"/>
              </a:ext>
            </a:extLst>
          </p:cNvPr>
          <p:cNvSpPr txBox="1"/>
          <p:nvPr/>
        </p:nvSpPr>
        <p:spPr>
          <a:xfrm>
            <a:off x="366083" y="1250775"/>
            <a:ext cx="7236949" cy="369332"/>
          </a:xfrm>
          <a:prstGeom prst="rect">
            <a:avLst/>
          </a:prstGeom>
          <a:noFill/>
        </p:spPr>
        <p:txBody>
          <a:bodyPr wrap="square">
            <a:spAutoFit/>
          </a:bodyPr>
          <a:lstStyle/>
          <a:p>
            <a:r>
              <a:rPr lang="en-GB" dirty="0"/>
              <a:t>Lastly the final definition I will be analysing comes from TechTarget </a:t>
            </a:r>
            <a:r>
              <a:rPr lang="en-GB" sz="1200" b="1" i="1" dirty="0">
                <a:solidFill>
                  <a:srgbClr val="FF00FF"/>
                </a:solidFill>
              </a:rPr>
              <a:t>[3]</a:t>
            </a:r>
            <a:endParaRPr lang="en-GB" b="1" i="1" dirty="0">
              <a:solidFill>
                <a:srgbClr val="FF00FF"/>
              </a:solidFill>
            </a:endParaRPr>
          </a:p>
        </p:txBody>
      </p:sp>
      <p:sp>
        <p:nvSpPr>
          <p:cNvPr id="9" name="Rectangle 8">
            <a:extLst>
              <a:ext uri="{FF2B5EF4-FFF2-40B4-BE49-F238E27FC236}">
                <a16:creationId xmlns:a16="http://schemas.microsoft.com/office/drawing/2014/main" id="{02A170E5-0B2E-9640-87CA-A33899F93CD9}"/>
              </a:ext>
            </a:extLst>
          </p:cNvPr>
          <p:cNvSpPr/>
          <p:nvPr/>
        </p:nvSpPr>
        <p:spPr>
          <a:xfrm rot="5400000">
            <a:off x="7209469" y="-155116"/>
            <a:ext cx="1860845" cy="601224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F4480E6F-0E61-B663-9D55-3FCA211A8FDA}"/>
              </a:ext>
            </a:extLst>
          </p:cNvPr>
          <p:cNvSpPr/>
          <p:nvPr/>
        </p:nvSpPr>
        <p:spPr>
          <a:xfrm rot="5400000">
            <a:off x="6824101" y="2268428"/>
            <a:ext cx="2521868" cy="590253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424016FE-9B79-5734-5C1E-38903CAD3E09}"/>
              </a:ext>
            </a:extLst>
          </p:cNvPr>
          <p:cNvSpPr txBox="1"/>
          <p:nvPr/>
        </p:nvSpPr>
        <p:spPr>
          <a:xfrm>
            <a:off x="319580" y="1956310"/>
            <a:ext cx="4496408" cy="4524315"/>
          </a:xfrm>
          <a:prstGeom prst="rect">
            <a:avLst/>
          </a:prstGeom>
          <a:noFill/>
        </p:spPr>
        <p:txBody>
          <a:bodyPr wrap="square">
            <a:spAutoFit/>
          </a:bodyPr>
          <a:lstStyle/>
          <a:p>
            <a:r>
              <a:rPr lang="en-GB" i="1" dirty="0">
                <a:effectLst/>
                <a:latin typeface="+mj-lt"/>
              </a:rPr>
              <a:t>“Strategic management is the ongoing planning, monitoring, analysis and assessment of all necessities an organization needs to meet its goals and objectives. Changes in business environments will require organizations to constantly assess their strategies for success. The strategic management process helps organizations take stock of their present situation, chalk out strategies, deploy them and </a:t>
            </a:r>
            <a:r>
              <a:rPr lang="en-GB" i="1" dirty="0" err="1">
                <a:effectLst/>
                <a:latin typeface="+mj-lt"/>
              </a:rPr>
              <a:t>analyze</a:t>
            </a:r>
            <a:r>
              <a:rPr lang="en-GB" i="1" dirty="0">
                <a:effectLst/>
                <a:latin typeface="+mj-lt"/>
              </a:rPr>
              <a:t> the effectiveness of the implemented management strategies. Strategic management strategies consist of five basic strategies and can differ in implementation depending on the surrounding environment.”</a:t>
            </a:r>
            <a:br>
              <a:rPr lang="en-GB" dirty="0">
                <a:latin typeface="+mj-lt"/>
              </a:rPr>
            </a:br>
            <a:endParaRPr lang="en-GB" dirty="0">
              <a:latin typeface="+mj-lt"/>
            </a:endParaRPr>
          </a:p>
        </p:txBody>
      </p:sp>
      <p:sp>
        <p:nvSpPr>
          <p:cNvPr id="23" name="TextBox 22">
            <a:extLst>
              <a:ext uri="{FF2B5EF4-FFF2-40B4-BE49-F238E27FC236}">
                <a16:creationId xmlns:a16="http://schemas.microsoft.com/office/drawing/2014/main" id="{DBC35BFD-4ECE-2004-2B61-F6176D469810}"/>
              </a:ext>
            </a:extLst>
          </p:cNvPr>
          <p:cNvSpPr txBox="1"/>
          <p:nvPr/>
        </p:nvSpPr>
        <p:spPr>
          <a:xfrm>
            <a:off x="5133771" y="1941259"/>
            <a:ext cx="6281736" cy="1754326"/>
          </a:xfrm>
          <a:prstGeom prst="rect">
            <a:avLst/>
          </a:prstGeom>
          <a:noFill/>
        </p:spPr>
        <p:txBody>
          <a:bodyPr wrap="square">
            <a:spAutoFit/>
          </a:bodyPr>
          <a:lstStyle/>
          <a:p>
            <a:r>
              <a:rPr lang="en-GB" dirty="0"/>
              <a:t>The definition may need more clarity and conciseness, but it covers the essentials of strategic management and is rather thorough. To improve clarity, think about removing words that aren't necessary. It might also include instances for greater understanding and expand on its discussion of the five fundamental methods described.</a:t>
            </a:r>
          </a:p>
        </p:txBody>
      </p:sp>
      <p:sp>
        <p:nvSpPr>
          <p:cNvPr id="31" name="TextBox 30">
            <a:extLst>
              <a:ext uri="{FF2B5EF4-FFF2-40B4-BE49-F238E27FC236}">
                <a16:creationId xmlns:a16="http://schemas.microsoft.com/office/drawing/2014/main" id="{F285BEC0-0653-DB4E-574F-347BDF30820F}"/>
              </a:ext>
            </a:extLst>
          </p:cNvPr>
          <p:cNvSpPr txBox="1"/>
          <p:nvPr/>
        </p:nvSpPr>
        <p:spPr>
          <a:xfrm>
            <a:off x="5164149" y="3976671"/>
            <a:ext cx="5821351" cy="2308324"/>
          </a:xfrm>
          <a:prstGeom prst="rect">
            <a:avLst/>
          </a:prstGeom>
          <a:noFill/>
        </p:spPr>
        <p:txBody>
          <a:bodyPr wrap="square">
            <a:spAutoFit/>
          </a:bodyPr>
          <a:lstStyle/>
          <a:p>
            <a:r>
              <a:rPr lang="en-GB" dirty="0"/>
              <a:t>The earlier definition, which concentrated mostly on the distribution of resources to meet business goals, was clearer and more succinct. Compared to this definition, it is more concise and easier to understand, but it falls short in terms of providing a thorough understanding of the strategic management process. It would be advantageous to broaden its scope to include the different aspects of strategic management that go beyond the distribution of resources.</a:t>
            </a:r>
          </a:p>
        </p:txBody>
      </p:sp>
      <p:sp>
        <p:nvSpPr>
          <p:cNvPr id="36" name="Rectangle 35">
            <a:extLst>
              <a:ext uri="{FF2B5EF4-FFF2-40B4-BE49-F238E27FC236}">
                <a16:creationId xmlns:a16="http://schemas.microsoft.com/office/drawing/2014/main" id="{777DF11C-6935-821F-53BA-71096591AB18}"/>
              </a:ext>
            </a:extLst>
          </p:cNvPr>
          <p:cNvSpPr/>
          <p:nvPr/>
        </p:nvSpPr>
        <p:spPr>
          <a:xfrm>
            <a:off x="10109931" y="926152"/>
            <a:ext cx="1331628" cy="284936"/>
          </a:xfrm>
          <a:prstGeom prst="rect">
            <a:avLst/>
          </a:prstGeom>
          <a:solidFill>
            <a:schemeClr val="bg1"/>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3" name="Picture 32">
            <a:extLst>
              <a:ext uri="{FF2B5EF4-FFF2-40B4-BE49-F238E27FC236}">
                <a16:creationId xmlns:a16="http://schemas.microsoft.com/office/drawing/2014/main" id="{BDF9DB67-B89C-B6AF-7F26-03F5E25A30CE}"/>
              </a:ext>
            </a:extLst>
          </p:cNvPr>
          <p:cNvPicPr>
            <a:picLocks noChangeAspect="1"/>
          </p:cNvPicPr>
          <p:nvPr/>
        </p:nvPicPr>
        <p:blipFill>
          <a:blip r:embed="rId6"/>
          <a:stretch>
            <a:fillRect/>
          </a:stretch>
        </p:blipFill>
        <p:spPr>
          <a:xfrm>
            <a:off x="8728852" y="387119"/>
            <a:ext cx="2686655" cy="1392026"/>
          </a:xfrm>
          <a:prstGeom prst="rect">
            <a:avLst/>
          </a:prstGeom>
        </p:spPr>
      </p:pic>
      <p:pic>
        <p:nvPicPr>
          <p:cNvPr id="37" name="Fifth">
            <a:hlinkClick r:id="" action="ppaction://media"/>
            <a:extLst>
              <a:ext uri="{FF2B5EF4-FFF2-40B4-BE49-F238E27FC236}">
                <a16:creationId xmlns:a16="http://schemas.microsoft.com/office/drawing/2014/main" id="{77683C72-3009-FFCA-2344-3F9E6635A3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33306" y="5980195"/>
            <a:ext cx="609600" cy="609600"/>
          </a:xfrm>
          <a:prstGeom prst="rect">
            <a:avLst/>
          </a:prstGeom>
        </p:spPr>
      </p:pic>
    </p:spTree>
    <p:extLst>
      <p:ext uri="{BB962C8B-B14F-4D97-AF65-F5344CB8AC3E}">
        <p14:creationId xmlns:p14="http://schemas.microsoft.com/office/powerpoint/2010/main" val="6738386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817"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FFF9C"/>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28249D5-551B-9F5E-D10F-1EC05FCBD951}"/>
              </a:ext>
            </a:extLst>
          </p:cNvPr>
          <p:cNvSpPr/>
          <p:nvPr/>
        </p:nvSpPr>
        <p:spPr>
          <a:xfrm rot="5400000">
            <a:off x="3737164" y="1891845"/>
            <a:ext cx="923330" cy="769186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359FF448-1817-7835-1490-68B3AFD2BE90}"/>
              </a:ext>
            </a:extLst>
          </p:cNvPr>
          <p:cNvSpPr/>
          <p:nvPr/>
        </p:nvSpPr>
        <p:spPr>
          <a:xfrm rot="5400000">
            <a:off x="8437159" y="2369789"/>
            <a:ext cx="3455833" cy="347090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2884DF21-C356-20E3-A686-227F3668C2AF}"/>
              </a:ext>
            </a:extLst>
          </p:cNvPr>
          <p:cNvSpPr/>
          <p:nvPr/>
        </p:nvSpPr>
        <p:spPr>
          <a:xfrm rot="5400000">
            <a:off x="3424553" y="538208"/>
            <a:ext cx="1548552" cy="769186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Rectangle 3">
            <a:extLst>
              <a:ext uri="{FF2B5EF4-FFF2-40B4-BE49-F238E27FC236}">
                <a16:creationId xmlns:a16="http://schemas.microsoft.com/office/drawing/2014/main" id="{1F188BDF-2930-0DE8-D072-73D3DE7DC01D}"/>
              </a:ext>
            </a:extLst>
          </p:cNvPr>
          <p:cNvSpPr/>
          <p:nvPr/>
        </p:nvSpPr>
        <p:spPr>
          <a:xfrm>
            <a:off x="145693" y="96434"/>
            <a:ext cx="7463903"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Overview of Marks and Spencer</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0" name="Action Button: Sound 9">
            <a:hlinkClick r:id="" action="ppaction://noaction" highlightClick="1">
              <a:snd r:embed="rId4" name="camera.wav"/>
            </a:hlinkClick>
            <a:extLst>
              <a:ext uri="{FF2B5EF4-FFF2-40B4-BE49-F238E27FC236}">
                <a16:creationId xmlns:a16="http://schemas.microsoft.com/office/drawing/2014/main" id="{DD951AFA-FFFA-2A6E-B1BD-FF485A2124F1}"/>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76265F7-1532-23C5-B3FE-B886DDCD3786}"/>
              </a:ext>
            </a:extLst>
          </p:cNvPr>
          <p:cNvSpPr/>
          <p:nvPr/>
        </p:nvSpPr>
        <p:spPr>
          <a:xfrm rot="5400000">
            <a:off x="4513428" y="-3048966"/>
            <a:ext cx="1200329" cy="94950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C6F18D97-EA37-4B63-C7F4-AF08C6CE2D44}"/>
              </a:ext>
            </a:extLst>
          </p:cNvPr>
          <p:cNvSpPr/>
          <p:nvPr/>
        </p:nvSpPr>
        <p:spPr>
          <a:xfrm rot="5400000">
            <a:off x="3699104" y="-920513"/>
            <a:ext cx="1073643" cy="773969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2029AF70-98FB-996C-E579-8E6A116D0FC8}"/>
              </a:ext>
            </a:extLst>
          </p:cNvPr>
          <p:cNvSpPr txBox="1"/>
          <p:nvPr/>
        </p:nvSpPr>
        <p:spPr>
          <a:xfrm>
            <a:off x="410983" y="1127978"/>
            <a:ext cx="9495017" cy="1200329"/>
          </a:xfrm>
          <a:prstGeom prst="rect">
            <a:avLst/>
          </a:prstGeom>
          <a:noFill/>
        </p:spPr>
        <p:txBody>
          <a:bodyPr wrap="square">
            <a:spAutoFit/>
          </a:bodyPr>
          <a:lstStyle/>
          <a:p>
            <a:r>
              <a:rPr lang="en-GB" dirty="0"/>
              <a:t>Marks &amp; Spencer (M&amp;S) is a British multinational retailer, known for its high-quality clothing, home products, and food items. Michael Marks and Thomas Spencer started it in Leeds, England, in 1884. The firm began as a market stand selling things for a fixed price (a cent). Later, it expanded to include many booths, and in 1894 it opened its first store in Manchester. </a:t>
            </a:r>
            <a:r>
              <a:rPr lang="en-GB" sz="1200" b="1" i="1" dirty="0">
                <a:solidFill>
                  <a:srgbClr val="FF00FF"/>
                </a:solidFill>
              </a:rPr>
              <a:t>[4]</a:t>
            </a:r>
            <a:endParaRPr lang="en-GB" b="1" i="1" dirty="0">
              <a:solidFill>
                <a:srgbClr val="FF00FF"/>
              </a:solidFill>
            </a:endParaRPr>
          </a:p>
        </p:txBody>
      </p:sp>
      <p:sp>
        <p:nvSpPr>
          <p:cNvPr id="23" name="TextBox 22">
            <a:extLst>
              <a:ext uri="{FF2B5EF4-FFF2-40B4-BE49-F238E27FC236}">
                <a16:creationId xmlns:a16="http://schemas.microsoft.com/office/drawing/2014/main" id="{CB3C58CC-EF87-39DB-BE43-3E37B55780B2}"/>
              </a:ext>
            </a:extLst>
          </p:cNvPr>
          <p:cNvSpPr txBox="1"/>
          <p:nvPr/>
        </p:nvSpPr>
        <p:spPr>
          <a:xfrm>
            <a:off x="366083" y="2456406"/>
            <a:ext cx="7739692" cy="923330"/>
          </a:xfrm>
          <a:prstGeom prst="rect">
            <a:avLst/>
          </a:prstGeom>
          <a:noFill/>
        </p:spPr>
        <p:txBody>
          <a:bodyPr wrap="square">
            <a:spAutoFit/>
          </a:bodyPr>
          <a:lstStyle/>
          <a:p>
            <a:r>
              <a:rPr lang="en-GB" dirty="0"/>
              <a:t>M&amp;S expanded quickly during the 20th century and became well-known in the UK. They invented a number of retail ideas, including the "St. Michael" brand for their clothes and placing a premium on both customer service and quality. </a:t>
            </a:r>
          </a:p>
        </p:txBody>
      </p:sp>
      <p:pic>
        <p:nvPicPr>
          <p:cNvPr id="5122" name="Picture 2" descr="Marks &amp; Spencer holds huge sale after clothing piles up amid lockdown | Marks  &amp; Spencer | The Guardian">
            <a:extLst>
              <a:ext uri="{FF2B5EF4-FFF2-40B4-BE49-F238E27FC236}">
                <a16:creationId xmlns:a16="http://schemas.microsoft.com/office/drawing/2014/main" id="{FF725F1D-BCB6-DB50-3420-8728432D75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29680" y="2446445"/>
            <a:ext cx="3258296" cy="3258296"/>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83689A4E-EDB4-1E83-0BEF-74C4F4B419D9}"/>
              </a:ext>
            </a:extLst>
          </p:cNvPr>
          <p:cNvSpPr txBox="1"/>
          <p:nvPr/>
        </p:nvSpPr>
        <p:spPr>
          <a:xfrm>
            <a:off x="389995" y="3681084"/>
            <a:ext cx="7691859" cy="1477328"/>
          </a:xfrm>
          <a:prstGeom prst="rect">
            <a:avLst/>
          </a:prstGeom>
          <a:noFill/>
        </p:spPr>
        <p:txBody>
          <a:bodyPr wrap="square">
            <a:spAutoFit/>
          </a:bodyPr>
          <a:lstStyle/>
          <a:p>
            <a:r>
              <a:rPr lang="en-GB" dirty="0"/>
              <a:t>Over the past few decades, M&amp;S has had difficulties in adjusting to evolving customer inclinations and heightened competition within the retail industry. Their food options have been a notable success for the company, and they've focused more on them after going through a number of restructuring initiatives that included eliminating unprofitable outlets.</a:t>
            </a:r>
          </a:p>
        </p:txBody>
      </p:sp>
      <p:sp>
        <p:nvSpPr>
          <p:cNvPr id="27" name="TextBox 26">
            <a:extLst>
              <a:ext uri="{FF2B5EF4-FFF2-40B4-BE49-F238E27FC236}">
                <a16:creationId xmlns:a16="http://schemas.microsoft.com/office/drawing/2014/main" id="{1BFF34E5-CB5F-2E75-46FD-4A8DFD777B07}"/>
              </a:ext>
            </a:extLst>
          </p:cNvPr>
          <p:cNvSpPr txBox="1"/>
          <p:nvPr/>
        </p:nvSpPr>
        <p:spPr>
          <a:xfrm>
            <a:off x="366985" y="5251327"/>
            <a:ext cx="7535263" cy="923330"/>
          </a:xfrm>
          <a:prstGeom prst="rect">
            <a:avLst/>
          </a:prstGeom>
          <a:noFill/>
        </p:spPr>
        <p:txBody>
          <a:bodyPr wrap="square">
            <a:spAutoFit/>
          </a:bodyPr>
          <a:lstStyle/>
          <a:p>
            <a:r>
              <a:rPr lang="en-GB" dirty="0"/>
              <a:t>M&amp;S is a well-known British store that has managed to stay afloat in the UK retail scene by focusing on providing high-quality food choices, adjusting to the internet retail environment, and navigating a changing market. </a:t>
            </a:r>
            <a:r>
              <a:rPr lang="en-GB" sz="1200" b="1" i="1" dirty="0">
                <a:solidFill>
                  <a:srgbClr val="FF00FF"/>
                </a:solidFill>
              </a:rPr>
              <a:t>[5]</a:t>
            </a:r>
            <a:endParaRPr lang="en-GB" b="1" i="1" dirty="0">
              <a:solidFill>
                <a:srgbClr val="FF00FF"/>
              </a:solidFill>
            </a:endParaRPr>
          </a:p>
        </p:txBody>
      </p:sp>
      <p:pic>
        <p:nvPicPr>
          <p:cNvPr id="30" name="Sixth">
            <a:hlinkClick r:id="" action="ppaction://media"/>
            <a:extLst>
              <a:ext uri="{FF2B5EF4-FFF2-40B4-BE49-F238E27FC236}">
                <a16:creationId xmlns:a16="http://schemas.microsoft.com/office/drawing/2014/main" id="{825A96BB-BA98-87CA-982B-26233A6D6C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290" y="5969186"/>
            <a:ext cx="609600" cy="609600"/>
          </a:xfrm>
          <a:prstGeom prst="rect">
            <a:avLst/>
          </a:prstGeom>
        </p:spPr>
      </p:pic>
    </p:spTree>
    <p:extLst>
      <p:ext uri="{BB962C8B-B14F-4D97-AF65-F5344CB8AC3E}">
        <p14:creationId xmlns:p14="http://schemas.microsoft.com/office/powerpoint/2010/main" val="41114991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84"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ABFF"/>
            </a:gs>
            <a:gs pos="100000">
              <a:srgbClr val="FF7575"/>
            </a:gs>
          </a:gsLst>
          <a:lin ang="8100000" scaled="1"/>
          <a:tileRect/>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8B3DCF4-10AB-8819-C687-F5E2471D745B}"/>
              </a:ext>
            </a:extLst>
          </p:cNvPr>
          <p:cNvSpPr/>
          <p:nvPr/>
        </p:nvSpPr>
        <p:spPr>
          <a:xfrm rot="5400000">
            <a:off x="7617825" y="1309654"/>
            <a:ext cx="4346499" cy="42355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05830638-EF7B-E355-4861-BB4E8B5732BC}"/>
              </a:ext>
            </a:extLst>
          </p:cNvPr>
          <p:cNvSpPr/>
          <p:nvPr/>
        </p:nvSpPr>
        <p:spPr>
          <a:xfrm rot="5400000">
            <a:off x="1655705" y="1214432"/>
            <a:ext cx="434189" cy="278837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13E945B1-C3CC-1C3D-68B7-D6A65864A4CC}"/>
              </a:ext>
            </a:extLst>
          </p:cNvPr>
          <p:cNvSpPr/>
          <p:nvPr/>
        </p:nvSpPr>
        <p:spPr>
          <a:xfrm rot="5400000">
            <a:off x="2317204" y="1049250"/>
            <a:ext cx="3220084" cy="712233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3496470"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SWOT Analysis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4" name="camera.wav"/>
            </a:hlinkClick>
            <a:extLst>
              <a:ext uri="{FF2B5EF4-FFF2-40B4-BE49-F238E27FC236}">
                <a16:creationId xmlns:a16="http://schemas.microsoft.com/office/drawing/2014/main" id="{1FD35EA0-8484-63C3-2EAC-99CD5061A5E6}"/>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A58AC5-D972-8FCB-678F-BC00B31483D3}"/>
              </a:ext>
            </a:extLst>
          </p:cNvPr>
          <p:cNvSpPr/>
          <p:nvPr/>
        </p:nvSpPr>
        <p:spPr>
          <a:xfrm rot="5400000">
            <a:off x="3465583" y="-1848723"/>
            <a:ext cx="923330" cy="712233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utoShape 2" descr="SWOT analysis - Wikipedia">
            <a:extLst>
              <a:ext uri="{FF2B5EF4-FFF2-40B4-BE49-F238E27FC236}">
                <a16:creationId xmlns:a16="http://schemas.microsoft.com/office/drawing/2014/main" id="{D851C20D-051A-4CAF-5DAE-5BFA1766ED0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0" name="Picture 6" descr="undefined">
            <a:extLst>
              <a:ext uri="{FF2B5EF4-FFF2-40B4-BE49-F238E27FC236}">
                <a16:creationId xmlns:a16="http://schemas.microsoft.com/office/drawing/2014/main" id="{CE9807BB-C0DE-372E-5280-A8AD8E9289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5387" y="1135949"/>
            <a:ext cx="4080958" cy="459107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27036E6-3174-9D1C-D180-0BA5939B38E3}"/>
              </a:ext>
            </a:extLst>
          </p:cNvPr>
          <p:cNvSpPr txBox="1"/>
          <p:nvPr/>
        </p:nvSpPr>
        <p:spPr>
          <a:xfrm>
            <a:off x="421463" y="1289318"/>
            <a:ext cx="7122338" cy="4924425"/>
          </a:xfrm>
          <a:prstGeom prst="rect">
            <a:avLst/>
          </a:prstGeom>
          <a:noFill/>
        </p:spPr>
        <p:txBody>
          <a:bodyPr wrap="square">
            <a:spAutoFit/>
          </a:bodyPr>
          <a:lstStyle/>
          <a:p>
            <a:r>
              <a:rPr lang="en-GB" dirty="0"/>
              <a:t>In order to comprehend a company's current situation and possible plans, a SWOT analysis looks at its strengths, weaknesses, opportunities, and threats. </a:t>
            </a:r>
            <a:r>
              <a:rPr lang="en-GB" sz="1200" b="1" i="1" dirty="0">
                <a:solidFill>
                  <a:srgbClr val="FF00FF"/>
                </a:solidFill>
              </a:rPr>
              <a:t>[6]</a:t>
            </a:r>
            <a:endParaRPr lang="en-GB" b="1" i="1" dirty="0">
              <a:solidFill>
                <a:srgbClr val="FF00FF"/>
              </a:solidFill>
            </a:endParaRPr>
          </a:p>
          <a:p>
            <a:endParaRPr lang="en-GB" dirty="0"/>
          </a:p>
          <a:p>
            <a:r>
              <a:rPr lang="en-GB" dirty="0"/>
              <a:t> Regarding Marks &amp; Spencer:</a:t>
            </a:r>
          </a:p>
          <a:p>
            <a:endParaRPr lang="en-GB" dirty="0"/>
          </a:p>
          <a:p>
            <a:endParaRPr lang="en-GB" sz="500" dirty="0"/>
          </a:p>
          <a:p>
            <a:r>
              <a:rPr lang="en-GB" b="1" i="1" dirty="0"/>
              <a:t>Strengths: </a:t>
            </a:r>
            <a:r>
              <a:rPr lang="en-GB" dirty="0"/>
              <a:t>A well-known brand, a focus on high-quality goods, and a solid track record in the UK market.</a:t>
            </a:r>
          </a:p>
          <a:p>
            <a:endParaRPr lang="en-GB" sz="700" dirty="0"/>
          </a:p>
          <a:p>
            <a:r>
              <a:rPr lang="en-GB" b="1" i="1" dirty="0"/>
              <a:t>Weaknesses: </a:t>
            </a:r>
            <a:r>
              <a:rPr lang="en-GB" dirty="0"/>
              <a:t>Requires further international expansion, has trouble adjusting to shifting consumer preferences, and has certain operational inefficiencies.</a:t>
            </a:r>
          </a:p>
          <a:p>
            <a:endParaRPr lang="en-GB" sz="700" dirty="0"/>
          </a:p>
          <a:p>
            <a:r>
              <a:rPr lang="en-GB" b="1" i="1" dirty="0"/>
              <a:t>Opportunities: </a:t>
            </a:r>
            <a:r>
              <a:rPr lang="en-GB" dirty="0"/>
              <a:t>Growing demand for online shopping, potential for expanding into new markets or product lines, and leveraging their food department's success.</a:t>
            </a:r>
          </a:p>
          <a:p>
            <a:endParaRPr lang="en-GB" sz="700" dirty="0"/>
          </a:p>
          <a:p>
            <a:r>
              <a:rPr lang="en-GB" b="1" i="1" dirty="0"/>
              <a:t>Threats: </a:t>
            </a:r>
            <a:r>
              <a:rPr lang="en-GB" dirty="0"/>
              <a:t>Intense competition in the retail sector, evolving consumer preferences, and economic uncertainties affecting consumer spending. </a:t>
            </a:r>
            <a:r>
              <a:rPr lang="en-GB" sz="1200" b="1" i="1" dirty="0">
                <a:solidFill>
                  <a:srgbClr val="FF00FF"/>
                </a:solidFill>
              </a:rPr>
              <a:t>[7]</a:t>
            </a:r>
            <a:endParaRPr lang="en-GB" b="1" i="1" dirty="0">
              <a:solidFill>
                <a:srgbClr val="FF00FF"/>
              </a:solidFill>
            </a:endParaRPr>
          </a:p>
        </p:txBody>
      </p:sp>
      <p:pic>
        <p:nvPicPr>
          <p:cNvPr id="24" name="Seventh">
            <a:hlinkClick r:id="" action="ppaction://media"/>
            <a:extLst>
              <a:ext uri="{FF2B5EF4-FFF2-40B4-BE49-F238E27FC236}">
                <a16:creationId xmlns:a16="http://schemas.microsoft.com/office/drawing/2014/main" id="{1F8B9662-0DF9-421A-6BFA-CC5DF7E5D0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99273" y="5966786"/>
            <a:ext cx="609600" cy="609600"/>
          </a:xfrm>
          <a:prstGeom prst="rect">
            <a:avLst/>
          </a:prstGeom>
        </p:spPr>
      </p:pic>
    </p:spTree>
    <p:extLst>
      <p:ext uri="{BB962C8B-B14F-4D97-AF65-F5344CB8AC3E}">
        <p14:creationId xmlns:p14="http://schemas.microsoft.com/office/powerpoint/2010/main" val="9780493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0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ABFF"/>
            </a:gs>
            <a:gs pos="100000">
              <a:srgbClr val="FF7575"/>
            </a:gs>
          </a:gsLst>
          <a:lin ang="8100000" scaled="1"/>
          <a:tileRect/>
        </a:gra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C3192877-7836-1460-5010-69ACB5397169}"/>
              </a:ext>
            </a:extLst>
          </p:cNvPr>
          <p:cNvSpPr/>
          <p:nvPr/>
        </p:nvSpPr>
        <p:spPr>
          <a:xfrm rot="5400000">
            <a:off x="8256810" y="541690"/>
            <a:ext cx="3460359" cy="374301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387638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Bowman’s Clock</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TextBox 3">
            <a:extLst>
              <a:ext uri="{FF2B5EF4-FFF2-40B4-BE49-F238E27FC236}">
                <a16:creationId xmlns:a16="http://schemas.microsoft.com/office/drawing/2014/main" id="{67B660DE-EC51-05E4-A81A-929A6161A0AD}"/>
              </a:ext>
            </a:extLst>
          </p:cNvPr>
          <p:cNvSpPr txBox="1"/>
          <p:nvPr/>
        </p:nvSpPr>
        <p:spPr>
          <a:xfrm>
            <a:off x="1952113" y="7783933"/>
            <a:ext cx="6100618" cy="923330"/>
          </a:xfrm>
          <a:prstGeom prst="rect">
            <a:avLst/>
          </a:prstGeom>
          <a:noFill/>
        </p:spPr>
        <p:txBody>
          <a:bodyPr wrap="square">
            <a:spAutoFit/>
          </a:bodyPr>
          <a:lstStyle/>
          <a:p>
            <a:r>
              <a:rPr lang="en-GB" dirty="0"/>
              <a:t>ecommerce &gt; short-term accommodation providers being unable to compete with peer-to-peer networks moving out of the business; &gt; Creative destruction </a:t>
            </a:r>
          </a:p>
        </p:txBody>
      </p:sp>
      <p:sp>
        <p:nvSpPr>
          <p:cNvPr id="5" name="Action Button: Sound 4">
            <a:hlinkClick r:id="" action="ppaction://noaction" highlightClick="1">
              <a:snd r:embed="rId4" name="camera.wav"/>
            </a:hlinkClick>
            <a:extLst>
              <a:ext uri="{FF2B5EF4-FFF2-40B4-BE49-F238E27FC236}">
                <a16:creationId xmlns:a16="http://schemas.microsoft.com/office/drawing/2014/main" id="{EBC681BD-C7CC-8460-083C-4D8E0DE25E5B}"/>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E03E7652-5DF9-2F9C-706D-8D48B105024C}"/>
              </a:ext>
            </a:extLst>
          </p:cNvPr>
          <p:cNvSpPr/>
          <p:nvPr/>
        </p:nvSpPr>
        <p:spPr>
          <a:xfrm rot="5400000">
            <a:off x="3665931" y="-1934769"/>
            <a:ext cx="1244770" cy="736821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E9668575-0E96-37AD-1FA8-1DCDD0F13105}"/>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22" name="Group 21">
            <a:extLst>
              <a:ext uri="{FF2B5EF4-FFF2-40B4-BE49-F238E27FC236}">
                <a16:creationId xmlns:a16="http://schemas.microsoft.com/office/drawing/2014/main" id="{1FD39A73-BD65-013A-3B66-7F07B698CF67}"/>
              </a:ext>
            </a:extLst>
          </p:cNvPr>
          <p:cNvGrpSpPr/>
          <p:nvPr/>
        </p:nvGrpSpPr>
        <p:grpSpPr>
          <a:xfrm>
            <a:off x="0" y="0"/>
            <a:ext cx="12193764" cy="6852920"/>
            <a:chOff x="0" y="0"/>
            <a:chExt cx="12193764" cy="6852920"/>
          </a:xfrm>
        </p:grpSpPr>
        <p:sp>
          <p:nvSpPr>
            <p:cNvPr id="23" name="Rectangle 22">
              <a:extLst>
                <a:ext uri="{FF2B5EF4-FFF2-40B4-BE49-F238E27FC236}">
                  <a16:creationId xmlns:a16="http://schemas.microsoft.com/office/drawing/2014/main" id="{2F431CD9-91ED-8283-1866-6788FB1D0D32}"/>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4" name="Rectangle 23">
              <a:extLst>
                <a:ext uri="{FF2B5EF4-FFF2-40B4-BE49-F238E27FC236}">
                  <a16:creationId xmlns:a16="http://schemas.microsoft.com/office/drawing/2014/main" id="{01BE2722-7B78-3BD9-5C78-3320747EF691}"/>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5" name="Rectangle 24">
              <a:extLst>
                <a:ext uri="{FF2B5EF4-FFF2-40B4-BE49-F238E27FC236}">
                  <a16:creationId xmlns:a16="http://schemas.microsoft.com/office/drawing/2014/main" id="{054D1C23-C711-3D1D-668D-7D81A8A752A0}"/>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6" name="Rectangle 25">
              <a:extLst>
                <a:ext uri="{FF2B5EF4-FFF2-40B4-BE49-F238E27FC236}">
                  <a16:creationId xmlns:a16="http://schemas.microsoft.com/office/drawing/2014/main" id="{B26BFAF2-422C-1FC0-8DD6-9D69E5593D5F}"/>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27" name="Action Button: Sound 26">
            <a:hlinkClick r:id="" action="ppaction://noaction" highlightClick="1">
              <a:snd r:embed="rId4" name="camera.wav"/>
            </a:hlinkClick>
            <a:extLst>
              <a:ext uri="{FF2B5EF4-FFF2-40B4-BE49-F238E27FC236}">
                <a16:creationId xmlns:a16="http://schemas.microsoft.com/office/drawing/2014/main" id="{849D2A05-D4E9-8332-35B8-D9F8360A3797}"/>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2611FFD7-6104-3D2B-B840-76F9B15B8BBA}"/>
              </a:ext>
            </a:extLst>
          </p:cNvPr>
          <p:cNvPicPr>
            <a:picLocks noChangeAspect="1"/>
          </p:cNvPicPr>
          <p:nvPr/>
        </p:nvPicPr>
        <p:blipFill>
          <a:blip r:embed="rId5"/>
          <a:stretch>
            <a:fillRect/>
          </a:stretch>
        </p:blipFill>
        <p:spPr>
          <a:xfrm>
            <a:off x="8169927" y="772213"/>
            <a:ext cx="3583341" cy="3092906"/>
          </a:xfrm>
          <a:prstGeom prst="rect">
            <a:avLst/>
          </a:prstGeom>
        </p:spPr>
      </p:pic>
      <p:sp>
        <p:nvSpPr>
          <p:cNvPr id="40" name="Rectangle 39">
            <a:extLst>
              <a:ext uri="{FF2B5EF4-FFF2-40B4-BE49-F238E27FC236}">
                <a16:creationId xmlns:a16="http://schemas.microsoft.com/office/drawing/2014/main" id="{AA01654D-A2B1-FE99-8C2C-4B49DD85F38C}"/>
              </a:ext>
            </a:extLst>
          </p:cNvPr>
          <p:cNvSpPr/>
          <p:nvPr/>
        </p:nvSpPr>
        <p:spPr>
          <a:xfrm rot="5400000">
            <a:off x="2535752" y="333742"/>
            <a:ext cx="3686102" cy="802544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AE3C299A-B145-ECB2-056D-2DAC97A8C431}"/>
              </a:ext>
            </a:extLst>
          </p:cNvPr>
          <p:cNvSpPr txBox="1"/>
          <p:nvPr/>
        </p:nvSpPr>
        <p:spPr>
          <a:xfrm>
            <a:off x="438732" y="2240467"/>
            <a:ext cx="7828967" cy="3770263"/>
          </a:xfrm>
          <a:prstGeom prst="rect">
            <a:avLst/>
          </a:prstGeom>
          <a:noFill/>
        </p:spPr>
        <p:txBody>
          <a:bodyPr wrap="square">
            <a:spAutoFit/>
          </a:bodyPr>
          <a:lstStyle/>
          <a:p>
            <a:endParaRPr lang="en-GB" dirty="0"/>
          </a:p>
          <a:p>
            <a:endParaRPr lang="en-GB" sz="900" b="1" dirty="0"/>
          </a:p>
          <a:p>
            <a:r>
              <a:rPr lang="en-GB" b="1" i="1" dirty="0"/>
              <a:t>Differentiation:</a:t>
            </a:r>
            <a:r>
              <a:rPr lang="en-GB" i="1" dirty="0"/>
              <a:t> </a:t>
            </a:r>
            <a:r>
              <a:rPr lang="en-GB" dirty="0"/>
              <a:t>M&amp;S has always positioned itself above normal market prices by emphasising design, quality, and customer service. </a:t>
            </a:r>
          </a:p>
          <a:p>
            <a:endParaRPr lang="en-GB" sz="700" dirty="0"/>
          </a:p>
          <a:p>
            <a:r>
              <a:rPr lang="en-GB" b="1" i="1" dirty="0"/>
              <a:t>Hybrid:</a:t>
            </a:r>
            <a:r>
              <a:rPr lang="en-GB" i="1" dirty="0"/>
              <a:t> </a:t>
            </a:r>
            <a:r>
              <a:rPr lang="en-GB" dirty="0"/>
              <a:t>In contrast to certain premium brands, M&amp;S offers quality at an affordable price by combining elements of a high perceived value with a little reduced price. </a:t>
            </a:r>
          </a:p>
          <a:p>
            <a:endParaRPr lang="en-GB" sz="700" dirty="0"/>
          </a:p>
          <a:p>
            <a:r>
              <a:rPr lang="en-GB" b="1" i="1" dirty="0"/>
              <a:t>Focused Differentiation:</a:t>
            </a:r>
            <a:r>
              <a:rPr lang="en-GB" i="1" dirty="0"/>
              <a:t> </a:t>
            </a:r>
            <a:r>
              <a:rPr lang="en-GB" dirty="0"/>
              <a:t>M&amp;S may adopt a distinctive positioning strategy within particular product categories, such as food or specific clothing lines, by providing high quality products while keeping a specific market group in mind. </a:t>
            </a:r>
            <a:br>
              <a:rPr lang="en-GB" dirty="0"/>
            </a:br>
            <a:br>
              <a:rPr lang="en-GB" dirty="0"/>
            </a:br>
            <a:r>
              <a:rPr lang="en-GB" dirty="0"/>
              <a:t>It steers clear of lower-cost, low-value tactics and instead favours higher perceived value, placing more emphasis on quality than extreme cost competitiveness.</a:t>
            </a:r>
          </a:p>
        </p:txBody>
      </p:sp>
      <p:sp>
        <p:nvSpPr>
          <p:cNvPr id="14" name="Rectangle 13">
            <a:extLst>
              <a:ext uri="{FF2B5EF4-FFF2-40B4-BE49-F238E27FC236}">
                <a16:creationId xmlns:a16="http://schemas.microsoft.com/office/drawing/2014/main" id="{D728610C-81C9-0379-815A-3A13951AAA19}"/>
              </a:ext>
            </a:extLst>
          </p:cNvPr>
          <p:cNvSpPr/>
          <p:nvPr/>
        </p:nvSpPr>
        <p:spPr>
          <a:xfrm>
            <a:off x="8162594" y="2386965"/>
            <a:ext cx="610113" cy="1712595"/>
          </a:xfrm>
          <a:prstGeom prst="rect">
            <a:avLst/>
          </a:prstGeom>
          <a:solidFill>
            <a:schemeClr val="bg1"/>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E868418A-283A-97E2-0F06-19D8C63070EF}"/>
              </a:ext>
            </a:extLst>
          </p:cNvPr>
          <p:cNvSpPr txBox="1"/>
          <p:nvPr/>
        </p:nvSpPr>
        <p:spPr>
          <a:xfrm>
            <a:off x="653867" y="1146004"/>
            <a:ext cx="7268859" cy="1200329"/>
          </a:xfrm>
          <a:prstGeom prst="rect">
            <a:avLst/>
          </a:prstGeom>
          <a:noFill/>
        </p:spPr>
        <p:txBody>
          <a:bodyPr wrap="square">
            <a:spAutoFit/>
          </a:bodyPr>
          <a:lstStyle/>
          <a:p>
            <a:r>
              <a:rPr lang="en-GB" dirty="0"/>
              <a:t>A concept called Bowman's Strategy Clock recommends various competitive tactics according to perceived value and price. It offers a framework for comprehending how businesses place their goods and services in the marketplace. </a:t>
            </a:r>
            <a:r>
              <a:rPr lang="en-GB" sz="1200" b="1" i="1" dirty="0">
                <a:solidFill>
                  <a:srgbClr val="FF00FF"/>
                </a:solidFill>
              </a:rPr>
              <a:t>[8]</a:t>
            </a:r>
            <a:r>
              <a:rPr lang="en-GB" dirty="0"/>
              <a:t> </a:t>
            </a:r>
          </a:p>
        </p:txBody>
      </p:sp>
      <p:sp>
        <p:nvSpPr>
          <p:cNvPr id="30" name="Rectangle 29">
            <a:extLst>
              <a:ext uri="{FF2B5EF4-FFF2-40B4-BE49-F238E27FC236}">
                <a16:creationId xmlns:a16="http://schemas.microsoft.com/office/drawing/2014/main" id="{CA8FA8E8-8466-0F8A-43A0-06DA8BC199DA}"/>
              </a:ext>
            </a:extLst>
          </p:cNvPr>
          <p:cNvSpPr/>
          <p:nvPr/>
        </p:nvSpPr>
        <p:spPr>
          <a:xfrm>
            <a:off x="365318" y="1307957"/>
            <a:ext cx="142512" cy="87259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93A475CE-F233-A509-1080-FE79FCD77F86}"/>
              </a:ext>
            </a:extLst>
          </p:cNvPr>
          <p:cNvSpPr/>
          <p:nvPr/>
        </p:nvSpPr>
        <p:spPr>
          <a:xfrm>
            <a:off x="8513024" y="4326167"/>
            <a:ext cx="142512" cy="168456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3" name="Eighth">
            <a:hlinkClick r:id="" action="ppaction://media"/>
            <a:extLst>
              <a:ext uri="{FF2B5EF4-FFF2-40B4-BE49-F238E27FC236}">
                <a16:creationId xmlns:a16="http://schemas.microsoft.com/office/drawing/2014/main" id="{54122DD0-A35D-1C50-76E8-3032F0C893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8615" y="6010730"/>
            <a:ext cx="609600" cy="609600"/>
          </a:xfrm>
          <a:prstGeom prst="rect">
            <a:avLst/>
          </a:prstGeom>
        </p:spPr>
      </p:pic>
    </p:spTree>
    <p:extLst>
      <p:ext uri="{BB962C8B-B14F-4D97-AF65-F5344CB8AC3E}">
        <p14:creationId xmlns:p14="http://schemas.microsoft.com/office/powerpoint/2010/main" val="7318096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702"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ABFF"/>
            </a:gs>
            <a:gs pos="100000">
              <a:srgbClr val="FF7575"/>
            </a:gs>
          </a:gsLst>
          <a:lin ang="8100000" scaled="1"/>
          <a:tileRect/>
        </a:gra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C3192877-7836-1460-5010-69ACB5397169}"/>
              </a:ext>
            </a:extLst>
          </p:cNvPr>
          <p:cNvSpPr/>
          <p:nvPr/>
        </p:nvSpPr>
        <p:spPr>
          <a:xfrm rot="5400000">
            <a:off x="1840214" y="403854"/>
            <a:ext cx="3954929" cy="691884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BD2321C9-2CE6-343F-DE74-CD503F275439}"/>
              </a:ext>
            </a:extLst>
          </p:cNvPr>
          <p:cNvSpPr txBox="1"/>
          <p:nvPr/>
        </p:nvSpPr>
        <p:spPr>
          <a:xfrm>
            <a:off x="366082" y="1875189"/>
            <a:ext cx="6918842" cy="3954929"/>
          </a:xfrm>
          <a:prstGeom prst="rect">
            <a:avLst/>
          </a:prstGeom>
          <a:noFill/>
        </p:spPr>
        <p:txBody>
          <a:bodyPr wrap="square">
            <a:spAutoFit/>
          </a:bodyPr>
          <a:lstStyle/>
          <a:p>
            <a:r>
              <a:rPr lang="en-GB" b="1" i="1" dirty="0"/>
              <a:t>Political: </a:t>
            </a:r>
            <a:r>
              <a:rPr lang="en-GB" dirty="0"/>
              <a:t>Modifications to trade laws and regulations, such as Brexit, may have an effect on M&amp;S's global operations and supply chain.</a:t>
            </a:r>
          </a:p>
          <a:p>
            <a:endParaRPr lang="en-GB" sz="700" dirty="0"/>
          </a:p>
          <a:p>
            <a:r>
              <a:rPr lang="en-GB" b="1" i="1" dirty="0"/>
              <a:t>Economic: </a:t>
            </a:r>
            <a:r>
              <a:rPr lang="en-GB" dirty="0"/>
              <a:t>M&amp;S's sales and profitability are influenced by inflation rates, consumer spending trends, and economic volatility.</a:t>
            </a:r>
          </a:p>
          <a:p>
            <a:endParaRPr lang="en-GB" sz="700" dirty="0"/>
          </a:p>
          <a:p>
            <a:r>
              <a:rPr lang="en-GB" b="1" i="1" dirty="0"/>
              <a:t>Social: </a:t>
            </a:r>
            <a:r>
              <a:rPr lang="en-GB" dirty="0"/>
              <a:t>M&amp;S's product ranges and marketing methods are impacted by changes in consumer tastes towards ethical and sustainable items.</a:t>
            </a:r>
          </a:p>
          <a:p>
            <a:endParaRPr lang="en-GB" sz="700" dirty="0"/>
          </a:p>
          <a:p>
            <a:r>
              <a:rPr lang="en-GB" b="1" i="1" dirty="0"/>
              <a:t>Technological: </a:t>
            </a:r>
            <a:r>
              <a:rPr lang="en-GB" dirty="0"/>
              <a:t>M&amp;S's online retail strategy and customer involvement are influenced by developments in digital technology and e-commerce.</a:t>
            </a:r>
          </a:p>
          <a:p>
            <a:endParaRPr lang="en-GB" sz="700" dirty="0"/>
          </a:p>
          <a:p>
            <a:r>
              <a:rPr lang="en-GB" b="1" i="1" dirty="0"/>
              <a:t>Legal: </a:t>
            </a:r>
            <a:r>
              <a:rPr lang="en-GB" dirty="0"/>
              <a:t>M&amp;S's operations and expenses are impacted by adherence to labour rules, product standards, and data protection legislation.</a:t>
            </a:r>
          </a:p>
          <a:p>
            <a:endParaRPr lang="en-GB" sz="700" dirty="0"/>
          </a:p>
          <a:p>
            <a:r>
              <a:rPr lang="en-GB" b="1" i="1" dirty="0"/>
              <a:t>Environmental: </a:t>
            </a:r>
            <a:r>
              <a:rPr lang="en-GB" dirty="0"/>
              <a:t>Adopting sustainable sourcing and packaging methods complies with new laws and consumer expectations. </a:t>
            </a:r>
          </a:p>
        </p:txBody>
      </p:sp>
      <p:sp>
        <p:nvSpPr>
          <p:cNvPr id="39" name="Rectangle 38">
            <a:extLst>
              <a:ext uri="{FF2B5EF4-FFF2-40B4-BE49-F238E27FC236}">
                <a16:creationId xmlns:a16="http://schemas.microsoft.com/office/drawing/2014/main" id="{B7F4E6ED-D28D-81A2-D5FC-81B78BB8009E}"/>
              </a:ext>
            </a:extLst>
          </p:cNvPr>
          <p:cNvSpPr/>
          <p:nvPr/>
        </p:nvSpPr>
        <p:spPr>
          <a:xfrm rot="5400000">
            <a:off x="7404382" y="1961529"/>
            <a:ext cx="3804455" cy="364588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387638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PESTLE Analysis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032BEF25-0084-1A1D-BB69-7B643891A551}"/>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A0F7B318-ADD3-F344-C9A6-D32115816F37}"/>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D7522F63-5703-5E4C-347E-E427C548AA94}"/>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FF39154D-98F5-9038-9EDF-A79D4436103D}"/>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010F046A-340E-ADE6-ADF6-C27A346F3352}"/>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568D74E7-F879-BFD2-8EF6-67827756B075}"/>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5" name="Action Button: Sound 4">
            <a:hlinkClick r:id="" action="ppaction://noaction" highlightClick="1">
              <a:snd r:embed="rId4" name="camera.wav"/>
            </a:hlinkClick>
            <a:extLst>
              <a:ext uri="{FF2B5EF4-FFF2-40B4-BE49-F238E27FC236}">
                <a16:creationId xmlns:a16="http://schemas.microsoft.com/office/drawing/2014/main" id="{EBC681BD-C7CC-8460-083C-4D8E0DE25E5B}"/>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E03E7652-5DF9-2F9C-706D-8D48B105024C}"/>
              </a:ext>
            </a:extLst>
          </p:cNvPr>
          <p:cNvSpPr/>
          <p:nvPr/>
        </p:nvSpPr>
        <p:spPr>
          <a:xfrm rot="5400000">
            <a:off x="4456227" y="-2991764"/>
            <a:ext cx="645121" cy="882541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E9668575-0E96-37AD-1FA8-1DCDD0F13105}"/>
              </a:ext>
            </a:extLst>
          </p:cNvPr>
          <p:cNvSpPr txBox="1"/>
          <p:nvPr/>
        </p:nvSpPr>
        <p:spPr>
          <a:xfrm>
            <a:off x="145693" y="6249426"/>
            <a:ext cx="1674263"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sp>
        <p:nvSpPr>
          <p:cNvPr id="27" name="Action Button: Sound 26">
            <a:hlinkClick r:id="" action="ppaction://noaction" highlightClick="1">
              <a:snd r:embed="rId4" name="camera.wav"/>
            </a:hlinkClick>
            <a:extLst>
              <a:ext uri="{FF2B5EF4-FFF2-40B4-BE49-F238E27FC236}">
                <a16:creationId xmlns:a16="http://schemas.microsoft.com/office/drawing/2014/main" id="{849D2A05-D4E9-8332-35B8-D9F8360A3797}"/>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015AFD9-DEB1-1D65-AEDB-C2451E997184}"/>
              </a:ext>
            </a:extLst>
          </p:cNvPr>
          <p:cNvSpPr txBox="1"/>
          <p:nvPr/>
        </p:nvSpPr>
        <p:spPr>
          <a:xfrm>
            <a:off x="394790" y="1097170"/>
            <a:ext cx="8825410" cy="646331"/>
          </a:xfrm>
          <a:prstGeom prst="rect">
            <a:avLst/>
          </a:prstGeom>
          <a:noFill/>
        </p:spPr>
        <p:txBody>
          <a:bodyPr wrap="square">
            <a:spAutoFit/>
          </a:bodyPr>
          <a:lstStyle/>
          <a:p>
            <a:r>
              <a:rPr lang="en-GB" dirty="0"/>
              <a:t>A PESTLE analysis looks at the political, economic, social, technical, legal, and environmental external elements that could have an impact on a business's operations and strategies. </a:t>
            </a:r>
            <a:r>
              <a:rPr lang="en-GB" sz="1200" b="1" i="1" dirty="0">
                <a:solidFill>
                  <a:srgbClr val="FF00FF"/>
                </a:solidFill>
              </a:rPr>
              <a:t>[9]</a:t>
            </a:r>
            <a:endParaRPr lang="en-GB" b="1" i="1" dirty="0">
              <a:solidFill>
                <a:srgbClr val="FF00FF"/>
              </a:solidFill>
            </a:endParaRPr>
          </a:p>
        </p:txBody>
      </p:sp>
      <p:pic>
        <p:nvPicPr>
          <p:cNvPr id="15" name="Picture 14">
            <a:extLst>
              <a:ext uri="{FF2B5EF4-FFF2-40B4-BE49-F238E27FC236}">
                <a16:creationId xmlns:a16="http://schemas.microsoft.com/office/drawing/2014/main" id="{A5DC010E-9FD5-345E-5461-E59604442FB5}"/>
              </a:ext>
            </a:extLst>
          </p:cNvPr>
          <p:cNvPicPr>
            <a:picLocks noChangeAspect="1"/>
          </p:cNvPicPr>
          <p:nvPr/>
        </p:nvPicPr>
        <p:blipFill>
          <a:blip r:embed="rId5"/>
          <a:stretch>
            <a:fillRect/>
          </a:stretch>
        </p:blipFill>
        <p:spPr>
          <a:xfrm>
            <a:off x="7535073" y="1924622"/>
            <a:ext cx="3516582" cy="3681583"/>
          </a:xfrm>
          <a:prstGeom prst="rect">
            <a:avLst/>
          </a:prstGeom>
        </p:spPr>
      </p:pic>
      <p:pic>
        <p:nvPicPr>
          <p:cNvPr id="28" name="Ninth">
            <a:hlinkClick r:id="" action="ppaction://media"/>
            <a:extLst>
              <a:ext uri="{FF2B5EF4-FFF2-40B4-BE49-F238E27FC236}">
                <a16:creationId xmlns:a16="http://schemas.microsoft.com/office/drawing/2014/main" id="{BDCC5B9F-C435-F158-3903-317CE6CE7A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291" y="5969186"/>
            <a:ext cx="609600" cy="609600"/>
          </a:xfrm>
          <a:prstGeom prst="rect">
            <a:avLst/>
          </a:prstGeom>
        </p:spPr>
      </p:pic>
    </p:spTree>
    <p:extLst>
      <p:ext uri="{BB962C8B-B14F-4D97-AF65-F5344CB8AC3E}">
        <p14:creationId xmlns:p14="http://schemas.microsoft.com/office/powerpoint/2010/main" val="19658666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09"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AFFFCF"/>
            </a:gs>
            <a:gs pos="100000">
              <a:srgbClr val="FFABAB"/>
            </a:gs>
          </a:gsLst>
          <a:lin ang="18900000" scaled="1"/>
          <a:tileRect/>
        </a:gra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87659B8-3EB7-09D7-6569-D5D82BC59477}"/>
              </a:ext>
            </a:extLst>
          </p:cNvPr>
          <p:cNvSpPr/>
          <p:nvPr/>
        </p:nvSpPr>
        <p:spPr>
          <a:xfrm rot="5400000">
            <a:off x="8150828" y="1545114"/>
            <a:ext cx="3065963" cy="443343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77EAA991-45CD-CAC2-310A-CBB4B5ABC2EE}"/>
              </a:ext>
            </a:extLst>
          </p:cNvPr>
          <p:cNvSpPr/>
          <p:nvPr/>
        </p:nvSpPr>
        <p:spPr>
          <a:xfrm rot="5400000">
            <a:off x="3019764" y="1852444"/>
            <a:ext cx="1550080" cy="684778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A2507296-5184-D23C-E215-A8012B0AE0A4}"/>
              </a:ext>
            </a:extLst>
          </p:cNvPr>
          <p:cNvSpPr/>
          <p:nvPr/>
        </p:nvSpPr>
        <p:spPr>
          <a:xfrm rot="5400000">
            <a:off x="3346601" y="394894"/>
            <a:ext cx="999392" cy="695003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97906A87-A575-3092-90FD-4D90A112F32D}"/>
              </a:ext>
            </a:extLst>
          </p:cNvPr>
          <p:cNvSpPr/>
          <p:nvPr/>
        </p:nvSpPr>
        <p:spPr>
          <a:xfrm rot="5400000">
            <a:off x="3127239" y="-508601"/>
            <a:ext cx="970082" cy="648273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7F5AA34A-EA4E-7B6E-9B2D-4CC092DB3242}"/>
              </a:ext>
            </a:extLst>
          </p:cNvPr>
          <p:cNvSpPr/>
          <p:nvPr/>
        </p:nvSpPr>
        <p:spPr>
          <a:xfrm rot="5400000">
            <a:off x="5623441" y="-4178079"/>
            <a:ext cx="999393" cy="1155478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E04A44B2-F981-8D6C-B981-6A4E7F1995F4}"/>
              </a:ext>
            </a:extLst>
          </p:cNvPr>
          <p:cNvSpPr/>
          <p:nvPr/>
        </p:nvSpPr>
        <p:spPr>
          <a:xfrm>
            <a:off x="145693" y="96434"/>
            <a:ext cx="5601213"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New Strategic Direction</a:t>
            </a:r>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32894"/>
            <a:ext cx="1545947" cy="461665"/>
          </a:xfrm>
          <a:prstGeom prst="rect">
            <a:avLst/>
          </a:prstGeom>
          <a:noFill/>
        </p:spPr>
        <p:txBody>
          <a:bodyPr wrap="square" rtlCol="0">
            <a:spAutoFit/>
          </a:bodyPr>
          <a:lstStyle/>
          <a:p>
            <a:pPr algn="just"/>
            <a:r>
              <a:rPr lang="en-GB" sz="1200" b="1" dirty="0">
                <a:solidFill>
                  <a:schemeClr val="bg1"/>
                </a:solidFill>
                <a:latin typeface="+mj-lt"/>
              </a:rPr>
              <a:t>Harri Gerald Dendle</a:t>
            </a:r>
          </a:p>
          <a:p>
            <a:pPr algn="just"/>
            <a:r>
              <a:rPr lang="en-GB" sz="1200" b="1" dirty="0">
                <a:solidFill>
                  <a:schemeClr val="bg1"/>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4" name="Action Button: Sound 3">
            <a:hlinkClick r:id="" action="ppaction://noaction" highlightClick="1">
              <a:snd r:embed="rId5" name="camera.wav"/>
            </a:hlinkClick>
            <a:extLst>
              <a:ext uri="{FF2B5EF4-FFF2-40B4-BE49-F238E27FC236}">
                <a16:creationId xmlns:a16="http://schemas.microsoft.com/office/drawing/2014/main" id="{5609AD93-A331-22AB-C3F3-BC5C7BAC2088}"/>
              </a:ext>
            </a:extLst>
          </p:cNvPr>
          <p:cNvSpPr/>
          <p:nvPr/>
        </p:nvSpPr>
        <p:spPr>
          <a:xfrm flipV="1">
            <a:off x="11288529" y="5966786"/>
            <a:ext cx="612000" cy="612000"/>
          </a:xfrm>
          <a:prstGeom prst="actionButtonSound">
            <a:avLst/>
          </a:prstGeom>
          <a:gradFill flip="none" rotWithShape="1">
            <a:gsLst>
              <a:gs pos="0">
                <a:schemeClr val="bg1">
                  <a:lumMod val="85000"/>
                </a:schemeClr>
              </a:gs>
              <a:gs pos="100000">
                <a:schemeClr val="bg1">
                  <a:lumMod val="50000"/>
                </a:schemeClr>
              </a:gs>
            </a:gsLst>
            <a:lin ang="2700000" scaled="1"/>
            <a:tileRect/>
          </a:gradFill>
          <a:ln w="28575">
            <a:solidFill>
              <a:schemeClr val="bg2">
                <a:lumMod val="25000"/>
              </a:schemeClr>
            </a:solidFill>
          </a:ln>
          <a:effectLst>
            <a:glow rad="647700">
              <a:schemeClr val="bg1">
                <a:alpha val="53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AA66DD-6C2D-C338-4ACE-3E8D716AA711}"/>
              </a:ext>
            </a:extLst>
          </p:cNvPr>
          <p:cNvSpPr txBox="1"/>
          <p:nvPr/>
        </p:nvSpPr>
        <p:spPr>
          <a:xfrm>
            <a:off x="370914" y="1136147"/>
            <a:ext cx="11600895" cy="923330"/>
          </a:xfrm>
          <a:prstGeom prst="rect">
            <a:avLst/>
          </a:prstGeom>
          <a:noFill/>
        </p:spPr>
        <p:txBody>
          <a:bodyPr wrap="square">
            <a:spAutoFit/>
          </a:bodyPr>
          <a:lstStyle/>
          <a:p>
            <a:r>
              <a:rPr lang="en-GB" dirty="0"/>
              <a:t>M&amp;S's strategy direction has exposed weaknesses, including a possible overemphasis on tradition, restricted international expansion, difficulties with digital transformation, and operational inefficiencies that hurt competitiveness. Using the aforementioned theories, I will give recommendations on how M&amp;S can improve its strategic direction in future. </a:t>
            </a:r>
            <a:endParaRPr lang="en-GB" b="1" i="1" dirty="0">
              <a:solidFill>
                <a:srgbClr val="FF00FF"/>
              </a:solidFill>
            </a:endParaRPr>
          </a:p>
        </p:txBody>
      </p:sp>
      <p:sp>
        <p:nvSpPr>
          <p:cNvPr id="7" name="TextBox 6">
            <a:extLst>
              <a:ext uri="{FF2B5EF4-FFF2-40B4-BE49-F238E27FC236}">
                <a16:creationId xmlns:a16="http://schemas.microsoft.com/office/drawing/2014/main" id="{679DAAA3-3F0C-53A2-9791-45B9E9E03A3C}"/>
              </a:ext>
            </a:extLst>
          </p:cNvPr>
          <p:cNvSpPr txBox="1"/>
          <p:nvPr/>
        </p:nvSpPr>
        <p:spPr>
          <a:xfrm>
            <a:off x="357509" y="3117255"/>
            <a:ext cx="6963805" cy="1477328"/>
          </a:xfrm>
          <a:prstGeom prst="rect">
            <a:avLst/>
          </a:prstGeom>
          <a:noFill/>
        </p:spPr>
        <p:txBody>
          <a:bodyPr wrap="square">
            <a:spAutoFit/>
          </a:bodyPr>
          <a:lstStyle/>
          <a:p>
            <a:endParaRPr lang="en-GB" dirty="0"/>
          </a:p>
          <a:p>
            <a:r>
              <a:rPr lang="en-GB" b="1" i="1" dirty="0"/>
              <a:t>SWOT Analysis: </a:t>
            </a:r>
            <a:r>
              <a:rPr lang="en-GB" dirty="0"/>
              <a:t>By identifying areas to improve (like adjusting to shifting trends or going global) and areas to utilise (like food success and brand awareness), SWOT analysis assists M&amp;S in making strategic decisions.</a:t>
            </a:r>
          </a:p>
          <a:p>
            <a:endParaRPr lang="en-GB" dirty="0"/>
          </a:p>
        </p:txBody>
      </p:sp>
      <p:sp>
        <p:nvSpPr>
          <p:cNvPr id="9" name="TextBox 8">
            <a:extLst>
              <a:ext uri="{FF2B5EF4-FFF2-40B4-BE49-F238E27FC236}">
                <a16:creationId xmlns:a16="http://schemas.microsoft.com/office/drawing/2014/main" id="{8DA7595C-1AC4-DE51-DAFD-C63FA404A3F3}"/>
              </a:ext>
            </a:extLst>
          </p:cNvPr>
          <p:cNvSpPr txBox="1"/>
          <p:nvPr/>
        </p:nvSpPr>
        <p:spPr>
          <a:xfrm>
            <a:off x="370913" y="2228850"/>
            <a:ext cx="6482733" cy="923330"/>
          </a:xfrm>
          <a:prstGeom prst="rect">
            <a:avLst/>
          </a:prstGeom>
          <a:noFill/>
        </p:spPr>
        <p:txBody>
          <a:bodyPr wrap="square">
            <a:spAutoFit/>
          </a:bodyPr>
          <a:lstStyle/>
          <a:p>
            <a:r>
              <a:rPr lang="en-GB" b="1" i="1" dirty="0"/>
              <a:t>Bowman’s Clock:</a:t>
            </a:r>
            <a:r>
              <a:rPr lang="en-GB" dirty="0"/>
              <a:t> By offering the best competitive strategies based on price and perceived value, Bowman's Clock can help M&amp;S position their items in the market to satisfy customer requests.</a:t>
            </a:r>
          </a:p>
        </p:txBody>
      </p:sp>
      <p:sp>
        <p:nvSpPr>
          <p:cNvPr id="14" name="TextBox 13">
            <a:extLst>
              <a:ext uri="{FF2B5EF4-FFF2-40B4-BE49-F238E27FC236}">
                <a16:creationId xmlns:a16="http://schemas.microsoft.com/office/drawing/2014/main" id="{62DCEBE2-DF27-9507-8BE9-7E77DCCE429E}"/>
              </a:ext>
            </a:extLst>
          </p:cNvPr>
          <p:cNvSpPr txBox="1"/>
          <p:nvPr/>
        </p:nvSpPr>
        <p:spPr>
          <a:xfrm>
            <a:off x="370913" y="4530590"/>
            <a:ext cx="6768339" cy="1477328"/>
          </a:xfrm>
          <a:prstGeom prst="rect">
            <a:avLst/>
          </a:prstGeom>
          <a:noFill/>
        </p:spPr>
        <p:txBody>
          <a:bodyPr wrap="square">
            <a:spAutoFit/>
          </a:bodyPr>
          <a:lstStyle/>
          <a:p>
            <a:r>
              <a:rPr lang="en-GB" b="1" i="1" dirty="0"/>
              <a:t>PESTLE ANALYSIS:</a:t>
            </a:r>
            <a:r>
              <a:rPr lang="en-GB" dirty="0"/>
              <a:t> M&amp;S can anticipate and manage political, economic, social, technological, legal, and environmental influences by using PESTLE analysis, which gives them a thorough understanding of external factors. This helps them shape their strategies to be in line with these factors for long-term success in a changing environment.</a:t>
            </a:r>
          </a:p>
        </p:txBody>
      </p:sp>
      <p:pic>
        <p:nvPicPr>
          <p:cNvPr id="9218" name="Picture 2" descr="Free Businessmen Meeting in Conference Roo Stock Photo">
            <a:extLst>
              <a:ext uri="{FF2B5EF4-FFF2-40B4-BE49-F238E27FC236}">
                <a16:creationId xmlns:a16="http://schemas.microsoft.com/office/drawing/2014/main" id="{14B96F17-0B3B-D92A-FF9F-F414CDD434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6534" y="2320820"/>
            <a:ext cx="4284325" cy="2856217"/>
          </a:xfrm>
          <a:prstGeom prst="rect">
            <a:avLst/>
          </a:prstGeom>
          <a:noFill/>
          <a:extLst>
            <a:ext uri="{909E8E84-426E-40DD-AFC4-6F175D3DCCD1}">
              <a14:hiddenFill xmlns:a14="http://schemas.microsoft.com/office/drawing/2010/main">
                <a:solidFill>
                  <a:srgbClr val="FFFFFF"/>
                </a:solidFill>
              </a14:hiddenFill>
            </a:ext>
          </a:extLst>
        </p:spPr>
      </p:pic>
      <p:pic>
        <p:nvPicPr>
          <p:cNvPr id="23" name="Tenth">
            <a:hlinkClick r:id="" action="ppaction://media"/>
            <a:extLst>
              <a:ext uri="{FF2B5EF4-FFF2-40B4-BE49-F238E27FC236}">
                <a16:creationId xmlns:a16="http://schemas.microsoft.com/office/drawing/2014/main" id="{F3269185-5864-5BD2-160D-3E1FC885426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2209" y="6007918"/>
            <a:ext cx="609600" cy="609600"/>
          </a:xfrm>
          <a:prstGeom prst="rect">
            <a:avLst/>
          </a:prstGeom>
        </p:spPr>
      </p:pic>
    </p:spTree>
    <p:extLst>
      <p:ext uri="{BB962C8B-B14F-4D97-AF65-F5344CB8AC3E}">
        <p14:creationId xmlns:p14="http://schemas.microsoft.com/office/powerpoint/2010/main" val="20008325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86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gs>
            <a:gs pos="100000">
              <a:schemeClr val="accent1">
                <a:lumMod val="40000"/>
                <a:lumOff val="60000"/>
              </a:schemeClr>
            </a:gs>
          </a:gsLst>
          <a:lin ang="18900000" scaled="1"/>
          <a:tileRect/>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04A44B2-F981-8D6C-B981-6A4E7F1995F4}"/>
              </a:ext>
            </a:extLst>
          </p:cNvPr>
          <p:cNvSpPr/>
          <p:nvPr/>
        </p:nvSpPr>
        <p:spPr>
          <a:xfrm>
            <a:off x="145693" y="96434"/>
            <a:ext cx="2771913"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References</a:t>
            </a:r>
          </a:p>
        </p:txBody>
      </p:sp>
      <p:sp>
        <p:nvSpPr>
          <p:cNvPr id="2" name="TextBox 1">
            <a:extLst>
              <a:ext uri="{FF2B5EF4-FFF2-40B4-BE49-F238E27FC236}">
                <a16:creationId xmlns:a16="http://schemas.microsoft.com/office/drawing/2014/main" id="{95256EDD-C30F-1871-11F3-9ECE608A606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grpSp>
        <p:nvGrpSpPr>
          <p:cNvPr id="17" name="Group 16">
            <a:extLst>
              <a:ext uri="{FF2B5EF4-FFF2-40B4-BE49-F238E27FC236}">
                <a16:creationId xmlns:a16="http://schemas.microsoft.com/office/drawing/2014/main" id="{54399DF0-E0DB-331C-D181-2FC4AC5C02D3}"/>
              </a:ext>
            </a:extLst>
          </p:cNvPr>
          <p:cNvGrpSpPr/>
          <p:nvPr/>
        </p:nvGrpSpPr>
        <p:grpSpPr>
          <a:xfrm>
            <a:off x="0" y="0"/>
            <a:ext cx="12193764" cy="6852920"/>
            <a:chOff x="0" y="0"/>
            <a:chExt cx="12193764" cy="6852920"/>
          </a:xfrm>
        </p:grpSpPr>
        <p:sp>
          <p:nvSpPr>
            <p:cNvPr id="18" name="Rectangle 17">
              <a:extLst>
                <a:ext uri="{FF2B5EF4-FFF2-40B4-BE49-F238E27FC236}">
                  <a16:creationId xmlns:a16="http://schemas.microsoft.com/office/drawing/2014/main" id="{94D566F1-F3D5-8AAB-35B9-A982EE0A8433}"/>
                </a:ext>
              </a:extLst>
            </p:cNvPr>
            <p:cNvSpPr/>
            <p:nvPr/>
          </p:nvSpPr>
          <p:spPr>
            <a:xfrm>
              <a:off x="0" y="6710474"/>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9" name="Rectangle 18">
              <a:extLst>
                <a:ext uri="{FF2B5EF4-FFF2-40B4-BE49-F238E27FC236}">
                  <a16:creationId xmlns:a16="http://schemas.microsoft.com/office/drawing/2014/main" id="{72B7B098-4760-F47D-F692-66DB7E92ACFF}"/>
                </a:ext>
              </a:extLst>
            </p:cNvPr>
            <p:cNvSpPr/>
            <p:nvPr/>
          </p:nvSpPr>
          <p:spPr>
            <a:xfrm>
              <a:off x="0" y="1"/>
              <a:ext cx="12192000" cy="142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0" name="Rectangle 19">
              <a:extLst>
                <a:ext uri="{FF2B5EF4-FFF2-40B4-BE49-F238E27FC236}">
                  <a16:creationId xmlns:a16="http://schemas.microsoft.com/office/drawing/2014/main" id="{CDDF1EDE-BAD3-A301-3035-BAB2BB603FF8}"/>
                </a:ext>
              </a:extLst>
            </p:cNvPr>
            <p:cNvSpPr/>
            <p:nvPr/>
          </p:nvSpPr>
          <p:spPr>
            <a:xfrm rot="5400000">
              <a:off x="-3318951" y="3322132"/>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1" name="Rectangle 20">
              <a:extLst>
                <a:ext uri="{FF2B5EF4-FFF2-40B4-BE49-F238E27FC236}">
                  <a16:creationId xmlns:a16="http://schemas.microsoft.com/office/drawing/2014/main" id="{0071310A-4D63-EE33-BD18-11E6868BFD08}"/>
                </a:ext>
              </a:extLst>
            </p:cNvPr>
            <p:cNvSpPr/>
            <p:nvPr/>
          </p:nvSpPr>
          <p:spPr>
            <a:xfrm rot="5400000">
              <a:off x="8729120" y="3334828"/>
              <a:ext cx="6786776" cy="1425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grpSp>
      <p:sp>
        <p:nvSpPr>
          <p:cNvPr id="5" name="TextBox 4">
            <a:extLst>
              <a:ext uri="{FF2B5EF4-FFF2-40B4-BE49-F238E27FC236}">
                <a16:creationId xmlns:a16="http://schemas.microsoft.com/office/drawing/2014/main" id="{C34B8B97-A203-82F5-6EE1-9DC79F725A37}"/>
              </a:ext>
            </a:extLst>
          </p:cNvPr>
          <p:cNvSpPr txBox="1"/>
          <p:nvPr/>
        </p:nvSpPr>
        <p:spPr>
          <a:xfrm>
            <a:off x="355647" y="1102140"/>
            <a:ext cx="11139667" cy="3985706"/>
          </a:xfrm>
          <a:prstGeom prst="rect">
            <a:avLst/>
          </a:prstGeom>
          <a:noFill/>
        </p:spPr>
        <p:txBody>
          <a:bodyPr wrap="square">
            <a:spAutoFit/>
          </a:bodyPr>
          <a:lstStyle/>
          <a:p>
            <a:pPr marL="228600" indent="-228600">
              <a:buAutoNum type="arabicParenR"/>
            </a:pPr>
            <a:r>
              <a:rPr lang="en-GB" sz="1100" dirty="0"/>
              <a:t>What</a:t>
            </a:r>
            <a:r>
              <a:rPr lang="en-GB" sz="1100" dirty="0">
                <a:hlinkClick r:id="rId2"/>
              </a:rPr>
              <a:t> </a:t>
            </a:r>
            <a:r>
              <a:rPr lang="en-GB" sz="1100" dirty="0"/>
              <a:t>is strategic management (2023) Investopedia https://www.investopedia.com/terms/s/strategic-management.asp#:~:text=Strategic%20management%20is%20the%20process,resources%20to%20achieve%20these%20goals. Accessed on 12/12/2023</a:t>
            </a:r>
            <a:br>
              <a:rPr lang="en-GB" sz="1100" dirty="0"/>
            </a:br>
            <a:endParaRPr lang="en-GB" sz="1100" dirty="0"/>
          </a:p>
          <a:p>
            <a:pPr marL="228600" indent="-228600">
              <a:buAutoNum type="arabicParenR"/>
            </a:pPr>
            <a:r>
              <a:rPr lang="en-GB" sz="1100" dirty="0"/>
              <a:t>Strategic Management: Definition Process and Benefits (2023) Razorpay https://razorpay.com/blog/business-banking/strategic-management/https://study.com/academy/lesson/strategic-management-definition-process-examples.html Accessed on 12/12/2023</a:t>
            </a:r>
            <a:br>
              <a:rPr lang="en-GB" sz="1100" dirty="0"/>
            </a:br>
            <a:endParaRPr lang="en-GB" sz="1100" dirty="0"/>
          </a:p>
          <a:p>
            <a:pPr marL="228600" indent="-228600">
              <a:buAutoNum type="arabicParenR"/>
            </a:pPr>
            <a:r>
              <a:rPr lang="en-GB" sz="1100" dirty="0"/>
              <a:t>Strategic Management (2022) TechTarget </a:t>
            </a:r>
            <a:r>
              <a:rPr lang="en-GB" sz="1100" dirty="0">
                <a:hlinkClick r:id="rId3"/>
              </a:rPr>
              <a:t>https://www.techtarget.com/searchcio/definition/strategic-management Accessed on 12/12/2023</a:t>
            </a:r>
            <a:br>
              <a:rPr lang="en-GB" sz="1100" dirty="0"/>
            </a:br>
            <a:endParaRPr lang="en-GB" sz="1100" dirty="0"/>
          </a:p>
          <a:p>
            <a:pPr marL="228600" indent="-228600">
              <a:buFontTx/>
              <a:buAutoNum type="arabicParenR"/>
            </a:pPr>
            <a:r>
              <a:rPr lang="en-GB" sz="1100" dirty="0"/>
              <a:t>Marks and Spencer PLC (2024) Britannica https://www.britannica.com/topic/Marks-and-Spencer-PLC Accessed on 13/12/2023</a:t>
            </a:r>
          </a:p>
          <a:p>
            <a:pPr marL="228600" indent="-228600">
              <a:buAutoNum type="arabicParenR"/>
            </a:pPr>
            <a:endParaRPr lang="en-GB" sz="1100" dirty="0"/>
          </a:p>
          <a:p>
            <a:pPr marL="228600" indent="-228600">
              <a:buFontTx/>
              <a:buAutoNum type="arabicParenR"/>
            </a:pPr>
            <a:r>
              <a:rPr lang="en-GB" sz="1100" dirty="0"/>
              <a:t>Marks and </a:t>
            </a:r>
            <a:r>
              <a:rPr lang="en-GB" sz="1100" dirty="0" err="1"/>
              <a:t>Specners</a:t>
            </a:r>
            <a:r>
              <a:rPr lang="en-GB" sz="1100" dirty="0"/>
              <a:t> founding (2024) https://www.marksandspencer.com/ Accessed on 13/12/2023</a:t>
            </a:r>
            <a:br>
              <a:rPr lang="en-GB" sz="1100" dirty="0"/>
            </a:br>
            <a:endParaRPr lang="en-GB" sz="1100" dirty="0"/>
          </a:p>
          <a:p>
            <a:pPr marL="228600" indent="-228600">
              <a:buAutoNum type="arabicParenR"/>
            </a:pPr>
            <a:r>
              <a:rPr lang="en-GB" sz="1100" dirty="0"/>
              <a:t>SWOT analysis (2023) CIPD https://www.cipd.org/uk/knowledge/factsheets/swot-analysis-factsheet/#:~:text=A%20SWOT%20analysis%20is%20a,environment%20in%20which%20it%20operates. Accessed on 13/12/2023</a:t>
            </a:r>
            <a:br>
              <a:rPr lang="en-GB" sz="1100" dirty="0"/>
            </a:br>
            <a:endParaRPr lang="en-GB" sz="1100" dirty="0"/>
          </a:p>
          <a:p>
            <a:pPr marL="228600" indent="-228600">
              <a:buAutoNum type="arabicParenR"/>
            </a:pPr>
            <a:r>
              <a:rPr lang="en-GB" sz="1100" dirty="0"/>
              <a:t>SWOT ANALYSIS of Marks and </a:t>
            </a:r>
            <a:r>
              <a:rPr lang="en-GB" sz="1100" dirty="0" err="1"/>
              <a:t>Spencers</a:t>
            </a:r>
            <a:r>
              <a:rPr lang="en-GB" sz="1100" dirty="0"/>
              <a:t> (2020) https://www.ukessays.com/guides/swot-examples/marks-and-spencer-swot-2021.php Accessed on 13/12/2023</a:t>
            </a:r>
            <a:br>
              <a:rPr lang="en-GB" sz="1100" dirty="0"/>
            </a:br>
            <a:endParaRPr lang="en-GB" sz="1100" dirty="0"/>
          </a:p>
          <a:p>
            <a:pPr marL="228600" indent="-228600">
              <a:buAutoNum type="arabicParenR"/>
            </a:pPr>
            <a:r>
              <a:rPr lang="en-GB" sz="1100" dirty="0"/>
              <a:t>Bowmans Strategic Clock (2021) tutor2u https://www.tutor2u.net/business/topics/bowmans-strategic-clock#:~:text=Bowman's%20Strategic%20Clock%20is%20a,competitive%20position%20in%20the%20market. Accessed on 13/12/2023 </a:t>
            </a:r>
            <a:br>
              <a:rPr lang="en-GB" sz="1100" dirty="0"/>
            </a:br>
            <a:endParaRPr lang="en-GB" sz="1100" dirty="0"/>
          </a:p>
          <a:p>
            <a:pPr marL="228600" indent="-228600">
              <a:buAutoNum type="arabicParenR"/>
            </a:pPr>
            <a:r>
              <a:rPr lang="en-GB" sz="1100" dirty="0"/>
              <a:t>PESTLE ANALYSIS (2023) CIPD https://www.cipd.org/uk/knowledge/factsheets/pestle-analysis-factsheet/ Accessed on 13/12/2023 </a:t>
            </a:r>
          </a:p>
          <a:p>
            <a:pPr marL="228600" indent="-228600">
              <a:buAutoNum type="arabicParenR"/>
            </a:pPr>
            <a:endParaRPr lang="en-GB" sz="1100" dirty="0"/>
          </a:p>
          <a:p>
            <a:endParaRPr lang="en-GB" sz="1100" dirty="0"/>
          </a:p>
        </p:txBody>
      </p:sp>
    </p:spTree>
    <p:extLst>
      <p:ext uri="{BB962C8B-B14F-4D97-AF65-F5344CB8AC3E}">
        <p14:creationId xmlns:p14="http://schemas.microsoft.com/office/powerpoint/2010/main" val="186056739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w="44450">
          <a:solidFill>
            <a:schemeClr val="tx1">
              <a:lumMod val="65000"/>
              <a:lumOff val="35000"/>
            </a:schemeClr>
          </a:solid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12360</TotalTime>
  <Words>2073</Words>
  <Application>Microsoft Office PowerPoint</Application>
  <PresentationFormat>Widescreen</PresentationFormat>
  <Paragraphs>118</Paragraphs>
  <Slides>11</Slides>
  <Notes>3</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Bahnschrift SemiLight Condensed</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 Dendle</dc:creator>
  <cp:lastModifiedBy>Harri Dendle</cp:lastModifiedBy>
  <cp:revision>13</cp:revision>
  <dcterms:created xsi:type="dcterms:W3CDTF">2023-10-24T17:37:58Z</dcterms:created>
  <dcterms:modified xsi:type="dcterms:W3CDTF">2024-01-08T23:58:45Z</dcterms:modified>
</cp:coreProperties>
</file>