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11" r:id="rId1"/>
  </p:sldMasterIdLst>
  <p:notesMasterIdLst>
    <p:notesMasterId r:id="rId18"/>
  </p:notesMasterIdLst>
  <p:sldIdLst>
    <p:sldId id="256" r:id="rId2"/>
    <p:sldId id="264" r:id="rId3"/>
    <p:sldId id="275" r:id="rId4"/>
    <p:sldId id="276" r:id="rId5"/>
    <p:sldId id="260" r:id="rId6"/>
    <p:sldId id="262" r:id="rId7"/>
    <p:sldId id="269" r:id="rId8"/>
    <p:sldId id="259" r:id="rId9"/>
    <p:sldId id="261" r:id="rId10"/>
    <p:sldId id="266" r:id="rId11"/>
    <p:sldId id="270" r:id="rId12"/>
    <p:sldId id="265" r:id="rId13"/>
    <p:sldId id="267" r:id="rId14"/>
    <p:sldId id="258" r:id="rId15"/>
    <p:sldId id="271"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olyne Williams (1704726)" initials="CW(" lastIdx="3" clrIdx="0">
    <p:extLst>
      <p:ext uri="{19B8F6BF-5375-455C-9EA6-DF929625EA0E}">
        <p15:presenceInfo xmlns:p15="http://schemas.microsoft.com/office/powerpoint/2012/main" userId="S::1704726@student.uwtsd.ac.uk::b52e134b-0ecf-4bd9-8221-9e48fe6e3eb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5" autoAdjust="0"/>
  </p:normalViewPr>
  <p:slideViewPr>
    <p:cSldViewPr snapToGrid="0">
      <p:cViewPr varScale="1">
        <p:scale>
          <a:sx n="93" d="100"/>
          <a:sy n="93" d="100"/>
        </p:scale>
        <p:origin x="302"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3-23T10:32:50.364" idx="1">
    <p:pos x="1072" y="-35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12A907-287D-4754-922C-3834D59C1291}" type="datetimeFigureOut">
              <a:rPr lang="en-GB" smtClean="0"/>
              <a:t>03/04/2019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25FBD3-6602-4927-9DDF-F6C4B6CDE709}" type="slidenum">
              <a:rPr lang="en-GB" smtClean="0"/>
              <a:t>‹#›</a:t>
            </a:fld>
            <a:endParaRPr lang="en-GB"/>
          </a:p>
        </p:txBody>
      </p:sp>
    </p:spTree>
    <p:extLst>
      <p:ext uri="{BB962C8B-B14F-4D97-AF65-F5344CB8AC3E}">
        <p14:creationId xmlns:p14="http://schemas.microsoft.com/office/powerpoint/2010/main" val="1427087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25FBD3-6602-4927-9DDF-F6C4B6CDE709}" type="slidenum">
              <a:rPr lang="en-GB" smtClean="0"/>
              <a:t>1</a:t>
            </a:fld>
            <a:endParaRPr lang="en-GB"/>
          </a:p>
        </p:txBody>
      </p:sp>
    </p:spTree>
    <p:extLst>
      <p:ext uri="{BB962C8B-B14F-4D97-AF65-F5344CB8AC3E}">
        <p14:creationId xmlns:p14="http://schemas.microsoft.com/office/powerpoint/2010/main" val="279239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rPr>
              <a:t>The campaign generated largely constructive comments which indicated great acceptance and endorsement of the Man Up messaging. Most tweets contributed to an open discussion of masculinity and suicide. There was a sense that for some, questions on masculine norms and male identity had been bubbling underneath the surface, and that this campaign finally gave men the permission to articulate these thoughts and emotions.  Therapists, counsellors, and psychologists must also be heavily involved, and this is where our research comes into it.</a:t>
            </a:r>
          </a:p>
          <a:p>
            <a:r>
              <a:rPr lang="en-GB" sz="1200" b="1" dirty="0">
                <a:effectLst/>
              </a:rPr>
              <a:t> </a:t>
            </a:r>
            <a:endParaRPr lang="en-GB" dirty="0"/>
          </a:p>
        </p:txBody>
      </p:sp>
      <p:sp>
        <p:nvSpPr>
          <p:cNvPr id="4" name="Slide Number Placeholder 3"/>
          <p:cNvSpPr>
            <a:spLocks noGrp="1"/>
          </p:cNvSpPr>
          <p:nvPr>
            <p:ph type="sldNum" sz="quarter" idx="5"/>
          </p:nvPr>
        </p:nvSpPr>
        <p:spPr/>
        <p:txBody>
          <a:bodyPr/>
          <a:lstStyle/>
          <a:p>
            <a:fld id="{C525FBD3-6602-4927-9DDF-F6C4B6CDE709}" type="slidenum">
              <a:rPr lang="en-GB" smtClean="0"/>
              <a:t>5</a:t>
            </a:fld>
            <a:endParaRPr lang="en-GB"/>
          </a:p>
        </p:txBody>
      </p:sp>
    </p:spTree>
    <p:extLst>
      <p:ext uri="{BB962C8B-B14F-4D97-AF65-F5344CB8AC3E}">
        <p14:creationId xmlns:p14="http://schemas.microsoft.com/office/powerpoint/2010/main" val="21852575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25FBD3-6602-4927-9DDF-F6C4B6CDE709}" type="slidenum">
              <a:rPr lang="en-GB" smtClean="0"/>
              <a:t>8</a:t>
            </a:fld>
            <a:endParaRPr lang="en-GB"/>
          </a:p>
        </p:txBody>
      </p:sp>
    </p:spTree>
    <p:extLst>
      <p:ext uri="{BB962C8B-B14F-4D97-AF65-F5344CB8AC3E}">
        <p14:creationId xmlns:p14="http://schemas.microsoft.com/office/powerpoint/2010/main" val="4263040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06989F-904D-489D-A39F-4BE094895F24}"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1500324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06989F-904D-489D-A39F-4BE094895F24}"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956438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6989F-904D-489D-A39F-4BE094895F24}"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1675527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06989F-904D-489D-A39F-4BE094895F24}"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18556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06989F-904D-489D-A39F-4BE094895F24}" type="datetimeFigureOut">
              <a:rPr lang="en-GB" smtClean="0"/>
              <a:t>03/04/2019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3026867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06989F-904D-489D-A39F-4BE094895F24}" type="datetimeFigureOut">
              <a:rPr lang="en-GB" smtClean="0"/>
              <a:t>03/04/2019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4002170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06989F-904D-489D-A39F-4BE094895F24}" type="datetimeFigureOut">
              <a:rPr lang="en-GB" smtClean="0"/>
              <a:t>03/04/2019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4007770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06989F-904D-489D-A39F-4BE094895F24}"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2746311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06989F-904D-489D-A39F-4BE094895F24}"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3907766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06989F-904D-489D-A39F-4BE094895F24}"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3002482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06989F-904D-489D-A39F-4BE094895F24}"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3523929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06989F-904D-489D-A39F-4BE094895F24}"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18593-1ED3-4225-9D54-11ED85064F89}"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79307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06989F-904D-489D-A39F-4BE094895F24}"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20219942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B06989F-904D-489D-A39F-4BE094895F24}" type="datetimeFigureOut">
              <a:rPr lang="en-GB" smtClean="0"/>
              <a:t>03/04/2019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12676675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B06989F-904D-489D-A39F-4BE094895F24}" type="datetimeFigureOut">
              <a:rPr lang="en-GB" smtClean="0"/>
              <a:t>03/04/2019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1108958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06989F-904D-489D-A39F-4BE094895F24}"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32861137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06989F-904D-489D-A39F-4BE094895F24}"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18593-1ED3-4225-9D54-11ED85064F89}" type="slidenum">
              <a:rPr lang="en-GB" smtClean="0"/>
              <a:t>‹#›</a:t>
            </a:fld>
            <a:endParaRPr lang="en-GB"/>
          </a:p>
        </p:txBody>
      </p:sp>
    </p:spTree>
    <p:extLst>
      <p:ext uri="{BB962C8B-B14F-4D97-AF65-F5344CB8AC3E}">
        <p14:creationId xmlns:p14="http://schemas.microsoft.com/office/powerpoint/2010/main" val="3959925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8B06989F-904D-489D-A39F-4BE094895F24}" type="datetimeFigureOut">
              <a:rPr lang="en-GB" smtClean="0"/>
              <a:t>03/04/2019</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55518593-1ED3-4225-9D54-11ED85064F89}" type="slidenum">
              <a:rPr lang="en-GB" smtClean="0"/>
              <a:t>‹#›</a:t>
            </a:fld>
            <a:endParaRPr lang="en-GB"/>
          </a:p>
        </p:txBody>
      </p:sp>
    </p:spTree>
    <p:extLst>
      <p:ext uri="{BB962C8B-B14F-4D97-AF65-F5344CB8AC3E}">
        <p14:creationId xmlns:p14="http://schemas.microsoft.com/office/powerpoint/2010/main" val="3330844632"/>
      </p:ext>
    </p:extLst>
  </p:cSld>
  <p:clrMap bg1="dk1" tx1="lt1" bg2="dk2" tx2="lt2" accent1="accent1" accent2="accent2" accent3="accent3" accent4="accent4" accent5="accent5" accent6="accent6" hlink="hlink" folHlink="folHlink"/>
  <p:sldLayoutIdLst>
    <p:sldLayoutId id="2147484212" r:id="rId1"/>
    <p:sldLayoutId id="2147484213" r:id="rId2"/>
    <p:sldLayoutId id="2147484214" r:id="rId3"/>
    <p:sldLayoutId id="2147484215" r:id="rId4"/>
    <p:sldLayoutId id="2147484216" r:id="rId5"/>
    <p:sldLayoutId id="2147484217" r:id="rId6"/>
    <p:sldLayoutId id="2147484218" r:id="rId7"/>
    <p:sldLayoutId id="2147484219" r:id="rId8"/>
    <p:sldLayoutId id="2147484220" r:id="rId9"/>
    <p:sldLayoutId id="2147484221" r:id="rId10"/>
    <p:sldLayoutId id="2147484222" r:id="rId11"/>
    <p:sldLayoutId id="2147484223" r:id="rId12"/>
    <p:sldLayoutId id="2147484224" r:id="rId13"/>
    <p:sldLayoutId id="2147484225" r:id="rId14"/>
    <p:sldLayoutId id="2147484226" r:id="rId15"/>
    <p:sldLayoutId id="2147484227" r:id="rId16"/>
    <p:sldLayoutId id="2147484228"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7.jp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comments" Target="../comments/comment1.xml"/><Relationship Id="rId5" Type="http://schemas.openxmlformats.org/officeDocument/2006/relationships/image" Target="../media/image11.jp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childline.org.uk/" TargetMode="External"/><Relationship Id="rId3" Type="http://schemas.openxmlformats.org/officeDocument/2006/relationships/hyperlink" Target="mailto:jo@samaritans.org" TargetMode="External"/><Relationship Id="rId7" Type="http://schemas.openxmlformats.org/officeDocument/2006/relationships/hyperlink" Target="mailto:pat@papyrus-uk.org" TargetMode="External"/><Relationship Id="rId2" Type="http://schemas.openxmlformats.org/officeDocument/2006/relationships/hyperlink" Target="https://www.samaritans.org/" TargetMode="External"/><Relationship Id="rId1" Type="http://schemas.openxmlformats.org/officeDocument/2006/relationships/slideLayout" Target="../slideLayouts/slideLayout7.xml"/><Relationship Id="rId6" Type="http://schemas.openxmlformats.org/officeDocument/2006/relationships/hyperlink" Target="https://www.papyrus-uk.org/help-advice/about-hopelineuk" TargetMode="External"/><Relationship Id="rId5" Type="http://schemas.openxmlformats.org/officeDocument/2006/relationships/hyperlink" Target="https://www.thecalmzone.net/help/webchat/" TargetMode="External"/><Relationship Id="rId4" Type="http://schemas.openxmlformats.org/officeDocument/2006/relationships/hyperlink" Target="https://www.thecalmzone.net/" TargetMode="External"/><Relationship Id="rId9" Type="http://schemas.openxmlformats.org/officeDocument/2006/relationships/hyperlink" Target="https://www.thesilverline.org.uk/"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6.xml.rels><?xml version="1.0" encoding="UTF-8" standalone="yes"?>
<Relationships xmlns="http://schemas.openxmlformats.org/package/2006/relationships"><Relationship Id="rId3" Type="http://schemas.openxmlformats.org/officeDocument/2006/relationships/hyperlink" Target="https://www.nationalelfservice.net/mental-health/suicide/man-up-social-media-male-suicide/" TargetMode="External"/><Relationship Id="rId2" Type="http://schemas.openxmlformats.org/officeDocument/2006/relationships/hyperlink" Target="https://www.bacp.co.uk/events-and-resources/ethics-and-standards/ethical-framework-for-the-counselling-professions/ethics/"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birthsdeathsandmarriages/deaths/bulletins/suicidesintheunitedkingdom/2017registrations" TargetMode="External"/><Relationship Id="rId5" Type="http://schemas.openxmlformats.org/officeDocument/2006/relationships/hyperlink" Target="https://www.suicidecallbackservice.org.au/" TargetMode="External"/><Relationship Id="rId4" Type="http://schemas.openxmlformats.org/officeDocument/2006/relationships/hyperlink" Target="https://www.bbc.co.uk/news/uk-wales-464420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6CCE9-D367-4C2D-AB50-6F0BB212AF3C}"/>
              </a:ext>
            </a:extLst>
          </p:cNvPr>
          <p:cNvSpPr>
            <a:spLocks noGrp="1"/>
          </p:cNvSpPr>
          <p:nvPr>
            <p:ph type="title"/>
          </p:nvPr>
        </p:nvSpPr>
        <p:spPr>
          <a:xfrm>
            <a:off x="913795" y="609600"/>
            <a:ext cx="10353762" cy="970450"/>
          </a:xfrm>
        </p:spPr>
        <p:txBody>
          <a:bodyPr vert="horz" lIns="91440" tIns="45720" rIns="91440" bIns="45720" rtlCol="0" anchor="ctr">
            <a:normAutofit/>
          </a:bodyPr>
          <a:lstStyle/>
          <a:p>
            <a:pPr>
              <a:lnSpc>
                <a:spcPct val="90000"/>
              </a:lnSpc>
            </a:pPr>
            <a:r>
              <a:rPr lang="en-US" sz="3100" dirty="0">
                <a:cs typeface="Times New Roman" panose="02020603050405020304" pitchFamily="18" charset="0"/>
              </a:rPr>
              <a:t>RESEARCH METHODS PRESENTATION</a:t>
            </a:r>
            <a:br>
              <a:rPr lang="en-US" sz="3100" dirty="0"/>
            </a:br>
            <a:endParaRPr lang="en-US" sz="3100" dirty="0"/>
          </a:p>
        </p:txBody>
      </p:sp>
      <p:pic>
        <p:nvPicPr>
          <p:cNvPr id="82" name="Picture 79">
            <a:extLst>
              <a:ext uri="{FF2B5EF4-FFF2-40B4-BE49-F238E27FC236}">
                <a16:creationId xmlns:a16="http://schemas.microsoft.com/office/drawing/2014/main" id="{735BA0CD-DB6C-46FF-A87B-5CC07703ED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4400" y="1998132"/>
            <a:ext cx="4333632" cy="3521077"/>
          </a:xfrm>
          <a:prstGeom prst="rect">
            <a:avLst/>
          </a:prstGeom>
        </p:spPr>
      </p:pic>
      <p:pic>
        <p:nvPicPr>
          <p:cNvPr id="4" name="Content Placeholder 3">
            <a:extLst>
              <a:ext uri="{FF2B5EF4-FFF2-40B4-BE49-F238E27FC236}">
                <a16:creationId xmlns:a16="http://schemas.microsoft.com/office/drawing/2014/main" id="{5B6807A1-82F7-4DED-A8B5-65248ACDB41A}"/>
              </a:ext>
            </a:extLst>
          </p:cNvPr>
          <p:cNvPicPr>
            <a:picLocks noGrp="1" noChangeAspect="1"/>
          </p:cNvPicPr>
          <p:nvPr>
            <p:ph sz="half" idx="1"/>
          </p:nvPr>
        </p:nvPicPr>
        <p:blipFill rotWithShape="1">
          <a:blip r:embed="rId5">
            <a:extLst>
              <a:ext uri="{28A0092B-C50C-407E-A947-70E740481C1C}">
                <a14:useLocalDpi xmlns:a14="http://schemas.microsoft.com/office/drawing/2010/main" val="0"/>
              </a:ext>
            </a:extLst>
          </a:blip>
          <a:srcRect l="9767" r="26904" b="-2"/>
          <a:stretch/>
        </p:blipFill>
        <p:spPr>
          <a:xfrm>
            <a:off x="1046760" y="2129667"/>
            <a:ext cx="4065464" cy="3258006"/>
          </a:xfrm>
          <a:prstGeom prst="rect">
            <a:avLst/>
          </a:prstGeom>
        </p:spPr>
      </p:pic>
      <p:sp>
        <p:nvSpPr>
          <p:cNvPr id="70" name="Text Placeholder 69">
            <a:extLst>
              <a:ext uri="{FF2B5EF4-FFF2-40B4-BE49-F238E27FC236}">
                <a16:creationId xmlns:a16="http://schemas.microsoft.com/office/drawing/2014/main" id="{E43E9A10-A343-4E19-8DBF-EF5C351FA4D4}"/>
              </a:ext>
            </a:extLst>
          </p:cNvPr>
          <p:cNvSpPr>
            <a:spLocks noGrp="1"/>
          </p:cNvSpPr>
          <p:nvPr>
            <p:ph sz="half" idx="2"/>
          </p:nvPr>
        </p:nvSpPr>
        <p:spPr>
          <a:xfrm>
            <a:off x="5722862" y="1732449"/>
            <a:ext cx="5546272" cy="4058751"/>
          </a:xfrm>
        </p:spPr>
        <p:txBody>
          <a:bodyPr vert="horz" lIns="91440" tIns="45720" rIns="91440" bIns="45720" rtlCol="0" anchor="ctr">
            <a:normAutofit/>
          </a:bodyPr>
          <a:lstStyle/>
          <a:p>
            <a:pPr marL="450000" lvl="1" indent="0">
              <a:lnSpc>
                <a:spcPct val="90000"/>
              </a:lnSpc>
              <a:buFont typeface="Wingdings 2" charset="2"/>
              <a:buNone/>
            </a:pPr>
            <a:endParaRPr lang="en-US" dirty="0"/>
          </a:p>
          <a:p>
            <a:pPr marL="450000" lvl="1" indent="0">
              <a:lnSpc>
                <a:spcPct val="90000"/>
              </a:lnSpc>
              <a:buFont typeface="Wingdings 2" charset="2"/>
              <a:buNone/>
            </a:pPr>
            <a:endParaRPr lang="en-US" dirty="0"/>
          </a:p>
          <a:p>
            <a:pPr marL="450000" lvl="1" indent="0">
              <a:lnSpc>
                <a:spcPct val="90000"/>
              </a:lnSpc>
              <a:buFont typeface="Wingdings 2" charset="2"/>
              <a:buNone/>
            </a:pPr>
            <a:endParaRPr lang="en-US" dirty="0"/>
          </a:p>
          <a:p>
            <a:pPr marL="450000" lvl="1" indent="0">
              <a:lnSpc>
                <a:spcPct val="90000"/>
              </a:lnSpc>
              <a:buFont typeface="Wingdings 2" charset="2"/>
              <a:buNone/>
            </a:pPr>
            <a:endParaRPr lang="en-US" dirty="0"/>
          </a:p>
          <a:p>
            <a:pPr marL="450000" lvl="1" indent="0">
              <a:lnSpc>
                <a:spcPct val="90000"/>
              </a:lnSpc>
              <a:buFont typeface="Wingdings 2" charset="2"/>
              <a:buNone/>
            </a:pPr>
            <a:endParaRPr lang="en-US" dirty="0"/>
          </a:p>
          <a:p>
            <a:pPr marL="450000" lvl="1" indent="0">
              <a:lnSpc>
                <a:spcPct val="90000"/>
              </a:lnSpc>
              <a:buFont typeface="Wingdings 2" charset="2"/>
              <a:buNone/>
            </a:pPr>
            <a:endParaRPr lang="en-US" dirty="0"/>
          </a:p>
          <a:p>
            <a:pPr marL="450000" lvl="1" indent="0">
              <a:lnSpc>
                <a:spcPct val="90000"/>
              </a:lnSpc>
              <a:buFont typeface="Wingdings 2" charset="2"/>
              <a:buNone/>
            </a:pPr>
            <a:endParaRPr lang="en-US" dirty="0"/>
          </a:p>
          <a:p>
            <a:pPr marL="450000" lvl="1" indent="0">
              <a:lnSpc>
                <a:spcPct val="90000"/>
              </a:lnSpc>
              <a:buFont typeface="Wingdings 2" charset="2"/>
              <a:buNone/>
            </a:pPr>
            <a:endParaRPr lang="en-US" dirty="0"/>
          </a:p>
          <a:p>
            <a:pPr marL="450000" lvl="1" indent="0">
              <a:lnSpc>
                <a:spcPct val="90000"/>
              </a:lnSpc>
              <a:buFont typeface="Wingdings 2" charset="2"/>
              <a:buNone/>
            </a:pPr>
            <a:r>
              <a:rPr lang="en-US" dirty="0"/>
              <a:t>                                      LEIGH WILLIAMS</a:t>
            </a:r>
          </a:p>
          <a:p>
            <a:pPr marL="450000" lvl="1" indent="0">
              <a:lnSpc>
                <a:spcPct val="90000"/>
              </a:lnSpc>
              <a:buFont typeface="Wingdings 2" charset="2"/>
              <a:buNone/>
            </a:pPr>
            <a:r>
              <a:rPr lang="en-US" dirty="0"/>
              <a:t>                                      1704726</a:t>
            </a:r>
          </a:p>
          <a:p>
            <a:pPr>
              <a:lnSpc>
                <a:spcPct val="90000"/>
              </a:lnSpc>
            </a:pPr>
            <a:endParaRPr lang="en-US" dirty="0"/>
          </a:p>
        </p:txBody>
      </p:sp>
    </p:spTree>
    <p:extLst>
      <p:ext uri="{BB962C8B-B14F-4D97-AF65-F5344CB8AC3E}">
        <p14:creationId xmlns:p14="http://schemas.microsoft.com/office/powerpoint/2010/main" val="3917364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E3C92-2EB1-4659-B8F1-036DFF2C2EA8}"/>
              </a:ext>
            </a:extLst>
          </p:cNvPr>
          <p:cNvSpPr>
            <a:spLocks noGrp="1"/>
          </p:cNvSpPr>
          <p:nvPr>
            <p:ph type="title"/>
          </p:nvPr>
        </p:nvSpPr>
        <p:spPr>
          <a:xfrm>
            <a:off x="5279472" y="257175"/>
            <a:ext cx="5844759" cy="619125"/>
          </a:xfrm>
        </p:spPr>
        <p:txBody>
          <a:bodyPr vert="horz" lIns="91440" tIns="45720" rIns="91440" bIns="45720" rtlCol="0" anchor="ctr">
            <a:normAutofit fontScale="90000"/>
          </a:bodyPr>
          <a:lstStyle/>
          <a:p>
            <a:r>
              <a:rPr lang="en-US"/>
              <a:t>SUICIDE AND MEN</a:t>
            </a:r>
          </a:p>
        </p:txBody>
      </p:sp>
      <p:pic>
        <p:nvPicPr>
          <p:cNvPr id="15" name="Picture 12">
            <a:extLst>
              <a:ext uri="{FF2B5EF4-FFF2-40B4-BE49-F238E27FC236}">
                <a16:creationId xmlns:a16="http://schemas.microsoft.com/office/drawing/2014/main" id="{8371DE0A-DF01-4D24-A882-91D5937AD8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8" name="Content Placeholder 7">
            <a:extLst>
              <a:ext uri="{FF2B5EF4-FFF2-40B4-BE49-F238E27FC236}">
                <a16:creationId xmlns:a16="http://schemas.microsoft.com/office/drawing/2014/main" id="{5C0E1F03-0702-49C1-ABA0-D9AA4AAF193B}"/>
              </a:ext>
            </a:extLst>
          </p:cNvPr>
          <p:cNvPicPr>
            <a:picLocks noGrp="1" noChangeAspect="1"/>
          </p:cNvPicPr>
          <p:nvPr>
            <p:ph sz="quarter" idx="4294967295"/>
          </p:nvPr>
        </p:nvPicPr>
        <p:blipFill>
          <a:blip r:embed="rId4">
            <a:extLst>
              <a:ext uri="{28A0092B-C50C-407E-A947-70E740481C1C}">
                <a14:useLocalDpi xmlns:a14="http://schemas.microsoft.com/office/drawing/2010/main" val="0"/>
              </a:ext>
            </a:extLst>
          </a:blip>
          <a:stretch>
            <a:fillRect/>
          </a:stretch>
        </p:blipFill>
        <p:spPr>
          <a:xfrm>
            <a:off x="632815" y="1863180"/>
            <a:ext cx="4003193" cy="2663942"/>
          </a:xfrm>
          <a:prstGeom prst="rect">
            <a:avLst/>
          </a:prstGeom>
        </p:spPr>
      </p:pic>
      <p:sp>
        <p:nvSpPr>
          <p:cNvPr id="3" name="Content Placeholder 2">
            <a:extLst>
              <a:ext uri="{FF2B5EF4-FFF2-40B4-BE49-F238E27FC236}">
                <a16:creationId xmlns:a16="http://schemas.microsoft.com/office/drawing/2014/main" id="{BE84BAAE-25B8-444B-BCA6-16C32374746C}"/>
              </a:ext>
            </a:extLst>
          </p:cNvPr>
          <p:cNvSpPr>
            <a:spLocks noGrp="1"/>
          </p:cNvSpPr>
          <p:nvPr>
            <p:ph sz="half" idx="4294967295"/>
          </p:nvPr>
        </p:nvSpPr>
        <p:spPr>
          <a:xfrm>
            <a:off x="5279472" y="876301"/>
            <a:ext cx="5844759" cy="5724524"/>
          </a:xfrm>
        </p:spPr>
        <p:txBody>
          <a:bodyPr vert="horz" lIns="91440" tIns="45720" rIns="91440" bIns="45720" rtlCol="0" anchor="ctr">
            <a:normAutofit/>
          </a:bodyPr>
          <a:lstStyle/>
          <a:p>
            <a:pPr>
              <a:lnSpc>
                <a:spcPct val="90000"/>
              </a:lnSpc>
              <a:buFont typeface="Wingdings 2" charset="2"/>
              <a:buChar char="v"/>
            </a:pPr>
            <a:endParaRPr lang="en-US" sz="1600" dirty="0"/>
          </a:p>
          <a:p>
            <a:pPr>
              <a:lnSpc>
                <a:spcPct val="90000"/>
              </a:lnSpc>
              <a:buFont typeface="Wingdings 2" charset="2"/>
              <a:buChar char="v"/>
            </a:pPr>
            <a:endParaRPr lang="en-US" sz="1600" dirty="0"/>
          </a:p>
          <a:p>
            <a:pPr>
              <a:lnSpc>
                <a:spcPct val="90000"/>
              </a:lnSpc>
              <a:buFont typeface="Wingdings 2" charset="2"/>
              <a:buChar char="v"/>
            </a:pPr>
            <a:endParaRPr lang="en-US" sz="1600" dirty="0"/>
          </a:p>
          <a:p>
            <a:pPr>
              <a:lnSpc>
                <a:spcPct val="90000"/>
              </a:lnSpc>
              <a:buFont typeface="Wingdings 2" charset="2"/>
              <a:buChar char="v"/>
            </a:pPr>
            <a:endParaRPr lang="en-US" sz="1600" dirty="0"/>
          </a:p>
          <a:p>
            <a:pPr>
              <a:lnSpc>
                <a:spcPct val="90000"/>
              </a:lnSpc>
              <a:buFont typeface="Wingdings 2" charset="2"/>
              <a:buChar char="v"/>
            </a:pPr>
            <a:endParaRPr lang="en-US" sz="1600" dirty="0"/>
          </a:p>
          <a:p>
            <a:pPr>
              <a:lnSpc>
                <a:spcPct val="90000"/>
              </a:lnSpc>
              <a:buFont typeface="Wingdings" panose="05000000000000000000" pitchFamily="2" charset="2"/>
              <a:buChar char="v"/>
            </a:pPr>
            <a:r>
              <a:rPr lang="en-US" sz="1600" dirty="0"/>
              <a:t>IMPACT</a:t>
            </a:r>
          </a:p>
          <a:p>
            <a:pPr>
              <a:lnSpc>
                <a:spcPct val="90000"/>
              </a:lnSpc>
              <a:buFont typeface="Wingdings" panose="05000000000000000000" pitchFamily="2" charset="2"/>
              <a:buChar char="v"/>
            </a:pPr>
            <a:r>
              <a:rPr lang="en-US" sz="1600" dirty="0"/>
              <a:t>CAMPAIGNS</a:t>
            </a:r>
          </a:p>
          <a:p>
            <a:pPr>
              <a:lnSpc>
                <a:spcPct val="90000"/>
              </a:lnSpc>
              <a:buFont typeface="Wingdings" panose="05000000000000000000" pitchFamily="2" charset="2"/>
              <a:buChar char="v"/>
            </a:pPr>
            <a:r>
              <a:rPr lang="en-US" sz="1600" dirty="0"/>
              <a:t>WHY DO WE NEED RESEARCH</a:t>
            </a:r>
          </a:p>
          <a:p>
            <a:pPr>
              <a:lnSpc>
                <a:spcPct val="90000"/>
              </a:lnSpc>
              <a:buFont typeface="Wingdings" panose="05000000000000000000" pitchFamily="2" charset="2"/>
              <a:buChar char="v"/>
            </a:pPr>
            <a:r>
              <a:rPr lang="en-US" sz="1600" dirty="0"/>
              <a:t>RESEARCH METHOD</a:t>
            </a:r>
          </a:p>
          <a:p>
            <a:pPr>
              <a:lnSpc>
                <a:spcPct val="90000"/>
              </a:lnSpc>
              <a:buFont typeface="Wingdings" panose="05000000000000000000" pitchFamily="2" charset="2"/>
              <a:buChar char="v"/>
            </a:pPr>
            <a:r>
              <a:rPr lang="en-US" sz="1600" dirty="0"/>
              <a:t>MY QUESTIONS</a:t>
            </a:r>
          </a:p>
          <a:p>
            <a:pPr>
              <a:lnSpc>
                <a:spcPct val="90000"/>
              </a:lnSpc>
              <a:buFont typeface="Wingdings" panose="05000000000000000000" pitchFamily="2" charset="2"/>
              <a:buChar char="v"/>
            </a:pPr>
            <a:r>
              <a:rPr lang="en-US" sz="1600" dirty="0"/>
              <a:t>ETHICAL IMPLICATIONS </a:t>
            </a:r>
          </a:p>
          <a:p>
            <a:pPr>
              <a:lnSpc>
                <a:spcPct val="90000"/>
              </a:lnSpc>
              <a:buFont typeface="Wingdings" panose="05000000000000000000" pitchFamily="2" charset="2"/>
              <a:buChar char="v"/>
            </a:pPr>
            <a:r>
              <a:rPr lang="en-US" sz="1600" dirty="0"/>
              <a:t>BARRIERS</a:t>
            </a:r>
          </a:p>
          <a:p>
            <a:pPr>
              <a:lnSpc>
                <a:spcPct val="90000"/>
              </a:lnSpc>
              <a:buFont typeface="Wingdings" panose="05000000000000000000" pitchFamily="2" charset="2"/>
              <a:buChar char="v"/>
            </a:pPr>
            <a:r>
              <a:rPr lang="en-US" sz="1600" dirty="0"/>
              <a:t>PREVIOUS FINDINGS</a:t>
            </a:r>
          </a:p>
          <a:p>
            <a:pPr>
              <a:lnSpc>
                <a:spcPct val="90000"/>
              </a:lnSpc>
              <a:buFont typeface="Wingdings" panose="05000000000000000000" pitchFamily="2" charset="2"/>
              <a:buChar char="v"/>
            </a:pPr>
            <a:r>
              <a:rPr lang="en-US" sz="1600" dirty="0"/>
              <a:t>CONCLUSION</a:t>
            </a:r>
          </a:p>
          <a:p>
            <a:pPr>
              <a:lnSpc>
                <a:spcPct val="90000"/>
              </a:lnSpc>
              <a:buFont typeface="Wingdings" panose="05000000000000000000" pitchFamily="2" charset="2"/>
              <a:buChar char="v"/>
            </a:pPr>
            <a:r>
              <a:rPr lang="en-US" sz="1600" dirty="0"/>
              <a:t>AVAILABLE HELP</a:t>
            </a:r>
          </a:p>
          <a:p>
            <a:pPr>
              <a:lnSpc>
                <a:spcPct val="90000"/>
              </a:lnSpc>
              <a:buFont typeface="Wingdings" panose="05000000000000000000" pitchFamily="2" charset="2"/>
              <a:buChar char="v"/>
            </a:pPr>
            <a:r>
              <a:rPr lang="en-US" sz="1600" dirty="0"/>
              <a:t>REFERENCES</a:t>
            </a:r>
          </a:p>
          <a:p>
            <a:pPr>
              <a:lnSpc>
                <a:spcPct val="90000"/>
              </a:lnSpc>
              <a:buFont typeface="Wingdings" panose="05000000000000000000" pitchFamily="2" charset="2"/>
              <a:buChar char="v"/>
            </a:pPr>
            <a:endParaRPr lang="en-US" sz="1600" dirty="0"/>
          </a:p>
          <a:p>
            <a:pPr>
              <a:lnSpc>
                <a:spcPct val="90000"/>
              </a:lnSpc>
            </a:pPr>
            <a:endParaRPr lang="en-US" sz="1600" dirty="0"/>
          </a:p>
          <a:p>
            <a:pPr>
              <a:lnSpc>
                <a:spcPct val="90000"/>
              </a:lnSpc>
            </a:pPr>
            <a:endParaRPr lang="en-US" sz="1600" dirty="0"/>
          </a:p>
          <a:p>
            <a:pPr>
              <a:lnSpc>
                <a:spcPct val="90000"/>
              </a:lnSpc>
            </a:pPr>
            <a:endParaRPr lang="en-US" sz="1600" dirty="0"/>
          </a:p>
          <a:p>
            <a:pPr>
              <a:lnSpc>
                <a:spcPct val="90000"/>
              </a:lnSpc>
            </a:pPr>
            <a:endParaRPr lang="en-US" sz="1600" dirty="0"/>
          </a:p>
          <a:p>
            <a:pPr>
              <a:lnSpc>
                <a:spcPct val="90000"/>
              </a:lnSpc>
            </a:pPr>
            <a:endParaRPr lang="en-US" sz="1600" dirty="0"/>
          </a:p>
        </p:txBody>
      </p:sp>
    </p:spTree>
    <p:extLst>
      <p:ext uri="{BB962C8B-B14F-4D97-AF65-F5344CB8AC3E}">
        <p14:creationId xmlns:p14="http://schemas.microsoft.com/office/powerpoint/2010/main" val="3878881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97FEF6-12DA-4B06-92C8-F6F89CA3A78B}"/>
              </a:ext>
            </a:extLst>
          </p:cNvPr>
          <p:cNvSpPr>
            <a:spLocks noGrp="1"/>
          </p:cNvSpPr>
          <p:nvPr>
            <p:ph type="title"/>
          </p:nvPr>
        </p:nvSpPr>
        <p:spPr/>
        <p:txBody>
          <a:bodyPr/>
          <a:lstStyle/>
          <a:p>
            <a:r>
              <a:rPr lang="en-GB" dirty="0"/>
              <a:t>IMPACT ON ME</a:t>
            </a:r>
          </a:p>
        </p:txBody>
      </p:sp>
      <p:sp>
        <p:nvSpPr>
          <p:cNvPr id="4" name="Rectangle 3">
            <a:extLst>
              <a:ext uri="{FF2B5EF4-FFF2-40B4-BE49-F238E27FC236}">
                <a16:creationId xmlns:a16="http://schemas.microsoft.com/office/drawing/2014/main" id="{C17D0E80-6D10-485F-95B8-19753090BC0D}"/>
              </a:ext>
            </a:extLst>
          </p:cNvPr>
          <p:cNvSpPr/>
          <p:nvPr/>
        </p:nvSpPr>
        <p:spPr>
          <a:xfrm>
            <a:off x="5608320" y="2190363"/>
            <a:ext cx="6085840" cy="4033027"/>
          </a:xfrm>
          <a:prstGeom prst="rect">
            <a:avLst/>
          </a:prstGeom>
        </p:spPr>
        <p:txBody>
          <a:bodyPr wrap="square">
            <a:spAutoFit/>
          </a:bodyPr>
          <a:lstStyle/>
          <a:p>
            <a:pPr marL="285750" indent="-285750">
              <a:lnSpc>
                <a:spcPct val="107000"/>
              </a:lnSpc>
              <a:spcAft>
                <a:spcPts val="800"/>
              </a:spcAft>
              <a:buFont typeface="Wingdings" panose="05000000000000000000" pitchFamily="2" charset="2"/>
              <a:buChar char="v"/>
            </a:pPr>
            <a:r>
              <a:rPr lang="en-GB" dirty="0">
                <a:latin typeface="Times New Roman" panose="02020603050405020304" pitchFamily="18" charset="0"/>
                <a:ea typeface="Calibri" panose="020F0502020204030204" pitchFamily="34" charset="0"/>
                <a:cs typeface="Times New Roman" panose="02020603050405020304" pitchFamily="18" charset="0"/>
              </a:rPr>
              <a:t>Suicide in men is having a massive impact on me, and it is the purpose that I am here today studying this course. I have not witnessed anybody succeeding in suicide, but I have been in the company of 3 men who were actively attempting it, and I have reflected on this for several years. It will remain with me for the rest of my life. The worst part of witnessing the attempted suicides is that they believed there was no other choice and that this was their only option.</a:t>
            </a:r>
            <a:endParaRPr lang="en-GB" sz="11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v"/>
            </a:pPr>
            <a:r>
              <a:rPr lang="en-GB" dirty="0">
                <a:latin typeface="Times New Roman" panose="02020603050405020304" pitchFamily="18" charset="0"/>
                <a:ea typeface="Calibri" panose="020F0502020204030204" pitchFamily="34" charset="0"/>
                <a:cs typeface="Times New Roman" panose="02020603050405020304" pitchFamily="18" charset="0"/>
              </a:rPr>
              <a:t>This is where my inspiration comes from. We must keep reaching out to men to change their perception of getting help. The age group which is mostly affected by this is between 18 and 45, so this is where I am focusing my research on.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56F6B624-6158-483B-99FB-360ADE42C255}"/>
              </a:ext>
            </a:extLst>
          </p:cNvPr>
          <p:cNvPicPr/>
          <p:nvPr/>
        </p:nvPicPr>
        <p:blipFill rotWithShape="1">
          <a:blip r:embed="rId2">
            <a:extLst>
              <a:ext uri="{28A0092B-C50C-407E-A947-70E740481C1C}">
                <a14:useLocalDpi xmlns:a14="http://schemas.microsoft.com/office/drawing/2010/main" val="0"/>
              </a:ext>
            </a:extLst>
          </a:blip>
          <a:srcRect l="29695" t="10193" r="9890"/>
          <a:stretch/>
        </p:blipFill>
        <p:spPr bwMode="auto">
          <a:xfrm>
            <a:off x="1076960" y="2336800"/>
            <a:ext cx="4043680" cy="362712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65040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20C0-7F3A-456D-9854-115E4525ED89}"/>
              </a:ext>
            </a:extLst>
          </p:cNvPr>
          <p:cNvSpPr>
            <a:spLocks noGrp="1"/>
          </p:cNvSpPr>
          <p:nvPr>
            <p:ph type="title"/>
          </p:nvPr>
        </p:nvSpPr>
        <p:spPr>
          <a:xfrm>
            <a:off x="416254" y="609601"/>
            <a:ext cx="10353762" cy="970450"/>
          </a:xfrm>
        </p:spPr>
        <p:txBody>
          <a:bodyPr/>
          <a:lstStyle/>
          <a:p>
            <a:r>
              <a:rPr lang="en-GB" dirty="0">
                <a:latin typeface="Times New Roman" panose="02020603050405020304" pitchFamily="18" charset="0"/>
                <a:cs typeface="Times New Roman" panose="02020603050405020304" pitchFamily="18" charset="0"/>
              </a:rPr>
              <a:t>IMPACT ON FAMILIES</a:t>
            </a:r>
          </a:p>
        </p:txBody>
      </p:sp>
      <p:pic>
        <p:nvPicPr>
          <p:cNvPr id="3" name="Picture 2">
            <a:extLst>
              <a:ext uri="{FF2B5EF4-FFF2-40B4-BE49-F238E27FC236}">
                <a16:creationId xmlns:a16="http://schemas.microsoft.com/office/drawing/2014/main" id="{EB13DC44-E629-4145-A466-D32F2B7EB009}"/>
              </a:ext>
            </a:extLst>
          </p:cNvPr>
          <p:cNvPicPr/>
          <p:nvPr/>
        </p:nvPicPr>
        <p:blipFill rotWithShape="1">
          <a:blip r:embed="rId2">
            <a:extLst>
              <a:ext uri="{28A0092B-C50C-407E-A947-70E740481C1C}">
                <a14:useLocalDpi xmlns:a14="http://schemas.microsoft.com/office/drawing/2010/main" val="0"/>
              </a:ext>
            </a:extLst>
          </a:blip>
          <a:srcRect l="23342" t="1" r="9742" b="-19152"/>
          <a:stretch/>
        </p:blipFill>
        <p:spPr bwMode="auto">
          <a:xfrm>
            <a:off x="7342094" y="2191871"/>
            <a:ext cx="4343400" cy="4056528"/>
          </a:xfrm>
          <a:prstGeom prst="rect">
            <a:avLst/>
          </a:prstGeom>
          <a:noFill/>
          <a:ln>
            <a:noFill/>
          </a:ln>
          <a:extLst>
            <a:ext uri="{53640926-AAD7-44D8-BBD7-CCE9431645EC}">
              <a14:shadowObscured xmlns:a14="http://schemas.microsoft.com/office/drawing/2010/main"/>
            </a:ext>
          </a:extLst>
        </p:spPr>
      </p:pic>
      <p:sp>
        <p:nvSpPr>
          <p:cNvPr id="4" name="Rectangle 3">
            <a:extLst>
              <a:ext uri="{FF2B5EF4-FFF2-40B4-BE49-F238E27FC236}">
                <a16:creationId xmlns:a16="http://schemas.microsoft.com/office/drawing/2014/main" id="{2FF3D463-CBD7-4787-A542-DEC32DE4127C}"/>
              </a:ext>
            </a:extLst>
          </p:cNvPr>
          <p:cNvSpPr/>
          <p:nvPr/>
        </p:nvSpPr>
        <p:spPr>
          <a:xfrm>
            <a:off x="772161" y="2191871"/>
            <a:ext cx="4897120" cy="3731342"/>
          </a:xfrm>
          <a:prstGeom prst="rect">
            <a:avLst/>
          </a:prstGeom>
        </p:spPr>
        <p:txBody>
          <a:bodyPr wrap="square">
            <a:spAutoFit/>
          </a:bodyP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“When my father committed suicide, a state of confusion, anger, and guilt weighed heavy in my heart. Was it my fault? Why didn't I listen to the voice in my head? Why didn't I do more? I felt he left me behind to pick up the pieces while trying to move beyond the act of suicide itself. The pain was great and the hole in our hearts can never be mended." (WEAVER, J., 2010,)</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Kaslow said. “I don’t think people kill themselves to get attention"." I think they’re feeling hopeless, as though there’s not enough reason to live.” (Stevens, A 2018)</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56899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8ECA9A-3D01-47F4-804B-F46C8BAE59DB}"/>
              </a:ext>
            </a:extLst>
          </p:cNvPr>
          <p:cNvSpPr>
            <a:spLocks noGrp="1"/>
          </p:cNvSpPr>
          <p:nvPr>
            <p:ph type="title"/>
          </p:nvPr>
        </p:nvSpPr>
        <p:spPr>
          <a:xfrm>
            <a:off x="913795" y="609600"/>
            <a:ext cx="5978072" cy="970450"/>
          </a:xfrm>
        </p:spPr>
        <p:txBody>
          <a:bodyPr vert="horz" lIns="91440" tIns="45720" rIns="91440" bIns="45720" rtlCol="0" anchor="ctr">
            <a:normAutofit/>
          </a:bodyPr>
          <a:lstStyle/>
          <a:p>
            <a:r>
              <a:rPr lang="en-US" dirty="0">
                <a:cs typeface="Times New Roman" panose="02020603050405020304" pitchFamily="18" charset="0"/>
              </a:rPr>
              <a:t>CAMPAIGNS</a:t>
            </a:r>
          </a:p>
        </p:txBody>
      </p:sp>
      <p:sp>
        <p:nvSpPr>
          <p:cNvPr id="25" name="Content Placeholder 24">
            <a:extLst>
              <a:ext uri="{FF2B5EF4-FFF2-40B4-BE49-F238E27FC236}">
                <a16:creationId xmlns:a16="http://schemas.microsoft.com/office/drawing/2014/main" id="{DD925C87-AA98-41D0-8A4A-04FA1FB4D1E4}"/>
              </a:ext>
            </a:extLst>
          </p:cNvPr>
          <p:cNvSpPr>
            <a:spLocks noGrp="1"/>
          </p:cNvSpPr>
          <p:nvPr>
            <p:ph sz="half" idx="1"/>
          </p:nvPr>
        </p:nvSpPr>
        <p:spPr>
          <a:xfrm>
            <a:off x="538480" y="1828801"/>
            <a:ext cx="6353387" cy="3866048"/>
          </a:xfrm>
        </p:spPr>
        <p:txBody>
          <a:bodyPr vert="horz" lIns="91440" tIns="45720" rIns="91440" bIns="45720" rtlCol="0" anchor="ctr">
            <a:normAutofit lnSpcReduction="10000"/>
          </a:bodyPr>
          <a:lstStyle/>
          <a:p>
            <a:pPr>
              <a:lnSpc>
                <a:spcPct val="90000"/>
              </a:lnSpc>
            </a:pPr>
            <a:endParaRPr lang="en-US" sz="1600" dirty="0"/>
          </a:p>
          <a:p>
            <a:pPr>
              <a:lnSpc>
                <a:spcPct val="90000"/>
              </a:lnSpc>
              <a:buFont typeface="Wingdings" panose="05000000000000000000" pitchFamily="2" charset="2"/>
              <a:buChar char="v"/>
            </a:pPr>
            <a:r>
              <a:rPr lang="en-US" sz="1600" dirty="0">
                <a:latin typeface="Times New Roman" panose="02020603050405020304" pitchFamily="18" charset="0"/>
                <a:cs typeface="Times New Roman" panose="02020603050405020304" pitchFamily="18" charset="0"/>
              </a:rPr>
              <a:t>The man up documentary and the subsequent campaign had a massive impact on social media. The media platforms were Twitter, Facebook, Instagram, YouTube and Tumblr.</a:t>
            </a:r>
          </a:p>
          <a:p>
            <a:pPr>
              <a:lnSpc>
                <a:spcPct val="90000"/>
              </a:lnSpc>
              <a:buFont typeface="Wingdings" panose="05000000000000000000" pitchFamily="2" charset="2"/>
              <a:buChar char="v"/>
            </a:pPr>
            <a:r>
              <a:rPr lang="en-US" sz="1600" dirty="0">
                <a:latin typeface="Times New Roman" panose="02020603050405020304" pitchFamily="18" charset="0"/>
                <a:cs typeface="Times New Roman" panose="02020603050405020304" pitchFamily="18" charset="0"/>
              </a:rPr>
              <a:t>The highest performing tweets were around the video which accompanied the documentary. It was particularly compelling for men seeking help, problems around masculinity and expressing emotions. </a:t>
            </a:r>
          </a:p>
          <a:p>
            <a:pPr>
              <a:lnSpc>
                <a:spcPct val="90000"/>
              </a:lnSpc>
              <a:buFont typeface="Wingdings" panose="05000000000000000000" pitchFamily="2" charset="2"/>
              <a:buChar char="v"/>
            </a:pPr>
            <a:r>
              <a:rPr lang="en-US" sz="1600" dirty="0">
                <a:latin typeface="Times New Roman" panose="02020603050405020304" pitchFamily="18" charset="0"/>
                <a:cs typeface="Times New Roman" panose="02020603050405020304" pitchFamily="18" charset="0"/>
              </a:rPr>
              <a:t>Men started to tweet their own personal stories, which had a positive reaction. Countless male individuals expressed that this campaign had resulted in a helpful move in attitudes towards their expression of feelings and reaching for support. On social media, it gained approximately 5,000 likes, 2,500 retweets, and 1,022.000 impressions (nationalelfservice 2018).</a:t>
            </a:r>
          </a:p>
          <a:p>
            <a:pPr>
              <a:lnSpc>
                <a:spcPct val="90000"/>
              </a:lnSpc>
              <a:buFont typeface="Wingdings" panose="05000000000000000000" pitchFamily="2" charset="2"/>
              <a:buChar char="v"/>
            </a:pPr>
            <a:r>
              <a:rPr lang="en-US" sz="1600" dirty="0">
                <a:latin typeface="Times New Roman" panose="02020603050405020304" pitchFamily="18" charset="0"/>
                <a:cs typeface="Times New Roman" panose="02020603050405020304" pitchFamily="18" charset="0"/>
              </a:rPr>
              <a:t>I am going to be giving some helpline numbers further on in this presentation. </a:t>
            </a:r>
            <a:r>
              <a:rPr lang="en-US" sz="1600" dirty="0"/>
              <a:t> </a:t>
            </a:r>
          </a:p>
          <a:p>
            <a:pPr>
              <a:lnSpc>
                <a:spcPct val="90000"/>
              </a:lnSpc>
            </a:pPr>
            <a:endParaRPr lang="en-US" sz="1600" dirty="0"/>
          </a:p>
        </p:txBody>
      </p:sp>
      <p:pic>
        <p:nvPicPr>
          <p:cNvPr id="35" name="Picture 34">
            <a:extLst>
              <a:ext uri="{FF2B5EF4-FFF2-40B4-BE49-F238E27FC236}">
                <a16:creationId xmlns:a16="http://schemas.microsoft.com/office/drawing/2014/main" id="{7724A564-BE2C-4188-AA55-E1F8840FFB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10" name="Content Placeholder 9">
            <a:extLst>
              <a:ext uri="{FF2B5EF4-FFF2-40B4-BE49-F238E27FC236}">
                <a16:creationId xmlns:a16="http://schemas.microsoft.com/office/drawing/2014/main" id="{4237E510-B586-4EED-904F-166484D4F86A}"/>
              </a:ext>
            </a:extLst>
          </p:cNvPr>
          <p:cNvPicPr>
            <a:picLocks noGrp="1" noChangeAspect="1"/>
          </p:cNvPicPr>
          <p:nvPr>
            <p:ph sz="half" idx="2"/>
          </p:nvPr>
        </p:nvPicPr>
        <p:blipFill>
          <a:blip r:embed="rId5">
            <a:extLst>
              <a:ext uri="{28A0092B-C50C-407E-A947-70E740481C1C}">
                <a14:useLocalDpi xmlns:a14="http://schemas.microsoft.com/office/drawing/2010/main" val="0"/>
              </a:ext>
            </a:extLst>
          </a:blip>
          <a:stretch>
            <a:fillRect/>
          </a:stretch>
        </p:blipFill>
        <p:spPr>
          <a:xfrm>
            <a:off x="7552945" y="1911567"/>
            <a:ext cx="3995592" cy="2567167"/>
          </a:xfrm>
          <a:prstGeom prst="rect">
            <a:avLst/>
          </a:prstGeom>
        </p:spPr>
      </p:pic>
    </p:spTree>
    <p:extLst>
      <p:ext uri="{BB962C8B-B14F-4D97-AF65-F5344CB8AC3E}">
        <p14:creationId xmlns:p14="http://schemas.microsoft.com/office/powerpoint/2010/main" val="246679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F3BDD110-869E-4A8C-9250-C7AE5C840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2" y="-2"/>
            <a:ext cx="6088698" cy="6858002"/>
          </a:xfrm>
          <a:custGeom>
            <a:avLst/>
            <a:gdLst>
              <a:gd name="connsiteX0" fmla="*/ 0 w 6088698"/>
              <a:gd name="connsiteY0" fmla="*/ 0 h 6858002"/>
              <a:gd name="connsiteX1" fmla="*/ 2610464 w 6088698"/>
              <a:gd name="connsiteY1" fmla="*/ 0 h 6858002"/>
              <a:gd name="connsiteX2" fmla="*/ 2610464 w 6088698"/>
              <a:gd name="connsiteY2" fmla="*/ 3 h 6858002"/>
              <a:gd name="connsiteX3" fmla="*/ 5749313 w 6088698"/>
              <a:gd name="connsiteY3" fmla="*/ 3 h 6858002"/>
              <a:gd name="connsiteX4" fmla="*/ 5749313 w 6088698"/>
              <a:gd name="connsiteY4" fmla="*/ 4 h 6858002"/>
              <a:gd name="connsiteX5" fmla="*/ 5740011 w 6088698"/>
              <a:gd name="connsiteY5" fmla="*/ 4 h 6858002"/>
              <a:gd name="connsiteX6" fmla="*/ 5748114 w 6088698"/>
              <a:gd name="connsiteY6" fmla="*/ 40466 h 6858002"/>
              <a:gd name="connsiteX7" fmla="*/ 5771963 w 6088698"/>
              <a:gd name="connsiteY7" fmla="*/ 159110 h 6858002"/>
              <a:gd name="connsiteX8" fmla="*/ 5788633 w 6088698"/>
              <a:gd name="connsiteY8" fmla="*/ 245521 h 6858002"/>
              <a:gd name="connsiteX9" fmla="*/ 5806229 w 6088698"/>
              <a:gd name="connsiteY9" fmla="*/ 348391 h 6858002"/>
              <a:gd name="connsiteX10" fmla="*/ 5827299 w 6088698"/>
              <a:gd name="connsiteY10" fmla="*/ 470463 h 6858002"/>
              <a:gd name="connsiteX11" fmla="*/ 5849526 w 6088698"/>
              <a:gd name="connsiteY11" fmla="*/ 605566 h 6858002"/>
              <a:gd name="connsiteX12" fmla="*/ 5872911 w 6088698"/>
              <a:gd name="connsiteY12" fmla="*/ 757813 h 6858002"/>
              <a:gd name="connsiteX13" fmla="*/ 5897684 w 6088698"/>
              <a:gd name="connsiteY13" fmla="*/ 923777 h 6858002"/>
              <a:gd name="connsiteX14" fmla="*/ 5922459 w 6088698"/>
              <a:gd name="connsiteY14" fmla="*/ 1104142 h 6858002"/>
              <a:gd name="connsiteX15" fmla="*/ 5947695 w 6088698"/>
              <a:gd name="connsiteY15" fmla="*/ 1296166 h 6858002"/>
              <a:gd name="connsiteX16" fmla="*/ 5971079 w 6088698"/>
              <a:gd name="connsiteY16" fmla="*/ 1503278 h 6858002"/>
              <a:gd name="connsiteX17" fmla="*/ 5993538 w 6088698"/>
              <a:gd name="connsiteY17" fmla="*/ 1719991 h 6858002"/>
              <a:gd name="connsiteX18" fmla="*/ 6013913 w 6088698"/>
              <a:gd name="connsiteY18" fmla="*/ 1949048 h 6858002"/>
              <a:gd name="connsiteX19" fmla="*/ 6033361 w 6088698"/>
              <a:gd name="connsiteY19" fmla="*/ 2187706 h 6858002"/>
              <a:gd name="connsiteX20" fmla="*/ 6051654 w 6088698"/>
              <a:gd name="connsiteY20" fmla="*/ 2436652 h 6858002"/>
              <a:gd name="connsiteX21" fmla="*/ 6058136 w 6088698"/>
              <a:gd name="connsiteY21" fmla="*/ 2564211 h 6858002"/>
              <a:gd name="connsiteX22" fmla="*/ 6065314 w 6088698"/>
              <a:gd name="connsiteY22" fmla="*/ 2694512 h 6858002"/>
              <a:gd name="connsiteX23" fmla="*/ 6072027 w 6088698"/>
              <a:gd name="connsiteY23" fmla="*/ 2826871 h 6858002"/>
              <a:gd name="connsiteX24" fmla="*/ 6076427 w 6088698"/>
              <a:gd name="connsiteY24" fmla="*/ 2959917 h 6858002"/>
              <a:gd name="connsiteX25" fmla="*/ 6080363 w 6088698"/>
              <a:gd name="connsiteY25" fmla="*/ 3095705 h 6858002"/>
              <a:gd name="connsiteX26" fmla="*/ 6084530 w 6088698"/>
              <a:gd name="connsiteY26" fmla="*/ 3232865 h 6858002"/>
              <a:gd name="connsiteX27" fmla="*/ 6087308 w 6088698"/>
              <a:gd name="connsiteY27" fmla="*/ 3372768 h 6858002"/>
              <a:gd name="connsiteX28" fmla="*/ 6087308 w 6088698"/>
              <a:gd name="connsiteY28" fmla="*/ 3514043 h 6858002"/>
              <a:gd name="connsiteX29" fmla="*/ 6088698 w 6088698"/>
              <a:gd name="connsiteY29" fmla="*/ 3656689 h 6858002"/>
              <a:gd name="connsiteX30" fmla="*/ 6087308 w 6088698"/>
              <a:gd name="connsiteY30" fmla="*/ 3800707 h 6858002"/>
              <a:gd name="connsiteX31" fmla="*/ 6084530 w 6088698"/>
              <a:gd name="connsiteY31" fmla="*/ 3946783 h 6858002"/>
              <a:gd name="connsiteX32" fmla="*/ 6081983 w 6088698"/>
              <a:gd name="connsiteY32" fmla="*/ 4092858 h 6858002"/>
              <a:gd name="connsiteX33" fmla="*/ 6076427 w 6088698"/>
              <a:gd name="connsiteY33" fmla="*/ 4240991 h 6858002"/>
              <a:gd name="connsiteX34" fmla="*/ 6070639 w 6088698"/>
              <a:gd name="connsiteY34" fmla="*/ 4390495 h 6858002"/>
              <a:gd name="connsiteX35" fmla="*/ 6063924 w 6088698"/>
              <a:gd name="connsiteY35" fmla="*/ 4540000 h 6858002"/>
              <a:gd name="connsiteX36" fmla="*/ 6054432 w 6088698"/>
              <a:gd name="connsiteY36" fmla="*/ 4690876 h 6858002"/>
              <a:gd name="connsiteX37" fmla="*/ 6043086 w 6088698"/>
              <a:gd name="connsiteY37" fmla="*/ 4843123 h 6858002"/>
              <a:gd name="connsiteX38" fmla="*/ 6032204 w 6088698"/>
              <a:gd name="connsiteY38" fmla="*/ 4996057 h 6858002"/>
              <a:gd name="connsiteX39" fmla="*/ 6018313 w 6088698"/>
              <a:gd name="connsiteY39" fmla="*/ 5148990 h 6858002"/>
              <a:gd name="connsiteX40" fmla="*/ 6001642 w 6088698"/>
              <a:gd name="connsiteY40" fmla="*/ 5303981 h 6858002"/>
              <a:gd name="connsiteX41" fmla="*/ 5984972 w 6088698"/>
              <a:gd name="connsiteY41" fmla="*/ 5456914 h 6858002"/>
              <a:gd name="connsiteX42" fmla="*/ 5965754 w 6088698"/>
              <a:gd name="connsiteY42" fmla="*/ 5612591 h 6858002"/>
              <a:gd name="connsiteX43" fmla="*/ 5944685 w 6088698"/>
              <a:gd name="connsiteY43" fmla="*/ 5768953 h 6858002"/>
              <a:gd name="connsiteX44" fmla="*/ 5922459 w 6088698"/>
              <a:gd name="connsiteY44" fmla="*/ 5923258 h 6858002"/>
              <a:gd name="connsiteX45" fmla="*/ 5896527 w 6088698"/>
              <a:gd name="connsiteY45" fmla="*/ 6079621 h 6858002"/>
              <a:gd name="connsiteX46" fmla="*/ 5868743 w 6088698"/>
              <a:gd name="connsiteY46" fmla="*/ 6235297 h 6858002"/>
              <a:gd name="connsiteX47" fmla="*/ 5841190 w 6088698"/>
              <a:gd name="connsiteY47" fmla="*/ 6391660 h 6858002"/>
              <a:gd name="connsiteX48" fmla="*/ 5809008 w 6088698"/>
              <a:gd name="connsiteY48" fmla="*/ 6547336 h 6858002"/>
              <a:gd name="connsiteX49" fmla="*/ 5776130 w 6088698"/>
              <a:gd name="connsiteY49" fmla="*/ 6702327 h 6858002"/>
              <a:gd name="connsiteX50" fmla="*/ 5741633 w 6088698"/>
              <a:gd name="connsiteY50" fmla="*/ 6858002 h 6858002"/>
              <a:gd name="connsiteX51" fmla="*/ 2610464 w 6088698"/>
              <a:gd name="connsiteY51" fmla="*/ 6858002 h 6858002"/>
              <a:gd name="connsiteX52" fmla="*/ 0 w 6088698"/>
              <a:gd name="connsiteY52"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088698" h="6858002">
                <a:moveTo>
                  <a:pt x="0" y="0"/>
                </a:moveTo>
                <a:lnTo>
                  <a:pt x="2610464" y="0"/>
                </a:lnTo>
                <a:lnTo>
                  <a:pt x="2610464" y="3"/>
                </a:lnTo>
                <a:lnTo>
                  <a:pt x="5749313" y="3"/>
                </a:lnTo>
                <a:lnTo>
                  <a:pt x="5749313" y="4"/>
                </a:lnTo>
                <a:lnTo>
                  <a:pt x="5740011" y="4"/>
                </a:lnTo>
                <a:lnTo>
                  <a:pt x="5748114" y="40466"/>
                </a:lnTo>
                <a:lnTo>
                  <a:pt x="5771963" y="159110"/>
                </a:lnTo>
                <a:lnTo>
                  <a:pt x="5788633" y="245521"/>
                </a:lnTo>
                <a:lnTo>
                  <a:pt x="5806229" y="348391"/>
                </a:lnTo>
                <a:lnTo>
                  <a:pt x="5827299" y="470463"/>
                </a:lnTo>
                <a:lnTo>
                  <a:pt x="5849526" y="605566"/>
                </a:lnTo>
                <a:lnTo>
                  <a:pt x="5872911" y="757813"/>
                </a:lnTo>
                <a:lnTo>
                  <a:pt x="5897684" y="923777"/>
                </a:lnTo>
                <a:lnTo>
                  <a:pt x="5922459" y="1104142"/>
                </a:lnTo>
                <a:lnTo>
                  <a:pt x="5947695" y="1296166"/>
                </a:lnTo>
                <a:lnTo>
                  <a:pt x="5971079" y="1503278"/>
                </a:lnTo>
                <a:lnTo>
                  <a:pt x="5993538" y="1719991"/>
                </a:lnTo>
                <a:lnTo>
                  <a:pt x="6013913" y="1949048"/>
                </a:lnTo>
                <a:lnTo>
                  <a:pt x="6033361" y="2187706"/>
                </a:lnTo>
                <a:lnTo>
                  <a:pt x="6051654" y="2436652"/>
                </a:lnTo>
                <a:lnTo>
                  <a:pt x="6058136" y="2564211"/>
                </a:lnTo>
                <a:lnTo>
                  <a:pt x="6065314" y="2694512"/>
                </a:lnTo>
                <a:lnTo>
                  <a:pt x="6072027" y="2826871"/>
                </a:lnTo>
                <a:lnTo>
                  <a:pt x="6076427" y="2959917"/>
                </a:lnTo>
                <a:lnTo>
                  <a:pt x="6080363" y="3095705"/>
                </a:lnTo>
                <a:lnTo>
                  <a:pt x="6084530" y="3232865"/>
                </a:lnTo>
                <a:lnTo>
                  <a:pt x="6087308" y="3372768"/>
                </a:lnTo>
                <a:lnTo>
                  <a:pt x="6087308" y="3514043"/>
                </a:lnTo>
                <a:lnTo>
                  <a:pt x="6088698" y="3656689"/>
                </a:lnTo>
                <a:lnTo>
                  <a:pt x="6087308" y="3800707"/>
                </a:lnTo>
                <a:lnTo>
                  <a:pt x="6084530" y="3946783"/>
                </a:lnTo>
                <a:lnTo>
                  <a:pt x="6081983" y="4092858"/>
                </a:lnTo>
                <a:lnTo>
                  <a:pt x="6076427" y="4240991"/>
                </a:lnTo>
                <a:lnTo>
                  <a:pt x="6070639" y="4390495"/>
                </a:lnTo>
                <a:lnTo>
                  <a:pt x="6063924" y="4540000"/>
                </a:lnTo>
                <a:lnTo>
                  <a:pt x="6054432" y="4690876"/>
                </a:lnTo>
                <a:lnTo>
                  <a:pt x="6043086" y="4843123"/>
                </a:lnTo>
                <a:lnTo>
                  <a:pt x="6032204" y="4996057"/>
                </a:lnTo>
                <a:lnTo>
                  <a:pt x="6018313" y="5148990"/>
                </a:lnTo>
                <a:lnTo>
                  <a:pt x="6001642" y="5303981"/>
                </a:lnTo>
                <a:lnTo>
                  <a:pt x="5984972" y="5456914"/>
                </a:lnTo>
                <a:lnTo>
                  <a:pt x="5965754" y="5612591"/>
                </a:lnTo>
                <a:lnTo>
                  <a:pt x="5944685" y="5768953"/>
                </a:lnTo>
                <a:lnTo>
                  <a:pt x="5922459" y="5923258"/>
                </a:lnTo>
                <a:lnTo>
                  <a:pt x="5896527" y="6079621"/>
                </a:lnTo>
                <a:lnTo>
                  <a:pt x="5868743" y="6235297"/>
                </a:lnTo>
                <a:lnTo>
                  <a:pt x="5841190" y="6391660"/>
                </a:lnTo>
                <a:lnTo>
                  <a:pt x="5809008" y="6547336"/>
                </a:lnTo>
                <a:lnTo>
                  <a:pt x="5776130" y="6702327"/>
                </a:lnTo>
                <a:lnTo>
                  <a:pt x="5741633" y="6858002"/>
                </a:lnTo>
                <a:lnTo>
                  <a:pt x="2610464"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5D45B6-EF2E-425A-9986-A0E2D5C8E68F}"/>
              </a:ext>
            </a:extLst>
          </p:cNvPr>
          <p:cNvSpPr>
            <a:spLocks noGrp="1"/>
          </p:cNvSpPr>
          <p:nvPr>
            <p:ph type="title"/>
          </p:nvPr>
        </p:nvSpPr>
        <p:spPr>
          <a:xfrm>
            <a:off x="900506" y="1118808"/>
            <a:ext cx="4671467" cy="4747683"/>
          </a:xfrm>
        </p:spPr>
        <p:txBody>
          <a:bodyPr anchor="ctr">
            <a:normAutofit/>
          </a:bodyPr>
          <a:lstStyle/>
          <a:p>
            <a:pPr algn="l"/>
            <a:r>
              <a:rPr lang="en-GB" sz="4800">
                <a:latin typeface="Times New Roman" panose="02020603050405020304" pitchFamily="18" charset="0"/>
                <a:cs typeface="Times New Roman" panose="02020603050405020304" pitchFamily="18" charset="0"/>
              </a:rPr>
              <a:t>WHY DO WE NEED RESEARCH 1</a:t>
            </a:r>
          </a:p>
        </p:txBody>
      </p:sp>
      <p:sp>
        <p:nvSpPr>
          <p:cNvPr id="3" name="Content Placeholder 2">
            <a:extLst>
              <a:ext uri="{FF2B5EF4-FFF2-40B4-BE49-F238E27FC236}">
                <a16:creationId xmlns:a16="http://schemas.microsoft.com/office/drawing/2014/main" id="{B34B3404-0597-4066-9690-2727EBE9E01B}"/>
              </a:ext>
            </a:extLst>
          </p:cNvPr>
          <p:cNvSpPr>
            <a:spLocks noGrp="1"/>
          </p:cNvSpPr>
          <p:nvPr>
            <p:ph idx="1"/>
          </p:nvPr>
        </p:nvSpPr>
        <p:spPr>
          <a:xfrm>
            <a:off x="6498769" y="1118809"/>
            <a:ext cx="5049763" cy="4747681"/>
          </a:xfrm>
          <a:effectLst/>
        </p:spPr>
        <p:txBody>
          <a:bodyPr anchor="ctr">
            <a:normAutofit/>
          </a:bodyPr>
          <a:lstStyle/>
          <a:p>
            <a:pPr>
              <a:lnSpc>
                <a:spcPct val="90000"/>
              </a:lnSpc>
              <a:buFont typeface="Wingdings" panose="05000000000000000000" pitchFamily="2" charset="2"/>
              <a:buChar char="v"/>
            </a:pPr>
            <a:r>
              <a:rPr lang="en-GB" sz="1600" dirty="0">
                <a:solidFill>
                  <a:schemeClr val="tx1"/>
                </a:solidFill>
                <a:effectLst/>
                <a:latin typeface="Times New Roman" panose="02020603050405020304" pitchFamily="18" charset="0"/>
                <a:cs typeface="Times New Roman" panose="02020603050405020304" pitchFamily="18" charset="0"/>
              </a:rPr>
              <a:t>The purpose of research is to gain further understanding, enhance our professional knowledge and to benefit us in achieving a broader perspective. </a:t>
            </a:r>
          </a:p>
          <a:p>
            <a:pPr>
              <a:lnSpc>
                <a:spcPct val="90000"/>
              </a:lnSpc>
              <a:buFont typeface="Wingdings" panose="05000000000000000000" pitchFamily="2" charset="2"/>
              <a:buChar char="v"/>
            </a:pPr>
            <a:r>
              <a:rPr lang="en-GB" sz="1600" dirty="0">
                <a:solidFill>
                  <a:schemeClr val="tx1"/>
                </a:solidFill>
                <a:effectLst/>
                <a:latin typeface="Times New Roman" panose="02020603050405020304" pitchFamily="18" charset="0"/>
                <a:cs typeface="Times New Roman" panose="02020603050405020304" pitchFamily="18" charset="0"/>
              </a:rPr>
              <a:t>It is vital for practitioners to demonstrate that counselling does change lives. The research will provide us with evidence for numerous issues so that therapy can be more useful, and have a better result for men's health and wellbeing. </a:t>
            </a:r>
          </a:p>
          <a:p>
            <a:pPr>
              <a:lnSpc>
                <a:spcPct val="90000"/>
              </a:lnSpc>
              <a:buFont typeface="Wingdings" panose="05000000000000000000" pitchFamily="2" charset="2"/>
              <a:buChar char="v"/>
            </a:pPr>
            <a:r>
              <a:rPr lang="en-GB" sz="1600" dirty="0">
                <a:solidFill>
                  <a:schemeClr val="tx1"/>
                </a:solidFill>
                <a:effectLst/>
                <a:latin typeface="Times New Roman" panose="02020603050405020304" pitchFamily="18" charset="0"/>
                <a:cs typeface="Times New Roman" panose="02020603050405020304" pitchFamily="18" charset="0"/>
              </a:rPr>
              <a:t>Many therapists can often be too afraid to ask questions, but we must treat research like our friends, it must be encouraged, and we must be unafraid to challenge. Having a therapy session with our clients can be a piece of research without even knowing it, and it can piece together information and understandings (McLeod, J. 2013) </a:t>
            </a:r>
          </a:p>
        </p:txBody>
      </p:sp>
    </p:spTree>
    <p:extLst>
      <p:ext uri="{BB962C8B-B14F-4D97-AF65-F5344CB8AC3E}">
        <p14:creationId xmlns:p14="http://schemas.microsoft.com/office/powerpoint/2010/main" val="4169201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F3BDD110-869E-4A8C-9250-C7AE5C840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2" y="-2"/>
            <a:ext cx="6088698" cy="6858002"/>
          </a:xfrm>
          <a:custGeom>
            <a:avLst/>
            <a:gdLst>
              <a:gd name="connsiteX0" fmla="*/ 0 w 6088698"/>
              <a:gd name="connsiteY0" fmla="*/ 0 h 6858002"/>
              <a:gd name="connsiteX1" fmla="*/ 2610464 w 6088698"/>
              <a:gd name="connsiteY1" fmla="*/ 0 h 6858002"/>
              <a:gd name="connsiteX2" fmla="*/ 2610464 w 6088698"/>
              <a:gd name="connsiteY2" fmla="*/ 3 h 6858002"/>
              <a:gd name="connsiteX3" fmla="*/ 5749313 w 6088698"/>
              <a:gd name="connsiteY3" fmla="*/ 3 h 6858002"/>
              <a:gd name="connsiteX4" fmla="*/ 5749313 w 6088698"/>
              <a:gd name="connsiteY4" fmla="*/ 4 h 6858002"/>
              <a:gd name="connsiteX5" fmla="*/ 5740011 w 6088698"/>
              <a:gd name="connsiteY5" fmla="*/ 4 h 6858002"/>
              <a:gd name="connsiteX6" fmla="*/ 5748114 w 6088698"/>
              <a:gd name="connsiteY6" fmla="*/ 40466 h 6858002"/>
              <a:gd name="connsiteX7" fmla="*/ 5771963 w 6088698"/>
              <a:gd name="connsiteY7" fmla="*/ 159110 h 6858002"/>
              <a:gd name="connsiteX8" fmla="*/ 5788633 w 6088698"/>
              <a:gd name="connsiteY8" fmla="*/ 245521 h 6858002"/>
              <a:gd name="connsiteX9" fmla="*/ 5806229 w 6088698"/>
              <a:gd name="connsiteY9" fmla="*/ 348391 h 6858002"/>
              <a:gd name="connsiteX10" fmla="*/ 5827299 w 6088698"/>
              <a:gd name="connsiteY10" fmla="*/ 470463 h 6858002"/>
              <a:gd name="connsiteX11" fmla="*/ 5849526 w 6088698"/>
              <a:gd name="connsiteY11" fmla="*/ 605566 h 6858002"/>
              <a:gd name="connsiteX12" fmla="*/ 5872911 w 6088698"/>
              <a:gd name="connsiteY12" fmla="*/ 757813 h 6858002"/>
              <a:gd name="connsiteX13" fmla="*/ 5897684 w 6088698"/>
              <a:gd name="connsiteY13" fmla="*/ 923777 h 6858002"/>
              <a:gd name="connsiteX14" fmla="*/ 5922459 w 6088698"/>
              <a:gd name="connsiteY14" fmla="*/ 1104142 h 6858002"/>
              <a:gd name="connsiteX15" fmla="*/ 5947695 w 6088698"/>
              <a:gd name="connsiteY15" fmla="*/ 1296166 h 6858002"/>
              <a:gd name="connsiteX16" fmla="*/ 5971079 w 6088698"/>
              <a:gd name="connsiteY16" fmla="*/ 1503278 h 6858002"/>
              <a:gd name="connsiteX17" fmla="*/ 5993538 w 6088698"/>
              <a:gd name="connsiteY17" fmla="*/ 1719991 h 6858002"/>
              <a:gd name="connsiteX18" fmla="*/ 6013913 w 6088698"/>
              <a:gd name="connsiteY18" fmla="*/ 1949048 h 6858002"/>
              <a:gd name="connsiteX19" fmla="*/ 6033361 w 6088698"/>
              <a:gd name="connsiteY19" fmla="*/ 2187706 h 6858002"/>
              <a:gd name="connsiteX20" fmla="*/ 6051654 w 6088698"/>
              <a:gd name="connsiteY20" fmla="*/ 2436652 h 6858002"/>
              <a:gd name="connsiteX21" fmla="*/ 6058136 w 6088698"/>
              <a:gd name="connsiteY21" fmla="*/ 2564211 h 6858002"/>
              <a:gd name="connsiteX22" fmla="*/ 6065314 w 6088698"/>
              <a:gd name="connsiteY22" fmla="*/ 2694512 h 6858002"/>
              <a:gd name="connsiteX23" fmla="*/ 6072027 w 6088698"/>
              <a:gd name="connsiteY23" fmla="*/ 2826871 h 6858002"/>
              <a:gd name="connsiteX24" fmla="*/ 6076427 w 6088698"/>
              <a:gd name="connsiteY24" fmla="*/ 2959917 h 6858002"/>
              <a:gd name="connsiteX25" fmla="*/ 6080363 w 6088698"/>
              <a:gd name="connsiteY25" fmla="*/ 3095705 h 6858002"/>
              <a:gd name="connsiteX26" fmla="*/ 6084530 w 6088698"/>
              <a:gd name="connsiteY26" fmla="*/ 3232865 h 6858002"/>
              <a:gd name="connsiteX27" fmla="*/ 6087308 w 6088698"/>
              <a:gd name="connsiteY27" fmla="*/ 3372768 h 6858002"/>
              <a:gd name="connsiteX28" fmla="*/ 6087308 w 6088698"/>
              <a:gd name="connsiteY28" fmla="*/ 3514043 h 6858002"/>
              <a:gd name="connsiteX29" fmla="*/ 6088698 w 6088698"/>
              <a:gd name="connsiteY29" fmla="*/ 3656689 h 6858002"/>
              <a:gd name="connsiteX30" fmla="*/ 6087308 w 6088698"/>
              <a:gd name="connsiteY30" fmla="*/ 3800707 h 6858002"/>
              <a:gd name="connsiteX31" fmla="*/ 6084530 w 6088698"/>
              <a:gd name="connsiteY31" fmla="*/ 3946783 h 6858002"/>
              <a:gd name="connsiteX32" fmla="*/ 6081983 w 6088698"/>
              <a:gd name="connsiteY32" fmla="*/ 4092858 h 6858002"/>
              <a:gd name="connsiteX33" fmla="*/ 6076427 w 6088698"/>
              <a:gd name="connsiteY33" fmla="*/ 4240991 h 6858002"/>
              <a:gd name="connsiteX34" fmla="*/ 6070639 w 6088698"/>
              <a:gd name="connsiteY34" fmla="*/ 4390495 h 6858002"/>
              <a:gd name="connsiteX35" fmla="*/ 6063924 w 6088698"/>
              <a:gd name="connsiteY35" fmla="*/ 4540000 h 6858002"/>
              <a:gd name="connsiteX36" fmla="*/ 6054432 w 6088698"/>
              <a:gd name="connsiteY36" fmla="*/ 4690876 h 6858002"/>
              <a:gd name="connsiteX37" fmla="*/ 6043086 w 6088698"/>
              <a:gd name="connsiteY37" fmla="*/ 4843123 h 6858002"/>
              <a:gd name="connsiteX38" fmla="*/ 6032204 w 6088698"/>
              <a:gd name="connsiteY38" fmla="*/ 4996057 h 6858002"/>
              <a:gd name="connsiteX39" fmla="*/ 6018313 w 6088698"/>
              <a:gd name="connsiteY39" fmla="*/ 5148990 h 6858002"/>
              <a:gd name="connsiteX40" fmla="*/ 6001642 w 6088698"/>
              <a:gd name="connsiteY40" fmla="*/ 5303981 h 6858002"/>
              <a:gd name="connsiteX41" fmla="*/ 5984972 w 6088698"/>
              <a:gd name="connsiteY41" fmla="*/ 5456914 h 6858002"/>
              <a:gd name="connsiteX42" fmla="*/ 5965754 w 6088698"/>
              <a:gd name="connsiteY42" fmla="*/ 5612591 h 6858002"/>
              <a:gd name="connsiteX43" fmla="*/ 5944685 w 6088698"/>
              <a:gd name="connsiteY43" fmla="*/ 5768953 h 6858002"/>
              <a:gd name="connsiteX44" fmla="*/ 5922459 w 6088698"/>
              <a:gd name="connsiteY44" fmla="*/ 5923258 h 6858002"/>
              <a:gd name="connsiteX45" fmla="*/ 5896527 w 6088698"/>
              <a:gd name="connsiteY45" fmla="*/ 6079621 h 6858002"/>
              <a:gd name="connsiteX46" fmla="*/ 5868743 w 6088698"/>
              <a:gd name="connsiteY46" fmla="*/ 6235297 h 6858002"/>
              <a:gd name="connsiteX47" fmla="*/ 5841190 w 6088698"/>
              <a:gd name="connsiteY47" fmla="*/ 6391660 h 6858002"/>
              <a:gd name="connsiteX48" fmla="*/ 5809008 w 6088698"/>
              <a:gd name="connsiteY48" fmla="*/ 6547336 h 6858002"/>
              <a:gd name="connsiteX49" fmla="*/ 5776130 w 6088698"/>
              <a:gd name="connsiteY49" fmla="*/ 6702327 h 6858002"/>
              <a:gd name="connsiteX50" fmla="*/ 5741633 w 6088698"/>
              <a:gd name="connsiteY50" fmla="*/ 6858002 h 6858002"/>
              <a:gd name="connsiteX51" fmla="*/ 2610464 w 6088698"/>
              <a:gd name="connsiteY51" fmla="*/ 6858002 h 6858002"/>
              <a:gd name="connsiteX52" fmla="*/ 0 w 6088698"/>
              <a:gd name="connsiteY52"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088698" h="6858002">
                <a:moveTo>
                  <a:pt x="0" y="0"/>
                </a:moveTo>
                <a:lnTo>
                  <a:pt x="2610464" y="0"/>
                </a:lnTo>
                <a:lnTo>
                  <a:pt x="2610464" y="3"/>
                </a:lnTo>
                <a:lnTo>
                  <a:pt x="5749313" y="3"/>
                </a:lnTo>
                <a:lnTo>
                  <a:pt x="5749313" y="4"/>
                </a:lnTo>
                <a:lnTo>
                  <a:pt x="5740011" y="4"/>
                </a:lnTo>
                <a:lnTo>
                  <a:pt x="5748114" y="40466"/>
                </a:lnTo>
                <a:lnTo>
                  <a:pt x="5771963" y="159110"/>
                </a:lnTo>
                <a:lnTo>
                  <a:pt x="5788633" y="245521"/>
                </a:lnTo>
                <a:lnTo>
                  <a:pt x="5806229" y="348391"/>
                </a:lnTo>
                <a:lnTo>
                  <a:pt x="5827299" y="470463"/>
                </a:lnTo>
                <a:lnTo>
                  <a:pt x="5849526" y="605566"/>
                </a:lnTo>
                <a:lnTo>
                  <a:pt x="5872911" y="757813"/>
                </a:lnTo>
                <a:lnTo>
                  <a:pt x="5897684" y="923777"/>
                </a:lnTo>
                <a:lnTo>
                  <a:pt x="5922459" y="1104142"/>
                </a:lnTo>
                <a:lnTo>
                  <a:pt x="5947695" y="1296166"/>
                </a:lnTo>
                <a:lnTo>
                  <a:pt x="5971079" y="1503278"/>
                </a:lnTo>
                <a:lnTo>
                  <a:pt x="5993538" y="1719991"/>
                </a:lnTo>
                <a:lnTo>
                  <a:pt x="6013913" y="1949048"/>
                </a:lnTo>
                <a:lnTo>
                  <a:pt x="6033361" y="2187706"/>
                </a:lnTo>
                <a:lnTo>
                  <a:pt x="6051654" y="2436652"/>
                </a:lnTo>
                <a:lnTo>
                  <a:pt x="6058136" y="2564211"/>
                </a:lnTo>
                <a:lnTo>
                  <a:pt x="6065314" y="2694512"/>
                </a:lnTo>
                <a:lnTo>
                  <a:pt x="6072027" y="2826871"/>
                </a:lnTo>
                <a:lnTo>
                  <a:pt x="6076427" y="2959917"/>
                </a:lnTo>
                <a:lnTo>
                  <a:pt x="6080363" y="3095705"/>
                </a:lnTo>
                <a:lnTo>
                  <a:pt x="6084530" y="3232865"/>
                </a:lnTo>
                <a:lnTo>
                  <a:pt x="6087308" y="3372768"/>
                </a:lnTo>
                <a:lnTo>
                  <a:pt x="6087308" y="3514043"/>
                </a:lnTo>
                <a:lnTo>
                  <a:pt x="6088698" y="3656689"/>
                </a:lnTo>
                <a:lnTo>
                  <a:pt x="6087308" y="3800707"/>
                </a:lnTo>
                <a:lnTo>
                  <a:pt x="6084530" y="3946783"/>
                </a:lnTo>
                <a:lnTo>
                  <a:pt x="6081983" y="4092858"/>
                </a:lnTo>
                <a:lnTo>
                  <a:pt x="6076427" y="4240991"/>
                </a:lnTo>
                <a:lnTo>
                  <a:pt x="6070639" y="4390495"/>
                </a:lnTo>
                <a:lnTo>
                  <a:pt x="6063924" y="4540000"/>
                </a:lnTo>
                <a:lnTo>
                  <a:pt x="6054432" y="4690876"/>
                </a:lnTo>
                <a:lnTo>
                  <a:pt x="6043086" y="4843123"/>
                </a:lnTo>
                <a:lnTo>
                  <a:pt x="6032204" y="4996057"/>
                </a:lnTo>
                <a:lnTo>
                  <a:pt x="6018313" y="5148990"/>
                </a:lnTo>
                <a:lnTo>
                  <a:pt x="6001642" y="5303981"/>
                </a:lnTo>
                <a:lnTo>
                  <a:pt x="5984972" y="5456914"/>
                </a:lnTo>
                <a:lnTo>
                  <a:pt x="5965754" y="5612591"/>
                </a:lnTo>
                <a:lnTo>
                  <a:pt x="5944685" y="5768953"/>
                </a:lnTo>
                <a:lnTo>
                  <a:pt x="5922459" y="5923258"/>
                </a:lnTo>
                <a:lnTo>
                  <a:pt x="5896527" y="6079621"/>
                </a:lnTo>
                <a:lnTo>
                  <a:pt x="5868743" y="6235297"/>
                </a:lnTo>
                <a:lnTo>
                  <a:pt x="5841190" y="6391660"/>
                </a:lnTo>
                <a:lnTo>
                  <a:pt x="5809008" y="6547336"/>
                </a:lnTo>
                <a:lnTo>
                  <a:pt x="5776130" y="6702327"/>
                </a:lnTo>
                <a:lnTo>
                  <a:pt x="5741633" y="6858002"/>
                </a:lnTo>
                <a:lnTo>
                  <a:pt x="2610464"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A01B1E-19D3-469F-BCC3-E98CCB6086B8}"/>
              </a:ext>
            </a:extLst>
          </p:cNvPr>
          <p:cNvSpPr>
            <a:spLocks noGrp="1"/>
          </p:cNvSpPr>
          <p:nvPr>
            <p:ph type="title"/>
          </p:nvPr>
        </p:nvSpPr>
        <p:spPr>
          <a:xfrm>
            <a:off x="900506" y="1118808"/>
            <a:ext cx="4671467" cy="4747683"/>
          </a:xfrm>
        </p:spPr>
        <p:txBody>
          <a:bodyPr anchor="ctr">
            <a:normAutofit/>
          </a:bodyPr>
          <a:lstStyle/>
          <a:p>
            <a:pPr algn="l"/>
            <a:r>
              <a:rPr lang="en-GB" sz="4800">
                <a:latin typeface="Times New Roman" panose="02020603050405020304" pitchFamily="18" charset="0"/>
                <a:cs typeface="Times New Roman" panose="02020603050405020304" pitchFamily="18" charset="0"/>
              </a:rPr>
              <a:t>WHY DO WE NEED RESEARCH 2</a:t>
            </a:r>
          </a:p>
        </p:txBody>
      </p:sp>
      <p:sp>
        <p:nvSpPr>
          <p:cNvPr id="3" name="Content Placeholder 2">
            <a:extLst>
              <a:ext uri="{FF2B5EF4-FFF2-40B4-BE49-F238E27FC236}">
                <a16:creationId xmlns:a16="http://schemas.microsoft.com/office/drawing/2014/main" id="{BED36A69-B23C-4E53-8D50-566F7F8F4A74}"/>
              </a:ext>
            </a:extLst>
          </p:cNvPr>
          <p:cNvSpPr>
            <a:spLocks noGrp="1"/>
          </p:cNvSpPr>
          <p:nvPr>
            <p:ph idx="1"/>
          </p:nvPr>
        </p:nvSpPr>
        <p:spPr>
          <a:xfrm>
            <a:off x="6498769" y="1118809"/>
            <a:ext cx="5049763" cy="4747681"/>
          </a:xfrm>
          <a:effectLst/>
        </p:spPr>
        <p:txBody>
          <a:bodyPr anchor="ctr">
            <a:normAutofit/>
          </a:bodyPr>
          <a:lstStyle/>
          <a:p>
            <a:pPr>
              <a:lnSpc>
                <a:spcPct val="90000"/>
              </a:lnSpc>
              <a:buFont typeface="Wingdings" panose="05000000000000000000" pitchFamily="2" charset="2"/>
              <a:buChar char="v"/>
            </a:pPr>
            <a:r>
              <a:rPr lang="en-GB" sz="1700" dirty="0">
                <a:solidFill>
                  <a:schemeClr val="tx1"/>
                </a:solidFill>
                <a:effectLst/>
                <a:latin typeface="Times New Roman" panose="02020603050405020304" pitchFamily="18" charset="0"/>
                <a:cs typeface="Times New Roman" panose="02020603050405020304" pitchFamily="18" charset="0"/>
              </a:rPr>
              <a:t>Introducing research into our practice can sometimes interfere with the therapeutic process. However, studies do show that counsellors who take part in research are more likely to meet their client's needs. </a:t>
            </a:r>
          </a:p>
          <a:p>
            <a:pPr>
              <a:lnSpc>
                <a:spcPct val="90000"/>
              </a:lnSpc>
              <a:buFont typeface="Wingdings" panose="05000000000000000000" pitchFamily="2" charset="2"/>
              <a:buChar char="v"/>
            </a:pPr>
            <a:r>
              <a:rPr lang="en-GB" sz="1700" dirty="0">
                <a:solidFill>
                  <a:schemeClr val="tx1"/>
                </a:solidFill>
                <a:effectLst/>
                <a:latin typeface="Times New Roman" panose="02020603050405020304" pitchFamily="18" charset="0"/>
                <a:cs typeface="Times New Roman" panose="02020603050405020304" pitchFamily="18" charset="0"/>
              </a:rPr>
              <a:t>The value of research is that there are always going to be important questions that need answering which will relate to the choices of therapy that we use, for how long and if it is working for the issues we will be discussing during our therapy sessions. </a:t>
            </a:r>
          </a:p>
          <a:p>
            <a:pPr>
              <a:lnSpc>
                <a:spcPct val="90000"/>
              </a:lnSpc>
              <a:buFont typeface="Wingdings" panose="05000000000000000000" pitchFamily="2" charset="2"/>
              <a:buChar char="v"/>
            </a:pPr>
            <a:r>
              <a:rPr lang="en-GB" sz="1700" dirty="0">
                <a:solidFill>
                  <a:schemeClr val="tx1"/>
                </a:solidFill>
                <a:effectLst/>
                <a:latin typeface="Times New Roman" panose="02020603050405020304" pitchFamily="18" charset="0"/>
                <a:cs typeface="Times New Roman" panose="02020603050405020304" pitchFamily="18" charset="0"/>
              </a:rPr>
              <a:t>A lot of questions and opinions can be collated within the therapy room around the research that interests me. However, we need to find out mostly from the male population between the age of 18 – 45 that are still not reaching out for help. So, how can we change this without research. </a:t>
            </a:r>
            <a:endParaRPr lang="en-GB" sz="1700" dirty="0">
              <a:solidFill>
                <a:schemeClr val="tx1"/>
              </a:solidFill>
              <a:latin typeface="Times New Roman" panose="02020603050405020304" pitchFamily="18" charset="0"/>
              <a:cs typeface="Times New Roman" panose="02020603050405020304" pitchFamily="18" charset="0"/>
            </a:endParaRPr>
          </a:p>
          <a:p>
            <a:pPr>
              <a:lnSpc>
                <a:spcPct val="90000"/>
              </a:lnSpc>
            </a:pPr>
            <a:endParaRPr lang="en-GB" sz="1700" dirty="0">
              <a:solidFill>
                <a:schemeClr val="tx1"/>
              </a:solidFill>
            </a:endParaRPr>
          </a:p>
        </p:txBody>
      </p:sp>
    </p:spTree>
    <p:extLst>
      <p:ext uri="{BB962C8B-B14F-4D97-AF65-F5344CB8AC3E}">
        <p14:creationId xmlns:p14="http://schemas.microsoft.com/office/powerpoint/2010/main" val="991738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F3BDD110-869E-4A8C-9250-C7AE5C840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2" y="-2"/>
            <a:ext cx="6088698" cy="6858002"/>
          </a:xfrm>
          <a:custGeom>
            <a:avLst/>
            <a:gdLst>
              <a:gd name="connsiteX0" fmla="*/ 0 w 6088698"/>
              <a:gd name="connsiteY0" fmla="*/ 0 h 6858002"/>
              <a:gd name="connsiteX1" fmla="*/ 2610464 w 6088698"/>
              <a:gd name="connsiteY1" fmla="*/ 0 h 6858002"/>
              <a:gd name="connsiteX2" fmla="*/ 2610464 w 6088698"/>
              <a:gd name="connsiteY2" fmla="*/ 3 h 6858002"/>
              <a:gd name="connsiteX3" fmla="*/ 5749313 w 6088698"/>
              <a:gd name="connsiteY3" fmla="*/ 3 h 6858002"/>
              <a:gd name="connsiteX4" fmla="*/ 5749313 w 6088698"/>
              <a:gd name="connsiteY4" fmla="*/ 4 h 6858002"/>
              <a:gd name="connsiteX5" fmla="*/ 5740011 w 6088698"/>
              <a:gd name="connsiteY5" fmla="*/ 4 h 6858002"/>
              <a:gd name="connsiteX6" fmla="*/ 5748114 w 6088698"/>
              <a:gd name="connsiteY6" fmla="*/ 40466 h 6858002"/>
              <a:gd name="connsiteX7" fmla="*/ 5771963 w 6088698"/>
              <a:gd name="connsiteY7" fmla="*/ 159110 h 6858002"/>
              <a:gd name="connsiteX8" fmla="*/ 5788633 w 6088698"/>
              <a:gd name="connsiteY8" fmla="*/ 245521 h 6858002"/>
              <a:gd name="connsiteX9" fmla="*/ 5806229 w 6088698"/>
              <a:gd name="connsiteY9" fmla="*/ 348391 h 6858002"/>
              <a:gd name="connsiteX10" fmla="*/ 5827299 w 6088698"/>
              <a:gd name="connsiteY10" fmla="*/ 470463 h 6858002"/>
              <a:gd name="connsiteX11" fmla="*/ 5849526 w 6088698"/>
              <a:gd name="connsiteY11" fmla="*/ 605566 h 6858002"/>
              <a:gd name="connsiteX12" fmla="*/ 5872911 w 6088698"/>
              <a:gd name="connsiteY12" fmla="*/ 757813 h 6858002"/>
              <a:gd name="connsiteX13" fmla="*/ 5897684 w 6088698"/>
              <a:gd name="connsiteY13" fmla="*/ 923777 h 6858002"/>
              <a:gd name="connsiteX14" fmla="*/ 5922459 w 6088698"/>
              <a:gd name="connsiteY14" fmla="*/ 1104142 h 6858002"/>
              <a:gd name="connsiteX15" fmla="*/ 5947695 w 6088698"/>
              <a:gd name="connsiteY15" fmla="*/ 1296166 h 6858002"/>
              <a:gd name="connsiteX16" fmla="*/ 5971079 w 6088698"/>
              <a:gd name="connsiteY16" fmla="*/ 1503278 h 6858002"/>
              <a:gd name="connsiteX17" fmla="*/ 5993538 w 6088698"/>
              <a:gd name="connsiteY17" fmla="*/ 1719991 h 6858002"/>
              <a:gd name="connsiteX18" fmla="*/ 6013913 w 6088698"/>
              <a:gd name="connsiteY18" fmla="*/ 1949048 h 6858002"/>
              <a:gd name="connsiteX19" fmla="*/ 6033361 w 6088698"/>
              <a:gd name="connsiteY19" fmla="*/ 2187706 h 6858002"/>
              <a:gd name="connsiteX20" fmla="*/ 6051654 w 6088698"/>
              <a:gd name="connsiteY20" fmla="*/ 2436652 h 6858002"/>
              <a:gd name="connsiteX21" fmla="*/ 6058136 w 6088698"/>
              <a:gd name="connsiteY21" fmla="*/ 2564211 h 6858002"/>
              <a:gd name="connsiteX22" fmla="*/ 6065314 w 6088698"/>
              <a:gd name="connsiteY22" fmla="*/ 2694512 h 6858002"/>
              <a:gd name="connsiteX23" fmla="*/ 6072027 w 6088698"/>
              <a:gd name="connsiteY23" fmla="*/ 2826871 h 6858002"/>
              <a:gd name="connsiteX24" fmla="*/ 6076427 w 6088698"/>
              <a:gd name="connsiteY24" fmla="*/ 2959917 h 6858002"/>
              <a:gd name="connsiteX25" fmla="*/ 6080363 w 6088698"/>
              <a:gd name="connsiteY25" fmla="*/ 3095705 h 6858002"/>
              <a:gd name="connsiteX26" fmla="*/ 6084530 w 6088698"/>
              <a:gd name="connsiteY26" fmla="*/ 3232865 h 6858002"/>
              <a:gd name="connsiteX27" fmla="*/ 6087308 w 6088698"/>
              <a:gd name="connsiteY27" fmla="*/ 3372768 h 6858002"/>
              <a:gd name="connsiteX28" fmla="*/ 6087308 w 6088698"/>
              <a:gd name="connsiteY28" fmla="*/ 3514043 h 6858002"/>
              <a:gd name="connsiteX29" fmla="*/ 6088698 w 6088698"/>
              <a:gd name="connsiteY29" fmla="*/ 3656689 h 6858002"/>
              <a:gd name="connsiteX30" fmla="*/ 6087308 w 6088698"/>
              <a:gd name="connsiteY30" fmla="*/ 3800707 h 6858002"/>
              <a:gd name="connsiteX31" fmla="*/ 6084530 w 6088698"/>
              <a:gd name="connsiteY31" fmla="*/ 3946783 h 6858002"/>
              <a:gd name="connsiteX32" fmla="*/ 6081983 w 6088698"/>
              <a:gd name="connsiteY32" fmla="*/ 4092858 h 6858002"/>
              <a:gd name="connsiteX33" fmla="*/ 6076427 w 6088698"/>
              <a:gd name="connsiteY33" fmla="*/ 4240991 h 6858002"/>
              <a:gd name="connsiteX34" fmla="*/ 6070639 w 6088698"/>
              <a:gd name="connsiteY34" fmla="*/ 4390495 h 6858002"/>
              <a:gd name="connsiteX35" fmla="*/ 6063924 w 6088698"/>
              <a:gd name="connsiteY35" fmla="*/ 4540000 h 6858002"/>
              <a:gd name="connsiteX36" fmla="*/ 6054432 w 6088698"/>
              <a:gd name="connsiteY36" fmla="*/ 4690876 h 6858002"/>
              <a:gd name="connsiteX37" fmla="*/ 6043086 w 6088698"/>
              <a:gd name="connsiteY37" fmla="*/ 4843123 h 6858002"/>
              <a:gd name="connsiteX38" fmla="*/ 6032204 w 6088698"/>
              <a:gd name="connsiteY38" fmla="*/ 4996057 h 6858002"/>
              <a:gd name="connsiteX39" fmla="*/ 6018313 w 6088698"/>
              <a:gd name="connsiteY39" fmla="*/ 5148990 h 6858002"/>
              <a:gd name="connsiteX40" fmla="*/ 6001642 w 6088698"/>
              <a:gd name="connsiteY40" fmla="*/ 5303981 h 6858002"/>
              <a:gd name="connsiteX41" fmla="*/ 5984972 w 6088698"/>
              <a:gd name="connsiteY41" fmla="*/ 5456914 h 6858002"/>
              <a:gd name="connsiteX42" fmla="*/ 5965754 w 6088698"/>
              <a:gd name="connsiteY42" fmla="*/ 5612591 h 6858002"/>
              <a:gd name="connsiteX43" fmla="*/ 5944685 w 6088698"/>
              <a:gd name="connsiteY43" fmla="*/ 5768953 h 6858002"/>
              <a:gd name="connsiteX44" fmla="*/ 5922459 w 6088698"/>
              <a:gd name="connsiteY44" fmla="*/ 5923258 h 6858002"/>
              <a:gd name="connsiteX45" fmla="*/ 5896527 w 6088698"/>
              <a:gd name="connsiteY45" fmla="*/ 6079621 h 6858002"/>
              <a:gd name="connsiteX46" fmla="*/ 5868743 w 6088698"/>
              <a:gd name="connsiteY46" fmla="*/ 6235297 h 6858002"/>
              <a:gd name="connsiteX47" fmla="*/ 5841190 w 6088698"/>
              <a:gd name="connsiteY47" fmla="*/ 6391660 h 6858002"/>
              <a:gd name="connsiteX48" fmla="*/ 5809008 w 6088698"/>
              <a:gd name="connsiteY48" fmla="*/ 6547336 h 6858002"/>
              <a:gd name="connsiteX49" fmla="*/ 5776130 w 6088698"/>
              <a:gd name="connsiteY49" fmla="*/ 6702327 h 6858002"/>
              <a:gd name="connsiteX50" fmla="*/ 5741633 w 6088698"/>
              <a:gd name="connsiteY50" fmla="*/ 6858002 h 6858002"/>
              <a:gd name="connsiteX51" fmla="*/ 2610464 w 6088698"/>
              <a:gd name="connsiteY51" fmla="*/ 6858002 h 6858002"/>
              <a:gd name="connsiteX52" fmla="*/ 0 w 6088698"/>
              <a:gd name="connsiteY52"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088698" h="6858002">
                <a:moveTo>
                  <a:pt x="0" y="0"/>
                </a:moveTo>
                <a:lnTo>
                  <a:pt x="2610464" y="0"/>
                </a:lnTo>
                <a:lnTo>
                  <a:pt x="2610464" y="3"/>
                </a:lnTo>
                <a:lnTo>
                  <a:pt x="5749313" y="3"/>
                </a:lnTo>
                <a:lnTo>
                  <a:pt x="5749313" y="4"/>
                </a:lnTo>
                <a:lnTo>
                  <a:pt x="5740011" y="4"/>
                </a:lnTo>
                <a:lnTo>
                  <a:pt x="5748114" y="40466"/>
                </a:lnTo>
                <a:lnTo>
                  <a:pt x="5771963" y="159110"/>
                </a:lnTo>
                <a:lnTo>
                  <a:pt x="5788633" y="245521"/>
                </a:lnTo>
                <a:lnTo>
                  <a:pt x="5806229" y="348391"/>
                </a:lnTo>
                <a:lnTo>
                  <a:pt x="5827299" y="470463"/>
                </a:lnTo>
                <a:lnTo>
                  <a:pt x="5849526" y="605566"/>
                </a:lnTo>
                <a:lnTo>
                  <a:pt x="5872911" y="757813"/>
                </a:lnTo>
                <a:lnTo>
                  <a:pt x="5897684" y="923777"/>
                </a:lnTo>
                <a:lnTo>
                  <a:pt x="5922459" y="1104142"/>
                </a:lnTo>
                <a:lnTo>
                  <a:pt x="5947695" y="1296166"/>
                </a:lnTo>
                <a:lnTo>
                  <a:pt x="5971079" y="1503278"/>
                </a:lnTo>
                <a:lnTo>
                  <a:pt x="5993538" y="1719991"/>
                </a:lnTo>
                <a:lnTo>
                  <a:pt x="6013913" y="1949048"/>
                </a:lnTo>
                <a:lnTo>
                  <a:pt x="6033361" y="2187706"/>
                </a:lnTo>
                <a:lnTo>
                  <a:pt x="6051654" y="2436652"/>
                </a:lnTo>
                <a:lnTo>
                  <a:pt x="6058136" y="2564211"/>
                </a:lnTo>
                <a:lnTo>
                  <a:pt x="6065314" y="2694512"/>
                </a:lnTo>
                <a:lnTo>
                  <a:pt x="6072027" y="2826871"/>
                </a:lnTo>
                <a:lnTo>
                  <a:pt x="6076427" y="2959917"/>
                </a:lnTo>
                <a:lnTo>
                  <a:pt x="6080363" y="3095705"/>
                </a:lnTo>
                <a:lnTo>
                  <a:pt x="6084530" y="3232865"/>
                </a:lnTo>
                <a:lnTo>
                  <a:pt x="6087308" y="3372768"/>
                </a:lnTo>
                <a:lnTo>
                  <a:pt x="6087308" y="3514043"/>
                </a:lnTo>
                <a:lnTo>
                  <a:pt x="6088698" y="3656689"/>
                </a:lnTo>
                <a:lnTo>
                  <a:pt x="6087308" y="3800707"/>
                </a:lnTo>
                <a:lnTo>
                  <a:pt x="6084530" y="3946783"/>
                </a:lnTo>
                <a:lnTo>
                  <a:pt x="6081983" y="4092858"/>
                </a:lnTo>
                <a:lnTo>
                  <a:pt x="6076427" y="4240991"/>
                </a:lnTo>
                <a:lnTo>
                  <a:pt x="6070639" y="4390495"/>
                </a:lnTo>
                <a:lnTo>
                  <a:pt x="6063924" y="4540000"/>
                </a:lnTo>
                <a:lnTo>
                  <a:pt x="6054432" y="4690876"/>
                </a:lnTo>
                <a:lnTo>
                  <a:pt x="6043086" y="4843123"/>
                </a:lnTo>
                <a:lnTo>
                  <a:pt x="6032204" y="4996057"/>
                </a:lnTo>
                <a:lnTo>
                  <a:pt x="6018313" y="5148990"/>
                </a:lnTo>
                <a:lnTo>
                  <a:pt x="6001642" y="5303981"/>
                </a:lnTo>
                <a:lnTo>
                  <a:pt x="5984972" y="5456914"/>
                </a:lnTo>
                <a:lnTo>
                  <a:pt x="5965754" y="5612591"/>
                </a:lnTo>
                <a:lnTo>
                  <a:pt x="5944685" y="5768953"/>
                </a:lnTo>
                <a:lnTo>
                  <a:pt x="5922459" y="5923258"/>
                </a:lnTo>
                <a:lnTo>
                  <a:pt x="5896527" y="6079621"/>
                </a:lnTo>
                <a:lnTo>
                  <a:pt x="5868743" y="6235297"/>
                </a:lnTo>
                <a:lnTo>
                  <a:pt x="5841190" y="6391660"/>
                </a:lnTo>
                <a:lnTo>
                  <a:pt x="5809008" y="6547336"/>
                </a:lnTo>
                <a:lnTo>
                  <a:pt x="5776130" y="6702327"/>
                </a:lnTo>
                <a:lnTo>
                  <a:pt x="5741633" y="6858002"/>
                </a:lnTo>
                <a:lnTo>
                  <a:pt x="2610464"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D88135-B7FD-4D47-B72A-2A5991C35048}"/>
              </a:ext>
            </a:extLst>
          </p:cNvPr>
          <p:cNvSpPr>
            <a:spLocks noGrp="1"/>
          </p:cNvSpPr>
          <p:nvPr>
            <p:ph type="title"/>
          </p:nvPr>
        </p:nvSpPr>
        <p:spPr>
          <a:xfrm>
            <a:off x="900506" y="1118808"/>
            <a:ext cx="4671467" cy="4747683"/>
          </a:xfrm>
        </p:spPr>
        <p:txBody>
          <a:bodyPr anchor="ctr">
            <a:normAutofit/>
          </a:bodyPr>
          <a:lstStyle/>
          <a:p>
            <a:pPr algn="l"/>
            <a:r>
              <a:rPr lang="en-GB" sz="4800">
                <a:latin typeface="Times New Roman" panose="02020603050405020304" pitchFamily="18" charset="0"/>
                <a:cs typeface="Times New Roman" panose="02020603050405020304" pitchFamily="18" charset="0"/>
              </a:rPr>
              <a:t>QUANTITATIVE RESEARCH</a:t>
            </a:r>
          </a:p>
        </p:txBody>
      </p:sp>
      <p:sp>
        <p:nvSpPr>
          <p:cNvPr id="3" name="Content Placeholder 2">
            <a:extLst>
              <a:ext uri="{FF2B5EF4-FFF2-40B4-BE49-F238E27FC236}">
                <a16:creationId xmlns:a16="http://schemas.microsoft.com/office/drawing/2014/main" id="{AB53114C-5F38-4DF2-8C86-1EC23B0653CE}"/>
              </a:ext>
            </a:extLst>
          </p:cNvPr>
          <p:cNvSpPr>
            <a:spLocks noGrp="1"/>
          </p:cNvSpPr>
          <p:nvPr>
            <p:ph idx="1"/>
          </p:nvPr>
        </p:nvSpPr>
        <p:spPr>
          <a:xfrm>
            <a:off x="6498769" y="1118809"/>
            <a:ext cx="5049763" cy="4747681"/>
          </a:xfrm>
          <a:effectLst/>
        </p:spPr>
        <p:txBody>
          <a:bodyPr anchor="ctr">
            <a:normAutofit/>
          </a:bodyPr>
          <a:lstStyle/>
          <a:p>
            <a:pPr marL="36900" indent="0">
              <a:lnSpc>
                <a:spcPct val="90000"/>
              </a:lnSpc>
              <a:buNone/>
            </a:pPr>
            <a:endParaRPr lang="en-GB" sz="1700" dirty="0">
              <a:solidFill>
                <a:schemeClr val="tx1"/>
              </a:solidFill>
              <a:effectLst/>
            </a:endParaRPr>
          </a:p>
          <a:p>
            <a:pPr>
              <a:lnSpc>
                <a:spcPct val="90000"/>
              </a:lnSpc>
              <a:buFont typeface="Wingdings" panose="05000000000000000000" pitchFamily="2" charset="2"/>
              <a:buChar char="v"/>
            </a:pPr>
            <a:r>
              <a:rPr lang="en-GB" sz="1700" dirty="0">
                <a:solidFill>
                  <a:schemeClr val="tx1"/>
                </a:solidFill>
                <a:effectLst/>
              </a:rPr>
              <a:t>The methodological method I will be using is going to be quantitative which is a systematic approach to research which needs to be carried out. This measured research will be collected and transformed into numerical data. The questionnaire I will be using will be a mix of open and closed questions. </a:t>
            </a:r>
          </a:p>
          <a:p>
            <a:pPr>
              <a:lnSpc>
                <a:spcPct val="90000"/>
              </a:lnSpc>
              <a:buFont typeface="Wingdings" panose="05000000000000000000" pitchFamily="2" charset="2"/>
              <a:buChar char="v"/>
            </a:pPr>
            <a:r>
              <a:rPr lang="en-GB" sz="1700" dirty="0">
                <a:solidFill>
                  <a:schemeClr val="tx1"/>
                </a:solidFill>
                <a:effectLst/>
              </a:rPr>
              <a:t>Quantitative research has a significant advantage because it is effortless to measure, and the results can be revealed through the data. </a:t>
            </a:r>
          </a:p>
          <a:p>
            <a:pPr>
              <a:lnSpc>
                <a:spcPct val="90000"/>
              </a:lnSpc>
              <a:buFont typeface="Wingdings" panose="05000000000000000000" pitchFamily="2" charset="2"/>
              <a:buChar char="v"/>
            </a:pPr>
            <a:r>
              <a:rPr lang="en-GB" sz="1700" dirty="0">
                <a:solidFill>
                  <a:schemeClr val="tx1"/>
                </a:solidFill>
                <a:effectLst/>
              </a:rPr>
              <a:t>There are unfortunately disadvantages to using quantitative research. For example, we cannot quantify how a person is feeling about the questions or subject. It can produce a small dataset, and the outcomes contain statistical descriptions. </a:t>
            </a:r>
          </a:p>
          <a:p>
            <a:pPr>
              <a:lnSpc>
                <a:spcPct val="90000"/>
              </a:lnSpc>
            </a:pPr>
            <a:endParaRPr lang="en-GB" sz="1700" dirty="0">
              <a:solidFill>
                <a:schemeClr val="tx1"/>
              </a:solidFill>
            </a:endParaRPr>
          </a:p>
        </p:txBody>
      </p:sp>
    </p:spTree>
    <p:extLst>
      <p:ext uri="{BB962C8B-B14F-4D97-AF65-F5344CB8AC3E}">
        <p14:creationId xmlns:p14="http://schemas.microsoft.com/office/powerpoint/2010/main" val="2424922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9">
            <a:extLst>
              <a:ext uri="{FF2B5EF4-FFF2-40B4-BE49-F238E27FC236}">
                <a16:creationId xmlns:a16="http://schemas.microsoft.com/office/drawing/2014/main" id="{F3BDD110-869E-4A8C-9250-C7AE5C840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2" y="-2"/>
            <a:ext cx="6088698" cy="6858002"/>
          </a:xfrm>
          <a:custGeom>
            <a:avLst/>
            <a:gdLst>
              <a:gd name="connsiteX0" fmla="*/ 0 w 6088698"/>
              <a:gd name="connsiteY0" fmla="*/ 0 h 6858002"/>
              <a:gd name="connsiteX1" fmla="*/ 2610464 w 6088698"/>
              <a:gd name="connsiteY1" fmla="*/ 0 h 6858002"/>
              <a:gd name="connsiteX2" fmla="*/ 2610464 w 6088698"/>
              <a:gd name="connsiteY2" fmla="*/ 3 h 6858002"/>
              <a:gd name="connsiteX3" fmla="*/ 5749313 w 6088698"/>
              <a:gd name="connsiteY3" fmla="*/ 3 h 6858002"/>
              <a:gd name="connsiteX4" fmla="*/ 5749313 w 6088698"/>
              <a:gd name="connsiteY4" fmla="*/ 4 h 6858002"/>
              <a:gd name="connsiteX5" fmla="*/ 5740011 w 6088698"/>
              <a:gd name="connsiteY5" fmla="*/ 4 h 6858002"/>
              <a:gd name="connsiteX6" fmla="*/ 5748114 w 6088698"/>
              <a:gd name="connsiteY6" fmla="*/ 40466 h 6858002"/>
              <a:gd name="connsiteX7" fmla="*/ 5771963 w 6088698"/>
              <a:gd name="connsiteY7" fmla="*/ 159110 h 6858002"/>
              <a:gd name="connsiteX8" fmla="*/ 5788633 w 6088698"/>
              <a:gd name="connsiteY8" fmla="*/ 245521 h 6858002"/>
              <a:gd name="connsiteX9" fmla="*/ 5806229 w 6088698"/>
              <a:gd name="connsiteY9" fmla="*/ 348391 h 6858002"/>
              <a:gd name="connsiteX10" fmla="*/ 5827299 w 6088698"/>
              <a:gd name="connsiteY10" fmla="*/ 470463 h 6858002"/>
              <a:gd name="connsiteX11" fmla="*/ 5849526 w 6088698"/>
              <a:gd name="connsiteY11" fmla="*/ 605566 h 6858002"/>
              <a:gd name="connsiteX12" fmla="*/ 5872911 w 6088698"/>
              <a:gd name="connsiteY12" fmla="*/ 757813 h 6858002"/>
              <a:gd name="connsiteX13" fmla="*/ 5897684 w 6088698"/>
              <a:gd name="connsiteY13" fmla="*/ 923777 h 6858002"/>
              <a:gd name="connsiteX14" fmla="*/ 5922459 w 6088698"/>
              <a:gd name="connsiteY14" fmla="*/ 1104142 h 6858002"/>
              <a:gd name="connsiteX15" fmla="*/ 5947695 w 6088698"/>
              <a:gd name="connsiteY15" fmla="*/ 1296166 h 6858002"/>
              <a:gd name="connsiteX16" fmla="*/ 5971079 w 6088698"/>
              <a:gd name="connsiteY16" fmla="*/ 1503278 h 6858002"/>
              <a:gd name="connsiteX17" fmla="*/ 5993538 w 6088698"/>
              <a:gd name="connsiteY17" fmla="*/ 1719991 h 6858002"/>
              <a:gd name="connsiteX18" fmla="*/ 6013913 w 6088698"/>
              <a:gd name="connsiteY18" fmla="*/ 1949048 h 6858002"/>
              <a:gd name="connsiteX19" fmla="*/ 6033361 w 6088698"/>
              <a:gd name="connsiteY19" fmla="*/ 2187706 h 6858002"/>
              <a:gd name="connsiteX20" fmla="*/ 6051654 w 6088698"/>
              <a:gd name="connsiteY20" fmla="*/ 2436652 h 6858002"/>
              <a:gd name="connsiteX21" fmla="*/ 6058136 w 6088698"/>
              <a:gd name="connsiteY21" fmla="*/ 2564211 h 6858002"/>
              <a:gd name="connsiteX22" fmla="*/ 6065314 w 6088698"/>
              <a:gd name="connsiteY22" fmla="*/ 2694512 h 6858002"/>
              <a:gd name="connsiteX23" fmla="*/ 6072027 w 6088698"/>
              <a:gd name="connsiteY23" fmla="*/ 2826871 h 6858002"/>
              <a:gd name="connsiteX24" fmla="*/ 6076427 w 6088698"/>
              <a:gd name="connsiteY24" fmla="*/ 2959917 h 6858002"/>
              <a:gd name="connsiteX25" fmla="*/ 6080363 w 6088698"/>
              <a:gd name="connsiteY25" fmla="*/ 3095705 h 6858002"/>
              <a:gd name="connsiteX26" fmla="*/ 6084530 w 6088698"/>
              <a:gd name="connsiteY26" fmla="*/ 3232865 h 6858002"/>
              <a:gd name="connsiteX27" fmla="*/ 6087308 w 6088698"/>
              <a:gd name="connsiteY27" fmla="*/ 3372768 h 6858002"/>
              <a:gd name="connsiteX28" fmla="*/ 6087308 w 6088698"/>
              <a:gd name="connsiteY28" fmla="*/ 3514043 h 6858002"/>
              <a:gd name="connsiteX29" fmla="*/ 6088698 w 6088698"/>
              <a:gd name="connsiteY29" fmla="*/ 3656689 h 6858002"/>
              <a:gd name="connsiteX30" fmla="*/ 6087308 w 6088698"/>
              <a:gd name="connsiteY30" fmla="*/ 3800707 h 6858002"/>
              <a:gd name="connsiteX31" fmla="*/ 6084530 w 6088698"/>
              <a:gd name="connsiteY31" fmla="*/ 3946783 h 6858002"/>
              <a:gd name="connsiteX32" fmla="*/ 6081983 w 6088698"/>
              <a:gd name="connsiteY32" fmla="*/ 4092858 h 6858002"/>
              <a:gd name="connsiteX33" fmla="*/ 6076427 w 6088698"/>
              <a:gd name="connsiteY33" fmla="*/ 4240991 h 6858002"/>
              <a:gd name="connsiteX34" fmla="*/ 6070639 w 6088698"/>
              <a:gd name="connsiteY34" fmla="*/ 4390495 h 6858002"/>
              <a:gd name="connsiteX35" fmla="*/ 6063924 w 6088698"/>
              <a:gd name="connsiteY35" fmla="*/ 4540000 h 6858002"/>
              <a:gd name="connsiteX36" fmla="*/ 6054432 w 6088698"/>
              <a:gd name="connsiteY36" fmla="*/ 4690876 h 6858002"/>
              <a:gd name="connsiteX37" fmla="*/ 6043086 w 6088698"/>
              <a:gd name="connsiteY37" fmla="*/ 4843123 h 6858002"/>
              <a:gd name="connsiteX38" fmla="*/ 6032204 w 6088698"/>
              <a:gd name="connsiteY38" fmla="*/ 4996057 h 6858002"/>
              <a:gd name="connsiteX39" fmla="*/ 6018313 w 6088698"/>
              <a:gd name="connsiteY39" fmla="*/ 5148990 h 6858002"/>
              <a:gd name="connsiteX40" fmla="*/ 6001642 w 6088698"/>
              <a:gd name="connsiteY40" fmla="*/ 5303981 h 6858002"/>
              <a:gd name="connsiteX41" fmla="*/ 5984972 w 6088698"/>
              <a:gd name="connsiteY41" fmla="*/ 5456914 h 6858002"/>
              <a:gd name="connsiteX42" fmla="*/ 5965754 w 6088698"/>
              <a:gd name="connsiteY42" fmla="*/ 5612591 h 6858002"/>
              <a:gd name="connsiteX43" fmla="*/ 5944685 w 6088698"/>
              <a:gd name="connsiteY43" fmla="*/ 5768953 h 6858002"/>
              <a:gd name="connsiteX44" fmla="*/ 5922459 w 6088698"/>
              <a:gd name="connsiteY44" fmla="*/ 5923258 h 6858002"/>
              <a:gd name="connsiteX45" fmla="*/ 5896527 w 6088698"/>
              <a:gd name="connsiteY45" fmla="*/ 6079621 h 6858002"/>
              <a:gd name="connsiteX46" fmla="*/ 5868743 w 6088698"/>
              <a:gd name="connsiteY46" fmla="*/ 6235297 h 6858002"/>
              <a:gd name="connsiteX47" fmla="*/ 5841190 w 6088698"/>
              <a:gd name="connsiteY47" fmla="*/ 6391660 h 6858002"/>
              <a:gd name="connsiteX48" fmla="*/ 5809008 w 6088698"/>
              <a:gd name="connsiteY48" fmla="*/ 6547336 h 6858002"/>
              <a:gd name="connsiteX49" fmla="*/ 5776130 w 6088698"/>
              <a:gd name="connsiteY49" fmla="*/ 6702327 h 6858002"/>
              <a:gd name="connsiteX50" fmla="*/ 5741633 w 6088698"/>
              <a:gd name="connsiteY50" fmla="*/ 6858002 h 6858002"/>
              <a:gd name="connsiteX51" fmla="*/ 2610464 w 6088698"/>
              <a:gd name="connsiteY51" fmla="*/ 6858002 h 6858002"/>
              <a:gd name="connsiteX52" fmla="*/ 0 w 6088698"/>
              <a:gd name="connsiteY52"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088698" h="6858002">
                <a:moveTo>
                  <a:pt x="0" y="0"/>
                </a:moveTo>
                <a:lnTo>
                  <a:pt x="2610464" y="0"/>
                </a:lnTo>
                <a:lnTo>
                  <a:pt x="2610464" y="3"/>
                </a:lnTo>
                <a:lnTo>
                  <a:pt x="5749313" y="3"/>
                </a:lnTo>
                <a:lnTo>
                  <a:pt x="5749313" y="4"/>
                </a:lnTo>
                <a:lnTo>
                  <a:pt x="5740011" y="4"/>
                </a:lnTo>
                <a:lnTo>
                  <a:pt x="5748114" y="40466"/>
                </a:lnTo>
                <a:lnTo>
                  <a:pt x="5771963" y="159110"/>
                </a:lnTo>
                <a:lnTo>
                  <a:pt x="5788633" y="245521"/>
                </a:lnTo>
                <a:lnTo>
                  <a:pt x="5806229" y="348391"/>
                </a:lnTo>
                <a:lnTo>
                  <a:pt x="5827299" y="470463"/>
                </a:lnTo>
                <a:lnTo>
                  <a:pt x="5849526" y="605566"/>
                </a:lnTo>
                <a:lnTo>
                  <a:pt x="5872911" y="757813"/>
                </a:lnTo>
                <a:lnTo>
                  <a:pt x="5897684" y="923777"/>
                </a:lnTo>
                <a:lnTo>
                  <a:pt x="5922459" y="1104142"/>
                </a:lnTo>
                <a:lnTo>
                  <a:pt x="5947695" y="1296166"/>
                </a:lnTo>
                <a:lnTo>
                  <a:pt x="5971079" y="1503278"/>
                </a:lnTo>
                <a:lnTo>
                  <a:pt x="5993538" y="1719991"/>
                </a:lnTo>
                <a:lnTo>
                  <a:pt x="6013913" y="1949048"/>
                </a:lnTo>
                <a:lnTo>
                  <a:pt x="6033361" y="2187706"/>
                </a:lnTo>
                <a:lnTo>
                  <a:pt x="6051654" y="2436652"/>
                </a:lnTo>
                <a:lnTo>
                  <a:pt x="6058136" y="2564211"/>
                </a:lnTo>
                <a:lnTo>
                  <a:pt x="6065314" y="2694512"/>
                </a:lnTo>
                <a:lnTo>
                  <a:pt x="6072027" y="2826871"/>
                </a:lnTo>
                <a:lnTo>
                  <a:pt x="6076427" y="2959917"/>
                </a:lnTo>
                <a:lnTo>
                  <a:pt x="6080363" y="3095705"/>
                </a:lnTo>
                <a:lnTo>
                  <a:pt x="6084530" y="3232865"/>
                </a:lnTo>
                <a:lnTo>
                  <a:pt x="6087308" y="3372768"/>
                </a:lnTo>
                <a:lnTo>
                  <a:pt x="6087308" y="3514043"/>
                </a:lnTo>
                <a:lnTo>
                  <a:pt x="6088698" y="3656689"/>
                </a:lnTo>
                <a:lnTo>
                  <a:pt x="6087308" y="3800707"/>
                </a:lnTo>
                <a:lnTo>
                  <a:pt x="6084530" y="3946783"/>
                </a:lnTo>
                <a:lnTo>
                  <a:pt x="6081983" y="4092858"/>
                </a:lnTo>
                <a:lnTo>
                  <a:pt x="6076427" y="4240991"/>
                </a:lnTo>
                <a:lnTo>
                  <a:pt x="6070639" y="4390495"/>
                </a:lnTo>
                <a:lnTo>
                  <a:pt x="6063924" y="4540000"/>
                </a:lnTo>
                <a:lnTo>
                  <a:pt x="6054432" y="4690876"/>
                </a:lnTo>
                <a:lnTo>
                  <a:pt x="6043086" y="4843123"/>
                </a:lnTo>
                <a:lnTo>
                  <a:pt x="6032204" y="4996057"/>
                </a:lnTo>
                <a:lnTo>
                  <a:pt x="6018313" y="5148990"/>
                </a:lnTo>
                <a:lnTo>
                  <a:pt x="6001642" y="5303981"/>
                </a:lnTo>
                <a:lnTo>
                  <a:pt x="5984972" y="5456914"/>
                </a:lnTo>
                <a:lnTo>
                  <a:pt x="5965754" y="5612591"/>
                </a:lnTo>
                <a:lnTo>
                  <a:pt x="5944685" y="5768953"/>
                </a:lnTo>
                <a:lnTo>
                  <a:pt x="5922459" y="5923258"/>
                </a:lnTo>
                <a:lnTo>
                  <a:pt x="5896527" y="6079621"/>
                </a:lnTo>
                <a:lnTo>
                  <a:pt x="5868743" y="6235297"/>
                </a:lnTo>
                <a:lnTo>
                  <a:pt x="5841190" y="6391660"/>
                </a:lnTo>
                <a:lnTo>
                  <a:pt x="5809008" y="6547336"/>
                </a:lnTo>
                <a:lnTo>
                  <a:pt x="5776130" y="6702327"/>
                </a:lnTo>
                <a:lnTo>
                  <a:pt x="5741633" y="6858002"/>
                </a:lnTo>
                <a:lnTo>
                  <a:pt x="2610464"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8FB79D-90A1-4D6E-822E-F2D850F2F28D}"/>
              </a:ext>
            </a:extLst>
          </p:cNvPr>
          <p:cNvSpPr>
            <a:spLocks noGrp="1"/>
          </p:cNvSpPr>
          <p:nvPr>
            <p:ph type="title"/>
          </p:nvPr>
        </p:nvSpPr>
        <p:spPr>
          <a:xfrm>
            <a:off x="900506" y="1118808"/>
            <a:ext cx="4671467" cy="4747683"/>
          </a:xfrm>
        </p:spPr>
        <p:txBody>
          <a:bodyPr anchor="ctr">
            <a:normAutofit/>
          </a:bodyPr>
          <a:lstStyle/>
          <a:p>
            <a:pPr algn="l"/>
            <a:r>
              <a:rPr lang="en-GB" sz="4800" dirty="0">
                <a:latin typeface="Times New Roman" panose="02020603050405020304" pitchFamily="18" charset="0"/>
                <a:cs typeface="Times New Roman" panose="02020603050405020304" pitchFamily="18" charset="0"/>
              </a:rPr>
              <a:t>MY RESEARCH QUESTIONS</a:t>
            </a:r>
          </a:p>
        </p:txBody>
      </p:sp>
      <p:sp>
        <p:nvSpPr>
          <p:cNvPr id="3" name="Content Placeholder 2">
            <a:extLst>
              <a:ext uri="{FF2B5EF4-FFF2-40B4-BE49-F238E27FC236}">
                <a16:creationId xmlns:a16="http://schemas.microsoft.com/office/drawing/2014/main" id="{3C35C6FE-45B9-46C7-A4B8-B9839330FE90}"/>
              </a:ext>
            </a:extLst>
          </p:cNvPr>
          <p:cNvSpPr>
            <a:spLocks noGrp="1"/>
          </p:cNvSpPr>
          <p:nvPr>
            <p:ph idx="1"/>
          </p:nvPr>
        </p:nvSpPr>
        <p:spPr>
          <a:xfrm>
            <a:off x="6498769" y="1118809"/>
            <a:ext cx="5049763" cy="4747681"/>
          </a:xfrm>
          <a:effectLst/>
        </p:spPr>
        <p:txBody>
          <a:bodyPr anchor="ctr">
            <a:normAutofit/>
          </a:bodyPr>
          <a:lstStyle/>
          <a:p>
            <a:pPr>
              <a:buFont typeface="Wingdings" panose="05000000000000000000" pitchFamily="2" charset="2"/>
              <a:buChar char="v"/>
            </a:pPr>
            <a:r>
              <a:rPr lang="en-GB" b="1" dirty="0">
                <a:solidFill>
                  <a:schemeClr val="tx1"/>
                </a:solidFill>
                <a:effectLst/>
                <a:latin typeface="Times New Roman" panose="02020603050405020304" pitchFamily="18" charset="0"/>
                <a:cs typeface="Times New Roman" panose="02020603050405020304" pitchFamily="18" charset="0"/>
              </a:rPr>
              <a:t>What would you do if someone tells you they are thinking about suicide?</a:t>
            </a:r>
          </a:p>
          <a:p>
            <a:pPr lvl="0">
              <a:buFont typeface="Wingdings" panose="05000000000000000000" pitchFamily="2" charset="2"/>
              <a:buChar char="v"/>
            </a:pPr>
            <a:endParaRPr lang="en-GB" b="1" dirty="0">
              <a:solidFill>
                <a:schemeClr val="tx1"/>
              </a:solidFill>
              <a:effectLst/>
              <a:latin typeface="Times New Roman" panose="02020603050405020304" pitchFamily="18" charset="0"/>
              <a:cs typeface="Times New Roman" panose="02020603050405020304" pitchFamily="18" charset="0"/>
            </a:endParaRPr>
          </a:p>
          <a:p>
            <a:pPr lvl="0">
              <a:buFont typeface="Wingdings" panose="05000000000000000000" pitchFamily="2" charset="2"/>
              <a:buChar char="v"/>
            </a:pPr>
            <a:r>
              <a:rPr lang="en-GB" b="1" dirty="0">
                <a:solidFill>
                  <a:schemeClr val="tx1"/>
                </a:solidFill>
                <a:effectLst/>
                <a:latin typeface="Times New Roman" panose="02020603050405020304" pitchFamily="18" charset="0"/>
                <a:cs typeface="Times New Roman" panose="02020603050405020304" pitchFamily="18" charset="0"/>
              </a:rPr>
              <a:t>Would you be more likely now, after all the campaigns and awareness, to ask for help if you were suffering emotionally?</a:t>
            </a:r>
            <a:endParaRPr lang="en-GB" dirty="0">
              <a:solidFill>
                <a:schemeClr val="tx1"/>
              </a:solidFill>
              <a:effectLst/>
              <a:latin typeface="Times New Roman" panose="02020603050405020304" pitchFamily="18" charset="0"/>
              <a:cs typeface="Times New Roman" panose="02020603050405020304" pitchFamily="18" charset="0"/>
            </a:endParaRPr>
          </a:p>
          <a:p>
            <a:pPr lvl="0">
              <a:buFont typeface="Wingdings" panose="05000000000000000000" pitchFamily="2" charset="2"/>
              <a:buChar char="v"/>
            </a:pPr>
            <a:endParaRPr lang="en-GB" b="1" dirty="0">
              <a:solidFill>
                <a:schemeClr val="tx1"/>
              </a:solidFill>
              <a:effectLst/>
              <a:latin typeface="Times New Roman" panose="02020603050405020304" pitchFamily="18" charset="0"/>
              <a:cs typeface="Times New Roman" panose="02020603050405020304" pitchFamily="18" charset="0"/>
            </a:endParaRPr>
          </a:p>
          <a:p>
            <a:pPr lvl="0">
              <a:buFont typeface="Wingdings" panose="05000000000000000000" pitchFamily="2" charset="2"/>
              <a:buChar char="v"/>
            </a:pPr>
            <a:r>
              <a:rPr lang="en-GB" b="1" dirty="0">
                <a:solidFill>
                  <a:schemeClr val="tx1"/>
                </a:solidFill>
                <a:effectLst/>
                <a:latin typeface="Times New Roman" panose="02020603050405020304" pitchFamily="18" charset="0"/>
                <a:cs typeface="Times New Roman" panose="02020603050405020304" pitchFamily="18" charset="0"/>
              </a:rPr>
              <a:t>Would you know where to go to ask for emotional support?</a:t>
            </a:r>
            <a:endParaRPr lang="en-GB" dirty="0">
              <a:solidFill>
                <a:schemeClr val="tx1"/>
              </a:solidFill>
              <a:effectLst/>
              <a:latin typeface="Times New Roman" panose="02020603050405020304" pitchFamily="18" charset="0"/>
              <a:cs typeface="Times New Roman" panose="02020603050405020304" pitchFamily="18" charset="0"/>
            </a:endParaRPr>
          </a:p>
          <a:p>
            <a:endParaRPr lang="en-GB" dirty="0">
              <a:solidFill>
                <a:schemeClr val="tx1"/>
              </a:solidFill>
            </a:endParaRPr>
          </a:p>
        </p:txBody>
      </p:sp>
    </p:spTree>
    <p:extLst>
      <p:ext uri="{BB962C8B-B14F-4D97-AF65-F5344CB8AC3E}">
        <p14:creationId xmlns:p14="http://schemas.microsoft.com/office/powerpoint/2010/main" val="1159794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F3BDD110-869E-4A8C-9250-C7AE5C840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2" y="-2"/>
            <a:ext cx="6088698" cy="6858002"/>
          </a:xfrm>
          <a:custGeom>
            <a:avLst/>
            <a:gdLst>
              <a:gd name="connsiteX0" fmla="*/ 0 w 6088698"/>
              <a:gd name="connsiteY0" fmla="*/ 0 h 6858002"/>
              <a:gd name="connsiteX1" fmla="*/ 2610464 w 6088698"/>
              <a:gd name="connsiteY1" fmla="*/ 0 h 6858002"/>
              <a:gd name="connsiteX2" fmla="*/ 2610464 w 6088698"/>
              <a:gd name="connsiteY2" fmla="*/ 3 h 6858002"/>
              <a:gd name="connsiteX3" fmla="*/ 5749313 w 6088698"/>
              <a:gd name="connsiteY3" fmla="*/ 3 h 6858002"/>
              <a:gd name="connsiteX4" fmla="*/ 5749313 w 6088698"/>
              <a:gd name="connsiteY4" fmla="*/ 4 h 6858002"/>
              <a:gd name="connsiteX5" fmla="*/ 5740011 w 6088698"/>
              <a:gd name="connsiteY5" fmla="*/ 4 h 6858002"/>
              <a:gd name="connsiteX6" fmla="*/ 5748114 w 6088698"/>
              <a:gd name="connsiteY6" fmla="*/ 40466 h 6858002"/>
              <a:gd name="connsiteX7" fmla="*/ 5771963 w 6088698"/>
              <a:gd name="connsiteY7" fmla="*/ 159110 h 6858002"/>
              <a:gd name="connsiteX8" fmla="*/ 5788633 w 6088698"/>
              <a:gd name="connsiteY8" fmla="*/ 245521 h 6858002"/>
              <a:gd name="connsiteX9" fmla="*/ 5806229 w 6088698"/>
              <a:gd name="connsiteY9" fmla="*/ 348391 h 6858002"/>
              <a:gd name="connsiteX10" fmla="*/ 5827299 w 6088698"/>
              <a:gd name="connsiteY10" fmla="*/ 470463 h 6858002"/>
              <a:gd name="connsiteX11" fmla="*/ 5849526 w 6088698"/>
              <a:gd name="connsiteY11" fmla="*/ 605566 h 6858002"/>
              <a:gd name="connsiteX12" fmla="*/ 5872911 w 6088698"/>
              <a:gd name="connsiteY12" fmla="*/ 757813 h 6858002"/>
              <a:gd name="connsiteX13" fmla="*/ 5897684 w 6088698"/>
              <a:gd name="connsiteY13" fmla="*/ 923777 h 6858002"/>
              <a:gd name="connsiteX14" fmla="*/ 5922459 w 6088698"/>
              <a:gd name="connsiteY14" fmla="*/ 1104142 h 6858002"/>
              <a:gd name="connsiteX15" fmla="*/ 5947695 w 6088698"/>
              <a:gd name="connsiteY15" fmla="*/ 1296166 h 6858002"/>
              <a:gd name="connsiteX16" fmla="*/ 5971079 w 6088698"/>
              <a:gd name="connsiteY16" fmla="*/ 1503278 h 6858002"/>
              <a:gd name="connsiteX17" fmla="*/ 5993538 w 6088698"/>
              <a:gd name="connsiteY17" fmla="*/ 1719991 h 6858002"/>
              <a:gd name="connsiteX18" fmla="*/ 6013913 w 6088698"/>
              <a:gd name="connsiteY18" fmla="*/ 1949048 h 6858002"/>
              <a:gd name="connsiteX19" fmla="*/ 6033361 w 6088698"/>
              <a:gd name="connsiteY19" fmla="*/ 2187706 h 6858002"/>
              <a:gd name="connsiteX20" fmla="*/ 6051654 w 6088698"/>
              <a:gd name="connsiteY20" fmla="*/ 2436652 h 6858002"/>
              <a:gd name="connsiteX21" fmla="*/ 6058136 w 6088698"/>
              <a:gd name="connsiteY21" fmla="*/ 2564211 h 6858002"/>
              <a:gd name="connsiteX22" fmla="*/ 6065314 w 6088698"/>
              <a:gd name="connsiteY22" fmla="*/ 2694512 h 6858002"/>
              <a:gd name="connsiteX23" fmla="*/ 6072027 w 6088698"/>
              <a:gd name="connsiteY23" fmla="*/ 2826871 h 6858002"/>
              <a:gd name="connsiteX24" fmla="*/ 6076427 w 6088698"/>
              <a:gd name="connsiteY24" fmla="*/ 2959917 h 6858002"/>
              <a:gd name="connsiteX25" fmla="*/ 6080363 w 6088698"/>
              <a:gd name="connsiteY25" fmla="*/ 3095705 h 6858002"/>
              <a:gd name="connsiteX26" fmla="*/ 6084530 w 6088698"/>
              <a:gd name="connsiteY26" fmla="*/ 3232865 h 6858002"/>
              <a:gd name="connsiteX27" fmla="*/ 6087308 w 6088698"/>
              <a:gd name="connsiteY27" fmla="*/ 3372768 h 6858002"/>
              <a:gd name="connsiteX28" fmla="*/ 6087308 w 6088698"/>
              <a:gd name="connsiteY28" fmla="*/ 3514043 h 6858002"/>
              <a:gd name="connsiteX29" fmla="*/ 6088698 w 6088698"/>
              <a:gd name="connsiteY29" fmla="*/ 3656689 h 6858002"/>
              <a:gd name="connsiteX30" fmla="*/ 6087308 w 6088698"/>
              <a:gd name="connsiteY30" fmla="*/ 3800707 h 6858002"/>
              <a:gd name="connsiteX31" fmla="*/ 6084530 w 6088698"/>
              <a:gd name="connsiteY31" fmla="*/ 3946783 h 6858002"/>
              <a:gd name="connsiteX32" fmla="*/ 6081983 w 6088698"/>
              <a:gd name="connsiteY32" fmla="*/ 4092858 h 6858002"/>
              <a:gd name="connsiteX33" fmla="*/ 6076427 w 6088698"/>
              <a:gd name="connsiteY33" fmla="*/ 4240991 h 6858002"/>
              <a:gd name="connsiteX34" fmla="*/ 6070639 w 6088698"/>
              <a:gd name="connsiteY34" fmla="*/ 4390495 h 6858002"/>
              <a:gd name="connsiteX35" fmla="*/ 6063924 w 6088698"/>
              <a:gd name="connsiteY35" fmla="*/ 4540000 h 6858002"/>
              <a:gd name="connsiteX36" fmla="*/ 6054432 w 6088698"/>
              <a:gd name="connsiteY36" fmla="*/ 4690876 h 6858002"/>
              <a:gd name="connsiteX37" fmla="*/ 6043086 w 6088698"/>
              <a:gd name="connsiteY37" fmla="*/ 4843123 h 6858002"/>
              <a:gd name="connsiteX38" fmla="*/ 6032204 w 6088698"/>
              <a:gd name="connsiteY38" fmla="*/ 4996057 h 6858002"/>
              <a:gd name="connsiteX39" fmla="*/ 6018313 w 6088698"/>
              <a:gd name="connsiteY39" fmla="*/ 5148990 h 6858002"/>
              <a:gd name="connsiteX40" fmla="*/ 6001642 w 6088698"/>
              <a:gd name="connsiteY40" fmla="*/ 5303981 h 6858002"/>
              <a:gd name="connsiteX41" fmla="*/ 5984972 w 6088698"/>
              <a:gd name="connsiteY41" fmla="*/ 5456914 h 6858002"/>
              <a:gd name="connsiteX42" fmla="*/ 5965754 w 6088698"/>
              <a:gd name="connsiteY42" fmla="*/ 5612591 h 6858002"/>
              <a:gd name="connsiteX43" fmla="*/ 5944685 w 6088698"/>
              <a:gd name="connsiteY43" fmla="*/ 5768953 h 6858002"/>
              <a:gd name="connsiteX44" fmla="*/ 5922459 w 6088698"/>
              <a:gd name="connsiteY44" fmla="*/ 5923258 h 6858002"/>
              <a:gd name="connsiteX45" fmla="*/ 5896527 w 6088698"/>
              <a:gd name="connsiteY45" fmla="*/ 6079621 h 6858002"/>
              <a:gd name="connsiteX46" fmla="*/ 5868743 w 6088698"/>
              <a:gd name="connsiteY46" fmla="*/ 6235297 h 6858002"/>
              <a:gd name="connsiteX47" fmla="*/ 5841190 w 6088698"/>
              <a:gd name="connsiteY47" fmla="*/ 6391660 h 6858002"/>
              <a:gd name="connsiteX48" fmla="*/ 5809008 w 6088698"/>
              <a:gd name="connsiteY48" fmla="*/ 6547336 h 6858002"/>
              <a:gd name="connsiteX49" fmla="*/ 5776130 w 6088698"/>
              <a:gd name="connsiteY49" fmla="*/ 6702327 h 6858002"/>
              <a:gd name="connsiteX50" fmla="*/ 5741633 w 6088698"/>
              <a:gd name="connsiteY50" fmla="*/ 6858002 h 6858002"/>
              <a:gd name="connsiteX51" fmla="*/ 2610464 w 6088698"/>
              <a:gd name="connsiteY51" fmla="*/ 6858002 h 6858002"/>
              <a:gd name="connsiteX52" fmla="*/ 0 w 6088698"/>
              <a:gd name="connsiteY52"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088698" h="6858002">
                <a:moveTo>
                  <a:pt x="0" y="0"/>
                </a:moveTo>
                <a:lnTo>
                  <a:pt x="2610464" y="0"/>
                </a:lnTo>
                <a:lnTo>
                  <a:pt x="2610464" y="3"/>
                </a:lnTo>
                <a:lnTo>
                  <a:pt x="5749313" y="3"/>
                </a:lnTo>
                <a:lnTo>
                  <a:pt x="5749313" y="4"/>
                </a:lnTo>
                <a:lnTo>
                  <a:pt x="5740011" y="4"/>
                </a:lnTo>
                <a:lnTo>
                  <a:pt x="5748114" y="40466"/>
                </a:lnTo>
                <a:lnTo>
                  <a:pt x="5771963" y="159110"/>
                </a:lnTo>
                <a:lnTo>
                  <a:pt x="5788633" y="245521"/>
                </a:lnTo>
                <a:lnTo>
                  <a:pt x="5806229" y="348391"/>
                </a:lnTo>
                <a:lnTo>
                  <a:pt x="5827299" y="470463"/>
                </a:lnTo>
                <a:lnTo>
                  <a:pt x="5849526" y="605566"/>
                </a:lnTo>
                <a:lnTo>
                  <a:pt x="5872911" y="757813"/>
                </a:lnTo>
                <a:lnTo>
                  <a:pt x="5897684" y="923777"/>
                </a:lnTo>
                <a:lnTo>
                  <a:pt x="5922459" y="1104142"/>
                </a:lnTo>
                <a:lnTo>
                  <a:pt x="5947695" y="1296166"/>
                </a:lnTo>
                <a:lnTo>
                  <a:pt x="5971079" y="1503278"/>
                </a:lnTo>
                <a:lnTo>
                  <a:pt x="5993538" y="1719991"/>
                </a:lnTo>
                <a:lnTo>
                  <a:pt x="6013913" y="1949048"/>
                </a:lnTo>
                <a:lnTo>
                  <a:pt x="6033361" y="2187706"/>
                </a:lnTo>
                <a:lnTo>
                  <a:pt x="6051654" y="2436652"/>
                </a:lnTo>
                <a:lnTo>
                  <a:pt x="6058136" y="2564211"/>
                </a:lnTo>
                <a:lnTo>
                  <a:pt x="6065314" y="2694512"/>
                </a:lnTo>
                <a:lnTo>
                  <a:pt x="6072027" y="2826871"/>
                </a:lnTo>
                <a:lnTo>
                  <a:pt x="6076427" y="2959917"/>
                </a:lnTo>
                <a:lnTo>
                  <a:pt x="6080363" y="3095705"/>
                </a:lnTo>
                <a:lnTo>
                  <a:pt x="6084530" y="3232865"/>
                </a:lnTo>
                <a:lnTo>
                  <a:pt x="6087308" y="3372768"/>
                </a:lnTo>
                <a:lnTo>
                  <a:pt x="6087308" y="3514043"/>
                </a:lnTo>
                <a:lnTo>
                  <a:pt x="6088698" y="3656689"/>
                </a:lnTo>
                <a:lnTo>
                  <a:pt x="6087308" y="3800707"/>
                </a:lnTo>
                <a:lnTo>
                  <a:pt x="6084530" y="3946783"/>
                </a:lnTo>
                <a:lnTo>
                  <a:pt x="6081983" y="4092858"/>
                </a:lnTo>
                <a:lnTo>
                  <a:pt x="6076427" y="4240991"/>
                </a:lnTo>
                <a:lnTo>
                  <a:pt x="6070639" y="4390495"/>
                </a:lnTo>
                <a:lnTo>
                  <a:pt x="6063924" y="4540000"/>
                </a:lnTo>
                <a:lnTo>
                  <a:pt x="6054432" y="4690876"/>
                </a:lnTo>
                <a:lnTo>
                  <a:pt x="6043086" y="4843123"/>
                </a:lnTo>
                <a:lnTo>
                  <a:pt x="6032204" y="4996057"/>
                </a:lnTo>
                <a:lnTo>
                  <a:pt x="6018313" y="5148990"/>
                </a:lnTo>
                <a:lnTo>
                  <a:pt x="6001642" y="5303981"/>
                </a:lnTo>
                <a:lnTo>
                  <a:pt x="5984972" y="5456914"/>
                </a:lnTo>
                <a:lnTo>
                  <a:pt x="5965754" y="5612591"/>
                </a:lnTo>
                <a:lnTo>
                  <a:pt x="5944685" y="5768953"/>
                </a:lnTo>
                <a:lnTo>
                  <a:pt x="5922459" y="5923258"/>
                </a:lnTo>
                <a:lnTo>
                  <a:pt x="5896527" y="6079621"/>
                </a:lnTo>
                <a:lnTo>
                  <a:pt x="5868743" y="6235297"/>
                </a:lnTo>
                <a:lnTo>
                  <a:pt x="5841190" y="6391660"/>
                </a:lnTo>
                <a:lnTo>
                  <a:pt x="5809008" y="6547336"/>
                </a:lnTo>
                <a:lnTo>
                  <a:pt x="5776130" y="6702327"/>
                </a:lnTo>
                <a:lnTo>
                  <a:pt x="5741633" y="6858002"/>
                </a:lnTo>
                <a:lnTo>
                  <a:pt x="2610464"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5C2AE6-7F9D-484D-96C2-D6088377FE50}"/>
              </a:ext>
            </a:extLst>
          </p:cNvPr>
          <p:cNvSpPr>
            <a:spLocks noGrp="1"/>
          </p:cNvSpPr>
          <p:nvPr>
            <p:ph type="title"/>
          </p:nvPr>
        </p:nvSpPr>
        <p:spPr>
          <a:xfrm>
            <a:off x="900506" y="1118808"/>
            <a:ext cx="4671467" cy="4747683"/>
          </a:xfrm>
        </p:spPr>
        <p:txBody>
          <a:bodyPr anchor="ctr">
            <a:normAutofit/>
          </a:bodyPr>
          <a:lstStyle/>
          <a:p>
            <a:pPr algn="l"/>
            <a:r>
              <a:rPr lang="en-GB" sz="4800" dirty="0">
                <a:latin typeface="Times New Roman" panose="02020603050405020304" pitchFamily="18" charset="0"/>
                <a:cs typeface="Times New Roman" panose="02020603050405020304" pitchFamily="18" charset="0"/>
              </a:rPr>
              <a:t>ETHICAL IMPLICATIONS</a:t>
            </a:r>
          </a:p>
        </p:txBody>
      </p:sp>
      <p:sp>
        <p:nvSpPr>
          <p:cNvPr id="3" name="Content Placeholder 2">
            <a:extLst>
              <a:ext uri="{FF2B5EF4-FFF2-40B4-BE49-F238E27FC236}">
                <a16:creationId xmlns:a16="http://schemas.microsoft.com/office/drawing/2014/main" id="{D6B19386-B63A-4A3B-8D35-2F0A777E67F1}"/>
              </a:ext>
            </a:extLst>
          </p:cNvPr>
          <p:cNvSpPr>
            <a:spLocks noGrp="1"/>
          </p:cNvSpPr>
          <p:nvPr>
            <p:ph idx="1"/>
          </p:nvPr>
        </p:nvSpPr>
        <p:spPr>
          <a:xfrm>
            <a:off x="6498769" y="1118809"/>
            <a:ext cx="5049763" cy="4747681"/>
          </a:xfrm>
          <a:effectLst/>
        </p:spPr>
        <p:txBody>
          <a:bodyPr anchor="ctr">
            <a:normAutofit/>
          </a:bodyPr>
          <a:lstStyle/>
          <a:p>
            <a:pPr lvl="0">
              <a:lnSpc>
                <a:spcPct val="90000"/>
              </a:lnSpc>
              <a:buFont typeface="Wingdings" panose="05000000000000000000" pitchFamily="2" charset="2"/>
              <a:buChar char="v"/>
            </a:pPr>
            <a:r>
              <a:rPr lang="en-GB" sz="1700" b="1"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Beneficence – </a:t>
            </a:r>
            <a:r>
              <a:rPr lang="en-GB" sz="1700"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we are acting on research to enhance the wellbeing of the client.</a:t>
            </a:r>
            <a:endParaRPr lang="en-GB" sz="1700" dirty="0">
              <a:solidFill>
                <a:schemeClr val="tx1"/>
              </a:solidFill>
              <a:effectLst/>
              <a:latin typeface="Times New Roman" panose="02020603050405020304" pitchFamily="18" charset="0"/>
              <a:cs typeface="Times New Roman" panose="02020603050405020304" pitchFamily="18" charset="0"/>
            </a:endParaRPr>
          </a:p>
          <a:p>
            <a:pPr lvl="0">
              <a:lnSpc>
                <a:spcPct val="90000"/>
              </a:lnSpc>
              <a:buFont typeface="Wingdings" panose="05000000000000000000" pitchFamily="2" charset="2"/>
              <a:buChar char="v"/>
            </a:pPr>
            <a:r>
              <a:rPr lang="en-GB" sz="1700" b="1"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Autonomy –</a:t>
            </a:r>
            <a:r>
              <a:rPr lang="en-GB" sz="1700"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 respect the rights of a person and to be mindful of the potential harm in answering the questionnaire. They must be the ones to decide as to whether they participate.</a:t>
            </a:r>
            <a:endParaRPr lang="en-GB" sz="1700" dirty="0">
              <a:solidFill>
                <a:schemeClr val="tx1"/>
              </a:solidFill>
              <a:effectLst/>
              <a:latin typeface="Times New Roman" panose="02020603050405020304" pitchFamily="18" charset="0"/>
              <a:cs typeface="Times New Roman" panose="02020603050405020304" pitchFamily="18" charset="0"/>
            </a:endParaRPr>
          </a:p>
          <a:p>
            <a:pPr lvl="0">
              <a:lnSpc>
                <a:spcPct val="90000"/>
              </a:lnSpc>
              <a:buFont typeface="Wingdings" panose="05000000000000000000" pitchFamily="2" charset="2"/>
              <a:buChar char="v"/>
            </a:pPr>
            <a:r>
              <a:rPr lang="en-GB" sz="1700" b="1"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Empathy</a:t>
            </a:r>
            <a:r>
              <a:rPr lang="en-GB" sz="1700"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 – must always be shown.</a:t>
            </a:r>
            <a:endParaRPr lang="en-GB" sz="1700" dirty="0">
              <a:solidFill>
                <a:schemeClr val="tx1"/>
              </a:solidFill>
              <a:effectLst/>
              <a:latin typeface="Times New Roman" panose="02020603050405020304" pitchFamily="18" charset="0"/>
              <a:cs typeface="Times New Roman" panose="02020603050405020304" pitchFamily="18" charset="0"/>
            </a:endParaRPr>
          </a:p>
          <a:p>
            <a:pPr lvl="0">
              <a:lnSpc>
                <a:spcPct val="90000"/>
              </a:lnSpc>
              <a:buFont typeface="Wingdings" panose="05000000000000000000" pitchFamily="2" charset="2"/>
              <a:buChar char="v"/>
            </a:pPr>
            <a:r>
              <a:rPr lang="en-GB" sz="1700" b="1"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Fidelity </a:t>
            </a:r>
            <a:r>
              <a:rPr lang="en-GB" sz="1700"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 everybody must always be treated in a fair manner . </a:t>
            </a:r>
            <a:endParaRPr lang="en-GB" sz="1700" dirty="0">
              <a:solidFill>
                <a:schemeClr val="tx1"/>
              </a:solidFill>
              <a:effectLst/>
              <a:latin typeface="Times New Roman" panose="02020603050405020304" pitchFamily="18" charset="0"/>
              <a:cs typeface="Times New Roman" panose="02020603050405020304" pitchFamily="18" charset="0"/>
            </a:endParaRPr>
          </a:p>
          <a:p>
            <a:pPr lvl="0">
              <a:lnSpc>
                <a:spcPct val="90000"/>
              </a:lnSpc>
              <a:buFont typeface="Wingdings" panose="05000000000000000000" pitchFamily="2" charset="2"/>
              <a:buChar char="v"/>
            </a:pPr>
            <a:r>
              <a:rPr lang="en-GB" sz="1700" b="1"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Non-maleficence</a:t>
            </a:r>
            <a:r>
              <a:rPr lang="en-GB" sz="1700"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 – The least harm to reach a beneficial outcome. </a:t>
            </a:r>
            <a:endParaRPr lang="en-GB" sz="1700" dirty="0">
              <a:solidFill>
                <a:schemeClr val="tx1"/>
              </a:solidFill>
              <a:effectLst/>
              <a:latin typeface="Times New Roman" panose="02020603050405020304" pitchFamily="18" charset="0"/>
              <a:cs typeface="Times New Roman" panose="02020603050405020304" pitchFamily="18" charset="0"/>
            </a:endParaRPr>
          </a:p>
          <a:p>
            <a:pPr lvl="0">
              <a:lnSpc>
                <a:spcPct val="90000"/>
              </a:lnSpc>
              <a:buFont typeface="Wingdings" panose="05000000000000000000" pitchFamily="2" charset="2"/>
              <a:buChar char="v"/>
            </a:pPr>
            <a:r>
              <a:rPr lang="en-GB" sz="1700" b="1"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Informed consent – </a:t>
            </a:r>
            <a:r>
              <a:rPr lang="en-GB" sz="1700"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we must have their informed consent or permission after we have given them all the details of the research and the possible results.</a:t>
            </a:r>
            <a:endParaRPr lang="en-GB" sz="1700" dirty="0">
              <a:solidFill>
                <a:schemeClr val="tx1"/>
              </a:solidFill>
              <a:effectLst/>
              <a:latin typeface="Times New Roman" panose="02020603050405020304" pitchFamily="18" charset="0"/>
              <a:cs typeface="Times New Roman" panose="02020603050405020304" pitchFamily="18" charset="0"/>
            </a:endParaRPr>
          </a:p>
          <a:p>
            <a:pPr lvl="0">
              <a:lnSpc>
                <a:spcPct val="90000"/>
              </a:lnSpc>
              <a:buFont typeface="Wingdings" panose="05000000000000000000" pitchFamily="2" charset="2"/>
              <a:buChar char="v"/>
            </a:pPr>
            <a:r>
              <a:rPr lang="en-GB" sz="1700" b="1"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Confidentiality - personal</a:t>
            </a:r>
            <a:r>
              <a:rPr lang="en-GB" sz="1700"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 information must be carefully</a:t>
            </a:r>
            <a:r>
              <a:rPr lang="en-GB" sz="1700" b="1"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 </a:t>
            </a:r>
            <a:r>
              <a:rPr lang="en-GB" sz="1700" dirty="0">
                <a:solidFill>
                  <a:schemeClr val="tx1"/>
                </a:solidFill>
                <a:effectLst>
                  <a:glow rad="38100">
                    <a:schemeClr val="bg1">
                      <a:lumMod val="50000"/>
                      <a:lumOff val="50000"/>
                      <a:alpha val="20000"/>
                    </a:schemeClr>
                  </a:glow>
                  <a:outerShdw blurRad="44450" dist="12700" dir="13860000" algn="tl">
                    <a:srgbClr val="000000">
                      <a:alpha val="20000"/>
                    </a:srgbClr>
                  </a:outerShdw>
                </a:effectLst>
                <a:latin typeface="Times New Roman" panose="02020603050405020304" pitchFamily="18" charset="0"/>
                <a:cs typeface="Times New Roman" panose="02020603050405020304" pitchFamily="18" charset="0"/>
              </a:rPr>
              <a:t>restricted and controlled (BACP, 2018).</a:t>
            </a:r>
            <a:endParaRPr lang="en-GB" sz="1700" dirty="0">
              <a:solidFill>
                <a:schemeClr val="tx1"/>
              </a:solidFill>
              <a:effectLst/>
              <a:latin typeface="Times New Roman" panose="02020603050405020304" pitchFamily="18" charset="0"/>
              <a:cs typeface="Times New Roman" panose="02020603050405020304" pitchFamily="18" charset="0"/>
            </a:endParaRPr>
          </a:p>
          <a:p>
            <a:pPr>
              <a:lnSpc>
                <a:spcPct val="90000"/>
              </a:lnSpc>
            </a:pPr>
            <a:endParaRPr lang="en-GB" sz="1700" dirty="0">
              <a:solidFill>
                <a:schemeClr val="tx1"/>
              </a:solidFill>
            </a:endParaRPr>
          </a:p>
        </p:txBody>
      </p:sp>
    </p:spTree>
    <p:extLst>
      <p:ext uri="{BB962C8B-B14F-4D97-AF65-F5344CB8AC3E}">
        <p14:creationId xmlns:p14="http://schemas.microsoft.com/office/powerpoint/2010/main" val="3753322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F3BDD110-869E-4A8C-9250-C7AE5C840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2" y="-2"/>
            <a:ext cx="6088698" cy="6858002"/>
          </a:xfrm>
          <a:custGeom>
            <a:avLst/>
            <a:gdLst>
              <a:gd name="connsiteX0" fmla="*/ 0 w 6088698"/>
              <a:gd name="connsiteY0" fmla="*/ 0 h 6858002"/>
              <a:gd name="connsiteX1" fmla="*/ 2610464 w 6088698"/>
              <a:gd name="connsiteY1" fmla="*/ 0 h 6858002"/>
              <a:gd name="connsiteX2" fmla="*/ 2610464 w 6088698"/>
              <a:gd name="connsiteY2" fmla="*/ 3 h 6858002"/>
              <a:gd name="connsiteX3" fmla="*/ 5749313 w 6088698"/>
              <a:gd name="connsiteY3" fmla="*/ 3 h 6858002"/>
              <a:gd name="connsiteX4" fmla="*/ 5749313 w 6088698"/>
              <a:gd name="connsiteY4" fmla="*/ 4 h 6858002"/>
              <a:gd name="connsiteX5" fmla="*/ 5740011 w 6088698"/>
              <a:gd name="connsiteY5" fmla="*/ 4 h 6858002"/>
              <a:gd name="connsiteX6" fmla="*/ 5748114 w 6088698"/>
              <a:gd name="connsiteY6" fmla="*/ 40466 h 6858002"/>
              <a:gd name="connsiteX7" fmla="*/ 5771963 w 6088698"/>
              <a:gd name="connsiteY7" fmla="*/ 159110 h 6858002"/>
              <a:gd name="connsiteX8" fmla="*/ 5788633 w 6088698"/>
              <a:gd name="connsiteY8" fmla="*/ 245521 h 6858002"/>
              <a:gd name="connsiteX9" fmla="*/ 5806229 w 6088698"/>
              <a:gd name="connsiteY9" fmla="*/ 348391 h 6858002"/>
              <a:gd name="connsiteX10" fmla="*/ 5827299 w 6088698"/>
              <a:gd name="connsiteY10" fmla="*/ 470463 h 6858002"/>
              <a:gd name="connsiteX11" fmla="*/ 5849526 w 6088698"/>
              <a:gd name="connsiteY11" fmla="*/ 605566 h 6858002"/>
              <a:gd name="connsiteX12" fmla="*/ 5872911 w 6088698"/>
              <a:gd name="connsiteY12" fmla="*/ 757813 h 6858002"/>
              <a:gd name="connsiteX13" fmla="*/ 5897684 w 6088698"/>
              <a:gd name="connsiteY13" fmla="*/ 923777 h 6858002"/>
              <a:gd name="connsiteX14" fmla="*/ 5922459 w 6088698"/>
              <a:gd name="connsiteY14" fmla="*/ 1104142 h 6858002"/>
              <a:gd name="connsiteX15" fmla="*/ 5947695 w 6088698"/>
              <a:gd name="connsiteY15" fmla="*/ 1296166 h 6858002"/>
              <a:gd name="connsiteX16" fmla="*/ 5971079 w 6088698"/>
              <a:gd name="connsiteY16" fmla="*/ 1503278 h 6858002"/>
              <a:gd name="connsiteX17" fmla="*/ 5993538 w 6088698"/>
              <a:gd name="connsiteY17" fmla="*/ 1719991 h 6858002"/>
              <a:gd name="connsiteX18" fmla="*/ 6013913 w 6088698"/>
              <a:gd name="connsiteY18" fmla="*/ 1949048 h 6858002"/>
              <a:gd name="connsiteX19" fmla="*/ 6033361 w 6088698"/>
              <a:gd name="connsiteY19" fmla="*/ 2187706 h 6858002"/>
              <a:gd name="connsiteX20" fmla="*/ 6051654 w 6088698"/>
              <a:gd name="connsiteY20" fmla="*/ 2436652 h 6858002"/>
              <a:gd name="connsiteX21" fmla="*/ 6058136 w 6088698"/>
              <a:gd name="connsiteY21" fmla="*/ 2564211 h 6858002"/>
              <a:gd name="connsiteX22" fmla="*/ 6065314 w 6088698"/>
              <a:gd name="connsiteY22" fmla="*/ 2694512 h 6858002"/>
              <a:gd name="connsiteX23" fmla="*/ 6072027 w 6088698"/>
              <a:gd name="connsiteY23" fmla="*/ 2826871 h 6858002"/>
              <a:gd name="connsiteX24" fmla="*/ 6076427 w 6088698"/>
              <a:gd name="connsiteY24" fmla="*/ 2959917 h 6858002"/>
              <a:gd name="connsiteX25" fmla="*/ 6080363 w 6088698"/>
              <a:gd name="connsiteY25" fmla="*/ 3095705 h 6858002"/>
              <a:gd name="connsiteX26" fmla="*/ 6084530 w 6088698"/>
              <a:gd name="connsiteY26" fmla="*/ 3232865 h 6858002"/>
              <a:gd name="connsiteX27" fmla="*/ 6087308 w 6088698"/>
              <a:gd name="connsiteY27" fmla="*/ 3372768 h 6858002"/>
              <a:gd name="connsiteX28" fmla="*/ 6087308 w 6088698"/>
              <a:gd name="connsiteY28" fmla="*/ 3514043 h 6858002"/>
              <a:gd name="connsiteX29" fmla="*/ 6088698 w 6088698"/>
              <a:gd name="connsiteY29" fmla="*/ 3656689 h 6858002"/>
              <a:gd name="connsiteX30" fmla="*/ 6087308 w 6088698"/>
              <a:gd name="connsiteY30" fmla="*/ 3800707 h 6858002"/>
              <a:gd name="connsiteX31" fmla="*/ 6084530 w 6088698"/>
              <a:gd name="connsiteY31" fmla="*/ 3946783 h 6858002"/>
              <a:gd name="connsiteX32" fmla="*/ 6081983 w 6088698"/>
              <a:gd name="connsiteY32" fmla="*/ 4092858 h 6858002"/>
              <a:gd name="connsiteX33" fmla="*/ 6076427 w 6088698"/>
              <a:gd name="connsiteY33" fmla="*/ 4240991 h 6858002"/>
              <a:gd name="connsiteX34" fmla="*/ 6070639 w 6088698"/>
              <a:gd name="connsiteY34" fmla="*/ 4390495 h 6858002"/>
              <a:gd name="connsiteX35" fmla="*/ 6063924 w 6088698"/>
              <a:gd name="connsiteY35" fmla="*/ 4540000 h 6858002"/>
              <a:gd name="connsiteX36" fmla="*/ 6054432 w 6088698"/>
              <a:gd name="connsiteY36" fmla="*/ 4690876 h 6858002"/>
              <a:gd name="connsiteX37" fmla="*/ 6043086 w 6088698"/>
              <a:gd name="connsiteY37" fmla="*/ 4843123 h 6858002"/>
              <a:gd name="connsiteX38" fmla="*/ 6032204 w 6088698"/>
              <a:gd name="connsiteY38" fmla="*/ 4996057 h 6858002"/>
              <a:gd name="connsiteX39" fmla="*/ 6018313 w 6088698"/>
              <a:gd name="connsiteY39" fmla="*/ 5148990 h 6858002"/>
              <a:gd name="connsiteX40" fmla="*/ 6001642 w 6088698"/>
              <a:gd name="connsiteY40" fmla="*/ 5303981 h 6858002"/>
              <a:gd name="connsiteX41" fmla="*/ 5984972 w 6088698"/>
              <a:gd name="connsiteY41" fmla="*/ 5456914 h 6858002"/>
              <a:gd name="connsiteX42" fmla="*/ 5965754 w 6088698"/>
              <a:gd name="connsiteY42" fmla="*/ 5612591 h 6858002"/>
              <a:gd name="connsiteX43" fmla="*/ 5944685 w 6088698"/>
              <a:gd name="connsiteY43" fmla="*/ 5768953 h 6858002"/>
              <a:gd name="connsiteX44" fmla="*/ 5922459 w 6088698"/>
              <a:gd name="connsiteY44" fmla="*/ 5923258 h 6858002"/>
              <a:gd name="connsiteX45" fmla="*/ 5896527 w 6088698"/>
              <a:gd name="connsiteY45" fmla="*/ 6079621 h 6858002"/>
              <a:gd name="connsiteX46" fmla="*/ 5868743 w 6088698"/>
              <a:gd name="connsiteY46" fmla="*/ 6235297 h 6858002"/>
              <a:gd name="connsiteX47" fmla="*/ 5841190 w 6088698"/>
              <a:gd name="connsiteY47" fmla="*/ 6391660 h 6858002"/>
              <a:gd name="connsiteX48" fmla="*/ 5809008 w 6088698"/>
              <a:gd name="connsiteY48" fmla="*/ 6547336 h 6858002"/>
              <a:gd name="connsiteX49" fmla="*/ 5776130 w 6088698"/>
              <a:gd name="connsiteY49" fmla="*/ 6702327 h 6858002"/>
              <a:gd name="connsiteX50" fmla="*/ 5741633 w 6088698"/>
              <a:gd name="connsiteY50" fmla="*/ 6858002 h 6858002"/>
              <a:gd name="connsiteX51" fmla="*/ 2610464 w 6088698"/>
              <a:gd name="connsiteY51" fmla="*/ 6858002 h 6858002"/>
              <a:gd name="connsiteX52" fmla="*/ 0 w 6088698"/>
              <a:gd name="connsiteY52"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088698" h="6858002">
                <a:moveTo>
                  <a:pt x="0" y="0"/>
                </a:moveTo>
                <a:lnTo>
                  <a:pt x="2610464" y="0"/>
                </a:lnTo>
                <a:lnTo>
                  <a:pt x="2610464" y="3"/>
                </a:lnTo>
                <a:lnTo>
                  <a:pt x="5749313" y="3"/>
                </a:lnTo>
                <a:lnTo>
                  <a:pt x="5749313" y="4"/>
                </a:lnTo>
                <a:lnTo>
                  <a:pt x="5740011" y="4"/>
                </a:lnTo>
                <a:lnTo>
                  <a:pt x="5748114" y="40466"/>
                </a:lnTo>
                <a:lnTo>
                  <a:pt x="5771963" y="159110"/>
                </a:lnTo>
                <a:lnTo>
                  <a:pt x="5788633" y="245521"/>
                </a:lnTo>
                <a:lnTo>
                  <a:pt x="5806229" y="348391"/>
                </a:lnTo>
                <a:lnTo>
                  <a:pt x="5827299" y="470463"/>
                </a:lnTo>
                <a:lnTo>
                  <a:pt x="5849526" y="605566"/>
                </a:lnTo>
                <a:lnTo>
                  <a:pt x="5872911" y="757813"/>
                </a:lnTo>
                <a:lnTo>
                  <a:pt x="5897684" y="923777"/>
                </a:lnTo>
                <a:lnTo>
                  <a:pt x="5922459" y="1104142"/>
                </a:lnTo>
                <a:lnTo>
                  <a:pt x="5947695" y="1296166"/>
                </a:lnTo>
                <a:lnTo>
                  <a:pt x="5971079" y="1503278"/>
                </a:lnTo>
                <a:lnTo>
                  <a:pt x="5993538" y="1719991"/>
                </a:lnTo>
                <a:lnTo>
                  <a:pt x="6013913" y="1949048"/>
                </a:lnTo>
                <a:lnTo>
                  <a:pt x="6033361" y="2187706"/>
                </a:lnTo>
                <a:lnTo>
                  <a:pt x="6051654" y="2436652"/>
                </a:lnTo>
                <a:lnTo>
                  <a:pt x="6058136" y="2564211"/>
                </a:lnTo>
                <a:lnTo>
                  <a:pt x="6065314" y="2694512"/>
                </a:lnTo>
                <a:lnTo>
                  <a:pt x="6072027" y="2826871"/>
                </a:lnTo>
                <a:lnTo>
                  <a:pt x="6076427" y="2959917"/>
                </a:lnTo>
                <a:lnTo>
                  <a:pt x="6080363" y="3095705"/>
                </a:lnTo>
                <a:lnTo>
                  <a:pt x="6084530" y="3232865"/>
                </a:lnTo>
                <a:lnTo>
                  <a:pt x="6087308" y="3372768"/>
                </a:lnTo>
                <a:lnTo>
                  <a:pt x="6087308" y="3514043"/>
                </a:lnTo>
                <a:lnTo>
                  <a:pt x="6088698" y="3656689"/>
                </a:lnTo>
                <a:lnTo>
                  <a:pt x="6087308" y="3800707"/>
                </a:lnTo>
                <a:lnTo>
                  <a:pt x="6084530" y="3946783"/>
                </a:lnTo>
                <a:lnTo>
                  <a:pt x="6081983" y="4092858"/>
                </a:lnTo>
                <a:lnTo>
                  <a:pt x="6076427" y="4240991"/>
                </a:lnTo>
                <a:lnTo>
                  <a:pt x="6070639" y="4390495"/>
                </a:lnTo>
                <a:lnTo>
                  <a:pt x="6063924" y="4540000"/>
                </a:lnTo>
                <a:lnTo>
                  <a:pt x="6054432" y="4690876"/>
                </a:lnTo>
                <a:lnTo>
                  <a:pt x="6043086" y="4843123"/>
                </a:lnTo>
                <a:lnTo>
                  <a:pt x="6032204" y="4996057"/>
                </a:lnTo>
                <a:lnTo>
                  <a:pt x="6018313" y="5148990"/>
                </a:lnTo>
                <a:lnTo>
                  <a:pt x="6001642" y="5303981"/>
                </a:lnTo>
                <a:lnTo>
                  <a:pt x="5984972" y="5456914"/>
                </a:lnTo>
                <a:lnTo>
                  <a:pt x="5965754" y="5612591"/>
                </a:lnTo>
                <a:lnTo>
                  <a:pt x="5944685" y="5768953"/>
                </a:lnTo>
                <a:lnTo>
                  <a:pt x="5922459" y="5923258"/>
                </a:lnTo>
                <a:lnTo>
                  <a:pt x="5896527" y="6079621"/>
                </a:lnTo>
                <a:lnTo>
                  <a:pt x="5868743" y="6235297"/>
                </a:lnTo>
                <a:lnTo>
                  <a:pt x="5841190" y="6391660"/>
                </a:lnTo>
                <a:lnTo>
                  <a:pt x="5809008" y="6547336"/>
                </a:lnTo>
                <a:lnTo>
                  <a:pt x="5776130" y="6702327"/>
                </a:lnTo>
                <a:lnTo>
                  <a:pt x="5741633" y="6858002"/>
                </a:lnTo>
                <a:lnTo>
                  <a:pt x="2610464"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683251-9777-4129-8B0A-4ADF4910E5A1}"/>
              </a:ext>
            </a:extLst>
          </p:cNvPr>
          <p:cNvSpPr>
            <a:spLocks noGrp="1"/>
          </p:cNvSpPr>
          <p:nvPr>
            <p:ph type="title"/>
          </p:nvPr>
        </p:nvSpPr>
        <p:spPr>
          <a:xfrm>
            <a:off x="900506" y="1118808"/>
            <a:ext cx="4671467" cy="4747683"/>
          </a:xfrm>
        </p:spPr>
        <p:txBody>
          <a:bodyPr anchor="ctr">
            <a:normAutofit/>
          </a:bodyPr>
          <a:lstStyle/>
          <a:p>
            <a:pPr algn="l"/>
            <a:r>
              <a:rPr lang="en-GB" sz="4800"/>
              <a:t>BARRIERS</a:t>
            </a:r>
          </a:p>
        </p:txBody>
      </p:sp>
      <p:sp>
        <p:nvSpPr>
          <p:cNvPr id="3" name="Content Placeholder 2">
            <a:extLst>
              <a:ext uri="{FF2B5EF4-FFF2-40B4-BE49-F238E27FC236}">
                <a16:creationId xmlns:a16="http://schemas.microsoft.com/office/drawing/2014/main" id="{677DE67E-3265-4215-AAE4-B61281F526E0}"/>
              </a:ext>
            </a:extLst>
          </p:cNvPr>
          <p:cNvSpPr>
            <a:spLocks noGrp="1"/>
          </p:cNvSpPr>
          <p:nvPr>
            <p:ph idx="1"/>
          </p:nvPr>
        </p:nvSpPr>
        <p:spPr>
          <a:xfrm>
            <a:off x="6498769" y="1118809"/>
            <a:ext cx="5049763" cy="4747681"/>
          </a:xfrm>
          <a:effectLst/>
        </p:spPr>
        <p:txBody>
          <a:bodyPr anchor="ctr">
            <a:normAutofit/>
          </a:bodyPr>
          <a:lstStyle/>
          <a:p>
            <a:r>
              <a:rPr lang="en-GB" dirty="0">
                <a:solidFill>
                  <a:schemeClr val="tx1"/>
                </a:solidFill>
              </a:rPr>
              <a:t>The study may have to be redesigned in some way. A lot of this may just be practice and learning how to adapt and, overcome the barriers with your research.</a:t>
            </a:r>
          </a:p>
          <a:p>
            <a:r>
              <a:rPr lang="en-GB" dirty="0">
                <a:solidFill>
                  <a:schemeClr val="tx1"/>
                </a:solidFill>
              </a:rPr>
              <a:t>There are barriers to contend with while carrying out research. The organisation you may be working for may not provide you with funding, and they may also have a lack of knowledgeable mentors (supervision). There could also be a lack of support and insufficient time to conduct the research.</a:t>
            </a:r>
          </a:p>
          <a:p>
            <a:endParaRPr lang="en-GB" dirty="0">
              <a:solidFill>
                <a:schemeClr val="tx1"/>
              </a:solidFill>
            </a:endParaRPr>
          </a:p>
        </p:txBody>
      </p:sp>
    </p:spTree>
    <p:extLst>
      <p:ext uri="{BB962C8B-B14F-4D97-AF65-F5344CB8AC3E}">
        <p14:creationId xmlns:p14="http://schemas.microsoft.com/office/powerpoint/2010/main" val="1278819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9">
            <a:extLst>
              <a:ext uri="{FF2B5EF4-FFF2-40B4-BE49-F238E27FC236}">
                <a16:creationId xmlns:a16="http://schemas.microsoft.com/office/drawing/2014/main" id="{F3BDD110-869E-4A8C-9250-C7AE5C840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2" y="-2"/>
            <a:ext cx="6088698" cy="6858002"/>
          </a:xfrm>
          <a:custGeom>
            <a:avLst/>
            <a:gdLst>
              <a:gd name="connsiteX0" fmla="*/ 0 w 6088698"/>
              <a:gd name="connsiteY0" fmla="*/ 0 h 6858002"/>
              <a:gd name="connsiteX1" fmla="*/ 2610464 w 6088698"/>
              <a:gd name="connsiteY1" fmla="*/ 0 h 6858002"/>
              <a:gd name="connsiteX2" fmla="*/ 2610464 w 6088698"/>
              <a:gd name="connsiteY2" fmla="*/ 3 h 6858002"/>
              <a:gd name="connsiteX3" fmla="*/ 5749313 w 6088698"/>
              <a:gd name="connsiteY3" fmla="*/ 3 h 6858002"/>
              <a:gd name="connsiteX4" fmla="*/ 5749313 w 6088698"/>
              <a:gd name="connsiteY4" fmla="*/ 4 h 6858002"/>
              <a:gd name="connsiteX5" fmla="*/ 5740011 w 6088698"/>
              <a:gd name="connsiteY5" fmla="*/ 4 h 6858002"/>
              <a:gd name="connsiteX6" fmla="*/ 5748114 w 6088698"/>
              <a:gd name="connsiteY6" fmla="*/ 40466 h 6858002"/>
              <a:gd name="connsiteX7" fmla="*/ 5771963 w 6088698"/>
              <a:gd name="connsiteY7" fmla="*/ 159110 h 6858002"/>
              <a:gd name="connsiteX8" fmla="*/ 5788633 w 6088698"/>
              <a:gd name="connsiteY8" fmla="*/ 245521 h 6858002"/>
              <a:gd name="connsiteX9" fmla="*/ 5806229 w 6088698"/>
              <a:gd name="connsiteY9" fmla="*/ 348391 h 6858002"/>
              <a:gd name="connsiteX10" fmla="*/ 5827299 w 6088698"/>
              <a:gd name="connsiteY10" fmla="*/ 470463 h 6858002"/>
              <a:gd name="connsiteX11" fmla="*/ 5849526 w 6088698"/>
              <a:gd name="connsiteY11" fmla="*/ 605566 h 6858002"/>
              <a:gd name="connsiteX12" fmla="*/ 5872911 w 6088698"/>
              <a:gd name="connsiteY12" fmla="*/ 757813 h 6858002"/>
              <a:gd name="connsiteX13" fmla="*/ 5897684 w 6088698"/>
              <a:gd name="connsiteY13" fmla="*/ 923777 h 6858002"/>
              <a:gd name="connsiteX14" fmla="*/ 5922459 w 6088698"/>
              <a:gd name="connsiteY14" fmla="*/ 1104142 h 6858002"/>
              <a:gd name="connsiteX15" fmla="*/ 5947695 w 6088698"/>
              <a:gd name="connsiteY15" fmla="*/ 1296166 h 6858002"/>
              <a:gd name="connsiteX16" fmla="*/ 5971079 w 6088698"/>
              <a:gd name="connsiteY16" fmla="*/ 1503278 h 6858002"/>
              <a:gd name="connsiteX17" fmla="*/ 5993538 w 6088698"/>
              <a:gd name="connsiteY17" fmla="*/ 1719991 h 6858002"/>
              <a:gd name="connsiteX18" fmla="*/ 6013913 w 6088698"/>
              <a:gd name="connsiteY18" fmla="*/ 1949048 h 6858002"/>
              <a:gd name="connsiteX19" fmla="*/ 6033361 w 6088698"/>
              <a:gd name="connsiteY19" fmla="*/ 2187706 h 6858002"/>
              <a:gd name="connsiteX20" fmla="*/ 6051654 w 6088698"/>
              <a:gd name="connsiteY20" fmla="*/ 2436652 h 6858002"/>
              <a:gd name="connsiteX21" fmla="*/ 6058136 w 6088698"/>
              <a:gd name="connsiteY21" fmla="*/ 2564211 h 6858002"/>
              <a:gd name="connsiteX22" fmla="*/ 6065314 w 6088698"/>
              <a:gd name="connsiteY22" fmla="*/ 2694512 h 6858002"/>
              <a:gd name="connsiteX23" fmla="*/ 6072027 w 6088698"/>
              <a:gd name="connsiteY23" fmla="*/ 2826871 h 6858002"/>
              <a:gd name="connsiteX24" fmla="*/ 6076427 w 6088698"/>
              <a:gd name="connsiteY24" fmla="*/ 2959917 h 6858002"/>
              <a:gd name="connsiteX25" fmla="*/ 6080363 w 6088698"/>
              <a:gd name="connsiteY25" fmla="*/ 3095705 h 6858002"/>
              <a:gd name="connsiteX26" fmla="*/ 6084530 w 6088698"/>
              <a:gd name="connsiteY26" fmla="*/ 3232865 h 6858002"/>
              <a:gd name="connsiteX27" fmla="*/ 6087308 w 6088698"/>
              <a:gd name="connsiteY27" fmla="*/ 3372768 h 6858002"/>
              <a:gd name="connsiteX28" fmla="*/ 6087308 w 6088698"/>
              <a:gd name="connsiteY28" fmla="*/ 3514043 h 6858002"/>
              <a:gd name="connsiteX29" fmla="*/ 6088698 w 6088698"/>
              <a:gd name="connsiteY29" fmla="*/ 3656689 h 6858002"/>
              <a:gd name="connsiteX30" fmla="*/ 6087308 w 6088698"/>
              <a:gd name="connsiteY30" fmla="*/ 3800707 h 6858002"/>
              <a:gd name="connsiteX31" fmla="*/ 6084530 w 6088698"/>
              <a:gd name="connsiteY31" fmla="*/ 3946783 h 6858002"/>
              <a:gd name="connsiteX32" fmla="*/ 6081983 w 6088698"/>
              <a:gd name="connsiteY32" fmla="*/ 4092858 h 6858002"/>
              <a:gd name="connsiteX33" fmla="*/ 6076427 w 6088698"/>
              <a:gd name="connsiteY33" fmla="*/ 4240991 h 6858002"/>
              <a:gd name="connsiteX34" fmla="*/ 6070639 w 6088698"/>
              <a:gd name="connsiteY34" fmla="*/ 4390495 h 6858002"/>
              <a:gd name="connsiteX35" fmla="*/ 6063924 w 6088698"/>
              <a:gd name="connsiteY35" fmla="*/ 4540000 h 6858002"/>
              <a:gd name="connsiteX36" fmla="*/ 6054432 w 6088698"/>
              <a:gd name="connsiteY36" fmla="*/ 4690876 h 6858002"/>
              <a:gd name="connsiteX37" fmla="*/ 6043086 w 6088698"/>
              <a:gd name="connsiteY37" fmla="*/ 4843123 h 6858002"/>
              <a:gd name="connsiteX38" fmla="*/ 6032204 w 6088698"/>
              <a:gd name="connsiteY38" fmla="*/ 4996057 h 6858002"/>
              <a:gd name="connsiteX39" fmla="*/ 6018313 w 6088698"/>
              <a:gd name="connsiteY39" fmla="*/ 5148990 h 6858002"/>
              <a:gd name="connsiteX40" fmla="*/ 6001642 w 6088698"/>
              <a:gd name="connsiteY40" fmla="*/ 5303981 h 6858002"/>
              <a:gd name="connsiteX41" fmla="*/ 5984972 w 6088698"/>
              <a:gd name="connsiteY41" fmla="*/ 5456914 h 6858002"/>
              <a:gd name="connsiteX42" fmla="*/ 5965754 w 6088698"/>
              <a:gd name="connsiteY42" fmla="*/ 5612591 h 6858002"/>
              <a:gd name="connsiteX43" fmla="*/ 5944685 w 6088698"/>
              <a:gd name="connsiteY43" fmla="*/ 5768953 h 6858002"/>
              <a:gd name="connsiteX44" fmla="*/ 5922459 w 6088698"/>
              <a:gd name="connsiteY44" fmla="*/ 5923258 h 6858002"/>
              <a:gd name="connsiteX45" fmla="*/ 5896527 w 6088698"/>
              <a:gd name="connsiteY45" fmla="*/ 6079621 h 6858002"/>
              <a:gd name="connsiteX46" fmla="*/ 5868743 w 6088698"/>
              <a:gd name="connsiteY46" fmla="*/ 6235297 h 6858002"/>
              <a:gd name="connsiteX47" fmla="*/ 5841190 w 6088698"/>
              <a:gd name="connsiteY47" fmla="*/ 6391660 h 6858002"/>
              <a:gd name="connsiteX48" fmla="*/ 5809008 w 6088698"/>
              <a:gd name="connsiteY48" fmla="*/ 6547336 h 6858002"/>
              <a:gd name="connsiteX49" fmla="*/ 5776130 w 6088698"/>
              <a:gd name="connsiteY49" fmla="*/ 6702327 h 6858002"/>
              <a:gd name="connsiteX50" fmla="*/ 5741633 w 6088698"/>
              <a:gd name="connsiteY50" fmla="*/ 6858002 h 6858002"/>
              <a:gd name="connsiteX51" fmla="*/ 2610464 w 6088698"/>
              <a:gd name="connsiteY51" fmla="*/ 6858002 h 6858002"/>
              <a:gd name="connsiteX52" fmla="*/ 0 w 6088698"/>
              <a:gd name="connsiteY52"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088698" h="6858002">
                <a:moveTo>
                  <a:pt x="0" y="0"/>
                </a:moveTo>
                <a:lnTo>
                  <a:pt x="2610464" y="0"/>
                </a:lnTo>
                <a:lnTo>
                  <a:pt x="2610464" y="3"/>
                </a:lnTo>
                <a:lnTo>
                  <a:pt x="5749313" y="3"/>
                </a:lnTo>
                <a:lnTo>
                  <a:pt x="5749313" y="4"/>
                </a:lnTo>
                <a:lnTo>
                  <a:pt x="5740011" y="4"/>
                </a:lnTo>
                <a:lnTo>
                  <a:pt x="5748114" y="40466"/>
                </a:lnTo>
                <a:lnTo>
                  <a:pt x="5771963" y="159110"/>
                </a:lnTo>
                <a:lnTo>
                  <a:pt x="5788633" y="245521"/>
                </a:lnTo>
                <a:lnTo>
                  <a:pt x="5806229" y="348391"/>
                </a:lnTo>
                <a:lnTo>
                  <a:pt x="5827299" y="470463"/>
                </a:lnTo>
                <a:lnTo>
                  <a:pt x="5849526" y="605566"/>
                </a:lnTo>
                <a:lnTo>
                  <a:pt x="5872911" y="757813"/>
                </a:lnTo>
                <a:lnTo>
                  <a:pt x="5897684" y="923777"/>
                </a:lnTo>
                <a:lnTo>
                  <a:pt x="5922459" y="1104142"/>
                </a:lnTo>
                <a:lnTo>
                  <a:pt x="5947695" y="1296166"/>
                </a:lnTo>
                <a:lnTo>
                  <a:pt x="5971079" y="1503278"/>
                </a:lnTo>
                <a:lnTo>
                  <a:pt x="5993538" y="1719991"/>
                </a:lnTo>
                <a:lnTo>
                  <a:pt x="6013913" y="1949048"/>
                </a:lnTo>
                <a:lnTo>
                  <a:pt x="6033361" y="2187706"/>
                </a:lnTo>
                <a:lnTo>
                  <a:pt x="6051654" y="2436652"/>
                </a:lnTo>
                <a:lnTo>
                  <a:pt x="6058136" y="2564211"/>
                </a:lnTo>
                <a:lnTo>
                  <a:pt x="6065314" y="2694512"/>
                </a:lnTo>
                <a:lnTo>
                  <a:pt x="6072027" y="2826871"/>
                </a:lnTo>
                <a:lnTo>
                  <a:pt x="6076427" y="2959917"/>
                </a:lnTo>
                <a:lnTo>
                  <a:pt x="6080363" y="3095705"/>
                </a:lnTo>
                <a:lnTo>
                  <a:pt x="6084530" y="3232865"/>
                </a:lnTo>
                <a:lnTo>
                  <a:pt x="6087308" y="3372768"/>
                </a:lnTo>
                <a:lnTo>
                  <a:pt x="6087308" y="3514043"/>
                </a:lnTo>
                <a:lnTo>
                  <a:pt x="6088698" y="3656689"/>
                </a:lnTo>
                <a:lnTo>
                  <a:pt x="6087308" y="3800707"/>
                </a:lnTo>
                <a:lnTo>
                  <a:pt x="6084530" y="3946783"/>
                </a:lnTo>
                <a:lnTo>
                  <a:pt x="6081983" y="4092858"/>
                </a:lnTo>
                <a:lnTo>
                  <a:pt x="6076427" y="4240991"/>
                </a:lnTo>
                <a:lnTo>
                  <a:pt x="6070639" y="4390495"/>
                </a:lnTo>
                <a:lnTo>
                  <a:pt x="6063924" y="4540000"/>
                </a:lnTo>
                <a:lnTo>
                  <a:pt x="6054432" y="4690876"/>
                </a:lnTo>
                <a:lnTo>
                  <a:pt x="6043086" y="4843123"/>
                </a:lnTo>
                <a:lnTo>
                  <a:pt x="6032204" y="4996057"/>
                </a:lnTo>
                <a:lnTo>
                  <a:pt x="6018313" y="5148990"/>
                </a:lnTo>
                <a:lnTo>
                  <a:pt x="6001642" y="5303981"/>
                </a:lnTo>
                <a:lnTo>
                  <a:pt x="5984972" y="5456914"/>
                </a:lnTo>
                <a:lnTo>
                  <a:pt x="5965754" y="5612591"/>
                </a:lnTo>
                <a:lnTo>
                  <a:pt x="5944685" y="5768953"/>
                </a:lnTo>
                <a:lnTo>
                  <a:pt x="5922459" y="5923258"/>
                </a:lnTo>
                <a:lnTo>
                  <a:pt x="5896527" y="6079621"/>
                </a:lnTo>
                <a:lnTo>
                  <a:pt x="5868743" y="6235297"/>
                </a:lnTo>
                <a:lnTo>
                  <a:pt x="5841190" y="6391660"/>
                </a:lnTo>
                <a:lnTo>
                  <a:pt x="5809008" y="6547336"/>
                </a:lnTo>
                <a:lnTo>
                  <a:pt x="5776130" y="6702327"/>
                </a:lnTo>
                <a:lnTo>
                  <a:pt x="5741633" y="6858002"/>
                </a:lnTo>
                <a:lnTo>
                  <a:pt x="2610464"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927B9D-F973-4366-B315-443F5BDDBBC1}"/>
              </a:ext>
            </a:extLst>
          </p:cNvPr>
          <p:cNvSpPr>
            <a:spLocks noGrp="1"/>
          </p:cNvSpPr>
          <p:nvPr>
            <p:ph type="title"/>
          </p:nvPr>
        </p:nvSpPr>
        <p:spPr>
          <a:xfrm>
            <a:off x="900506" y="1118808"/>
            <a:ext cx="4671467" cy="4747683"/>
          </a:xfrm>
        </p:spPr>
        <p:txBody>
          <a:bodyPr anchor="ctr">
            <a:normAutofit/>
          </a:bodyPr>
          <a:lstStyle/>
          <a:p>
            <a:pPr algn="l"/>
            <a:r>
              <a:rPr lang="en-GB" sz="4800">
                <a:latin typeface="Times New Roman" panose="02020603050405020304" pitchFamily="18" charset="0"/>
                <a:cs typeface="Times New Roman" panose="02020603050405020304" pitchFamily="18" charset="0"/>
              </a:rPr>
              <a:t>PREVIOUS FINDINGS</a:t>
            </a:r>
          </a:p>
        </p:txBody>
      </p:sp>
      <p:sp>
        <p:nvSpPr>
          <p:cNvPr id="3" name="Content Placeholder 2">
            <a:extLst>
              <a:ext uri="{FF2B5EF4-FFF2-40B4-BE49-F238E27FC236}">
                <a16:creationId xmlns:a16="http://schemas.microsoft.com/office/drawing/2014/main" id="{BB9123E5-E495-417B-BFCD-806BE6765CFA}"/>
              </a:ext>
            </a:extLst>
          </p:cNvPr>
          <p:cNvSpPr>
            <a:spLocks noGrp="1"/>
          </p:cNvSpPr>
          <p:nvPr>
            <p:ph idx="1"/>
          </p:nvPr>
        </p:nvSpPr>
        <p:spPr>
          <a:xfrm>
            <a:off x="6498769" y="772160"/>
            <a:ext cx="5049763" cy="5463883"/>
          </a:xfrm>
          <a:effectLst/>
        </p:spPr>
        <p:txBody>
          <a:bodyPr anchor="ctr">
            <a:normAutofit/>
          </a:bodyPr>
          <a:lstStyle/>
          <a:p>
            <a:pPr fontAlgn="base">
              <a:lnSpc>
                <a:spcPct val="90000"/>
              </a:lnSpc>
              <a:buFont typeface="Wingdings" panose="05000000000000000000" pitchFamily="2" charset="2"/>
              <a:buChar char="v"/>
            </a:pPr>
            <a:r>
              <a:rPr lang="en-GB" sz="1600" dirty="0">
                <a:solidFill>
                  <a:schemeClr val="tx1"/>
                </a:solidFill>
                <a:effectLst/>
              </a:rPr>
              <a:t>Previous findings suggest that, in Wales alone last year, 360 people took their own lives. 278 of these were men and this is the highest figure since 1981 (BACP 2018). The BBC in 2018 stated that, after talking to a group of Welsh assembly members, suicides in Wales is becoming a National Emergency. There is an overwhelming need to focus on men’s mental health to reduce the number of deaths, and the Welsh government has vowed to consider the group's recommendations (Pollock, 2018). </a:t>
            </a:r>
          </a:p>
          <a:p>
            <a:pPr>
              <a:lnSpc>
                <a:spcPct val="90000"/>
              </a:lnSpc>
              <a:buFont typeface="Wingdings" panose="05000000000000000000" pitchFamily="2" charset="2"/>
              <a:buChar char="v"/>
            </a:pPr>
            <a:r>
              <a:rPr lang="en-GB" sz="1600" dirty="0">
                <a:solidFill>
                  <a:schemeClr val="tx1"/>
                </a:solidFill>
                <a:effectLst/>
              </a:rPr>
              <a:t>According to the Office of National Statistics, the number of suicides registered in the UK in 2017 totalled 5,821. Males accounted for 4,382, and the ages were between 20 and 49. That is three-quarters of the deaths (Office for National Statistics 2016).</a:t>
            </a:r>
          </a:p>
          <a:p>
            <a:pPr>
              <a:lnSpc>
                <a:spcPct val="90000"/>
              </a:lnSpc>
            </a:pPr>
            <a:r>
              <a:rPr lang="en-GB" sz="1600" dirty="0">
                <a:solidFill>
                  <a:schemeClr val="tx1"/>
                </a:solidFill>
              </a:rPr>
              <a:t>Even though these statistics are shocking, they are reported to be the lowest since 1981. However, this is also reported to be unreliable as many deaths are recorded as unexplained. </a:t>
            </a:r>
          </a:p>
        </p:txBody>
      </p:sp>
    </p:spTree>
    <p:extLst>
      <p:ext uri="{BB962C8B-B14F-4D97-AF65-F5344CB8AC3E}">
        <p14:creationId xmlns:p14="http://schemas.microsoft.com/office/powerpoint/2010/main" val="3903610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F3BDD110-869E-4A8C-9250-C7AE5C840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2" y="-2"/>
            <a:ext cx="6088698" cy="6858002"/>
          </a:xfrm>
          <a:custGeom>
            <a:avLst/>
            <a:gdLst>
              <a:gd name="connsiteX0" fmla="*/ 0 w 6088698"/>
              <a:gd name="connsiteY0" fmla="*/ 0 h 6858002"/>
              <a:gd name="connsiteX1" fmla="*/ 2610464 w 6088698"/>
              <a:gd name="connsiteY1" fmla="*/ 0 h 6858002"/>
              <a:gd name="connsiteX2" fmla="*/ 2610464 w 6088698"/>
              <a:gd name="connsiteY2" fmla="*/ 3 h 6858002"/>
              <a:gd name="connsiteX3" fmla="*/ 5749313 w 6088698"/>
              <a:gd name="connsiteY3" fmla="*/ 3 h 6858002"/>
              <a:gd name="connsiteX4" fmla="*/ 5749313 w 6088698"/>
              <a:gd name="connsiteY4" fmla="*/ 4 h 6858002"/>
              <a:gd name="connsiteX5" fmla="*/ 5740011 w 6088698"/>
              <a:gd name="connsiteY5" fmla="*/ 4 h 6858002"/>
              <a:gd name="connsiteX6" fmla="*/ 5748114 w 6088698"/>
              <a:gd name="connsiteY6" fmla="*/ 40466 h 6858002"/>
              <a:gd name="connsiteX7" fmla="*/ 5771963 w 6088698"/>
              <a:gd name="connsiteY7" fmla="*/ 159110 h 6858002"/>
              <a:gd name="connsiteX8" fmla="*/ 5788633 w 6088698"/>
              <a:gd name="connsiteY8" fmla="*/ 245521 h 6858002"/>
              <a:gd name="connsiteX9" fmla="*/ 5806229 w 6088698"/>
              <a:gd name="connsiteY9" fmla="*/ 348391 h 6858002"/>
              <a:gd name="connsiteX10" fmla="*/ 5827299 w 6088698"/>
              <a:gd name="connsiteY10" fmla="*/ 470463 h 6858002"/>
              <a:gd name="connsiteX11" fmla="*/ 5849526 w 6088698"/>
              <a:gd name="connsiteY11" fmla="*/ 605566 h 6858002"/>
              <a:gd name="connsiteX12" fmla="*/ 5872911 w 6088698"/>
              <a:gd name="connsiteY12" fmla="*/ 757813 h 6858002"/>
              <a:gd name="connsiteX13" fmla="*/ 5897684 w 6088698"/>
              <a:gd name="connsiteY13" fmla="*/ 923777 h 6858002"/>
              <a:gd name="connsiteX14" fmla="*/ 5922459 w 6088698"/>
              <a:gd name="connsiteY14" fmla="*/ 1104142 h 6858002"/>
              <a:gd name="connsiteX15" fmla="*/ 5947695 w 6088698"/>
              <a:gd name="connsiteY15" fmla="*/ 1296166 h 6858002"/>
              <a:gd name="connsiteX16" fmla="*/ 5971079 w 6088698"/>
              <a:gd name="connsiteY16" fmla="*/ 1503278 h 6858002"/>
              <a:gd name="connsiteX17" fmla="*/ 5993538 w 6088698"/>
              <a:gd name="connsiteY17" fmla="*/ 1719991 h 6858002"/>
              <a:gd name="connsiteX18" fmla="*/ 6013913 w 6088698"/>
              <a:gd name="connsiteY18" fmla="*/ 1949048 h 6858002"/>
              <a:gd name="connsiteX19" fmla="*/ 6033361 w 6088698"/>
              <a:gd name="connsiteY19" fmla="*/ 2187706 h 6858002"/>
              <a:gd name="connsiteX20" fmla="*/ 6051654 w 6088698"/>
              <a:gd name="connsiteY20" fmla="*/ 2436652 h 6858002"/>
              <a:gd name="connsiteX21" fmla="*/ 6058136 w 6088698"/>
              <a:gd name="connsiteY21" fmla="*/ 2564211 h 6858002"/>
              <a:gd name="connsiteX22" fmla="*/ 6065314 w 6088698"/>
              <a:gd name="connsiteY22" fmla="*/ 2694512 h 6858002"/>
              <a:gd name="connsiteX23" fmla="*/ 6072027 w 6088698"/>
              <a:gd name="connsiteY23" fmla="*/ 2826871 h 6858002"/>
              <a:gd name="connsiteX24" fmla="*/ 6076427 w 6088698"/>
              <a:gd name="connsiteY24" fmla="*/ 2959917 h 6858002"/>
              <a:gd name="connsiteX25" fmla="*/ 6080363 w 6088698"/>
              <a:gd name="connsiteY25" fmla="*/ 3095705 h 6858002"/>
              <a:gd name="connsiteX26" fmla="*/ 6084530 w 6088698"/>
              <a:gd name="connsiteY26" fmla="*/ 3232865 h 6858002"/>
              <a:gd name="connsiteX27" fmla="*/ 6087308 w 6088698"/>
              <a:gd name="connsiteY27" fmla="*/ 3372768 h 6858002"/>
              <a:gd name="connsiteX28" fmla="*/ 6087308 w 6088698"/>
              <a:gd name="connsiteY28" fmla="*/ 3514043 h 6858002"/>
              <a:gd name="connsiteX29" fmla="*/ 6088698 w 6088698"/>
              <a:gd name="connsiteY29" fmla="*/ 3656689 h 6858002"/>
              <a:gd name="connsiteX30" fmla="*/ 6087308 w 6088698"/>
              <a:gd name="connsiteY30" fmla="*/ 3800707 h 6858002"/>
              <a:gd name="connsiteX31" fmla="*/ 6084530 w 6088698"/>
              <a:gd name="connsiteY31" fmla="*/ 3946783 h 6858002"/>
              <a:gd name="connsiteX32" fmla="*/ 6081983 w 6088698"/>
              <a:gd name="connsiteY32" fmla="*/ 4092858 h 6858002"/>
              <a:gd name="connsiteX33" fmla="*/ 6076427 w 6088698"/>
              <a:gd name="connsiteY33" fmla="*/ 4240991 h 6858002"/>
              <a:gd name="connsiteX34" fmla="*/ 6070639 w 6088698"/>
              <a:gd name="connsiteY34" fmla="*/ 4390495 h 6858002"/>
              <a:gd name="connsiteX35" fmla="*/ 6063924 w 6088698"/>
              <a:gd name="connsiteY35" fmla="*/ 4540000 h 6858002"/>
              <a:gd name="connsiteX36" fmla="*/ 6054432 w 6088698"/>
              <a:gd name="connsiteY36" fmla="*/ 4690876 h 6858002"/>
              <a:gd name="connsiteX37" fmla="*/ 6043086 w 6088698"/>
              <a:gd name="connsiteY37" fmla="*/ 4843123 h 6858002"/>
              <a:gd name="connsiteX38" fmla="*/ 6032204 w 6088698"/>
              <a:gd name="connsiteY38" fmla="*/ 4996057 h 6858002"/>
              <a:gd name="connsiteX39" fmla="*/ 6018313 w 6088698"/>
              <a:gd name="connsiteY39" fmla="*/ 5148990 h 6858002"/>
              <a:gd name="connsiteX40" fmla="*/ 6001642 w 6088698"/>
              <a:gd name="connsiteY40" fmla="*/ 5303981 h 6858002"/>
              <a:gd name="connsiteX41" fmla="*/ 5984972 w 6088698"/>
              <a:gd name="connsiteY41" fmla="*/ 5456914 h 6858002"/>
              <a:gd name="connsiteX42" fmla="*/ 5965754 w 6088698"/>
              <a:gd name="connsiteY42" fmla="*/ 5612591 h 6858002"/>
              <a:gd name="connsiteX43" fmla="*/ 5944685 w 6088698"/>
              <a:gd name="connsiteY43" fmla="*/ 5768953 h 6858002"/>
              <a:gd name="connsiteX44" fmla="*/ 5922459 w 6088698"/>
              <a:gd name="connsiteY44" fmla="*/ 5923258 h 6858002"/>
              <a:gd name="connsiteX45" fmla="*/ 5896527 w 6088698"/>
              <a:gd name="connsiteY45" fmla="*/ 6079621 h 6858002"/>
              <a:gd name="connsiteX46" fmla="*/ 5868743 w 6088698"/>
              <a:gd name="connsiteY46" fmla="*/ 6235297 h 6858002"/>
              <a:gd name="connsiteX47" fmla="*/ 5841190 w 6088698"/>
              <a:gd name="connsiteY47" fmla="*/ 6391660 h 6858002"/>
              <a:gd name="connsiteX48" fmla="*/ 5809008 w 6088698"/>
              <a:gd name="connsiteY48" fmla="*/ 6547336 h 6858002"/>
              <a:gd name="connsiteX49" fmla="*/ 5776130 w 6088698"/>
              <a:gd name="connsiteY49" fmla="*/ 6702327 h 6858002"/>
              <a:gd name="connsiteX50" fmla="*/ 5741633 w 6088698"/>
              <a:gd name="connsiteY50" fmla="*/ 6858002 h 6858002"/>
              <a:gd name="connsiteX51" fmla="*/ 2610464 w 6088698"/>
              <a:gd name="connsiteY51" fmla="*/ 6858002 h 6858002"/>
              <a:gd name="connsiteX52" fmla="*/ 0 w 6088698"/>
              <a:gd name="connsiteY52"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088698" h="6858002">
                <a:moveTo>
                  <a:pt x="0" y="0"/>
                </a:moveTo>
                <a:lnTo>
                  <a:pt x="2610464" y="0"/>
                </a:lnTo>
                <a:lnTo>
                  <a:pt x="2610464" y="3"/>
                </a:lnTo>
                <a:lnTo>
                  <a:pt x="5749313" y="3"/>
                </a:lnTo>
                <a:lnTo>
                  <a:pt x="5749313" y="4"/>
                </a:lnTo>
                <a:lnTo>
                  <a:pt x="5740011" y="4"/>
                </a:lnTo>
                <a:lnTo>
                  <a:pt x="5748114" y="40466"/>
                </a:lnTo>
                <a:lnTo>
                  <a:pt x="5771963" y="159110"/>
                </a:lnTo>
                <a:lnTo>
                  <a:pt x="5788633" y="245521"/>
                </a:lnTo>
                <a:lnTo>
                  <a:pt x="5806229" y="348391"/>
                </a:lnTo>
                <a:lnTo>
                  <a:pt x="5827299" y="470463"/>
                </a:lnTo>
                <a:lnTo>
                  <a:pt x="5849526" y="605566"/>
                </a:lnTo>
                <a:lnTo>
                  <a:pt x="5872911" y="757813"/>
                </a:lnTo>
                <a:lnTo>
                  <a:pt x="5897684" y="923777"/>
                </a:lnTo>
                <a:lnTo>
                  <a:pt x="5922459" y="1104142"/>
                </a:lnTo>
                <a:lnTo>
                  <a:pt x="5947695" y="1296166"/>
                </a:lnTo>
                <a:lnTo>
                  <a:pt x="5971079" y="1503278"/>
                </a:lnTo>
                <a:lnTo>
                  <a:pt x="5993538" y="1719991"/>
                </a:lnTo>
                <a:lnTo>
                  <a:pt x="6013913" y="1949048"/>
                </a:lnTo>
                <a:lnTo>
                  <a:pt x="6033361" y="2187706"/>
                </a:lnTo>
                <a:lnTo>
                  <a:pt x="6051654" y="2436652"/>
                </a:lnTo>
                <a:lnTo>
                  <a:pt x="6058136" y="2564211"/>
                </a:lnTo>
                <a:lnTo>
                  <a:pt x="6065314" y="2694512"/>
                </a:lnTo>
                <a:lnTo>
                  <a:pt x="6072027" y="2826871"/>
                </a:lnTo>
                <a:lnTo>
                  <a:pt x="6076427" y="2959917"/>
                </a:lnTo>
                <a:lnTo>
                  <a:pt x="6080363" y="3095705"/>
                </a:lnTo>
                <a:lnTo>
                  <a:pt x="6084530" y="3232865"/>
                </a:lnTo>
                <a:lnTo>
                  <a:pt x="6087308" y="3372768"/>
                </a:lnTo>
                <a:lnTo>
                  <a:pt x="6087308" y="3514043"/>
                </a:lnTo>
                <a:lnTo>
                  <a:pt x="6088698" y="3656689"/>
                </a:lnTo>
                <a:lnTo>
                  <a:pt x="6087308" y="3800707"/>
                </a:lnTo>
                <a:lnTo>
                  <a:pt x="6084530" y="3946783"/>
                </a:lnTo>
                <a:lnTo>
                  <a:pt x="6081983" y="4092858"/>
                </a:lnTo>
                <a:lnTo>
                  <a:pt x="6076427" y="4240991"/>
                </a:lnTo>
                <a:lnTo>
                  <a:pt x="6070639" y="4390495"/>
                </a:lnTo>
                <a:lnTo>
                  <a:pt x="6063924" y="4540000"/>
                </a:lnTo>
                <a:lnTo>
                  <a:pt x="6054432" y="4690876"/>
                </a:lnTo>
                <a:lnTo>
                  <a:pt x="6043086" y="4843123"/>
                </a:lnTo>
                <a:lnTo>
                  <a:pt x="6032204" y="4996057"/>
                </a:lnTo>
                <a:lnTo>
                  <a:pt x="6018313" y="5148990"/>
                </a:lnTo>
                <a:lnTo>
                  <a:pt x="6001642" y="5303981"/>
                </a:lnTo>
                <a:lnTo>
                  <a:pt x="5984972" y="5456914"/>
                </a:lnTo>
                <a:lnTo>
                  <a:pt x="5965754" y="5612591"/>
                </a:lnTo>
                <a:lnTo>
                  <a:pt x="5944685" y="5768953"/>
                </a:lnTo>
                <a:lnTo>
                  <a:pt x="5922459" y="5923258"/>
                </a:lnTo>
                <a:lnTo>
                  <a:pt x="5896527" y="6079621"/>
                </a:lnTo>
                <a:lnTo>
                  <a:pt x="5868743" y="6235297"/>
                </a:lnTo>
                <a:lnTo>
                  <a:pt x="5841190" y="6391660"/>
                </a:lnTo>
                <a:lnTo>
                  <a:pt x="5809008" y="6547336"/>
                </a:lnTo>
                <a:lnTo>
                  <a:pt x="5776130" y="6702327"/>
                </a:lnTo>
                <a:lnTo>
                  <a:pt x="5741633" y="6858002"/>
                </a:lnTo>
                <a:lnTo>
                  <a:pt x="2610464"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1B9D2F-D919-40AE-B0C1-0347FB275633}"/>
              </a:ext>
            </a:extLst>
          </p:cNvPr>
          <p:cNvSpPr>
            <a:spLocks noGrp="1"/>
          </p:cNvSpPr>
          <p:nvPr>
            <p:ph type="title"/>
          </p:nvPr>
        </p:nvSpPr>
        <p:spPr>
          <a:xfrm>
            <a:off x="900506" y="1118808"/>
            <a:ext cx="4671467" cy="4747683"/>
          </a:xfrm>
        </p:spPr>
        <p:txBody>
          <a:bodyPr anchor="ctr">
            <a:normAutofit/>
          </a:bodyPr>
          <a:lstStyle/>
          <a:p>
            <a:pPr algn="l"/>
            <a:r>
              <a:rPr lang="en-GB" sz="480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929C83FE-DE28-42E4-97EC-906AA5CD4F73}"/>
              </a:ext>
            </a:extLst>
          </p:cNvPr>
          <p:cNvSpPr>
            <a:spLocks noGrp="1"/>
          </p:cNvSpPr>
          <p:nvPr>
            <p:ph idx="1"/>
          </p:nvPr>
        </p:nvSpPr>
        <p:spPr>
          <a:xfrm>
            <a:off x="6498769" y="1118807"/>
            <a:ext cx="5049763" cy="5183139"/>
          </a:xfrm>
          <a:effectLst/>
        </p:spPr>
        <p:txBody>
          <a:bodyPr anchor="ctr">
            <a:normAutofit fontScale="85000" lnSpcReduction="10000"/>
          </a:bodyPr>
          <a:lstStyle/>
          <a:p>
            <a:pPr>
              <a:buFont typeface="Wingdings" panose="05000000000000000000" pitchFamily="2" charset="2"/>
              <a:buChar char="v"/>
            </a:pPr>
            <a:r>
              <a:rPr lang="en-GB" dirty="0">
                <a:effectLst/>
                <a:latin typeface="Times New Roman" panose="02020603050405020304" pitchFamily="18" charset="0"/>
                <a:cs typeface="Times New Roman" panose="02020603050405020304" pitchFamily="18" charset="0"/>
              </a:rPr>
              <a:t>The impact of suicide is real and lifelong. The difficulties men suffer can be equivalent to anybody suffering from mental health problems. There have been many campaigns over the last few years, but the question remains as to why so many men take their own lives. Statistics can also be very unreliable. There is a severe gap in the amount of research which is carried out on suicide in men. </a:t>
            </a:r>
          </a:p>
          <a:p>
            <a:pPr>
              <a:buFont typeface="Wingdings" panose="05000000000000000000" pitchFamily="2" charset="2"/>
              <a:buChar char="v"/>
            </a:pPr>
            <a:r>
              <a:rPr lang="en-GB" dirty="0">
                <a:effectLst/>
                <a:latin typeface="Times New Roman" panose="02020603050405020304" pitchFamily="18" charset="0"/>
                <a:cs typeface="Times New Roman" panose="02020603050405020304" pitchFamily="18" charset="0"/>
              </a:rPr>
              <a:t>Apart from the statistics, I couldn’t find any research which was relevant to the questions which I have asked in my questionnaire. There needs to be more campaigning and initiatives need to be put in place to enable men to seek help. We all need to be responsible for making changes and support men to pursue counselling.  </a:t>
            </a:r>
          </a:p>
          <a:p>
            <a:pPr>
              <a:buFont typeface="Wingdings" panose="05000000000000000000" pitchFamily="2" charset="2"/>
              <a:buChar char="v"/>
            </a:pPr>
            <a:r>
              <a:rPr lang="en-GB" dirty="0">
                <a:effectLst/>
                <a:latin typeface="Times New Roman" panose="02020603050405020304" pitchFamily="18" charset="0"/>
                <a:cs typeface="Times New Roman" panose="02020603050405020304" pitchFamily="18" charset="0"/>
              </a:rPr>
              <a:t>The discussion I would like to have with my peers would be, are we doing enough as a society to get it through to men that it is vital for their wellbeing to talk.</a:t>
            </a:r>
          </a:p>
        </p:txBody>
      </p:sp>
    </p:spTree>
    <p:extLst>
      <p:ext uri="{BB962C8B-B14F-4D97-AF65-F5344CB8AC3E}">
        <p14:creationId xmlns:p14="http://schemas.microsoft.com/office/powerpoint/2010/main" val="3167029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AD5F16B-66CD-4F17-82DF-F0A9DC3B156D}"/>
              </a:ext>
            </a:extLst>
          </p:cNvPr>
          <p:cNvSpPr/>
          <p:nvPr/>
        </p:nvSpPr>
        <p:spPr>
          <a:xfrm>
            <a:off x="687754" y="640862"/>
            <a:ext cx="8565661" cy="5549981"/>
          </a:xfrm>
          <a:prstGeom prst="rect">
            <a:avLst/>
          </a:prstGeom>
        </p:spPr>
        <p:txBody>
          <a:bodyPr wrap="square">
            <a:spAutoFit/>
          </a:bodyPr>
          <a:lstStyle/>
          <a:p>
            <a:pPr marL="285750" indent="-285750">
              <a:lnSpc>
                <a:spcPct val="107000"/>
              </a:lnSpc>
              <a:spcAft>
                <a:spcPts val="800"/>
              </a:spcAft>
              <a:buFont typeface="Wingdings" panose="05000000000000000000" pitchFamily="2" charset="2"/>
              <a:buChar char="v"/>
            </a:pPr>
            <a:r>
              <a:rPr lang="en-GB" sz="1400" dirty="0">
                <a:solidFill>
                  <a:schemeClr val="accent6">
                    <a:lumMod val="20000"/>
                    <a:lumOff val="80000"/>
                  </a:schemeClr>
                </a:solidFill>
                <a:latin typeface="Times New Roman" panose="02020603050405020304" pitchFamily="18" charset="0"/>
                <a:ea typeface="Times New Roman" panose="02020603050405020304" pitchFamily="18" charset="0"/>
                <a:cs typeface="Times New Roman" panose="02020603050405020304" pitchFamily="18" charset="0"/>
                <a:hlinkClick r:id="rId2" tooltip="External website">
                  <a:extLst>
                    <a:ext uri="{A12FA001-AC4F-418D-AE19-62706E023703}">
                      <ahyp:hlinkClr xmlns:ahyp="http://schemas.microsoft.com/office/drawing/2018/hyperlinkcolor" val="tx"/>
                    </a:ext>
                  </a:extLst>
                </a:hlinkClick>
              </a:rPr>
              <a:t>Samaritans</a:t>
            </a:r>
            <a:r>
              <a:rPr lang="en-GB" sz="1400" dirty="0">
                <a:solidFill>
                  <a:schemeClr val="accent6">
                    <a:lumMod val="20000"/>
                    <a:lumOff val="80000"/>
                  </a:schemeClr>
                </a:solidFill>
                <a:latin typeface="Times New Roman" panose="02020603050405020304" pitchFamily="18" charset="0"/>
                <a:ea typeface="Times New Roman" panose="02020603050405020304" pitchFamily="18" charset="0"/>
                <a:cs typeface="Times New Roman" panose="02020603050405020304" pitchFamily="18" charset="0"/>
              </a:rPr>
              <a:t> – for everyone </a:t>
            </a:r>
            <a:r>
              <a:rPr lang="en-GB" sz="1400" b="1" dirty="0">
                <a:solidFill>
                  <a:schemeClr val="accent6">
                    <a:lumMod val="20000"/>
                    <a:lumOff val="80000"/>
                  </a:schemeClr>
                </a:solidFill>
                <a:latin typeface="Times New Roman" panose="02020603050405020304" pitchFamily="18" charset="0"/>
                <a:ea typeface="Times New Roman" panose="02020603050405020304" pitchFamily="18" charset="0"/>
                <a:cs typeface="Times New Roman" panose="02020603050405020304" pitchFamily="18" charset="0"/>
              </a:rPr>
              <a:t>Call 116 123</a:t>
            </a:r>
            <a:r>
              <a:rPr lang="en-GB" sz="1400" dirty="0">
                <a:solidFill>
                  <a:schemeClr val="accent6">
                    <a:lumMod val="20000"/>
                    <a:lumOff val="80000"/>
                  </a:schemeClr>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1400" b="1" dirty="0">
                <a:solidFill>
                  <a:schemeClr val="accent6">
                    <a:lumMod val="20000"/>
                    <a:lumOff val="80000"/>
                  </a:schemeClr>
                </a:solidFill>
                <a:latin typeface="Times New Roman" panose="02020603050405020304" pitchFamily="18" charset="0"/>
                <a:ea typeface="Times New Roman" panose="02020603050405020304" pitchFamily="18" charset="0"/>
                <a:cs typeface="Times New Roman" panose="02020603050405020304" pitchFamily="18" charset="0"/>
              </a:rPr>
              <a:t>Email</a:t>
            </a:r>
            <a:r>
              <a:rPr lang="en-GB" sz="1400" dirty="0">
                <a:solidFill>
                  <a:schemeClr val="accent6">
                    <a:lumMod val="20000"/>
                    <a:lumOff val="80000"/>
                  </a:schemeClr>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1400" dirty="0">
                <a:solidFill>
                  <a:schemeClr val="accent6">
                    <a:lumMod val="20000"/>
                    <a:lumOff val="80000"/>
                  </a:schemeClr>
                </a:solidFill>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jo@samaritans.org</a:t>
            </a:r>
            <a:endParaRPr lang="en-GB" sz="1400" dirty="0">
              <a:solidFill>
                <a:schemeClr val="accent6">
                  <a:lumMod val="20000"/>
                  <a:lumOff val="8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v"/>
            </a:pPr>
            <a:endParaRPr lang="en-GB" sz="1400" dirty="0">
              <a:solidFill>
                <a:schemeClr val="accent6">
                  <a:lumMod val="20000"/>
                  <a:lumOff val="8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v"/>
            </a:pP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hlinkClick r:id="rId4" tooltip="External website">
                  <a:extLst>
                    <a:ext uri="{A12FA001-AC4F-418D-AE19-62706E023703}">
                      <ahyp:hlinkClr xmlns:ahyp="http://schemas.microsoft.com/office/drawing/2018/hyperlinkcolor" val="tx"/>
                    </a:ext>
                  </a:extLst>
                </a:hlinkClick>
              </a:rPr>
              <a:t>Campaign Against Living Miserably (CALM)</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t> – for men </a:t>
            </a:r>
            <a:b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br>
            <a:r>
              <a:rPr lang="en-GB" sz="1400" b="1" dirty="0">
                <a:solidFill>
                  <a:schemeClr val="accent6">
                    <a:lumMod val="20000"/>
                    <a:lumOff val="80000"/>
                  </a:schemeClr>
                </a:solidFill>
                <a:latin typeface="Times New Roman" panose="02020603050405020304" pitchFamily="18" charset="0"/>
                <a:cs typeface="Times New Roman" panose="02020603050405020304" pitchFamily="18" charset="0"/>
              </a:rPr>
              <a:t>Call 0800 58 58 58</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t> – 5pm to midnight every day </a:t>
            </a:r>
            <a:b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br>
            <a:r>
              <a:rPr lang="en-GB" sz="1400" b="1" dirty="0">
                <a:solidFill>
                  <a:schemeClr val="accent6">
                    <a:lumMod val="20000"/>
                    <a:lumOff val="80000"/>
                  </a:schemeClr>
                </a:solidFill>
                <a:latin typeface="Times New Roman" panose="02020603050405020304" pitchFamily="18" charset="0"/>
                <a:cs typeface="Times New Roman" panose="02020603050405020304" pitchFamily="18" charset="0"/>
              </a:rPr>
              <a:t>Visit</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t> the </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hlinkClick r:id="rId5" tooltip="External website">
                  <a:extLst>
                    <a:ext uri="{A12FA001-AC4F-418D-AE19-62706E023703}">
                      <ahyp:hlinkClr xmlns:ahyp="http://schemas.microsoft.com/office/drawing/2018/hyperlinkcolor" val="tx"/>
                    </a:ext>
                  </a:extLst>
                </a:hlinkClick>
              </a:rPr>
              <a:t>webchat page</a:t>
            </a:r>
            <a:endParaRPr lang="en-GB" sz="1400" dirty="0">
              <a:solidFill>
                <a:schemeClr val="accent6">
                  <a:lumMod val="20000"/>
                  <a:lumOff val="80000"/>
                </a:schemeClr>
              </a:solidFill>
              <a:latin typeface="Times New Roman" panose="02020603050405020304" pitchFamily="18"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v"/>
            </a:pPr>
            <a:endParaRPr lang="en-GB" sz="1400" dirty="0">
              <a:solidFill>
                <a:schemeClr val="accent6">
                  <a:lumMod val="20000"/>
                  <a:lumOff val="80000"/>
                </a:schemeClr>
              </a:solidFill>
              <a:latin typeface="Times New Roman" panose="02020603050405020304" pitchFamily="18"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v"/>
            </a:pP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hlinkClick r:id="rId6" tooltip="External website">
                  <a:extLst>
                    <a:ext uri="{A12FA001-AC4F-418D-AE19-62706E023703}">
                      <ahyp:hlinkClr xmlns:ahyp="http://schemas.microsoft.com/office/drawing/2018/hyperlinkcolor" val="tx"/>
                    </a:ext>
                  </a:extLst>
                </a:hlinkClick>
              </a:rPr>
              <a:t>Papyrus</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t> – for people under 35 </a:t>
            </a:r>
            <a:b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br>
            <a:r>
              <a:rPr lang="en-GB" sz="1400" b="1" dirty="0">
                <a:solidFill>
                  <a:schemeClr val="accent6">
                    <a:lumMod val="20000"/>
                    <a:lumOff val="80000"/>
                  </a:schemeClr>
                </a:solidFill>
                <a:latin typeface="Times New Roman" panose="02020603050405020304" pitchFamily="18" charset="0"/>
                <a:cs typeface="Times New Roman" panose="02020603050405020304" pitchFamily="18" charset="0"/>
              </a:rPr>
              <a:t>Call 0800 068 41 41</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t> – Monday to Friday 10am to 10pm, weekends 2pm to 10pm, bank holidays 2pm to 5pm </a:t>
            </a:r>
            <a:b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br>
            <a:r>
              <a:rPr lang="en-GB" sz="1400" b="1" dirty="0">
                <a:solidFill>
                  <a:schemeClr val="accent6">
                    <a:lumMod val="20000"/>
                    <a:lumOff val="80000"/>
                  </a:schemeClr>
                </a:solidFill>
                <a:latin typeface="Times New Roman" panose="02020603050405020304" pitchFamily="18" charset="0"/>
                <a:cs typeface="Times New Roman" panose="02020603050405020304" pitchFamily="18" charset="0"/>
              </a:rPr>
              <a:t>Text 07786 209697</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t> </a:t>
            </a:r>
            <a:b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br>
            <a:r>
              <a:rPr lang="en-GB" sz="1400" b="1" dirty="0">
                <a:solidFill>
                  <a:schemeClr val="accent6">
                    <a:lumMod val="20000"/>
                    <a:lumOff val="80000"/>
                  </a:schemeClr>
                </a:solidFill>
                <a:latin typeface="Times New Roman" panose="02020603050405020304" pitchFamily="18" charset="0"/>
                <a:cs typeface="Times New Roman" panose="02020603050405020304" pitchFamily="18" charset="0"/>
              </a:rPr>
              <a:t>Email</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t> </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pat@papyrus-uk.org</a:t>
            </a:r>
            <a:endParaRPr lang="en-GB" sz="1400" dirty="0">
              <a:solidFill>
                <a:schemeClr val="accent6">
                  <a:lumMod val="20000"/>
                  <a:lumOff val="80000"/>
                </a:schemeClr>
              </a:solidFill>
              <a:latin typeface="Times New Roman" panose="02020603050405020304" pitchFamily="18"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v"/>
            </a:pPr>
            <a:endParaRPr lang="en-GB" sz="1400" dirty="0">
              <a:solidFill>
                <a:schemeClr val="accent6">
                  <a:lumMod val="20000"/>
                  <a:lumOff val="80000"/>
                </a:schemeClr>
              </a:solidFill>
              <a:latin typeface="Times New Roman" panose="02020603050405020304" pitchFamily="18"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v"/>
            </a:pP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hlinkClick r:id="rId8" tooltip="External website">
                  <a:extLst>
                    <a:ext uri="{A12FA001-AC4F-418D-AE19-62706E023703}">
                      <ahyp:hlinkClr xmlns:ahyp="http://schemas.microsoft.com/office/drawing/2018/hyperlinkcolor" val="tx"/>
                    </a:ext>
                  </a:extLst>
                </a:hlinkClick>
              </a:rPr>
              <a:t>Childline</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t> – for children and young people under 19 </a:t>
            </a:r>
            <a:b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br>
            <a:r>
              <a:rPr lang="en-GB" sz="1400" b="1" dirty="0">
                <a:solidFill>
                  <a:schemeClr val="accent6">
                    <a:lumMod val="20000"/>
                    <a:lumOff val="80000"/>
                  </a:schemeClr>
                </a:solidFill>
                <a:latin typeface="Times New Roman" panose="02020603050405020304" pitchFamily="18" charset="0"/>
                <a:cs typeface="Times New Roman" panose="02020603050405020304" pitchFamily="18" charset="0"/>
              </a:rPr>
              <a:t>Call 0800 1111</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t> – the number won't show up on your phone bill</a:t>
            </a:r>
          </a:p>
          <a:p>
            <a:pPr marL="285750" indent="-285750">
              <a:lnSpc>
                <a:spcPct val="107000"/>
              </a:lnSpc>
              <a:spcAft>
                <a:spcPts val="800"/>
              </a:spcAft>
              <a:buFont typeface="Wingdings" panose="05000000000000000000" pitchFamily="2" charset="2"/>
              <a:buChar char="v"/>
            </a:pPr>
            <a:endParaRPr lang="en-GB" sz="1400" dirty="0">
              <a:solidFill>
                <a:schemeClr val="accent6">
                  <a:lumMod val="20000"/>
                  <a:lumOff val="80000"/>
                </a:schemeClr>
              </a:solidFill>
              <a:latin typeface="Times New Roman" panose="02020603050405020304" pitchFamily="18"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v"/>
            </a:pP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hlinkClick r:id="rId9" tooltip="External website">
                  <a:extLst>
                    <a:ext uri="{A12FA001-AC4F-418D-AE19-62706E023703}">
                      <ahyp:hlinkClr xmlns:ahyp="http://schemas.microsoft.com/office/drawing/2018/hyperlinkcolor" val="tx"/>
                    </a:ext>
                  </a:extLst>
                </a:hlinkClick>
              </a:rPr>
              <a:t>The Silver Line</a:t>
            </a:r>
            <a: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t> – for older people </a:t>
            </a:r>
            <a:br>
              <a:rPr lang="en-GB" sz="1400" dirty="0">
                <a:solidFill>
                  <a:schemeClr val="accent6">
                    <a:lumMod val="20000"/>
                    <a:lumOff val="80000"/>
                  </a:schemeClr>
                </a:solidFill>
                <a:latin typeface="Times New Roman" panose="02020603050405020304" pitchFamily="18" charset="0"/>
                <a:cs typeface="Times New Roman" panose="02020603050405020304" pitchFamily="18" charset="0"/>
              </a:rPr>
            </a:br>
            <a:r>
              <a:rPr lang="en-GB" sz="1400" b="1" dirty="0">
                <a:solidFill>
                  <a:schemeClr val="accent6">
                    <a:lumMod val="20000"/>
                    <a:lumOff val="80000"/>
                  </a:schemeClr>
                </a:solidFill>
                <a:latin typeface="Times New Roman" panose="02020603050405020304" pitchFamily="18" charset="0"/>
                <a:cs typeface="Times New Roman" panose="02020603050405020304" pitchFamily="18" charset="0"/>
              </a:rPr>
              <a:t>Call 0800 4 70 80 90</a:t>
            </a:r>
            <a:endParaRPr lang="en-GB" sz="1400" dirty="0">
              <a:solidFill>
                <a:schemeClr val="accent6">
                  <a:lumMod val="20000"/>
                  <a:lumOff val="80000"/>
                </a:schemeClr>
              </a:solidFill>
              <a:latin typeface="Times New Roman" panose="02020603050405020304" pitchFamily="18" charset="0"/>
              <a:cs typeface="Times New Roman" panose="02020603050405020304" pitchFamily="18" charset="0"/>
            </a:endParaRPr>
          </a:p>
          <a:p>
            <a:pPr>
              <a:lnSpc>
                <a:spcPct val="107000"/>
              </a:lnSpc>
              <a:spcAft>
                <a:spcPts val="800"/>
              </a:spcAft>
            </a:pPr>
            <a:endParaRPr lang="en-GB" sz="1200" dirty="0"/>
          </a:p>
          <a:p>
            <a:pPr>
              <a:lnSpc>
                <a:spcPct val="107000"/>
              </a:lnSpc>
              <a:spcAft>
                <a:spcPts val="800"/>
              </a:spcAft>
            </a:pPr>
            <a:endParaRPr lang="en-GB" sz="1200" dirty="0"/>
          </a:p>
          <a:p>
            <a:pPr>
              <a:lnSpc>
                <a:spcPct val="107000"/>
              </a:lnSpc>
              <a:spcAft>
                <a:spcPts val="800"/>
              </a:spcAft>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96926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99496-AB57-4893-9FBA-48C02D9B7D78}"/>
              </a:ext>
            </a:extLst>
          </p:cNvPr>
          <p:cNvSpPr>
            <a:spLocks noGrp="1"/>
          </p:cNvSpPr>
          <p:nvPr>
            <p:ph type="title"/>
          </p:nvPr>
        </p:nvSpPr>
        <p:spPr>
          <a:xfrm>
            <a:off x="1370693" y="4406537"/>
            <a:ext cx="9440034" cy="1088336"/>
          </a:xfrm>
        </p:spPr>
        <p:txBody>
          <a:bodyPr vert="horz" lIns="91440" tIns="45720" rIns="91440" bIns="45720" rtlCol="0" anchor="b">
            <a:normAutofit/>
          </a:bodyPr>
          <a:lstStyle/>
          <a:p>
            <a:r>
              <a:rPr lang="en-US" sz="4400">
                <a:cs typeface="Times New Roman" panose="02020603050405020304" pitchFamily="18" charset="0"/>
              </a:rPr>
              <a:t>DURING THIS PRESENTATION</a:t>
            </a:r>
          </a:p>
        </p:txBody>
      </p:sp>
      <p:sp>
        <p:nvSpPr>
          <p:cNvPr id="10" name="Content Placeholder 9">
            <a:extLst>
              <a:ext uri="{FF2B5EF4-FFF2-40B4-BE49-F238E27FC236}">
                <a16:creationId xmlns:a16="http://schemas.microsoft.com/office/drawing/2014/main" id="{9ECF3D72-A79C-4939-B142-4F1A981A1630}"/>
              </a:ext>
            </a:extLst>
          </p:cNvPr>
          <p:cNvSpPr>
            <a:spLocks noGrp="1"/>
          </p:cNvSpPr>
          <p:nvPr>
            <p:ph idx="1"/>
          </p:nvPr>
        </p:nvSpPr>
        <p:spPr>
          <a:xfrm>
            <a:off x="1370693" y="5494872"/>
            <a:ext cx="9440034" cy="621614"/>
          </a:xfrm>
        </p:spPr>
        <p:txBody>
          <a:bodyPr vert="horz" lIns="91440" tIns="45720" rIns="91440" bIns="45720" rtlCol="0" anchor="t">
            <a:normAutofit/>
          </a:bodyPr>
          <a:lstStyle/>
          <a:p>
            <a:pPr marL="0" indent="0" algn="ctr">
              <a:lnSpc>
                <a:spcPct val="90000"/>
              </a:lnSpc>
              <a:buNone/>
            </a:pPr>
            <a:r>
              <a:rPr lang="en-US" sz="1900" b="1">
                <a:solidFill>
                  <a:schemeClr val="tx1"/>
                </a:solidFill>
              </a:rPr>
              <a:t>BETWEEN 2 AND 3 MEN WOULD HAVE TAKEN THEIR OWN LIVES IN THE UK</a:t>
            </a:r>
          </a:p>
        </p:txBody>
      </p:sp>
      <p:pic>
        <p:nvPicPr>
          <p:cNvPr id="20" name="Picture 17">
            <a:extLst>
              <a:ext uri="{FF2B5EF4-FFF2-40B4-BE49-F238E27FC236}">
                <a16:creationId xmlns:a16="http://schemas.microsoft.com/office/drawing/2014/main" id="{248276F5-9537-4233-B563-E37E2BAB1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8" name="Content Placeholder 4">
            <a:extLst>
              <a:ext uri="{FF2B5EF4-FFF2-40B4-BE49-F238E27FC236}">
                <a16:creationId xmlns:a16="http://schemas.microsoft.com/office/drawing/2014/main" id="{C337E4E3-9CDC-477B-BB34-692CB7ABCA88}"/>
              </a:ext>
            </a:extLst>
          </p:cNvPr>
          <p:cNvPicPr>
            <a:picLocks noChangeAspect="1"/>
          </p:cNvPicPr>
          <p:nvPr/>
        </p:nvPicPr>
        <p:blipFill rotWithShape="1">
          <a:blip r:embed="rId4">
            <a:extLst>
              <a:ext uri="{28A0092B-C50C-407E-A947-70E740481C1C}">
                <a14:useLocalDpi xmlns:a14="http://schemas.microsoft.com/office/drawing/2010/main" val="0"/>
              </a:ext>
            </a:extLst>
          </a:blip>
          <a:srcRect t="24084" r="-1" b="24083"/>
          <a:stretch/>
        </p:blipFill>
        <p:spPr>
          <a:xfrm>
            <a:off x="-1" y="-1"/>
            <a:ext cx="12198915" cy="4220682"/>
          </a:xfrm>
          <a:prstGeom prst="rect">
            <a:avLst/>
          </a:prstGeom>
        </p:spPr>
      </p:pic>
    </p:spTree>
    <p:extLst>
      <p:ext uri="{BB962C8B-B14F-4D97-AF65-F5344CB8AC3E}">
        <p14:creationId xmlns:p14="http://schemas.microsoft.com/office/powerpoint/2010/main" val="3064342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527AE-A0DC-4AF2-8D20-4B5B830627B7}"/>
              </a:ext>
            </a:extLst>
          </p:cNvPr>
          <p:cNvSpPr>
            <a:spLocks noGrp="1"/>
          </p:cNvSpPr>
          <p:nvPr>
            <p:ph type="title"/>
          </p:nvPr>
        </p:nvSpPr>
        <p:spPr>
          <a:xfrm>
            <a:off x="913795" y="581575"/>
            <a:ext cx="10353762" cy="970450"/>
          </a:xfrm>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2479E609-AD25-4130-BC4B-D681DB1E6CB0}"/>
              </a:ext>
            </a:extLst>
          </p:cNvPr>
          <p:cNvSpPr>
            <a:spLocks noGrp="1"/>
          </p:cNvSpPr>
          <p:nvPr>
            <p:ph idx="1"/>
          </p:nvPr>
        </p:nvSpPr>
        <p:spPr/>
        <p:txBody>
          <a:bodyPr>
            <a:normAutofit fontScale="70000" lnSpcReduction="20000"/>
          </a:bodyPr>
          <a:lstStyle/>
          <a:p>
            <a:pPr fontAlgn="base"/>
            <a:r>
              <a:rPr lang="en-GB" dirty="0">
                <a:effectLst/>
                <a:latin typeface="Times New Roman" panose="02020603050405020304" pitchFamily="18" charset="0"/>
                <a:cs typeface="Times New Roman" panose="02020603050405020304" pitchFamily="18" charset="0"/>
              </a:rPr>
              <a:t>BACP. </a:t>
            </a:r>
            <a:r>
              <a:rPr lang="en-GB" i="1" dirty="0">
                <a:effectLst/>
                <a:latin typeface="Times New Roman" panose="02020603050405020304" pitchFamily="18" charset="0"/>
                <a:cs typeface="Times New Roman" panose="02020603050405020304" pitchFamily="18" charset="0"/>
              </a:rPr>
              <a:t>Ethical framework for the counselling professions</a:t>
            </a:r>
            <a:r>
              <a:rPr lang="en-GB" dirty="0">
                <a:effectLst/>
                <a:latin typeface="Times New Roman" panose="02020603050405020304" pitchFamily="18" charset="0"/>
                <a:cs typeface="Times New Roman" panose="02020603050405020304" pitchFamily="18" charset="0"/>
              </a:rPr>
              <a:t>. Ethics resources.  Available at: </a:t>
            </a:r>
            <a:r>
              <a:rPr lang="en-GB" u="sng" dirty="0">
                <a:effectLst/>
                <a:latin typeface="Times New Roman" panose="02020603050405020304" pitchFamily="18" charset="0"/>
                <a:cs typeface="Times New Roman" panose="02020603050405020304" pitchFamily="18" charset="0"/>
                <a:hlinkClick r:id="rId2"/>
              </a:rPr>
              <a:t>https://www.bacp.co.uk/events-and-resources/ethics-and-standards/ethical-framework-for-the-counselling-professions/ethics/</a:t>
            </a:r>
            <a:r>
              <a:rPr lang="en-GB" u="sng" dirty="0">
                <a:effectLst/>
                <a:latin typeface="Times New Roman" panose="02020603050405020304" pitchFamily="18" charset="0"/>
                <a:cs typeface="Times New Roman" panose="02020603050405020304" pitchFamily="18" charset="0"/>
              </a:rPr>
              <a:t>. </a:t>
            </a:r>
            <a:r>
              <a:rPr lang="en-GB" dirty="0">
                <a:effectLst/>
                <a:latin typeface="Times New Roman" panose="02020603050405020304" pitchFamily="18" charset="0"/>
                <a:cs typeface="Times New Roman" panose="02020603050405020304" pitchFamily="18" charset="0"/>
              </a:rPr>
              <a:t>(Accessed 27</a:t>
            </a:r>
            <a:r>
              <a:rPr lang="en-GB" baseline="30000" dirty="0">
                <a:effectLst/>
                <a:latin typeface="Times New Roman" panose="02020603050405020304" pitchFamily="18" charset="0"/>
                <a:cs typeface="Times New Roman" panose="02020603050405020304" pitchFamily="18" charset="0"/>
              </a:rPr>
              <a:t>th</a:t>
            </a:r>
            <a:r>
              <a:rPr lang="en-GB" dirty="0">
                <a:effectLst/>
                <a:latin typeface="Times New Roman" panose="02020603050405020304" pitchFamily="18" charset="0"/>
                <a:cs typeface="Times New Roman" panose="02020603050405020304" pitchFamily="18" charset="0"/>
              </a:rPr>
              <a:t> March 2018)</a:t>
            </a:r>
          </a:p>
          <a:p>
            <a:pPr fontAlgn="base"/>
            <a:r>
              <a:rPr lang="en-GB" dirty="0">
                <a:effectLst/>
                <a:latin typeface="Times New Roman" panose="02020603050405020304" pitchFamily="18" charset="0"/>
                <a:cs typeface="Times New Roman" panose="02020603050405020304" pitchFamily="18" charset="0"/>
              </a:rPr>
              <a:t>Cooper, M. (2008) </a:t>
            </a:r>
            <a:r>
              <a:rPr lang="en-GB" i="1" dirty="0">
                <a:effectLst/>
                <a:latin typeface="Times New Roman" panose="02020603050405020304" pitchFamily="18" charset="0"/>
                <a:cs typeface="Times New Roman" panose="02020603050405020304" pitchFamily="18" charset="0"/>
              </a:rPr>
              <a:t>Essential research findings in counselling and psychotherapy</a:t>
            </a:r>
            <a:r>
              <a:rPr lang="en-GB" dirty="0">
                <a:effectLst/>
                <a:latin typeface="Times New Roman" panose="02020603050405020304" pitchFamily="18" charset="0"/>
                <a:cs typeface="Times New Roman" panose="02020603050405020304" pitchFamily="18" charset="0"/>
              </a:rPr>
              <a:t>. London: Sage Publications</a:t>
            </a:r>
          </a:p>
          <a:p>
            <a:pPr fontAlgn="base"/>
            <a:r>
              <a:rPr lang="en-GB" dirty="0">
                <a:effectLst/>
                <a:latin typeface="Times New Roman" panose="02020603050405020304" pitchFamily="18" charset="0"/>
                <a:cs typeface="Times New Roman" panose="02020603050405020304" pitchFamily="18" charset="0"/>
              </a:rPr>
              <a:t>Man, up Using social media to tackle male suicides (2017). Available at:  </a:t>
            </a:r>
            <a:r>
              <a:rPr lang="en-GB" dirty="0">
                <a:effectLst/>
                <a:latin typeface="Times New Roman" panose="02020603050405020304" pitchFamily="18" charset="0"/>
                <a:cs typeface="Times New Roman" panose="02020603050405020304" pitchFamily="18" charset="0"/>
                <a:hlinkClick r:id="rId3"/>
              </a:rPr>
              <a:t>https://www.nationalelfservice.net/mental-health/suicide/man-up-social-media-male-suicide/</a:t>
            </a:r>
            <a:r>
              <a:rPr lang="en-GB" u="sng" dirty="0">
                <a:effectLst/>
                <a:latin typeface="Times New Roman" panose="02020603050405020304" pitchFamily="18" charset="0"/>
                <a:cs typeface="Times New Roman" panose="02020603050405020304" pitchFamily="18" charset="0"/>
              </a:rPr>
              <a:t> (Accessed 22</a:t>
            </a:r>
            <a:r>
              <a:rPr lang="en-GB" u="sng" baseline="30000" dirty="0">
                <a:effectLst/>
                <a:latin typeface="Times New Roman" panose="02020603050405020304" pitchFamily="18" charset="0"/>
                <a:cs typeface="Times New Roman" panose="02020603050405020304" pitchFamily="18" charset="0"/>
              </a:rPr>
              <a:t>nd</a:t>
            </a:r>
            <a:r>
              <a:rPr lang="en-GB" u="sng" dirty="0">
                <a:effectLst/>
                <a:latin typeface="Times New Roman" panose="02020603050405020304" pitchFamily="18" charset="0"/>
                <a:cs typeface="Times New Roman" panose="02020603050405020304" pitchFamily="18" charset="0"/>
              </a:rPr>
              <a:t> March 2019)</a:t>
            </a:r>
            <a:endParaRPr lang="en-GB" dirty="0">
              <a:effectLst/>
              <a:latin typeface="Times New Roman" panose="02020603050405020304" pitchFamily="18" charset="0"/>
              <a:cs typeface="Times New Roman" panose="02020603050405020304" pitchFamily="18" charset="0"/>
            </a:endParaRPr>
          </a:p>
          <a:p>
            <a:pPr fontAlgn="base"/>
            <a:r>
              <a:rPr lang="en-GB" dirty="0">
                <a:effectLst/>
                <a:latin typeface="Times New Roman" panose="02020603050405020304" pitchFamily="18" charset="0"/>
                <a:cs typeface="Times New Roman" panose="02020603050405020304" pitchFamily="18" charset="0"/>
              </a:rPr>
              <a:t>McLeod, J. (2013) </a:t>
            </a:r>
            <a:r>
              <a:rPr lang="en-GB" i="1" dirty="0">
                <a:effectLst/>
                <a:latin typeface="Times New Roman" panose="02020603050405020304" pitchFamily="18" charset="0"/>
                <a:cs typeface="Times New Roman" panose="02020603050405020304" pitchFamily="18" charset="0"/>
              </a:rPr>
              <a:t>An introduction to research in counselling and psychotherapy</a:t>
            </a:r>
            <a:r>
              <a:rPr lang="en-GB" dirty="0">
                <a:effectLst/>
                <a:latin typeface="Times New Roman" panose="02020603050405020304" pitchFamily="18" charset="0"/>
                <a:cs typeface="Times New Roman" panose="02020603050405020304" pitchFamily="18" charset="0"/>
              </a:rPr>
              <a:t>. London|: Sage Publications.  </a:t>
            </a:r>
          </a:p>
          <a:p>
            <a:pPr fontAlgn="base"/>
            <a:r>
              <a:rPr lang="en-GB" dirty="0">
                <a:effectLst/>
                <a:latin typeface="Times New Roman" panose="02020603050405020304" pitchFamily="18" charset="0"/>
                <a:cs typeface="Times New Roman" panose="02020603050405020304" pitchFamily="18" charset="0"/>
              </a:rPr>
              <a:t>Pollock, I (2018) </a:t>
            </a:r>
            <a:r>
              <a:rPr lang="en-GB" i="1" dirty="0">
                <a:effectLst/>
                <a:latin typeface="Times New Roman" panose="02020603050405020304" pitchFamily="18" charset="0"/>
                <a:cs typeface="Times New Roman" panose="02020603050405020304" pitchFamily="18" charset="0"/>
              </a:rPr>
              <a:t>Male suicide rates in Wales 'a national emergency</a:t>
            </a:r>
            <a:r>
              <a:rPr lang="en-GB" dirty="0">
                <a:effectLst/>
                <a:latin typeface="Times New Roman" panose="02020603050405020304" pitchFamily="18" charset="0"/>
                <a:cs typeface="Times New Roman" panose="02020603050405020304" pitchFamily="18" charset="0"/>
              </a:rPr>
              <a:t>. Available at: </a:t>
            </a:r>
            <a:r>
              <a:rPr lang="en-GB" dirty="0">
                <a:latin typeface="Times New Roman" panose="02020603050405020304" pitchFamily="18" charset="0"/>
                <a:cs typeface="Times New Roman" panose="02020603050405020304" pitchFamily="18" charset="0"/>
                <a:hlinkClick r:id="rId4"/>
              </a:rPr>
              <a:t>https://www.bbc.co.uk/news/uk-wales-46442049</a:t>
            </a:r>
            <a:r>
              <a:rPr lang="en-GB" dirty="0">
                <a:latin typeface="Times New Roman" panose="02020603050405020304" pitchFamily="18" charset="0"/>
                <a:cs typeface="Times New Roman" panose="02020603050405020304" pitchFamily="18" charset="0"/>
              </a:rPr>
              <a:t> (Accessed 22</a:t>
            </a:r>
            <a:r>
              <a:rPr lang="en-GB" baseline="30000" dirty="0">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 March 2019)</a:t>
            </a:r>
            <a:endParaRPr lang="en-GB" dirty="0">
              <a:effectLst/>
              <a:latin typeface="Times New Roman" panose="02020603050405020304" pitchFamily="18" charset="0"/>
              <a:cs typeface="Times New Roman" panose="02020603050405020304" pitchFamily="18" charset="0"/>
            </a:endParaRPr>
          </a:p>
          <a:p>
            <a:r>
              <a:rPr lang="en-GB" dirty="0">
                <a:effectLst/>
                <a:latin typeface="Times New Roman" panose="02020603050405020304" pitchFamily="18" charset="0"/>
                <a:cs typeface="Times New Roman" panose="02020603050405020304" pitchFamily="18" charset="0"/>
              </a:rPr>
              <a:t>Stevens, A. (2018) (Homepage of Cox Newspapers, Inc) </a:t>
            </a:r>
            <a:r>
              <a:rPr lang="en-GB" i="1" dirty="0">
                <a:effectLst/>
                <a:latin typeface="Times New Roman" panose="02020603050405020304" pitchFamily="18" charset="0"/>
                <a:cs typeface="Times New Roman" panose="02020603050405020304" pitchFamily="18" charset="0"/>
              </a:rPr>
              <a:t>Public Suicides traumatize communities, leave unanswered questions</a:t>
            </a:r>
            <a:r>
              <a:rPr lang="en-GB" dirty="0">
                <a:effectLst/>
                <a:latin typeface="Times New Roman" panose="02020603050405020304" pitchFamily="18" charset="0"/>
                <a:cs typeface="Times New Roman" panose="02020603050405020304" pitchFamily="18" charset="0"/>
              </a:rPr>
              <a:t>. (Online) (Accessed 29</a:t>
            </a:r>
            <a:r>
              <a:rPr lang="en-GB" baseline="30000" dirty="0">
                <a:effectLst/>
                <a:latin typeface="Times New Roman" panose="02020603050405020304" pitchFamily="18" charset="0"/>
                <a:cs typeface="Times New Roman" panose="02020603050405020304" pitchFamily="18" charset="0"/>
              </a:rPr>
              <a:t>th</a:t>
            </a:r>
            <a:r>
              <a:rPr lang="en-GB" dirty="0">
                <a:effectLst/>
                <a:latin typeface="Times New Roman" panose="02020603050405020304" pitchFamily="18" charset="0"/>
                <a:cs typeface="Times New Roman" panose="02020603050405020304" pitchFamily="18" charset="0"/>
              </a:rPr>
              <a:t> March 2019)</a:t>
            </a:r>
          </a:p>
          <a:p>
            <a:pPr fontAlgn="base"/>
            <a:r>
              <a:rPr lang="en-GB" dirty="0">
                <a:effectLst/>
                <a:latin typeface="Times New Roman" panose="02020603050405020304" pitchFamily="18" charset="0"/>
                <a:cs typeface="Times New Roman" panose="02020603050405020304" pitchFamily="18" charset="0"/>
              </a:rPr>
              <a:t>Suicide call back service Available at: - </a:t>
            </a:r>
            <a:r>
              <a:rPr lang="en-GB" dirty="0">
                <a:effectLst/>
                <a:latin typeface="Times New Roman" panose="02020603050405020304" pitchFamily="18" charset="0"/>
                <a:cs typeface="Times New Roman" panose="02020603050405020304" pitchFamily="18" charset="0"/>
                <a:hlinkClick r:id="rId5"/>
              </a:rPr>
              <a:t>https://www.suicidecallbackservice.org.au/</a:t>
            </a:r>
            <a:r>
              <a:rPr lang="en-GB" dirty="0">
                <a:effectLst/>
                <a:latin typeface="Times New Roman" panose="02020603050405020304" pitchFamily="18" charset="0"/>
                <a:cs typeface="Times New Roman" panose="02020603050405020304" pitchFamily="18" charset="0"/>
              </a:rPr>
              <a:t> (Accessed 29</a:t>
            </a:r>
            <a:r>
              <a:rPr lang="en-GB" baseline="30000" dirty="0">
                <a:effectLst/>
                <a:latin typeface="Times New Roman" panose="02020603050405020304" pitchFamily="18" charset="0"/>
                <a:cs typeface="Times New Roman" panose="02020603050405020304" pitchFamily="18" charset="0"/>
              </a:rPr>
              <a:t>th</a:t>
            </a:r>
            <a:r>
              <a:rPr lang="en-GB" dirty="0">
                <a:effectLst/>
                <a:latin typeface="Times New Roman" panose="02020603050405020304" pitchFamily="18" charset="0"/>
                <a:cs typeface="Times New Roman" panose="02020603050405020304" pitchFamily="18" charset="0"/>
              </a:rPr>
              <a:t> March 2019)</a:t>
            </a:r>
          </a:p>
          <a:p>
            <a:pPr fontAlgn="base"/>
            <a:r>
              <a:rPr lang="en-GB" dirty="0">
                <a:effectLst/>
                <a:latin typeface="Times New Roman" panose="02020603050405020304" pitchFamily="18" charset="0"/>
                <a:cs typeface="Times New Roman" panose="02020603050405020304" pitchFamily="18" charset="0"/>
              </a:rPr>
              <a:t>Office of National Statistics (2016) Available at:  </a:t>
            </a:r>
            <a:r>
              <a:rPr lang="en-GB" dirty="0">
                <a:latin typeface="Times New Roman" panose="02020603050405020304" pitchFamily="18" charset="0"/>
                <a:cs typeface="Times New Roman" panose="02020603050405020304" pitchFamily="18" charset="0"/>
                <a:hlinkClick r:id="rId6"/>
              </a:rPr>
              <a:t>https://www.ons.gov.uk/peoplepopulationandcommunity/birthsdeathsandmarriages/deaths/bulletins/suicidesintheunitedkingdom/2017registrations</a:t>
            </a:r>
            <a:r>
              <a:rPr lang="en-GB" dirty="0">
                <a:latin typeface="Times New Roman" panose="02020603050405020304" pitchFamily="18" charset="0"/>
                <a:cs typeface="Times New Roman" panose="02020603050405020304" pitchFamily="18" charset="0"/>
              </a:rPr>
              <a:t> (Accessed  23</a:t>
            </a:r>
            <a:r>
              <a:rPr lang="en-GB" baseline="30000" dirty="0">
                <a:latin typeface="Times New Roman" panose="02020603050405020304" pitchFamily="18" charset="0"/>
                <a:cs typeface="Times New Roman" panose="02020603050405020304" pitchFamily="18" charset="0"/>
              </a:rPr>
              <a:t>rd</a:t>
            </a:r>
            <a:r>
              <a:rPr lang="en-GB" dirty="0">
                <a:latin typeface="Times New Roman" panose="02020603050405020304" pitchFamily="18" charset="0"/>
                <a:cs typeface="Times New Roman" panose="02020603050405020304" pitchFamily="18" charset="0"/>
              </a:rPr>
              <a:t> March 2019)</a:t>
            </a:r>
            <a:endParaRPr lang="en-GB" dirty="0">
              <a:effectLst/>
              <a:latin typeface="Times New Roman" panose="02020603050405020304" pitchFamily="18" charset="0"/>
              <a:cs typeface="Times New Roman" panose="02020603050405020304" pitchFamily="18" charset="0"/>
            </a:endParaRPr>
          </a:p>
          <a:p>
            <a:r>
              <a:rPr lang="en-GB" dirty="0">
                <a:effectLst/>
                <a:latin typeface="Times New Roman" panose="02020603050405020304" pitchFamily="18" charset="0"/>
                <a:cs typeface="Times New Roman" panose="02020603050405020304" pitchFamily="18" charset="0"/>
              </a:rPr>
              <a:t>WEAVER, J. (2003</a:t>
            </a:r>
            <a:r>
              <a:rPr lang="en-GB" i="1" dirty="0">
                <a:effectLst/>
                <a:latin typeface="Times New Roman" panose="02020603050405020304" pitchFamily="18" charset="0"/>
                <a:cs typeface="Times New Roman" panose="02020603050405020304" pitchFamily="18" charset="0"/>
              </a:rPr>
              <a:t>), Suicide impacts the entire community. </a:t>
            </a:r>
            <a:r>
              <a:rPr lang="en-GB" dirty="0">
                <a:effectLst/>
                <a:latin typeface="Times New Roman" panose="02020603050405020304" pitchFamily="18" charset="0"/>
                <a:cs typeface="Times New Roman" panose="02020603050405020304" pitchFamily="18" charset="0"/>
              </a:rPr>
              <a:t>The Spectrum, 1. ISSN 07456611. </a:t>
            </a:r>
          </a:p>
          <a:p>
            <a:pPr marL="3690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616851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826F61"/>
      </a:accent1>
      <a:accent2>
        <a:srgbClr val="A19C7F"/>
      </a:accent2>
      <a:accent3>
        <a:srgbClr val="9AA489"/>
      </a:accent3>
      <a:accent4>
        <a:srgbClr val="7C938B"/>
      </a:accent4>
      <a:accent5>
        <a:srgbClr val="7C7D92"/>
      </a:accent5>
      <a:accent6>
        <a:srgbClr val="897376"/>
      </a:accent6>
      <a:hlink>
        <a:srgbClr val="D29B73"/>
      </a:hlink>
      <a:folHlink>
        <a:srgbClr val="F4C5A4"/>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FF747C5C-A8E8-4833-9E55-3D08FE4E48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475</TotalTime>
  <Words>1819</Words>
  <Application>Microsoft Office PowerPoint</Application>
  <PresentationFormat>Widescreen</PresentationFormat>
  <Paragraphs>109</Paragraphs>
  <Slides>16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Calisto MT</vt:lpstr>
      <vt:lpstr>Times New Roman</vt:lpstr>
      <vt:lpstr>Wingdings</vt:lpstr>
      <vt:lpstr>Wingdings 2</vt:lpstr>
      <vt:lpstr>Slate</vt:lpstr>
      <vt:lpstr>RESEARCH METHODS PRESENTATION </vt:lpstr>
      <vt:lpstr>SUICIDE AND MEN</vt:lpstr>
      <vt:lpstr>IMPACT ON ME</vt:lpstr>
      <vt:lpstr>IMPACT ON FAMILIES</vt:lpstr>
      <vt:lpstr>CAMPAIGNS</vt:lpstr>
      <vt:lpstr>WHY DO WE NEED RESEARCH 1</vt:lpstr>
      <vt:lpstr>WHY DO WE NEED RESEARCH 2</vt:lpstr>
      <vt:lpstr>QUANTITATIVE RESEARCH</vt:lpstr>
      <vt:lpstr>MY RESEARCH QUESTIONS</vt:lpstr>
      <vt:lpstr>ETHICAL IMPLICATIONS</vt:lpstr>
      <vt:lpstr>BARRIERS</vt:lpstr>
      <vt:lpstr>PREVIOUS FINDINGS</vt:lpstr>
      <vt:lpstr>CONCLUSION</vt:lpstr>
      <vt:lpstr>PowerPoint Presentation</vt:lpstr>
      <vt:lpstr>DURING THIS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dc:title>
  <dc:creator>Carolyne Williams (1704726)</dc:creator>
  <cp:lastModifiedBy>Carolyne Williams (1704726)</cp:lastModifiedBy>
  <cp:revision>31</cp:revision>
  <dcterms:created xsi:type="dcterms:W3CDTF">2019-03-29T13:49:32Z</dcterms:created>
  <dcterms:modified xsi:type="dcterms:W3CDTF">2019-04-03T10:52:43Z</dcterms:modified>
</cp:coreProperties>
</file>