
<file path=[Content_Types].xml><?xml version="1.0" encoding="utf-8"?>
<Types xmlns="http://schemas.openxmlformats.org/package/2006/content-types">
  <Default Extension="xml" ContentType="application/xml"/>
  <Default Extension="jpeg" ContentType="image/jpeg"/>
  <Default Extension="tiff" ContentType="image/tiff"/>
  <Default Extension="mp4" ContentType="video/unknown"/>
  <Default Extension="rels" ContentType="application/vnd.openxmlformats-package.relationships+xml"/>
  <Default Extension="tif" ContentType="image/t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65"/>
  </p:notesMasterIdLst>
  <p:sldIdLst>
    <p:sldId id="257" r:id="rId2"/>
    <p:sldId id="267" r:id="rId3"/>
    <p:sldId id="429" r:id="rId4"/>
    <p:sldId id="455" r:id="rId5"/>
    <p:sldId id="456" r:id="rId6"/>
    <p:sldId id="465" r:id="rId7"/>
    <p:sldId id="430" r:id="rId8"/>
    <p:sldId id="431" r:id="rId9"/>
    <p:sldId id="432" r:id="rId10"/>
    <p:sldId id="434" r:id="rId11"/>
    <p:sldId id="290" r:id="rId12"/>
    <p:sldId id="324" r:id="rId13"/>
    <p:sldId id="325" r:id="rId14"/>
    <p:sldId id="326" r:id="rId15"/>
    <p:sldId id="327" r:id="rId16"/>
    <p:sldId id="328" r:id="rId17"/>
    <p:sldId id="329" r:id="rId18"/>
    <p:sldId id="330" r:id="rId19"/>
    <p:sldId id="331" r:id="rId20"/>
    <p:sldId id="332" r:id="rId21"/>
    <p:sldId id="333" r:id="rId22"/>
    <p:sldId id="335" r:id="rId23"/>
    <p:sldId id="457" r:id="rId24"/>
    <p:sldId id="458" r:id="rId25"/>
    <p:sldId id="459" r:id="rId26"/>
    <p:sldId id="460" r:id="rId27"/>
    <p:sldId id="461" r:id="rId28"/>
    <p:sldId id="337" r:id="rId29"/>
    <p:sldId id="338" r:id="rId30"/>
    <p:sldId id="462" r:id="rId31"/>
    <p:sldId id="339" r:id="rId32"/>
    <p:sldId id="340" r:id="rId33"/>
    <p:sldId id="341" r:id="rId34"/>
    <p:sldId id="342" r:id="rId35"/>
    <p:sldId id="343" r:id="rId36"/>
    <p:sldId id="463" r:id="rId37"/>
    <p:sldId id="464" r:id="rId38"/>
    <p:sldId id="344" r:id="rId39"/>
    <p:sldId id="345" r:id="rId40"/>
    <p:sldId id="346" r:id="rId41"/>
    <p:sldId id="347" r:id="rId42"/>
    <p:sldId id="348" r:id="rId43"/>
    <p:sldId id="349" r:id="rId44"/>
    <p:sldId id="350" r:id="rId45"/>
    <p:sldId id="351" r:id="rId46"/>
    <p:sldId id="352" r:id="rId47"/>
    <p:sldId id="353" r:id="rId48"/>
    <p:sldId id="355" r:id="rId49"/>
    <p:sldId id="356" r:id="rId50"/>
    <p:sldId id="357" r:id="rId51"/>
    <p:sldId id="358" r:id="rId52"/>
    <p:sldId id="360" r:id="rId53"/>
    <p:sldId id="466" r:id="rId54"/>
    <p:sldId id="467" r:id="rId55"/>
    <p:sldId id="362" r:id="rId56"/>
    <p:sldId id="363" r:id="rId57"/>
    <p:sldId id="364" r:id="rId58"/>
    <p:sldId id="490" r:id="rId59"/>
    <p:sldId id="376" r:id="rId60"/>
    <p:sldId id="377" r:id="rId61"/>
    <p:sldId id="378" r:id="rId62"/>
    <p:sldId id="379" r:id="rId63"/>
    <p:sldId id="380"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151" d="100"/>
          <a:sy n="151" d="100"/>
        </p:scale>
        <p:origin x="-1600" y="-104"/>
      </p:cViewPr>
      <p:guideLst>
        <p:guide orient="horz" pos="2160"/>
        <p:guide pos="2880"/>
      </p:guideLst>
    </p:cSldViewPr>
  </p:slideViewPr>
  <p:notesTextViewPr>
    <p:cViewPr>
      <p:scale>
        <a:sx n="100" d="100"/>
        <a:sy n="100" d="100"/>
      </p:scale>
      <p:origin x="0" y="0"/>
    </p:cViewPr>
  </p:notesTextViewPr>
  <p:sorterViewPr>
    <p:cViewPr>
      <p:scale>
        <a:sx n="137" d="100"/>
        <a:sy n="137"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notesMaster" Target="notesMasters/notesMaster1.xml"/><Relationship Id="rId66" Type="http://schemas.openxmlformats.org/officeDocument/2006/relationships/printerSettings" Target="printerSettings/printerSettings1.bin"/><Relationship Id="rId67" Type="http://schemas.openxmlformats.org/officeDocument/2006/relationships/presProps" Target="presProps.xml"/><Relationship Id="rId68" Type="http://schemas.openxmlformats.org/officeDocument/2006/relationships/viewProps" Target="viewProps.xml"/><Relationship Id="rId69" Type="http://schemas.openxmlformats.org/officeDocument/2006/relationships/theme" Target="theme/theme1.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A47E75-A0CB-214F-AEA2-45FEFF094A38}" type="datetimeFigureOut">
              <a:rPr lang="en-US" smtClean="0"/>
              <a:t>09/12/14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A562C2-ECDB-5D48-9A17-B1D9C15AFF65}" type="slidenum">
              <a:rPr lang="en-GB" smtClean="0"/>
              <a:t>‹#›</a:t>
            </a:fld>
            <a:endParaRPr lang="en-GB"/>
          </a:p>
        </p:txBody>
      </p:sp>
    </p:spTree>
    <p:extLst>
      <p:ext uri="{BB962C8B-B14F-4D97-AF65-F5344CB8AC3E}">
        <p14:creationId xmlns:p14="http://schemas.microsoft.com/office/powerpoint/2010/main" val="38695510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islamicapp.com/projects/mobile/almuathen.html" TargetMode="External"/><Relationship Id="rId4" Type="http://schemas.openxmlformats.org/officeDocument/2006/relationships/hyperlink" Target="http://www.islamicapp.com/projects/desktop/almuathen.html" TargetMode="External"/><Relationship Id="rId5" Type="http://schemas.openxmlformats.org/officeDocument/2006/relationships/hyperlink" Target="http://www.islamicapp.com/projects/mobile/almoumin.html" TargetMode="External"/><Relationship Id="rId6" Type="http://schemas.openxmlformats.org/officeDocument/2006/relationships/hyperlink" Target="http://www.islamicapp.com/projects/web/alqibla.html" TargetMode="External"/><Relationship Id="rId7" Type="http://schemas.openxmlformats.org/officeDocument/2006/relationships/hyperlink" Target="http://www.islamicapp.com/projects/web/alhijri.html" TargetMode="External"/><Relationship Id="rId8" Type="http://schemas.openxmlformats.org/officeDocument/2006/relationships/hyperlink" Target="http://www.islamicapp.com/projects/mobile/alhijri.html" TargetMode="External"/><Relationship Id="rId9" Type="http://schemas.openxmlformats.org/officeDocument/2006/relationships/hyperlink" Target="http://www.islamicapp.com/projects/desktop/alhijri.html" TargetMode="External"/><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Slide Image Placeholder 1"/>
          <p:cNvSpPr>
            <a:spLocks noGrp="1" noRot="1" noChangeAspect="1"/>
          </p:cNvSpPr>
          <p:nvPr>
            <p:ph type="sldImg"/>
          </p:nvPr>
        </p:nvSpPr>
        <p:spPr>
          <a:ln/>
        </p:spPr>
      </p:sp>
      <p:sp>
        <p:nvSpPr>
          <p:cNvPr id="244739" name="Notes Placeholder 2"/>
          <p:cNvSpPr>
            <a:spLocks noGrp="1"/>
          </p:cNvSpPr>
          <p:nvPr>
            <p:ph type="body" idx="1"/>
          </p:nvPr>
        </p:nvSpPr>
        <p:spPr>
          <a:noFill/>
          <a:ln/>
        </p:spPr>
        <p:txBody>
          <a:bodyPr/>
          <a:lstStyle/>
          <a:p>
            <a:pPr>
              <a:spcBef>
                <a:spcPct val="0"/>
              </a:spcBef>
            </a:pPr>
            <a:r>
              <a:rPr lang="en-GB" b="1" smtClean="0"/>
              <a:t>AlMuathen</a:t>
            </a:r>
            <a:r>
              <a:rPr lang="en-GB" smtClean="0"/>
              <a:t>  is a very user-friendly application which let you have accurate prayers timing for millions of cities in the world.  It's available for: </a:t>
            </a:r>
          </a:p>
          <a:p>
            <a:pPr>
              <a:spcBef>
                <a:spcPct val="0"/>
              </a:spcBef>
            </a:pPr>
            <a:r>
              <a:rPr lang="en-GB" smtClean="0"/>
              <a:t>Online</a:t>
            </a:r>
            <a:r>
              <a:rPr lang="en-GB" smtClean="0">
                <a:hlinkClick r:id="rId3"/>
              </a:rPr>
              <a:t>Java ME enabled mobile phones and Blackberry</a:t>
            </a:r>
            <a:endParaRPr lang="en-GB" smtClean="0"/>
          </a:p>
          <a:p>
            <a:pPr>
              <a:spcBef>
                <a:spcPct val="0"/>
              </a:spcBef>
            </a:pPr>
            <a:r>
              <a:rPr lang="en-GB" smtClean="0">
                <a:hlinkClick r:id="rId4"/>
              </a:rPr>
              <a:t>Desktop (Linux &amp; Windows)</a:t>
            </a:r>
            <a:endParaRPr lang="en-GB" smtClean="0"/>
          </a:p>
          <a:p>
            <a:pPr>
              <a:spcBef>
                <a:spcPct val="0"/>
              </a:spcBef>
            </a:pPr>
            <a:r>
              <a:rPr lang="en-GB" b="1" smtClean="0"/>
              <a:t>AlMoumin</a:t>
            </a:r>
            <a:r>
              <a:rPr lang="en-GB" smtClean="0"/>
              <a:t> displays the names of allah in english and arabic. It's available for:                          </a:t>
            </a:r>
            <a:br>
              <a:rPr lang="en-GB" smtClean="0"/>
            </a:br>
            <a:r>
              <a:rPr lang="en-GB" smtClean="0">
                <a:hlinkClick r:id="rId5"/>
              </a:rPr>
              <a:t>Java ME enabled mobile phones and Blackberry</a:t>
            </a:r>
            <a:endParaRPr lang="en-GB" smtClean="0"/>
          </a:p>
          <a:p>
            <a:pPr>
              <a:spcBef>
                <a:spcPct val="0"/>
              </a:spcBef>
            </a:pPr>
            <a:r>
              <a:rPr lang="en-GB" b="1" smtClean="0"/>
              <a:t>AlQibla</a:t>
            </a:r>
            <a:r>
              <a:rPr lang="en-GB" smtClean="0"/>
              <a:t> helps you to get the direction of Mecca according to your location. </a:t>
            </a:r>
            <a:r>
              <a:rPr lang="en-GB" smtClean="0">
                <a:hlinkClick r:id="rId6"/>
              </a:rPr>
              <a:t>Online</a:t>
            </a:r>
            <a:endParaRPr lang="en-GB" smtClean="0"/>
          </a:p>
          <a:p>
            <a:pPr>
              <a:spcBef>
                <a:spcPct val="0"/>
              </a:spcBef>
            </a:pPr>
            <a:r>
              <a:rPr lang="en-GB" b="1" smtClean="0"/>
              <a:t>AlHijri</a:t>
            </a:r>
            <a:r>
              <a:rPr lang="en-GB" smtClean="0"/>
              <a:t> is a simple application which convert Hijri to Gregorian date and vice versa. It's available for:</a:t>
            </a:r>
          </a:p>
          <a:p>
            <a:pPr>
              <a:spcBef>
                <a:spcPct val="0"/>
              </a:spcBef>
            </a:pPr>
            <a:r>
              <a:rPr lang="en-GB" smtClean="0">
                <a:hlinkClick r:id="rId7"/>
              </a:rPr>
              <a:t>Online</a:t>
            </a:r>
            <a:endParaRPr lang="en-GB" smtClean="0"/>
          </a:p>
          <a:p>
            <a:pPr>
              <a:spcBef>
                <a:spcPct val="0"/>
              </a:spcBef>
            </a:pPr>
            <a:r>
              <a:rPr lang="en-GB" smtClean="0">
                <a:hlinkClick r:id="rId8"/>
              </a:rPr>
              <a:t>Java ME enabled mobile phones and Blackberry</a:t>
            </a:r>
            <a:endParaRPr lang="en-GB" smtClean="0"/>
          </a:p>
          <a:p>
            <a:pPr>
              <a:spcBef>
                <a:spcPct val="0"/>
              </a:spcBef>
            </a:pPr>
            <a:r>
              <a:rPr lang="en-GB" smtClean="0">
                <a:hlinkClick r:id="rId9"/>
              </a:rPr>
              <a:t>Desktop (Linux &amp; Windows)</a:t>
            </a:r>
            <a:endParaRPr lang="en-GB" smtClean="0"/>
          </a:p>
          <a:p>
            <a:pPr>
              <a:spcBef>
                <a:spcPct val="0"/>
              </a:spcBef>
            </a:pPr>
            <a:r>
              <a:rPr lang="en-GB" b="1" smtClean="0"/>
              <a:t>AlKursi</a:t>
            </a:r>
            <a:r>
              <a:rPr lang="en-GB" smtClean="0"/>
              <a:t>  is a simple application for Android which let you read and listen to different reciters of Ayet alkursi.</a:t>
            </a:r>
            <a:r>
              <a:rPr lang="en-GB" b="1" u="sng" smtClean="0"/>
              <a:t/>
            </a:r>
            <a:br>
              <a:rPr lang="en-GB" b="1" u="sng" smtClean="0"/>
            </a:br>
            <a:endParaRPr lang="en-GB" smtClean="0"/>
          </a:p>
        </p:txBody>
      </p:sp>
      <p:sp>
        <p:nvSpPr>
          <p:cNvPr id="244740" name="Slide Number Placeholder 3"/>
          <p:cNvSpPr>
            <a:spLocks noGrp="1"/>
          </p:cNvSpPr>
          <p:nvPr>
            <p:ph type="sldNum" sz="quarter" idx="5"/>
          </p:nvPr>
        </p:nvSpPr>
        <p:spPr>
          <a:noFill/>
        </p:spPr>
        <p:txBody>
          <a:bodyPr/>
          <a:lstStyle/>
          <a:p>
            <a:fld id="{CC879A8C-29C2-8344-8ED6-D5E7256B7553}" type="slidenum">
              <a:rPr lang="en-GB">
                <a:solidFill>
                  <a:prstClr val="black"/>
                </a:solidFill>
                <a:latin typeface="Calibri"/>
                <a:ea typeface="ＭＳ Ｐゴシック" charset="-128"/>
                <a:cs typeface="ＭＳ Ｐゴシック" charset="-128"/>
              </a:rPr>
              <a:pPr/>
              <a:t>14</a:t>
            </a:fld>
            <a:endParaRPr lang="en-GB">
              <a:solidFill>
                <a:prstClr val="black"/>
              </a:solidFill>
              <a:latin typeface="Calibri"/>
              <a:ea typeface="ＭＳ Ｐゴシック" charset="-128"/>
              <a:cs typeface="ＭＳ Ｐゴシック"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Slide Image Placeholder 1"/>
          <p:cNvSpPr>
            <a:spLocks noGrp="1" noRot="1" noChangeAspect="1"/>
          </p:cNvSpPr>
          <p:nvPr>
            <p:ph type="sldImg"/>
          </p:nvPr>
        </p:nvSpPr>
        <p:spPr>
          <a:ln/>
        </p:spPr>
      </p:sp>
      <p:sp>
        <p:nvSpPr>
          <p:cNvPr id="246787" name="Notes Placeholder 2"/>
          <p:cNvSpPr>
            <a:spLocks noGrp="1"/>
          </p:cNvSpPr>
          <p:nvPr>
            <p:ph type="body" idx="1"/>
          </p:nvPr>
        </p:nvSpPr>
        <p:spPr>
          <a:noFill/>
          <a:ln/>
        </p:spPr>
        <p:txBody>
          <a:bodyPr/>
          <a:lstStyle/>
          <a:p>
            <a:pPr>
              <a:spcBef>
                <a:spcPct val="0"/>
              </a:spcBef>
            </a:pPr>
            <a:r>
              <a:rPr lang="en-US" smtClean="0"/>
              <a:t>http://itunes.apple.com/us/app/halal-scanner-islamic/id362675244?mt=8</a:t>
            </a:r>
            <a:endParaRPr lang="en-GB" smtClean="0"/>
          </a:p>
        </p:txBody>
      </p:sp>
      <p:sp>
        <p:nvSpPr>
          <p:cNvPr id="246788" name="Slide Number Placeholder 3"/>
          <p:cNvSpPr>
            <a:spLocks noGrp="1"/>
          </p:cNvSpPr>
          <p:nvPr>
            <p:ph type="sldNum" sz="quarter" idx="5"/>
          </p:nvPr>
        </p:nvSpPr>
        <p:spPr>
          <a:noFill/>
        </p:spPr>
        <p:txBody>
          <a:bodyPr/>
          <a:lstStyle/>
          <a:p>
            <a:fld id="{B026BCAF-BBD0-3748-ADD6-13C9C402E745}" type="slidenum">
              <a:rPr lang="en-GB">
                <a:solidFill>
                  <a:prstClr val="black"/>
                </a:solidFill>
                <a:latin typeface="Calibri"/>
                <a:ea typeface="ＭＳ Ｐゴシック" charset="-128"/>
                <a:cs typeface="ＭＳ Ｐゴシック" charset="-128"/>
              </a:rPr>
              <a:pPr/>
              <a:t>15</a:t>
            </a:fld>
            <a:endParaRPr lang="en-GB">
              <a:solidFill>
                <a:prstClr val="black"/>
              </a:solidFill>
              <a:latin typeface="Calibri"/>
              <a:ea typeface="ＭＳ Ｐゴシック" charset="-128"/>
              <a:cs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Slide Image Placeholder 1"/>
          <p:cNvSpPr>
            <a:spLocks noGrp="1" noRot="1" noChangeAspect="1"/>
          </p:cNvSpPr>
          <p:nvPr>
            <p:ph type="sldImg"/>
          </p:nvPr>
        </p:nvSpPr>
        <p:spPr>
          <a:ln/>
        </p:spPr>
      </p:sp>
      <p:sp>
        <p:nvSpPr>
          <p:cNvPr id="248835" name="Notes Placeholder 2"/>
          <p:cNvSpPr>
            <a:spLocks noGrp="1"/>
          </p:cNvSpPr>
          <p:nvPr>
            <p:ph type="body" idx="1"/>
          </p:nvPr>
        </p:nvSpPr>
        <p:spPr>
          <a:noFill/>
          <a:ln/>
        </p:spPr>
        <p:txBody>
          <a:bodyPr/>
          <a:lstStyle/>
          <a:p>
            <a:pPr>
              <a:spcBef>
                <a:spcPct val="0"/>
              </a:spcBef>
            </a:pPr>
            <a:endParaRPr lang="en-US"/>
          </a:p>
        </p:txBody>
      </p:sp>
      <p:sp>
        <p:nvSpPr>
          <p:cNvPr id="248836" name="Slide Number Placeholder 3"/>
          <p:cNvSpPr>
            <a:spLocks noGrp="1"/>
          </p:cNvSpPr>
          <p:nvPr>
            <p:ph type="sldNum" sz="quarter" idx="5"/>
          </p:nvPr>
        </p:nvSpPr>
        <p:spPr>
          <a:noFill/>
        </p:spPr>
        <p:txBody>
          <a:bodyPr/>
          <a:lstStyle/>
          <a:p>
            <a:fld id="{78475BFB-E338-9E4C-9331-A6E5EDF551A2}" type="slidenum">
              <a:rPr lang="en-GB">
                <a:solidFill>
                  <a:prstClr val="black"/>
                </a:solidFill>
                <a:latin typeface="Calibri"/>
                <a:ea typeface="ＭＳ Ｐゴシック" charset="-128"/>
                <a:cs typeface="ＭＳ Ｐゴシック" charset="-128"/>
              </a:rPr>
              <a:pPr/>
              <a:t>16</a:t>
            </a:fld>
            <a:endParaRPr lang="en-GB">
              <a:solidFill>
                <a:prstClr val="black"/>
              </a:solidFill>
              <a:latin typeface="Calibri"/>
              <a:ea typeface="ＭＳ Ｐゴシック" charset="-128"/>
              <a:cs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69F50155-A00E-214F-9E24-1055AA68601A}" type="slidenum">
              <a:rPr lang="en-GB">
                <a:solidFill>
                  <a:prstClr val="black"/>
                </a:solidFill>
                <a:latin typeface="Calibri"/>
              </a:rPr>
              <a:pPr/>
              <a:t>28</a:t>
            </a:fld>
            <a:endParaRPr lang="en-GB">
              <a:solidFill>
                <a:prstClr val="black"/>
              </a:solidFill>
              <a:latin typeface="Calibri"/>
            </a:endParaRPr>
          </a:p>
        </p:txBody>
      </p:sp>
      <p:sp>
        <p:nvSpPr>
          <p:cNvPr id="16486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64867" name="Rectangle 3"/>
          <p:cNvSpPr>
            <a:spLocks noGrp="1" noChangeArrowheads="1"/>
          </p:cNvSpPr>
          <p:nvPr>
            <p:ph type="body" idx="1"/>
          </p:nvPr>
        </p:nvSpPr>
        <p:spPr/>
        <p:txBody>
          <a:bodyPr/>
          <a:lstStyle/>
          <a:p>
            <a:r>
              <a:rPr lang="en-GB"/>
              <a:t>Case for Maqam Ibrahim, Haram Shareef Mosque in Makkah http://www.sl-rasch.de/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a:spcBef>
                <a:spcPct val="0"/>
              </a:spcBef>
            </a:pPr>
            <a:endParaRPr lang="en-US">
              <a:latin typeface="Calibri" charset="0"/>
            </a:endParaRPr>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fld id="{414AF3B3-6752-C34C-9852-E5EDF074DF5F}" type="slidenum">
              <a:rPr lang="en-US">
                <a:solidFill>
                  <a:prstClr val="black"/>
                </a:solidFill>
              </a:rPr>
              <a:pPr/>
              <a:t>29</a:t>
            </a:fld>
            <a:endParaRPr 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a:spcBef>
                <a:spcPct val="0"/>
              </a:spcBef>
            </a:pPr>
            <a:endParaRPr lang="en-US">
              <a:latin typeface="Calibri"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fld id="{42D25D4E-6375-1140-87A7-1549AD3F1BAE}" type="slidenum">
              <a:rPr lang="en-US">
                <a:solidFill>
                  <a:prstClr val="black"/>
                </a:solidFill>
              </a:rPr>
              <a:pPr/>
              <a:t>33</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a:spcBef>
                <a:spcPct val="0"/>
              </a:spcBef>
            </a:pPr>
            <a:endParaRPr lang="en-US">
              <a:latin typeface="Calibri"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fld id="{3CAEE404-93F7-8B4B-A589-C190D41487B8}" type="slidenum">
              <a:rPr lang="en-US">
                <a:solidFill>
                  <a:prstClr val="black"/>
                </a:solidFill>
              </a:rPr>
              <a:pPr/>
              <a:t>34</a:t>
            </a:fld>
            <a:endParaRPr 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D8A2CC81-9F77-BC4B-A5D0-DEBE750DC666}" type="slidenum">
              <a:rPr lang="en-GB">
                <a:solidFill>
                  <a:prstClr val="black"/>
                </a:solidFill>
                <a:latin typeface="Calibri"/>
              </a:rPr>
              <a:pPr/>
              <a:t>39</a:t>
            </a:fld>
            <a:endParaRPr lang="en-GB">
              <a:solidFill>
                <a:prstClr val="black"/>
              </a:solidFill>
              <a:latin typeface="Calibri"/>
            </a:endParaRPr>
          </a:p>
        </p:txBody>
      </p:sp>
      <p:sp>
        <p:nvSpPr>
          <p:cNvPr id="26419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64195" name="Rectangle 3"/>
          <p:cNvSpPr>
            <a:spLocks noGrp="1" noChangeArrowheads="1"/>
          </p:cNvSpPr>
          <p:nvPr>
            <p:ph type="body" idx="1"/>
          </p:nvPr>
        </p:nvSpPr>
        <p:spPr/>
        <p:txBody>
          <a:bodyPr/>
          <a:lstStyle/>
          <a:p>
            <a:r>
              <a:rPr lang="en-GB"/>
              <a:t>Islam online qaradawi condemnation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1C408043-C698-8448-81EF-81787B37FF11}" type="slidenum">
              <a:rPr lang="en-GB">
                <a:solidFill>
                  <a:prstClr val="black"/>
                </a:solidFill>
                <a:latin typeface="Calibri"/>
              </a:rPr>
              <a:pPr/>
              <a:t>41</a:t>
            </a:fld>
            <a:endParaRPr lang="en-GB">
              <a:solidFill>
                <a:prstClr val="black"/>
              </a:solidFill>
              <a:latin typeface="Calibri"/>
            </a:endParaRPr>
          </a:p>
        </p:txBody>
      </p:sp>
      <p:sp>
        <p:nvSpPr>
          <p:cNvPr id="4198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419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a:t>Cyber Counselor list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E97ACFE3-9194-204C-8969-3C029EB9F6EA}" type="slidenum">
              <a:rPr lang="en-GB">
                <a:solidFill>
                  <a:prstClr val="black"/>
                </a:solidFill>
                <a:latin typeface="Calibri"/>
              </a:rPr>
              <a:pPr/>
              <a:t>42</a:t>
            </a:fld>
            <a:endParaRPr lang="en-GB">
              <a:solidFill>
                <a:prstClr val="black"/>
              </a:solidFill>
              <a:latin typeface="Calibri"/>
            </a:endParaRPr>
          </a:p>
        </p:txBody>
      </p:sp>
      <p:sp>
        <p:nvSpPr>
          <p:cNvPr id="4813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4813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a:t>Cyber counselor – sexually abused</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D707732F-4504-364B-AD91-1D51B07177A0}" type="slidenum">
              <a:rPr lang="en-GB">
                <a:solidFill>
                  <a:prstClr val="black"/>
                </a:solidFill>
                <a:latin typeface="Calibri"/>
              </a:rPr>
              <a:pPr/>
              <a:t>43</a:t>
            </a:fld>
            <a:endParaRPr lang="en-GB">
              <a:solidFill>
                <a:prstClr val="black"/>
              </a:solidFill>
              <a:latin typeface="Calibri"/>
            </a:endParaRPr>
          </a:p>
        </p:txBody>
      </p:sp>
      <p:sp>
        <p:nvSpPr>
          <p:cNvPr id="5017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017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a:t>Al-Hanooti live fatwa session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pPr defTabSz="914400"/>
            <a:r>
              <a:rPr lang="en-US" sz="6600" dirty="0">
                <a:solidFill>
                  <a:prstClr val="white"/>
                </a:solidFill>
                <a:effectLst>
                  <a:outerShdw blurRad="38100" dist="38100" dir="2700000" algn="tl">
                    <a:srgbClr val="000000">
                      <a:alpha val="43137"/>
                    </a:srgbClr>
                  </a:outerShdw>
                </a:effectLst>
                <a:latin typeface="Palatino Linotype"/>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15" name="Date Placeholder 14"/>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6" name="Slide Number Placeholder 15"/>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7" name="Footer Placeholder 16"/>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738653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3" name="Title 12"/>
          <p:cNvSpPr>
            <a:spLocks noGrp="1"/>
          </p:cNvSpPr>
          <p:nvPr>
            <p:ph type="title"/>
          </p:nvPr>
        </p:nvSpPr>
        <p:spPr/>
        <p:txBody>
          <a:bodyPr/>
          <a:lstStyle/>
          <a:p>
            <a:r>
              <a:rPr lang="en-GB" smtClean="0"/>
              <a:t>Click to edit Master title style</a:t>
            </a:r>
            <a:endParaRPr lang="en-US"/>
          </a:p>
        </p:txBody>
      </p:sp>
      <p:sp>
        <p:nvSpPr>
          <p:cNvPr id="14" name="Date Placeholder 13"/>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5" name="Slide Number Placeholder 14"/>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6" name="Footer Placeholder 15"/>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76205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pPr defTabSz="914400"/>
            <a:r>
              <a:rPr lang="en-US" sz="6600" dirty="0">
                <a:solidFill>
                  <a:prstClr val="white"/>
                </a:solidFill>
                <a:effectLst>
                  <a:outerShdw blurRad="38100" dist="38100" dir="2700000" algn="tl">
                    <a:srgbClr val="000000">
                      <a:alpha val="43137"/>
                    </a:srgbClr>
                  </a:outerShdw>
                </a:effectLst>
                <a:latin typeface="Palatino Linotype"/>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12" name="Date Placeholder 11"/>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3" name="Slide Number Placeholder 12"/>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4" name="Footer Placeholder 13"/>
          <p:cNvSpPr>
            <a:spLocks noGrp="1"/>
          </p:cNvSpPr>
          <p:nvPr>
            <p:ph type="ftr" sz="quarter" idx="12"/>
          </p:nvPr>
        </p:nvSpPr>
        <p:spPr/>
        <p:txBody>
          <a:bodyPr/>
          <a:lstStyle/>
          <a:p>
            <a:endParaRPr lang="en-GB">
              <a:solidFill>
                <a:prstClr val="white">
                  <a:alpha val="60000"/>
                </a:prstClr>
              </a:solidFill>
              <a:latin typeface="Palatino Linotype"/>
            </a:endParaRPr>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GB" smtClean="0"/>
              <a:t>Click to edit Master title style</a:t>
            </a:r>
            <a:endParaRPr lang="en-US" dirty="0"/>
          </a:p>
        </p:txBody>
      </p:sp>
    </p:spTree>
    <p:extLst>
      <p:ext uri="{BB962C8B-B14F-4D97-AF65-F5344CB8AC3E}">
        <p14:creationId xmlns:p14="http://schemas.microsoft.com/office/powerpoint/2010/main" val="359226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9" name="Slide Number Placeholder 8"/>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0" name="Footer Placeholder 9"/>
          <p:cNvSpPr>
            <a:spLocks noGrp="1"/>
          </p:cNvSpPr>
          <p:nvPr>
            <p:ph type="ftr" sz="quarter" idx="12"/>
          </p:nvPr>
        </p:nvSpPr>
        <p:spPr/>
        <p:txBody>
          <a:bodyPr/>
          <a:lstStyle/>
          <a:p>
            <a:endParaRPr lang="en-GB">
              <a:solidFill>
                <a:prstClr val="white">
                  <a:alpha val="60000"/>
                </a:prstClr>
              </a:solidFill>
              <a:latin typeface="Palatino Linotype"/>
            </a:endParaRPr>
          </a:p>
        </p:txBody>
      </p:sp>
      <p:sp>
        <p:nvSpPr>
          <p:cNvPr id="11" name="Title 10"/>
          <p:cNvSpPr>
            <a:spLocks noGrp="1"/>
          </p:cNvSpPr>
          <p:nvPr>
            <p:ph type="title"/>
          </p:nvPr>
        </p:nvSpPr>
        <p:spPr/>
        <p:txBody>
          <a:bodyPr/>
          <a:lstStyle/>
          <a:p>
            <a:r>
              <a:rPr lang="en-GB"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3938954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pPr defTabSz="914400"/>
            <a:r>
              <a:rPr lang="en-US" sz="6000" dirty="0">
                <a:solidFill>
                  <a:prstClr val="white"/>
                </a:solidFill>
                <a:effectLst>
                  <a:outerShdw blurRad="38100" dist="38100" dir="2700000" algn="tl">
                    <a:srgbClr val="000000">
                      <a:alpha val="43137"/>
                    </a:srgbClr>
                  </a:outerShdw>
                </a:effectLst>
                <a:latin typeface="Palatino Linotype"/>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pPr defTabSz="914400"/>
            <a:r>
              <a:rPr lang="en-US" sz="6000" dirty="0">
                <a:solidFill>
                  <a:prstClr val="white"/>
                </a:solidFill>
                <a:effectLst>
                  <a:outerShdw blurRad="38100" dist="38100" dir="2700000" algn="tl">
                    <a:srgbClr val="000000">
                      <a:alpha val="43137"/>
                    </a:srgbClr>
                  </a:outerShdw>
                </a:effectLst>
                <a:latin typeface="Palatino Linotype"/>
              </a:rPr>
              <a:t>{</a:t>
            </a:r>
          </a:p>
        </p:txBody>
      </p:sp>
      <p:sp>
        <p:nvSpPr>
          <p:cNvPr id="12" name="Title 11"/>
          <p:cNvSpPr>
            <a:spLocks noGrp="1"/>
          </p:cNvSpPr>
          <p:nvPr>
            <p:ph type="title"/>
          </p:nvPr>
        </p:nvSpPr>
        <p:spPr/>
        <p:txBody>
          <a:bodyPr/>
          <a:lstStyle/>
          <a:p>
            <a:r>
              <a:rPr lang="en-GB" smtClean="0"/>
              <a:t>Click to edit Master title style</a:t>
            </a:r>
            <a:endParaRPr lang="en-US" dirty="0"/>
          </a:p>
        </p:txBody>
      </p:sp>
      <p:sp>
        <p:nvSpPr>
          <p:cNvPr id="14" name="Date Placeholder 13"/>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5" name="Slide Number Placeholder 14"/>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6" name="Footer Placeholder 15"/>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3827775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mtClean="0"/>
              <a:t>Click to edit Master title style</a:t>
            </a:r>
            <a:endParaRPr lang="en-US"/>
          </a:p>
        </p:txBody>
      </p:sp>
      <p:sp>
        <p:nvSpPr>
          <p:cNvPr id="7" name="Date Placeholder 6"/>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8" name="Slide Number Placeholder 7"/>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9" name="Footer Placeholder 8"/>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745943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6" name="Slide Number Placeholder 5"/>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7" name="Footer Placeholder 6"/>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74198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pPr defTabSz="914400"/>
            <a:r>
              <a:rPr lang="en-US" sz="8000" dirty="0">
                <a:solidFill>
                  <a:prstClr val="white"/>
                </a:solidFill>
                <a:effectLst>
                  <a:outerShdw blurRad="38100" dist="38100" dir="2700000" algn="tl">
                    <a:srgbClr val="000000">
                      <a:alpha val="43137"/>
                    </a:srgbClr>
                  </a:outerShdw>
                </a:effectLst>
                <a:latin typeface="Palatino Linotype"/>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5" name="Date Placeholder 14"/>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6" name="Slide Number Placeholder 15"/>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7" name="Footer Placeholder 16"/>
          <p:cNvSpPr>
            <a:spLocks noGrp="1"/>
          </p:cNvSpPr>
          <p:nvPr>
            <p:ph type="ftr" sz="quarter" idx="12"/>
          </p:nvPr>
        </p:nvSpPr>
        <p:spPr/>
        <p:txBody>
          <a:bodyPr/>
          <a:lstStyle/>
          <a:p>
            <a:endParaRPr lang="en-GB">
              <a:solidFill>
                <a:prstClr val="white">
                  <a:alpha val="60000"/>
                </a:prstClr>
              </a:solidFill>
              <a:latin typeface="Palatino Linotype"/>
            </a:endParaRPr>
          </a:p>
        </p:txBody>
      </p:sp>
      <p:sp>
        <p:nvSpPr>
          <p:cNvPr id="18" name="Title 17"/>
          <p:cNvSpPr>
            <a:spLocks noGrp="1"/>
          </p:cNvSpPr>
          <p:nvPr>
            <p:ph type="title"/>
          </p:nvPr>
        </p:nvSpPr>
        <p:spPr/>
        <p:txBody>
          <a:bodyPr/>
          <a:lstStyle/>
          <a:p>
            <a:r>
              <a:rPr lang="en-GB" smtClean="0"/>
              <a:t>Click to edit Master title style</a:t>
            </a:r>
            <a:endParaRPr lang="en-US" dirty="0"/>
          </a:p>
        </p:txBody>
      </p:sp>
    </p:spTree>
    <p:extLst>
      <p:ext uri="{BB962C8B-B14F-4D97-AF65-F5344CB8AC3E}">
        <p14:creationId xmlns:p14="http://schemas.microsoft.com/office/powerpoint/2010/main" val="3466468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pPr defTabSz="914400"/>
            <a:r>
              <a:rPr lang="en-US" sz="6000" dirty="0">
                <a:solidFill>
                  <a:prstClr val="white"/>
                </a:solidFill>
                <a:effectLst>
                  <a:outerShdw blurRad="38100" dist="38100" dir="2700000" algn="tl">
                    <a:srgbClr val="000000">
                      <a:alpha val="43137"/>
                    </a:srgbClr>
                  </a:outerShdw>
                </a:effectLst>
                <a:latin typeface="Palatino Linotype"/>
              </a:rPr>
              <a:t>{</a:t>
            </a:r>
          </a:p>
        </p:txBody>
      </p:sp>
      <p:sp>
        <p:nvSpPr>
          <p:cNvPr id="11" name="Title 10"/>
          <p:cNvSpPr>
            <a:spLocks noGrp="1"/>
          </p:cNvSpPr>
          <p:nvPr>
            <p:ph type="title"/>
          </p:nvPr>
        </p:nvSpPr>
        <p:spPr/>
        <p:txBody>
          <a:bodyPr/>
          <a:lstStyle/>
          <a:p>
            <a:r>
              <a:rPr lang="en-GB" smtClean="0"/>
              <a:t>Click to edit Master title style</a:t>
            </a:r>
            <a:endParaRPr lang="en-US"/>
          </a:p>
        </p:txBody>
      </p:sp>
      <p:sp>
        <p:nvSpPr>
          <p:cNvPr id="13" name="Date Placeholder 12"/>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14" name="Slide Number Placeholder 13"/>
          <p:cNvSpPr>
            <a:spLocks noGrp="1"/>
          </p:cNvSpPr>
          <p:nvPr>
            <p:ph type="sldNum" sz="quarter" idx="11"/>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
        <p:nvSpPr>
          <p:cNvPr id="15" name="Footer Placeholder 14"/>
          <p:cNvSpPr>
            <a:spLocks noGrp="1"/>
          </p:cNvSpPr>
          <p:nvPr>
            <p:ph type="ftr" sz="quarter" idx="12"/>
          </p:nvPr>
        </p:nvSpPr>
        <p:spPr/>
        <p:txBody>
          <a:bodyPr/>
          <a:lstStyle/>
          <a:p>
            <a:endParaRPr lang="en-GB">
              <a:solidFill>
                <a:prstClr val="white">
                  <a:alpha val="60000"/>
                </a:prstClr>
              </a:solidFill>
              <a:latin typeface="Palatino Linotype"/>
            </a:endParaRPr>
          </a:p>
        </p:txBody>
      </p:sp>
    </p:spTree>
    <p:extLst>
      <p:ext uri="{BB962C8B-B14F-4D97-AF65-F5344CB8AC3E}">
        <p14:creationId xmlns:p14="http://schemas.microsoft.com/office/powerpoint/2010/main" val="1704561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5" name="Footer Placeholder 4"/>
          <p:cNvSpPr>
            <a:spLocks noGrp="1"/>
          </p:cNvSpPr>
          <p:nvPr>
            <p:ph type="ftr" sz="quarter" idx="11"/>
          </p:nvPr>
        </p:nvSpPr>
        <p:spPr/>
        <p:txBody>
          <a:bodyPr/>
          <a:lstStyle/>
          <a:p>
            <a:endParaRPr lang="en-GB">
              <a:solidFill>
                <a:prstClr val="white">
                  <a:alpha val="60000"/>
                </a:prstClr>
              </a:solidFill>
              <a:latin typeface="Palatino Linotype"/>
            </a:endParaRPr>
          </a:p>
        </p:txBody>
      </p:sp>
      <p:sp>
        <p:nvSpPr>
          <p:cNvPr id="6" name="Slide Number Placeholder 5"/>
          <p:cNvSpPr>
            <a:spLocks noGrp="1"/>
          </p:cNvSpPr>
          <p:nvPr>
            <p:ph type="sldNum" sz="quarter" idx="12"/>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Tree>
    <p:extLst>
      <p:ext uri="{BB962C8B-B14F-4D97-AF65-F5344CB8AC3E}">
        <p14:creationId xmlns:p14="http://schemas.microsoft.com/office/powerpoint/2010/main" val="2338340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16A7A1F-6530-4866-AEBF-63C958F59130}" type="datetimeFigureOut">
              <a:rPr lang="en-US" smtClean="0">
                <a:solidFill>
                  <a:prstClr val="white">
                    <a:alpha val="60000"/>
                  </a:prstClr>
                </a:solidFill>
                <a:latin typeface="Palatino Linotype"/>
              </a:rPr>
              <a:pPr/>
              <a:t>09/12/14</a:t>
            </a:fld>
            <a:endParaRPr lang="en-GB">
              <a:solidFill>
                <a:prstClr val="white">
                  <a:alpha val="60000"/>
                </a:prstClr>
              </a:solidFill>
              <a:latin typeface="Palatino Linotype"/>
            </a:endParaRPr>
          </a:p>
        </p:txBody>
      </p:sp>
      <p:sp>
        <p:nvSpPr>
          <p:cNvPr id="5" name="Footer Placeholder 4"/>
          <p:cNvSpPr>
            <a:spLocks noGrp="1"/>
          </p:cNvSpPr>
          <p:nvPr>
            <p:ph type="ftr" sz="quarter" idx="11"/>
          </p:nvPr>
        </p:nvSpPr>
        <p:spPr/>
        <p:txBody>
          <a:bodyPr/>
          <a:lstStyle/>
          <a:p>
            <a:endParaRPr lang="en-GB">
              <a:solidFill>
                <a:prstClr val="white">
                  <a:alpha val="60000"/>
                </a:prstClr>
              </a:solidFill>
              <a:latin typeface="Palatino Linotype"/>
            </a:endParaRPr>
          </a:p>
        </p:txBody>
      </p:sp>
      <p:sp>
        <p:nvSpPr>
          <p:cNvPr id="6" name="Slide Number Placeholder 5"/>
          <p:cNvSpPr>
            <a:spLocks noGrp="1"/>
          </p:cNvSpPr>
          <p:nvPr>
            <p:ph type="sldNum" sz="quarter" idx="12"/>
          </p:nvPr>
        </p:nvSpPr>
        <p:spPr/>
        <p:txBody>
          <a:bodyPr/>
          <a:lstStyle/>
          <a:p>
            <a:fld id="{583418CA-799F-4046-AC77-FC6335D0046B}" type="slidenum">
              <a:rPr lang="en-GB" smtClean="0">
                <a:solidFill>
                  <a:prstClr val="white">
                    <a:alpha val="60000"/>
                  </a:prstClr>
                </a:solidFill>
                <a:latin typeface="Palatino Linotype"/>
              </a:rPr>
              <a:pPr/>
              <a:t>‹#›</a:t>
            </a:fld>
            <a:endParaRPr lang="en-GB">
              <a:solidFill>
                <a:prstClr val="white">
                  <a:alpha val="60000"/>
                </a:prstClr>
              </a:solidFill>
              <a:latin typeface="Palatino Linotype"/>
            </a:endParaRPr>
          </a:p>
        </p:txBody>
      </p:sp>
    </p:spTree>
    <p:extLst>
      <p:ext uri="{BB962C8B-B14F-4D97-AF65-F5344CB8AC3E}">
        <p14:creationId xmlns:p14="http://schemas.microsoft.com/office/powerpoint/2010/main" val="2077527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a:prstGeom prst="rect">
            <a:avLst/>
          </a:prstGeom>
        </p:spPr>
        <p:txBody>
          <a:bodyPr vert="horz"/>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3" name="Rectangle 8"/>
          <p:cNvSpPr>
            <a:spLocks noGrp="1" noChangeArrowheads="1"/>
          </p:cNvSpPr>
          <p:nvPr>
            <p:ph type="sldNum" sz="quarter" idx="10"/>
          </p:nvPr>
        </p:nvSpPr>
        <p:spPr>
          <a:ln/>
        </p:spPr>
        <p:txBody>
          <a:bodyPr/>
          <a:lstStyle>
            <a:lvl1pPr>
              <a:defRPr/>
            </a:lvl1pPr>
          </a:lstStyle>
          <a:p>
            <a:pPr>
              <a:defRPr/>
            </a:pPr>
            <a:fld id="{AADB89C8-3037-FA4E-9248-F07F3A65356F}" type="slidenum">
              <a:rPr lang="en-US">
                <a:solidFill>
                  <a:prstClr val="white">
                    <a:alpha val="60000"/>
                  </a:prstClr>
                </a:solidFill>
                <a:latin typeface="Palatino Linotype"/>
              </a:rPr>
              <a:pPr>
                <a:defRPr/>
              </a:pPr>
              <a:t>‹#›</a:t>
            </a:fld>
            <a:endParaRPr lang="en-US">
              <a:solidFill>
                <a:prstClr val="white">
                  <a:alpha val="60000"/>
                </a:prstClr>
              </a:solidFill>
              <a:latin typeface="Palatino Linotype"/>
            </a:endParaRPr>
          </a:p>
        </p:txBody>
      </p:sp>
    </p:spTree>
    <p:extLst>
      <p:ext uri="{BB962C8B-B14F-4D97-AF65-F5344CB8AC3E}">
        <p14:creationId xmlns:p14="http://schemas.microsoft.com/office/powerpoint/2010/main" val="2549158323"/>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26" name="Shape 26"/>
          <p:cNvSpPr>
            <a:spLocks noGrp="1"/>
          </p:cNvSpPr>
          <p:nvPr>
            <p:ph type="title"/>
          </p:nvPr>
        </p:nvSpPr>
        <p:spPr>
          <a:prstGeom prst="rect">
            <a:avLst/>
          </a:prstGeom>
        </p:spPr>
        <p:txBody>
          <a:bodyPr/>
          <a:lstStyle/>
          <a:p>
            <a:pPr lvl="0">
              <a:defRPr sz="1800" b="0" cap="none" spc="0">
                <a:solidFill>
                  <a:srgbClr val="000000"/>
                </a:solidFill>
                <a:effectLst/>
              </a:defRPr>
            </a:pPr>
            <a:r>
              <a:rPr sz="3400" b="1" cap="all" spc="270">
                <a:solidFill>
                  <a:srgbClr val="3E3B39"/>
                </a:solidFill>
                <a:effectLst>
                  <a:outerShdw blurRad="25400" dist="25400" dir="5520000" rotWithShape="0">
                    <a:srgbClr val="FFFFFF">
                      <a:alpha val="72000"/>
                    </a:srgbClr>
                  </a:outerShdw>
                </a:effectLst>
              </a:rPr>
              <a:t>Title Text</a:t>
            </a:r>
          </a:p>
        </p:txBody>
      </p:sp>
      <p:sp>
        <p:nvSpPr>
          <p:cNvPr id="27" name="Shape 27"/>
          <p:cNvSpPr>
            <a:spLocks noGrp="1"/>
          </p:cNvSpPr>
          <p:nvPr>
            <p:ph type="body" idx="1"/>
          </p:nvPr>
        </p:nvSpPr>
        <p:spPr>
          <a:prstGeom prst="rect">
            <a:avLst/>
          </a:prstGeom>
        </p:spPr>
        <p:txBody>
          <a:bodyPr/>
          <a:lstStyle/>
          <a:p>
            <a:pPr lvl="0">
              <a:defRPr sz="1800">
                <a:solidFill>
                  <a:srgbClr val="000000"/>
                </a:solidFill>
                <a:effectLst/>
              </a:defRPr>
            </a:pPr>
            <a:r>
              <a:rPr sz="2500">
                <a:solidFill>
                  <a:srgbClr val="5E524C"/>
                </a:solidFill>
                <a:effectLst>
                  <a:outerShdw blurRad="25400" dist="25400" dir="5520000" rotWithShape="0">
                    <a:srgbClr val="FFFFFF">
                      <a:alpha val="71999"/>
                    </a:srgbClr>
                  </a:outerShdw>
                </a:effectLst>
              </a:rPr>
              <a:t>Body Level One</a:t>
            </a:r>
          </a:p>
          <a:p>
            <a:pPr lvl="1">
              <a:defRPr sz="1800">
                <a:solidFill>
                  <a:srgbClr val="000000"/>
                </a:solidFill>
                <a:effectLst/>
              </a:defRPr>
            </a:pPr>
            <a:r>
              <a:rPr sz="2500">
                <a:solidFill>
                  <a:srgbClr val="5E524C"/>
                </a:solidFill>
                <a:effectLst>
                  <a:outerShdw blurRad="25400" dist="25400" dir="5520000" rotWithShape="0">
                    <a:srgbClr val="FFFFFF">
                      <a:alpha val="71999"/>
                    </a:srgbClr>
                  </a:outerShdw>
                </a:effectLst>
              </a:rPr>
              <a:t>Body Level Two</a:t>
            </a:r>
          </a:p>
          <a:p>
            <a:pPr lvl="2">
              <a:defRPr sz="1800">
                <a:solidFill>
                  <a:srgbClr val="000000"/>
                </a:solidFill>
                <a:effectLst/>
              </a:defRPr>
            </a:pPr>
            <a:r>
              <a:rPr sz="2500">
                <a:solidFill>
                  <a:srgbClr val="5E524C"/>
                </a:solidFill>
                <a:effectLst>
                  <a:outerShdw blurRad="25400" dist="25400" dir="5520000" rotWithShape="0">
                    <a:srgbClr val="FFFFFF">
                      <a:alpha val="71999"/>
                    </a:srgbClr>
                  </a:outerShdw>
                </a:effectLst>
              </a:rPr>
              <a:t>Body Level Three</a:t>
            </a:r>
          </a:p>
          <a:p>
            <a:pPr lvl="3">
              <a:defRPr sz="1800">
                <a:solidFill>
                  <a:srgbClr val="000000"/>
                </a:solidFill>
                <a:effectLst/>
              </a:defRPr>
            </a:pPr>
            <a:r>
              <a:rPr sz="2500">
                <a:solidFill>
                  <a:srgbClr val="5E524C"/>
                </a:solidFill>
                <a:effectLst>
                  <a:outerShdw blurRad="25400" dist="25400" dir="5520000" rotWithShape="0">
                    <a:srgbClr val="FFFFFF">
                      <a:alpha val="71999"/>
                    </a:srgbClr>
                  </a:outerShdw>
                </a:effectLst>
              </a:rPr>
              <a:t>Body Level Four</a:t>
            </a:r>
          </a:p>
          <a:p>
            <a:pPr lvl="4">
              <a:defRPr sz="1800">
                <a:solidFill>
                  <a:srgbClr val="000000"/>
                </a:solidFill>
                <a:effectLst/>
              </a:defRPr>
            </a:pPr>
            <a:r>
              <a:rPr sz="2500">
                <a:solidFill>
                  <a:srgbClr val="5E524C"/>
                </a:solidFill>
                <a:effectLst>
                  <a:outerShdw blurRad="25400" dist="25400" dir="5520000" rotWithShape="0">
                    <a:srgbClr val="FFFFFF">
                      <a:alpha val="71999"/>
                    </a:srgbClr>
                  </a:outerShdw>
                </a:effectLst>
              </a:rPr>
              <a:t>Body Level Five</a:t>
            </a:r>
          </a:p>
        </p:txBody>
      </p:sp>
      <p:sp>
        <p:nvSpPr>
          <p:cNvPr id="28" name="Shape 28"/>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2137213968"/>
      </p:ext>
    </p:extLst>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latin typeface="Palatino Linotype"/>
            </a:endParaRPr>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latin typeface="Palatino Linotype"/>
            </a:endParaRPr>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latin typeface="Palatino Linotype"/>
            </a:endParaRPr>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latin typeface="Palatino Linotype"/>
            </a:endParaRPr>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GB"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defTabSz="914400"/>
            <a:fld id="{716A7A1F-6530-4866-AEBF-63C958F59130}" type="datetimeFigureOut">
              <a:rPr lang="en-US" smtClean="0">
                <a:solidFill>
                  <a:prstClr val="white">
                    <a:alpha val="60000"/>
                  </a:prstClr>
                </a:solidFill>
                <a:latin typeface="Palatino Linotype"/>
              </a:rPr>
              <a:pPr defTabSz="914400"/>
              <a:t>09/12/14</a:t>
            </a:fld>
            <a:endParaRPr lang="en-GB">
              <a:solidFill>
                <a:prstClr val="white">
                  <a:alpha val="60000"/>
                </a:prstClr>
              </a:solidFill>
              <a:latin typeface="Palatino Linotype"/>
            </a:endParaRPr>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defTabSz="914400"/>
            <a:endParaRPr lang="en-GB">
              <a:solidFill>
                <a:prstClr val="white">
                  <a:alpha val="60000"/>
                </a:prstClr>
              </a:solidFill>
              <a:latin typeface="Palatino Linotype"/>
            </a:endParaRPr>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defTabSz="914400"/>
            <a:fld id="{583418CA-799F-4046-AC77-FC6335D0046B}" type="slidenum">
              <a:rPr lang="en-GB" smtClean="0">
                <a:solidFill>
                  <a:prstClr val="white">
                    <a:alpha val="60000"/>
                  </a:prstClr>
                </a:solidFill>
                <a:latin typeface="Palatino Linotype"/>
              </a:rPr>
              <a:pPr defTabSz="914400"/>
              <a:t>‹#›</a:t>
            </a:fld>
            <a:endParaRPr lang="en-GB">
              <a:solidFill>
                <a:prstClr val="white">
                  <a:alpha val="60000"/>
                </a:prstClr>
              </a:solidFill>
              <a:latin typeface="Palatino Linotype"/>
            </a:endParaRPr>
          </a:p>
        </p:txBody>
      </p:sp>
    </p:spTree>
    <p:extLst>
      <p:ext uri="{BB962C8B-B14F-4D97-AF65-F5344CB8AC3E}">
        <p14:creationId xmlns:p14="http://schemas.microsoft.com/office/powerpoint/2010/main" val="22707534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image" Target="../media/image10.png"/><Relationship Id="rId12" Type="http://schemas.openxmlformats.org/officeDocument/2006/relationships/image" Target="../media/image11.jpeg"/><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3.png"/><Relationship Id="rId4" Type="http://schemas.openxmlformats.org/officeDocument/2006/relationships/hyperlink" Target="http://news.bbc.co.uk/1/shared/spl/hi/pop_ups/04/africa_somalis_online/html/1.stm" TargetMode="External"/><Relationship Id="rId5" Type="http://schemas.openxmlformats.org/officeDocument/2006/relationships/image" Target="../media/image4.jpeg"/><Relationship Id="rId6" Type="http://schemas.openxmlformats.org/officeDocument/2006/relationships/image" Target="../media/image5.jpeg"/><Relationship Id="rId7" Type="http://schemas.openxmlformats.org/officeDocument/2006/relationships/image" Target="../media/image6.jpeg"/><Relationship Id="rId8" Type="http://schemas.openxmlformats.org/officeDocument/2006/relationships/image" Target="../media/image7.jpeg"/><Relationship Id="rId9" Type="http://schemas.openxmlformats.org/officeDocument/2006/relationships/image" Target="../media/image8.png"/><Relationship Id="rId10"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9.png"/><Relationship Id="rId3"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uidedways.com/images/iquran.png" TargetMode="External"/><Relationship Id="rId3"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uidedways.com/images/ipray11.jpg" TargetMode="External"/><Relationship Id="rId3"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1.xml"/><Relationship Id="rId2" Type="http://schemas.openxmlformats.org/officeDocument/2006/relationships/image" Target="../media/image2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9.png"/><Relationship Id="rId3"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0.png"/><Relationship Id="rId1" Type="http://schemas.microsoft.com/office/2007/relationships/media" Target="../media/media1.mp4"/><Relationship Id="rId2" Type="http://schemas.openxmlformats.org/officeDocument/2006/relationships/video" Target="../media/media1.mp4"/></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4" Type="http://schemas.openxmlformats.org/officeDocument/2006/relationships/image" Target="../media/image37.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tif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tiff"/></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5" Type="http://schemas.openxmlformats.org/officeDocument/2006/relationships/image" Target="../media/image44.png"/><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5" Type="http://schemas.openxmlformats.org/officeDocument/2006/relationships/image" Target="../media/image45.png"/><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5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png"/><Relationship Id="rId3" Type="http://schemas.openxmlformats.org/officeDocument/2006/relationships/image" Target="../media/image5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5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54.png"/></Relationships>
</file>

<file path=ppt/slides/_rels/slide43.xml.rels><?xml version="1.0" encoding="UTF-8" standalone="yes"?>
<Relationships xmlns="http://schemas.openxmlformats.org/package/2006/relationships"><Relationship Id="rId3" Type="http://schemas.openxmlformats.org/officeDocument/2006/relationships/image" Target="../media/image55.png"/><Relationship Id="rId4" Type="http://schemas.openxmlformats.org/officeDocument/2006/relationships/image" Target="../media/image56.pn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tif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tif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9.tiff"/></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tiff"/></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tiff"/></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tiff"/></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tiff"/></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6.ti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7.tif"/></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8.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9.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0.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1.tif"/></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2.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3.jpe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4.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5.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3"/>
          <p:cNvSpPr>
            <a:spLocks noGrp="1"/>
          </p:cNvSpPr>
          <p:nvPr>
            <p:ph type="sldNum" sz="quarter" idx="12"/>
          </p:nvPr>
        </p:nvSpPr>
        <p:spPr/>
        <p:txBody>
          <a:bodyPr/>
          <a:lstStyle/>
          <a:p>
            <a:fld id="{FD9D57EB-44D5-1E44-845A-F64E4049824F}" type="slidenum">
              <a:rPr lang="en-GB">
                <a:solidFill>
                  <a:prstClr val="white">
                    <a:alpha val="60000"/>
                  </a:prstClr>
                </a:solidFill>
                <a:latin typeface="Palatino Linotype"/>
              </a:rPr>
              <a:pPr/>
              <a:t>1</a:t>
            </a:fld>
            <a:endParaRPr lang="en-GB">
              <a:solidFill>
                <a:prstClr val="white">
                  <a:alpha val="60000"/>
                </a:prstClr>
              </a:solidFill>
              <a:latin typeface="Palatino Linotype"/>
            </a:endParaRPr>
          </a:p>
        </p:txBody>
      </p:sp>
      <p:sp>
        <p:nvSpPr>
          <p:cNvPr id="158726" name="Rectangle 6"/>
          <p:cNvSpPr>
            <a:spLocks noGrp="1" noChangeArrowheads="1"/>
          </p:cNvSpPr>
          <p:nvPr>
            <p:ph type="title" idx="4294967295"/>
          </p:nvPr>
        </p:nvSpPr>
        <p:spPr>
          <a:xfrm>
            <a:off x="0" y="0"/>
            <a:ext cx="762000" cy="228600"/>
          </a:xfrm>
        </p:spPr>
        <p:txBody>
          <a:bodyPr/>
          <a:lstStyle/>
          <a:p>
            <a:r>
              <a:rPr lang="en-US" sz="1000">
                <a:solidFill>
                  <a:schemeClr val="bg1"/>
                </a:solidFill>
              </a:rPr>
              <a:t>start</a:t>
            </a:r>
            <a:endParaRPr lang="en-US"/>
          </a:p>
        </p:txBody>
      </p:sp>
      <p:pic>
        <p:nvPicPr>
          <p:cNvPr id="158731" name="Picture 11" descr="womenhijabmoni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3644900"/>
            <a:ext cx="1989138" cy="1676400"/>
          </a:xfrm>
          <a:prstGeom prst="rect">
            <a:avLst/>
          </a:prstGeom>
          <a:noFill/>
          <a:extLst>
            <a:ext uri="{909E8E84-426E-40dd-AFC4-6F175D3DCCD1}">
              <a14:hiddenFill xmlns:a14="http://schemas.microsoft.com/office/drawing/2010/main">
                <a:solidFill>
                  <a:srgbClr val="FFFFFF"/>
                </a:solidFill>
              </a14:hiddenFill>
            </a:ext>
          </a:extLst>
        </p:spPr>
      </p:pic>
      <p:pic>
        <p:nvPicPr>
          <p:cNvPr id="158732"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7513" y="3573463"/>
            <a:ext cx="2376487" cy="1584325"/>
          </a:xfrm>
          <a:prstGeom prst="rect">
            <a:avLst/>
          </a:prstGeom>
          <a:noFill/>
          <a:extLst>
            <a:ext uri="{909E8E84-426E-40dd-AFC4-6F175D3DCCD1}">
              <a14:hiddenFill xmlns:a14="http://schemas.microsoft.com/office/drawing/2010/main">
                <a:solidFill>
                  <a:srgbClr val="FFFFFF"/>
                </a:solidFill>
              </a14:hiddenFill>
            </a:ext>
          </a:extLst>
        </p:spPr>
      </p:pic>
      <p:pic>
        <p:nvPicPr>
          <p:cNvPr id="158733" name="Picture 13" descr="lau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950" y="1916113"/>
            <a:ext cx="2051050" cy="1531937"/>
          </a:xfrm>
          <a:prstGeom prst="rect">
            <a:avLst/>
          </a:prstGeom>
          <a:noFill/>
          <a:extLst>
            <a:ext uri="{909E8E84-426E-40dd-AFC4-6F175D3DCCD1}">
              <a14:hiddenFill xmlns:a14="http://schemas.microsoft.com/office/drawing/2010/main">
                <a:solidFill>
                  <a:srgbClr val="FFFFFF"/>
                </a:solidFill>
              </a14:hiddenFill>
            </a:ext>
          </a:extLst>
        </p:spPr>
      </p:pic>
      <p:pic>
        <p:nvPicPr>
          <p:cNvPr id="158736" name="Picture 16" descr="_40042020_iraq_web66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3800" y="3573463"/>
            <a:ext cx="1728788" cy="1728787"/>
          </a:xfrm>
          <a:prstGeom prst="rect">
            <a:avLst/>
          </a:prstGeom>
          <a:noFill/>
          <a:extLst>
            <a:ext uri="{909E8E84-426E-40dd-AFC4-6F175D3DCCD1}">
              <a14:hiddenFill xmlns:a14="http://schemas.microsoft.com/office/drawing/2010/main">
                <a:solidFill>
                  <a:srgbClr val="FFFFFF"/>
                </a:solidFill>
              </a14:hiddenFill>
            </a:ext>
          </a:extLst>
        </p:spPr>
      </p:pic>
      <p:pic>
        <p:nvPicPr>
          <p:cNvPr id="158737" name="Picture 17" descr="_39857345_cafene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71775" y="3644900"/>
            <a:ext cx="2232025" cy="1671638"/>
          </a:xfrm>
          <a:prstGeom prst="rect">
            <a:avLst/>
          </a:prstGeom>
          <a:noFill/>
          <a:extLst>
            <a:ext uri="{909E8E84-426E-40dd-AFC4-6F175D3DCCD1}">
              <a14:hiddenFill xmlns:a14="http://schemas.microsoft.com/office/drawing/2010/main">
                <a:solidFill>
                  <a:srgbClr val="FFFFFF"/>
                </a:solidFill>
              </a14:hiddenFill>
            </a:ext>
          </a:extLst>
        </p:spPr>
      </p:pic>
      <p:pic>
        <p:nvPicPr>
          <p:cNvPr id="158738" name="Picture 18" descr="studying_computer_boy"/>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1188" y="476250"/>
            <a:ext cx="2089150" cy="1503363"/>
          </a:xfrm>
          <a:prstGeom prst="rect">
            <a:avLst/>
          </a:prstGeom>
          <a:noFill/>
          <a:extLst>
            <a:ext uri="{909E8E84-426E-40dd-AFC4-6F175D3DCCD1}">
              <a14:hiddenFill xmlns:a14="http://schemas.microsoft.com/office/drawing/2010/main">
                <a:solidFill>
                  <a:srgbClr val="FFFFFF"/>
                </a:solidFill>
              </a14:hiddenFill>
            </a:ext>
          </a:extLst>
        </p:spPr>
      </p:pic>
      <p:pic>
        <p:nvPicPr>
          <p:cNvPr id="158740" name="Picture 20" descr="menanet_egypt_woman"/>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00338" y="476250"/>
            <a:ext cx="2232025" cy="1468438"/>
          </a:xfrm>
          <a:prstGeom prst="rect">
            <a:avLst/>
          </a:prstGeom>
          <a:noFill/>
          <a:extLst>
            <a:ext uri="{909E8E84-426E-40dd-AFC4-6F175D3DCCD1}">
              <a14:hiddenFill xmlns:a14="http://schemas.microsoft.com/office/drawing/2010/main">
                <a:solidFill>
                  <a:srgbClr val="FFFFFF"/>
                </a:solidFill>
              </a14:hiddenFill>
            </a:ext>
          </a:extLst>
        </p:spPr>
      </p:pic>
      <p:pic>
        <p:nvPicPr>
          <p:cNvPr id="158741" name="Picture 21" descr="jazeera-280504-womanonnet"/>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34250" y="404813"/>
            <a:ext cx="1809750" cy="1438275"/>
          </a:xfrm>
          <a:prstGeom prst="rect">
            <a:avLst/>
          </a:prstGeom>
          <a:noFill/>
          <a:extLst>
            <a:ext uri="{909E8E84-426E-40dd-AFC4-6F175D3DCCD1}">
              <a14:hiddenFill xmlns:a14="http://schemas.microsoft.com/office/drawing/2010/main">
                <a:solidFill>
                  <a:srgbClr val="FFFFFF"/>
                </a:solidFill>
              </a14:hiddenFill>
            </a:ext>
          </a:extLst>
        </p:spPr>
      </p:pic>
      <p:pic>
        <p:nvPicPr>
          <p:cNvPr id="158743" name="Picture 23" descr="visit5"/>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03800" y="404813"/>
            <a:ext cx="2232025" cy="1450975"/>
          </a:xfrm>
          <a:prstGeom prst="rect">
            <a:avLst/>
          </a:prstGeom>
          <a:noFill/>
          <a:extLst>
            <a:ext uri="{909E8E84-426E-40dd-AFC4-6F175D3DCCD1}">
              <a14:hiddenFill xmlns:a14="http://schemas.microsoft.com/office/drawing/2010/main">
                <a:solidFill>
                  <a:srgbClr val="FFFFFF"/>
                </a:solidFill>
              </a14:hiddenFill>
            </a:ext>
          </a:extLst>
        </p:spPr>
      </p:pic>
      <p:pic>
        <p:nvPicPr>
          <p:cNvPr id="158746" name="Picture 26" descr="_11733_egypt-internet-1-11-200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4213" y="1989138"/>
            <a:ext cx="2232025" cy="15636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87824" y="2276872"/>
            <a:ext cx="3672408" cy="954107"/>
          </a:xfrm>
          <a:prstGeom prst="rect">
            <a:avLst/>
          </a:prstGeom>
          <a:noFill/>
        </p:spPr>
        <p:txBody>
          <a:bodyPr wrap="square" rtlCol="0">
            <a:spAutoFit/>
          </a:bodyPr>
          <a:lstStyle/>
          <a:p>
            <a:pPr defTabSz="914400"/>
            <a:r>
              <a:rPr lang="en-US" sz="2800" dirty="0">
                <a:solidFill>
                  <a:prstClr val="white"/>
                </a:solidFill>
                <a:latin typeface="Palatino Linotype"/>
              </a:rPr>
              <a:t>Religious Authority and the Internet</a:t>
            </a:r>
          </a:p>
        </p:txBody>
      </p:sp>
      <p:sp>
        <p:nvSpPr>
          <p:cNvPr id="3" name="TextBox 2"/>
          <p:cNvSpPr txBox="1"/>
          <p:nvPr/>
        </p:nvSpPr>
        <p:spPr>
          <a:xfrm>
            <a:off x="5466636" y="6419273"/>
            <a:ext cx="3612506" cy="369332"/>
          </a:xfrm>
          <a:prstGeom prst="rect">
            <a:avLst/>
          </a:prstGeom>
          <a:noFill/>
        </p:spPr>
        <p:txBody>
          <a:bodyPr wrap="square" rtlCol="0">
            <a:spAutoFit/>
          </a:bodyPr>
          <a:lstStyle/>
          <a:p>
            <a:r>
              <a:rPr lang="en-GB" dirty="0" smtClean="0"/>
              <a:t>Version: 081214IIW</a:t>
            </a:r>
            <a:endParaRPr lang="en-GB" dirty="0"/>
          </a:p>
        </p:txBody>
      </p:sp>
      <p:sp>
        <p:nvSpPr>
          <p:cNvPr id="4" name="TextBox 3"/>
          <p:cNvSpPr txBox="1"/>
          <p:nvPr/>
        </p:nvSpPr>
        <p:spPr>
          <a:xfrm>
            <a:off x="1379274" y="5677326"/>
            <a:ext cx="2110963" cy="923330"/>
          </a:xfrm>
          <a:prstGeom prst="rect">
            <a:avLst/>
          </a:prstGeom>
          <a:noFill/>
        </p:spPr>
        <p:txBody>
          <a:bodyPr wrap="square" rtlCol="0">
            <a:spAutoFit/>
          </a:bodyPr>
          <a:lstStyle/>
          <a:p>
            <a:r>
              <a:rPr lang="en-GB" dirty="0" smtClean="0"/>
              <a:t>Gary R. Bunt </a:t>
            </a:r>
          </a:p>
          <a:p>
            <a:r>
              <a:rPr lang="en-GB" dirty="0" smtClean="0"/>
              <a:t>Islam in the West</a:t>
            </a:r>
          </a:p>
          <a:p>
            <a:r>
              <a:rPr lang="en-GB" dirty="0" smtClean="0"/>
              <a:t>Moodle version</a:t>
            </a:r>
            <a:endParaRPr lang="en-GB" dirty="0"/>
          </a:p>
        </p:txBody>
      </p:sp>
    </p:spTree>
    <p:extLst>
      <p:ext uri="{BB962C8B-B14F-4D97-AF65-F5344CB8AC3E}">
        <p14:creationId xmlns:p14="http://schemas.microsoft.com/office/powerpoint/2010/main" val="472844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1" descr="screen2.gif                                                    00027119Macintosh HD                   BA57FE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8000" y="152400"/>
            <a:ext cx="5457825"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76" name="Rectangle 12"/>
          <p:cNvSpPr>
            <a:spLocks noGrp="1" noChangeArrowheads="1"/>
          </p:cNvSpPr>
          <p:nvPr>
            <p:ph type="title" idx="4294967295"/>
          </p:nvPr>
        </p:nvSpPr>
        <p:spPr bwMode="auto">
          <a:xfrm>
            <a:off x="0" y="0"/>
            <a:ext cx="3048000"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r>
              <a:rPr lang="en-GB" sz="800" smtClean="0">
                <a:cs typeface="+mj-cs"/>
              </a:rPr>
              <a:t>splash2</a:t>
            </a:r>
          </a:p>
        </p:txBody>
      </p:sp>
    </p:spTree>
    <p:extLst>
      <p:ext uri="{BB962C8B-B14F-4D97-AF65-F5344CB8AC3E}">
        <p14:creationId xmlns:p14="http://schemas.microsoft.com/office/powerpoint/2010/main" val="859825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4242" y="1316182"/>
            <a:ext cx="7877089" cy="3693319"/>
          </a:xfrm>
          <a:prstGeom prst="rect">
            <a:avLst/>
          </a:prstGeom>
          <a:noFill/>
        </p:spPr>
        <p:txBody>
          <a:bodyPr wrap="none" rtlCol="0">
            <a:spAutoFit/>
          </a:bodyPr>
          <a:lstStyle/>
          <a:p>
            <a:r>
              <a:rPr lang="en-GB" dirty="0" smtClean="0"/>
              <a:t>Religious authority online can project itself in many ways</a:t>
            </a:r>
          </a:p>
          <a:p>
            <a:endParaRPr lang="en-GB" dirty="0"/>
          </a:p>
          <a:p>
            <a:r>
              <a:rPr lang="en-GB" dirty="0" smtClean="0"/>
              <a:t>Cyber Islamic Environments can impact on daily life – “Islam is always on”</a:t>
            </a:r>
          </a:p>
          <a:p>
            <a:endParaRPr lang="en-GB" dirty="0"/>
          </a:p>
          <a:p>
            <a:r>
              <a:rPr lang="en-GB" dirty="0" smtClean="0"/>
              <a:t>Who is providing content?</a:t>
            </a:r>
          </a:p>
          <a:p>
            <a:endParaRPr lang="en-GB" dirty="0"/>
          </a:p>
          <a:p>
            <a:r>
              <a:rPr lang="en-GB" dirty="0" smtClean="0"/>
              <a:t>What influences the material and its presentation online?</a:t>
            </a:r>
          </a:p>
          <a:p>
            <a:endParaRPr lang="en-GB" dirty="0"/>
          </a:p>
          <a:p>
            <a:r>
              <a:rPr lang="en-GB" dirty="0" smtClean="0"/>
              <a:t>Who is accessing the material?</a:t>
            </a:r>
          </a:p>
          <a:p>
            <a:endParaRPr lang="en-GB" dirty="0"/>
          </a:p>
          <a:p>
            <a:r>
              <a:rPr lang="en-GB" dirty="0" smtClean="0"/>
              <a:t>What types of interfaces are being applied?</a:t>
            </a:r>
          </a:p>
          <a:p>
            <a:endParaRPr lang="en-GB" dirty="0"/>
          </a:p>
          <a:p>
            <a:r>
              <a:rPr lang="en-GB" dirty="0" smtClean="0"/>
              <a:t>Does this contradict traditional and other teachings?</a:t>
            </a:r>
            <a:endParaRPr lang="en-GB" dirty="0"/>
          </a:p>
        </p:txBody>
      </p:sp>
    </p:spTree>
    <p:extLst>
      <p:ext uri="{BB962C8B-B14F-4D97-AF65-F5344CB8AC3E}">
        <p14:creationId xmlns:p14="http://schemas.microsoft.com/office/powerpoint/2010/main" val="3043949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54424" y="1177636"/>
            <a:ext cx="5835439" cy="3139321"/>
          </a:xfrm>
          <a:prstGeom prst="rect">
            <a:avLst/>
          </a:prstGeom>
          <a:noFill/>
        </p:spPr>
        <p:txBody>
          <a:bodyPr wrap="none" rtlCol="0">
            <a:spAutoFit/>
          </a:bodyPr>
          <a:lstStyle/>
          <a:p>
            <a:r>
              <a:rPr lang="en-GB" dirty="0" smtClean="0"/>
              <a:t>Cyber Islamic Environments</a:t>
            </a:r>
          </a:p>
          <a:p>
            <a:endParaRPr lang="en-GB" dirty="0"/>
          </a:p>
          <a:p>
            <a:r>
              <a:rPr lang="en-GB" dirty="0" smtClean="0"/>
              <a:t>Can include a range of content across diverse interfaces</a:t>
            </a:r>
          </a:p>
          <a:p>
            <a:endParaRPr lang="en-GB" dirty="0"/>
          </a:p>
          <a:p>
            <a:r>
              <a:rPr lang="en-GB" dirty="0" smtClean="0"/>
              <a:t>Aimed at diverse audiences</a:t>
            </a:r>
          </a:p>
          <a:p>
            <a:endParaRPr lang="en-GB" dirty="0"/>
          </a:p>
          <a:p>
            <a:r>
              <a:rPr lang="en-GB" dirty="0" smtClean="0"/>
              <a:t>Design considerations are significant</a:t>
            </a:r>
          </a:p>
          <a:p>
            <a:endParaRPr lang="en-GB" dirty="0"/>
          </a:p>
          <a:p>
            <a:r>
              <a:rPr lang="en-GB" dirty="0" smtClean="0"/>
              <a:t>Levels of interactivity/’sticky sites’ can impact</a:t>
            </a:r>
          </a:p>
          <a:p>
            <a:endParaRPr lang="en-GB" dirty="0"/>
          </a:p>
          <a:p>
            <a:endParaRPr lang="en-GB" dirty="0" smtClean="0"/>
          </a:p>
        </p:txBody>
      </p:sp>
    </p:spTree>
    <p:extLst>
      <p:ext uri="{BB962C8B-B14F-4D97-AF65-F5344CB8AC3E}">
        <p14:creationId xmlns:p14="http://schemas.microsoft.com/office/powerpoint/2010/main" val="901444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1515" y="1346970"/>
            <a:ext cx="3273966" cy="4247317"/>
          </a:xfrm>
          <a:prstGeom prst="rect">
            <a:avLst/>
          </a:prstGeom>
          <a:noFill/>
        </p:spPr>
        <p:txBody>
          <a:bodyPr wrap="none" rtlCol="0">
            <a:spAutoFit/>
          </a:bodyPr>
          <a:lstStyle/>
          <a:p>
            <a:r>
              <a:rPr lang="en-GB" dirty="0" smtClean="0"/>
              <a:t>Projecting authority:</a:t>
            </a:r>
          </a:p>
          <a:p>
            <a:endParaRPr lang="en-GB" dirty="0"/>
          </a:p>
          <a:p>
            <a:r>
              <a:rPr lang="en-GB" dirty="0" smtClean="0"/>
              <a:t>Religious sources</a:t>
            </a:r>
          </a:p>
          <a:p>
            <a:endParaRPr lang="en-GB" dirty="0"/>
          </a:p>
          <a:p>
            <a:r>
              <a:rPr lang="en-GB" dirty="0" smtClean="0"/>
              <a:t>Advice/information</a:t>
            </a:r>
          </a:p>
          <a:p>
            <a:endParaRPr lang="en-GB" dirty="0"/>
          </a:p>
          <a:p>
            <a:r>
              <a:rPr lang="en-GB" dirty="0" smtClean="0"/>
              <a:t>Question and Answer sites</a:t>
            </a:r>
          </a:p>
          <a:p>
            <a:endParaRPr lang="en-GB" dirty="0"/>
          </a:p>
          <a:p>
            <a:r>
              <a:rPr lang="en-GB" dirty="0" smtClean="0"/>
              <a:t>Development of Communities</a:t>
            </a:r>
          </a:p>
          <a:p>
            <a:endParaRPr lang="en-GB" dirty="0"/>
          </a:p>
          <a:p>
            <a:r>
              <a:rPr lang="en-GB" dirty="0" smtClean="0"/>
              <a:t>Social media interaction</a:t>
            </a:r>
          </a:p>
          <a:p>
            <a:endParaRPr lang="en-GB" dirty="0"/>
          </a:p>
          <a:p>
            <a:r>
              <a:rPr lang="en-GB" dirty="0" smtClean="0"/>
              <a:t>Apps</a:t>
            </a:r>
          </a:p>
          <a:p>
            <a:endParaRPr lang="en-GB" dirty="0"/>
          </a:p>
          <a:p>
            <a:endParaRPr lang="en-GB" dirty="0"/>
          </a:p>
        </p:txBody>
      </p:sp>
    </p:spTree>
    <p:extLst>
      <p:ext uri="{BB962C8B-B14F-4D97-AF65-F5344CB8AC3E}">
        <p14:creationId xmlns:p14="http://schemas.microsoft.com/office/powerpoint/2010/main" val="3806595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Shape 108"/>
          <p:cNvSpPr>
            <a:spLocks noGrp="1"/>
          </p:cNvSpPr>
          <p:nvPr>
            <p:ph type="body" idx="1"/>
          </p:nvPr>
        </p:nvSpPr>
        <p:spPr>
          <a:prstGeom prst="rect">
            <a:avLst/>
          </a:prstGeom>
        </p:spPr>
        <p:txBody>
          <a:bodyPr>
            <a:normAutofit fontScale="85000" lnSpcReduction="20000"/>
          </a:bodyPr>
          <a:lstStyle>
            <a:lvl1pPr marL="0" marR="457200" indent="0" defTabSz="457200">
              <a:lnSpc>
                <a:spcPct val="200000"/>
              </a:lnSpc>
              <a:spcBef>
                <a:spcPts val="0"/>
              </a:spcBef>
              <a:buSzTx/>
              <a:buNone/>
              <a:defRPr>
                <a:solidFill>
                  <a:srgbClr val="000000"/>
                </a:solidFill>
                <a:latin typeface="Georgia"/>
                <a:ea typeface="Georgia"/>
                <a:cs typeface="Georgia"/>
                <a:sym typeface="Georgia"/>
              </a:defRPr>
            </a:lvl1pPr>
          </a:lstStyle>
          <a:p>
            <a:pPr lvl="0">
              <a:defRPr sz="1800">
                <a:effectLst/>
              </a:defRPr>
            </a:pPr>
            <a:r>
              <a:rPr sz="2500" dirty="0">
                <a:solidFill>
                  <a:schemeClr val="tx1"/>
                </a:solidFill>
              </a:rPr>
              <a:t>Traditional authorities have in some cases been challenged and usurped online by contenders, whose authority in some cases is based as much on digital proficiency and online networks as on traditional training and values. </a:t>
            </a:r>
          </a:p>
        </p:txBody>
      </p:sp>
    </p:spTree>
    <p:extLst>
      <p:ext uri="{BB962C8B-B14F-4D97-AF65-F5344CB8AC3E}">
        <p14:creationId xmlns:p14="http://schemas.microsoft.com/office/powerpoint/2010/main" val="3378832229"/>
      </p:ext>
    </p:extLst>
  </p:cSld>
  <p:clrMapOvr>
    <a:masterClrMapping/>
  </p:clrMapOvr>
  <p:transition xmlns:p14="http://schemas.microsoft.com/office/powerpoint/2010/main" spd="slow">
    <p:wipe dir="r"/>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63600"/>
            <a:ext cx="9144000" cy="5105563"/>
          </a:xfrm>
          <a:prstGeom prst="rect">
            <a:avLst/>
          </a:prstGeom>
        </p:spPr>
      </p:pic>
    </p:spTree>
    <p:extLst>
      <p:ext uri="{BB962C8B-B14F-4D97-AF65-F5344CB8AC3E}">
        <p14:creationId xmlns:p14="http://schemas.microsoft.com/office/powerpoint/2010/main" val="2385142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0100"/>
            <a:ext cx="9144000" cy="5250331"/>
          </a:xfrm>
          <a:prstGeom prst="rect">
            <a:avLst/>
          </a:prstGeom>
        </p:spPr>
      </p:pic>
    </p:spTree>
    <p:extLst>
      <p:ext uri="{BB962C8B-B14F-4D97-AF65-F5344CB8AC3E}">
        <p14:creationId xmlns:p14="http://schemas.microsoft.com/office/powerpoint/2010/main" val="2307819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00100" y="0"/>
            <a:ext cx="7523328" cy="6858000"/>
          </a:xfrm>
          <a:prstGeom prst="rect">
            <a:avLst/>
          </a:prstGeom>
        </p:spPr>
      </p:pic>
    </p:spTree>
    <p:extLst>
      <p:ext uri="{BB962C8B-B14F-4D97-AF65-F5344CB8AC3E}">
        <p14:creationId xmlns:p14="http://schemas.microsoft.com/office/powerpoint/2010/main" val="1647241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38200"/>
            <a:ext cx="9144000" cy="5175485"/>
          </a:xfrm>
          <a:prstGeom prst="rect">
            <a:avLst/>
          </a:prstGeom>
        </p:spPr>
      </p:pic>
    </p:spTree>
    <p:extLst>
      <p:ext uri="{BB962C8B-B14F-4D97-AF65-F5344CB8AC3E}">
        <p14:creationId xmlns:p14="http://schemas.microsoft.com/office/powerpoint/2010/main" val="2107111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7" descr="thenoblequran1-3.gif                                           00027119Macintosh HD                   BA57FE31:"/>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bwMode="auto">
          <a:xfrm>
            <a:off x="914400" y="609600"/>
            <a:ext cx="7315200" cy="548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rot="10800000" flipV="1">
            <a:off x="121678" y="6289954"/>
            <a:ext cx="2469121"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800" smtClean="0">
                <a:latin typeface="Times New Roman" charset="0"/>
                <a:ea typeface="ＭＳ Ｐゴシック" charset="0"/>
              </a:rPr>
              <a:t>Salafi Publications The NobleQuran.com</a:t>
            </a:r>
            <a:endParaRPr lang="en-US" sz="800" dirty="0">
              <a:latin typeface="Times New Roman" charset="0"/>
              <a:ea typeface="ＭＳ Ｐゴシック" charset="0"/>
            </a:endParaRPr>
          </a:p>
        </p:txBody>
      </p:sp>
    </p:spTree>
    <p:extLst>
      <p:ext uri="{BB962C8B-B14F-4D97-AF65-F5344CB8AC3E}">
        <p14:creationId xmlns:p14="http://schemas.microsoft.com/office/powerpoint/2010/main" val="364159816"/>
      </p:ext>
    </p:extLst>
  </p:cSld>
  <p:clrMapOvr>
    <a:masterClrMapping/>
  </p:clrMapOvr>
  <p:transition xmlns:p14="http://schemas.microsoft.com/office/powerpoint/2010/mai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ChangeArrowheads="1"/>
          </p:cNvSpPr>
          <p:nvPr/>
        </p:nvSpPr>
        <p:spPr bwMode="auto">
          <a:xfrm>
            <a:off x="1565275" y="2286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14400"/>
            <a:endParaRPr lang="en-US">
              <a:solidFill>
                <a:prstClr val="white"/>
              </a:solidFill>
              <a:latin typeface="Calibri" charset="0"/>
            </a:endParaRPr>
          </a:p>
        </p:txBody>
      </p:sp>
      <p:sp>
        <p:nvSpPr>
          <p:cNvPr id="56323" name="Text Box 4"/>
          <p:cNvSpPr txBox="1">
            <a:spLocks noChangeArrowheads="1"/>
          </p:cNvSpPr>
          <p:nvPr/>
        </p:nvSpPr>
        <p:spPr bwMode="auto">
          <a:xfrm>
            <a:off x="838200" y="381000"/>
            <a:ext cx="7391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defTabSz="914400" eaLnBrk="1" hangingPunct="1">
              <a:spcBef>
                <a:spcPct val="50000"/>
              </a:spcBef>
            </a:pPr>
            <a:r>
              <a:rPr lang="en-GB" sz="3200" b="1">
                <a:solidFill>
                  <a:srgbClr val="83C1C6"/>
                </a:solidFill>
                <a:latin typeface="Times New Roman" charset="0"/>
              </a:rPr>
              <a:t>Phone interfaces</a:t>
            </a:r>
            <a:endParaRPr lang="en-GB" sz="3200">
              <a:solidFill>
                <a:srgbClr val="83C1C6"/>
              </a:solidFill>
              <a:latin typeface="Times New Roman" charset="0"/>
            </a:endParaRPr>
          </a:p>
        </p:txBody>
      </p:sp>
      <p:pic>
        <p:nvPicPr>
          <p:cNvPr id="5632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3613" y="1385888"/>
            <a:ext cx="4676775" cy="408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003422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0" name="Picture 2"/>
          <p:cNvPicPr>
            <a:picLocks noChangeAspect="1" noChangeArrowheads="1"/>
          </p:cNvPicPr>
          <p:nvPr/>
        </p:nvPicPr>
        <p:blipFill>
          <a:blip r:embed="rId2"/>
          <a:srcRect/>
          <a:stretch>
            <a:fillRect/>
          </a:stretch>
        </p:blipFill>
        <p:spPr bwMode="auto">
          <a:xfrm>
            <a:off x="571500" y="1071563"/>
            <a:ext cx="3048000" cy="4343400"/>
          </a:xfrm>
          <a:prstGeom prst="rect">
            <a:avLst/>
          </a:prstGeom>
          <a:noFill/>
          <a:ln w="9525">
            <a:noFill/>
            <a:miter lim="800000"/>
            <a:headEnd/>
            <a:tailEnd/>
          </a:ln>
        </p:spPr>
      </p:pic>
      <p:pic>
        <p:nvPicPr>
          <p:cNvPr id="242691" name="Picture 3"/>
          <p:cNvPicPr>
            <a:picLocks noChangeAspect="1" noChangeArrowheads="1"/>
          </p:cNvPicPr>
          <p:nvPr/>
        </p:nvPicPr>
        <p:blipFill>
          <a:blip r:embed="rId3"/>
          <a:srcRect/>
          <a:stretch>
            <a:fillRect/>
          </a:stretch>
        </p:blipFill>
        <p:spPr bwMode="auto">
          <a:xfrm>
            <a:off x="3929063" y="1071563"/>
            <a:ext cx="3048000" cy="4343400"/>
          </a:xfrm>
          <a:prstGeom prst="rect">
            <a:avLst/>
          </a:prstGeom>
          <a:noFill/>
          <a:ln w="9525">
            <a:noFill/>
            <a:miter lim="800000"/>
            <a:headEnd/>
            <a:tailEnd/>
          </a:ln>
        </p:spPr>
      </p:pic>
    </p:spTree>
    <p:extLst>
      <p:ext uri="{BB962C8B-B14F-4D97-AF65-F5344CB8AC3E}">
        <p14:creationId xmlns:p14="http://schemas.microsoft.com/office/powerpoint/2010/main" val="19390184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3"/>
          <a:srcRect/>
          <a:stretch>
            <a:fillRect/>
          </a:stretch>
        </p:blipFill>
        <p:spPr bwMode="auto">
          <a:xfrm>
            <a:off x="1000125" y="819150"/>
            <a:ext cx="7775575" cy="5681663"/>
          </a:xfrm>
          <a:prstGeom prst="rect">
            <a:avLst/>
          </a:prstGeom>
          <a:noFill/>
          <a:ln w="9525">
            <a:noFill/>
            <a:miter lim="800000"/>
            <a:headEnd/>
            <a:tailEnd/>
          </a:ln>
        </p:spPr>
      </p:pic>
      <p:sp>
        <p:nvSpPr>
          <p:cNvPr id="243715" name="TextBox 2"/>
          <p:cNvSpPr txBox="1">
            <a:spLocks noChangeArrowheads="1"/>
          </p:cNvSpPr>
          <p:nvPr/>
        </p:nvSpPr>
        <p:spPr bwMode="auto">
          <a:xfrm>
            <a:off x="381000" y="6324600"/>
            <a:ext cx="1752600" cy="369888"/>
          </a:xfrm>
          <a:prstGeom prst="rect">
            <a:avLst/>
          </a:prstGeom>
          <a:noFill/>
          <a:ln w="9525">
            <a:noFill/>
            <a:miter lim="800000"/>
            <a:headEnd/>
            <a:tailEnd/>
          </a:ln>
        </p:spPr>
        <p:txBody>
          <a:bodyPr>
            <a:prstTxWarp prst="textNoShape">
              <a:avLst/>
            </a:prstTxWarp>
            <a:spAutoFit/>
          </a:bodyPr>
          <a:lstStyle/>
          <a:p>
            <a:pPr defTabSz="914400"/>
            <a:r>
              <a:rPr lang="en-GB" b="1">
                <a:solidFill>
                  <a:prstClr val="white"/>
                </a:solidFill>
                <a:latin typeface="Calibri" charset="0"/>
              </a:rPr>
              <a:t>AlQibla</a:t>
            </a:r>
            <a:r>
              <a:rPr lang="en-GB">
                <a:solidFill>
                  <a:prstClr val="white"/>
                </a:solidFill>
                <a:latin typeface="Calibri" charset="0"/>
              </a:rPr>
              <a:t> app</a:t>
            </a:r>
            <a:endParaRPr lang="en-US">
              <a:solidFill>
                <a:prstClr val="white"/>
              </a:solidFill>
              <a:latin typeface="Calibri" charset="0"/>
            </a:endParaRPr>
          </a:p>
        </p:txBody>
      </p:sp>
    </p:spTree>
    <p:extLst>
      <p:ext uri="{BB962C8B-B14F-4D97-AF65-F5344CB8AC3E}">
        <p14:creationId xmlns:p14="http://schemas.microsoft.com/office/powerpoint/2010/main" val="36539514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62" name="Picture 3"/>
          <p:cNvPicPr>
            <a:picLocks noChangeAspect="1"/>
          </p:cNvPicPr>
          <p:nvPr/>
        </p:nvPicPr>
        <p:blipFill>
          <a:blip r:embed="rId3"/>
          <a:srcRect/>
          <a:stretch>
            <a:fillRect/>
          </a:stretch>
        </p:blipFill>
        <p:spPr bwMode="auto">
          <a:xfrm>
            <a:off x="2133600" y="0"/>
            <a:ext cx="4064000" cy="6096000"/>
          </a:xfrm>
          <a:prstGeom prst="rect">
            <a:avLst/>
          </a:prstGeom>
          <a:noFill/>
          <a:ln w="9525">
            <a:noFill/>
            <a:miter lim="800000"/>
            <a:headEnd/>
            <a:tailEnd/>
          </a:ln>
        </p:spPr>
      </p:pic>
      <p:sp>
        <p:nvSpPr>
          <p:cNvPr id="245763" name="TextBox 4"/>
          <p:cNvSpPr txBox="1">
            <a:spLocks noChangeArrowheads="1"/>
          </p:cNvSpPr>
          <p:nvPr/>
        </p:nvSpPr>
        <p:spPr bwMode="auto">
          <a:xfrm>
            <a:off x="890588" y="6535738"/>
            <a:ext cx="7134225" cy="368300"/>
          </a:xfrm>
          <a:prstGeom prst="rect">
            <a:avLst/>
          </a:prstGeom>
          <a:noFill/>
          <a:ln w="9525">
            <a:noFill/>
            <a:miter lim="800000"/>
            <a:headEnd/>
            <a:tailEnd/>
          </a:ln>
        </p:spPr>
        <p:txBody>
          <a:bodyPr wrap="none">
            <a:prstTxWarp prst="textNoShape">
              <a:avLst/>
            </a:prstTxWarp>
            <a:spAutoFit/>
          </a:bodyPr>
          <a:lstStyle/>
          <a:p>
            <a:pPr defTabSz="914400"/>
            <a:r>
              <a:rPr lang="en-US">
                <a:solidFill>
                  <a:prstClr val="white"/>
                </a:solidFill>
                <a:latin typeface="Calibri" charset="0"/>
              </a:rPr>
              <a:t>http://itunes.apple.com/us/app/halal-scanner-islamic/id362675244?mt=8</a:t>
            </a:r>
          </a:p>
        </p:txBody>
      </p:sp>
    </p:spTree>
    <p:extLst>
      <p:ext uri="{BB962C8B-B14F-4D97-AF65-F5344CB8AC3E}">
        <p14:creationId xmlns:p14="http://schemas.microsoft.com/office/powerpoint/2010/main" val="11006424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7810" name="Picture 1"/>
          <p:cNvPicPr>
            <a:picLocks noChangeAspect="1"/>
          </p:cNvPicPr>
          <p:nvPr/>
        </p:nvPicPr>
        <p:blipFill>
          <a:blip r:embed="rId3"/>
          <a:srcRect/>
          <a:stretch>
            <a:fillRect/>
          </a:stretch>
        </p:blipFill>
        <p:spPr bwMode="auto">
          <a:xfrm>
            <a:off x="2438400" y="381000"/>
            <a:ext cx="4064000" cy="6096000"/>
          </a:xfrm>
          <a:prstGeom prst="rect">
            <a:avLst/>
          </a:prstGeom>
          <a:noFill/>
          <a:ln w="9525">
            <a:noFill/>
            <a:miter lim="800000"/>
            <a:headEnd/>
            <a:tailEnd/>
          </a:ln>
        </p:spPr>
      </p:pic>
    </p:spTree>
    <p:extLst>
      <p:ext uri="{BB962C8B-B14F-4D97-AF65-F5344CB8AC3E}">
        <p14:creationId xmlns:p14="http://schemas.microsoft.com/office/powerpoint/2010/main" val="189781617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5" descr="http://guidedways.com/images/iquran.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81000"/>
            <a:ext cx="4800600" cy="683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341255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3" descr="http://www.guidedways.com/images/ipray1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609600"/>
            <a:ext cx="5168900" cy="801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49003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0" y="714356"/>
            <a:ext cx="3048000" cy="4352925"/>
          </a:xfrm>
          <a:prstGeom prst="rect">
            <a:avLst/>
          </a:prstGeom>
          <a:noFill/>
          <a:ln w="9525">
            <a:noFill/>
            <a:miter lim="800000"/>
            <a:headEnd/>
            <a:tailEnd/>
          </a:ln>
        </p:spPr>
      </p:pic>
      <p:pic>
        <p:nvPicPr>
          <p:cNvPr id="4099" name="Picture 3"/>
          <p:cNvPicPr>
            <a:picLocks noChangeAspect="1" noChangeArrowheads="1"/>
          </p:cNvPicPr>
          <p:nvPr/>
        </p:nvPicPr>
        <p:blipFill>
          <a:blip r:embed="rId3"/>
          <a:srcRect/>
          <a:stretch>
            <a:fillRect/>
          </a:stretch>
        </p:blipFill>
        <p:spPr bwMode="auto">
          <a:xfrm>
            <a:off x="3143240" y="714356"/>
            <a:ext cx="3067050" cy="4343400"/>
          </a:xfrm>
          <a:prstGeom prst="rect">
            <a:avLst/>
          </a:prstGeom>
          <a:noFill/>
          <a:ln w="9525">
            <a:noFill/>
            <a:miter lim="800000"/>
            <a:headEnd/>
            <a:tailEnd/>
          </a:ln>
        </p:spPr>
      </p:pic>
      <p:pic>
        <p:nvPicPr>
          <p:cNvPr id="4100" name="Picture 4"/>
          <p:cNvPicPr>
            <a:picLocks noChangeAspect="1" noChangeArrowheads="1"/>
          </p:cNvPicPr>
          <p:nvPr/>
        </p:nvPicPr>
        <p:blipFill>
          <a:blip r:embed="rId4"/>
          <a:srcRect/>
          <a:stretch>
            <a:fillRect/>
          </a:stretch>
        </p:blipFill>
        <p:spPr bwMode="auto">
          <a:xfrm>
            <a:off x="6076950" y="714356"/>
            <a:ext cx="3067050" cy="4343400"/>
          </a:xfrm>
          <a:prstGeom prst="rect">
            <a:avLst/>
          </a:prstGeom>
          <a:noFill/>
          <a:ln w="9525">
            <a:noFill/>
            <a:miter lim="800000"/>
            <a:headEnd/>
            <a:tailEnd/>
          </a:ln>
        </p:spPr>
      </p:pic>
    </p:spTree>
    <p:extLst>
      <p:ext uri="{BB962C8B-B14F-4D97-AF65-F5344CB8AC3E}">
        <p14:creationId xmlns:p14="http://schemas.microsoft.com/office/powerpoint/2010/main" val="3652486963"/>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571472" y="1071546"/>
            <a:ext cx="3048000" cy="4343400"/>
          </a:xfrm>
          <a:prstGeom prst="rect">
            <a:avLst/>
          </a:prstGeom>
          <a:noFill/>
          <a:ln w="9525">
            <a:noFill/>
            <a:miter lim="800000"/>
            <a:headEnd/>
            <a:tailEnd/>
          </a:ln>
        </p:spPr>
      </p:pic>
      <p:pic>
        <p:nvPicPr>
          <p:cNvPr id="5123" name="Picture 3"/>
          <p:cNvPicPr>
            <a:picLocks noChangeAspect="1" noChangeArrowheads="1"/>
          </p:cNvPicPr>
          <p:nvPr/>
        </p:nvPicPr>
        <p:blipFill>
          <a:blip r:embed="rId3"/>
          <a:srcRect/>
          <a:stretch>
            <a:fillRect/>
          </a:stretch>
        </p:blipFill>
        <p:spPr bwMode="auto">
          <a:xfrm>
            <a:off x="3929058" y="1071546"/>
            <a:ext cx="3048000" cy="4343400"/>
          </a:xfrm>
          <a:prstGeom prst="rect">
            <a:avLst/>
          </a:prstGeom>
          <a:noFill/>
          <a:ln w="9525">
            <a:noFill/>
            <a:miter lim="800000"/>
            <a:headEnd/>
            <a:tailEnd/>
          </a:ln>
        </p:spPr>
      </p:pic>
    </p:spTree>
    <p:extLst>
      <p:ext uri="{BB962C8B-B14F-4D97-AF65-F5344CB8AC3E}">
        <p14:creationId xmlns:p14="http://schemas.microsoft.com/office/powerpoint/2010/main" val="30725079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owallalondoncentral.jpg"/>
          <p:cNvPicPr>
            <a:picLocks noChangeAspect="1"/>
          </p:cNvPicPr>
          <p:nvPr/>
        </p:nvPicPr>
        <p:blipFill>
          <a:blip r:embed="rId2"/>
          <a:stretch>
            <a:fillRect/>
          </a:stretch>
        </p:blipFill>
        <p:spPr>
          <a:xfrm>
            <a:off x="457200" y="857250"/>
            <a:ext cx="8229600" cy="5143500"/>
          </a:xfrm>
          <a:prstGeom prst="rect">
            <a:avLst/>
          </a:prstGeom>
        </p:spPr>
      </p:pic>
    </p:spTree>
    <p:extLst>
      <p:ext uri="{BB962C8B-B14F-4D97-AF65-F5344CB8AC3E}">
        <p14:creationId xmlns:p14="http://schemas.microsoft.com/office/powerpoint/2010/main" val="382436305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phonebukhariapp.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352800" y="1155700"/>
            <a:ext cx="2438400" cy="4546600"/>
          </a:xfrm>
          <a:prstGeom prst="rect">
            <a:avLst/>
          </a:prstGeom>
        </p:spPr>
      </p:pic>
    </p:spTree>
    <p:extLst>
      <p:ext uri="{BB962C8B-B14F-4D97-AF65-F5344CB8AC3E}">
        <p14:creationId xmlns:p14="http://schemas.microsoft.com/office/powerpoint/2010/main" val="20729133"/>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84300" y="0"/>
            <a:ext cx="6363964" cy="6858000"/>
          </a:xfrm>
          <a:prstGeom prst="rect">
            <a:avLst/>
          </a:prstGeom>
        </p:spPr>
      </p:pic>
    </p:spTree>
    <p:extLst>
      <p:ext uri="{BB962C8B-B14F-4D97-AF65-F5344CB8AC3E}">
        <p14:creationId xmlns:p14="http://schemas.microsoft.com/office/powerpoint/2010/main" val="33894149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4300" y="0"/>
            <a:ext cx="6356989" cy="6858000"/>
          </a:xfrm>
          <a:prstGeom prst="rect">
            <a:avLst/>
          </a:prstGeom>
        </p:spPr>
      </p:pic>
    </p:spTree>
    <p:extLst>
      <p:ext uri="{BB962C8B-B14F-4D97-AF65-F5344CB8AC3E}">
        <p14:creationId xmlns:p14="http://schemas.microsoft.com/office/powerpoint/2010/main" val="3728671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22400" y="0"/>
            <a:ext cx="6296715" cy="6858000"/>
          </a:xfrm>
          <a:prstGeom prst="rect">
            <a:avLst/>
          </a:prstGeom>
        </p:spPr>
      </p:pic>
    </p:spTree>
    <p:extLst>
      <p:ext uri="{BB962C8B-B14F-4D97-AF65-F5344CB8AC3E}">
        <p14:creationId xmlns:p14="http://schemas.microsoft.com/office/powerpoint/2010/main" val="1129638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38200"/>
            <a:ext cx="9144000" cy="5164577"/>
          </a:xfrm>
          <a:prstGeom prst="rect">
            <a:avLst/>
          </a:prstGeom>
        </p:spPr>
      </p:pic>
    </p:spTree>
    <p:extLst>
      <p:ext uri="{BB962C8B-B14F-4D97-AF65-F5344CB8AC3E}">
        <p14:creationId xmlns:p14="http://schemas.microsoft.com/office/powerpoint/2010/main" val="12290176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38200"/>
            <a:ext cx="9144000" cy="5164577"/>
          </a:xfrm>
          <a:prstGeom prst="rect">
            <a:avLst/>
          </a:prstGeom>
        </p:spPr>
      </p:pic>
    </p:spTree>
    <p:extLst>
      <p:ext uri="{BB962C8B-B14F-4D97-AF65-F5344CB8AC3E}">
        <p14:creationId xmlns:p14="http://schemas.microsoft.com/office/powerpoint/2010/main" val="18710583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F040D82-24C4-804C-A80F-944BC88D82D1}" type="slidenum">
              <a:rPr lang="en-GB">
                <a:solidFill>
                  <a:prstClr val="white">
                    <a:alpha val="60000"/>
                  </a:prstClr>
                </a:solidFill>
                <a:latin typeface="Palatino Linotype"/>
              </a:rPr>
              <a:pPr/>
              <a:t>28</a:t>
            </a:fld>
            <a:endParaRPr lang="en-GB">
              <a:solidFill>
                <a:prstClr val="white">
                  <a:alpha val="60000"/>
                </a:prstClr>
              </a:solidFill>
              <a:latin typeface="Palatino Linotype"/>
            </a:endParaRPr>
          </a:p>
        </p:txBody>
      </p:sp>
      <p:pic>
        <p:nvPicPr>
          <p:cNvPr id="163844" name="Picture 4" descr="minbar_p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49275"/>
            <a:ext cx="3535363" cy="4713288"/>
          </a:xfrm>
          <a:prstGeom prst="rect">
            <a:avLst/>
          </a:prstGeom>
          <a:noFill/>
          <a:extLst>
            <a:ext uri="{909E8E84-426E-40dd-AFC4-6F175D3DCCD1}">
              <a14:hiddenFill xmlns:a14="http://schemas.microsoft.com/office/drawing/2010/main">
                <a:solidFill>
                  <a:srgbClr val="FFFFFF"/>
                </a:solidFill>
              </a14:hiddenFill>
            </a:ext>
          </a:extLst>
        </p:spPr>
      </p:pic>
      <p:pic>
        <p:nvPicPr>
          <p:cNvPr id="16384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549275"/>
            <a:ext cx="4360863" cy="4679950"/>
          </a:xfrm>
          <a:prstGeom prst="rect">
            <a:avLst/>
          </a:prstGeom>
          <a:noFill/>
          <a:extLst>
            <a:ext uri="{909E8E84-426E-40dd-AFC4-6F175D3DCCD1}">
              <a14:hiddenFill xmlns:a14="http://schemas.microsoft.com/office/drawing/2010/main">
                <a:solidFill>
                  <a:srgbClr val="FFFFFF"/>
                </a:solidFill>
              </a14:hiddenFill>
            </a:ext>
          </a:extLst>
        </p:spPr>
      </p:pic>
      <p:sp>
        <p:nvSpPr>
          <p:cNvPr id="163847" name="Text Box 7"/>
          <p:cNvSpPr txBox="1">
            <a:spLocks noChangeArrowheads="1"/>
          </p:cNvSpPr>
          <p:nvPr/>
        </p:nvSpPr>
        <p:spPr bwMode="auto">
          <a:xfrm>
            <a:off x="684213" y="5661025"/>
            <a:ext cx="734377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defTabSz="914400"/>
            <a:r>
              <a:rPr lang="en-GB" sz="4400" dirty="0">
                <a:solidFill>
                  <a:prstClr val="black"/>
                </a:solidFill>
                <a:latin typeface="Palatino Linotype"/>
              </a:rPr>
              <a:t>Religious Authority Online </a:t>
            </a:r>
            <a:endParaRPr lang="en-GB" sz="4400" dirty="0">
              <a:solidFill>
                <a:prstClr val="white"/>
              </a:solidFill>
              <a:latin typeface="Palatino Linotype"/>
            </a:endParaRPr>
          </a:p>
        </p:txBody>
      </p:sp>
      <p:sp>
        <p:nvSpPr>
          <p:cNvPr id="163849" name="_s1043"/>
          <p:cNvSpPr>
            <a:spLocks noChangeArrowheads="1"/>
          </p:cNvSpPr>
          <p:nvPr/>
        </p:nvSpPr>
        <p:spPr bwMode="auto">
          <a:xfrm>
            <a:off x="7967663" y="5681663"/>
            <a:ext cx="1176337" cy="1176337"/>
          </a:xfrm>
          <a:prstGeom prst="ellipse">
            <a:avLst/>
          </a:prstGeom>
          <a:solidFill>
            <a:srgbClr val="0399FF"/>
          </a:solidFill>
          <a:ln w="28575">
            <a:solidFill>
              <a:srgbClr val="4B595B"/>
            </a:solidFill>
            <a:round/>
            <a:headEnd/>
            <a:tailEnd/>
          </a:ln>
        </p:spPr>
        <p:txBody>
          <a:bodyPr wrap="none" lIns="0" tIns="0" rIns="0" bIns="0" anchor="ctr"/>
          <a:lstStyle/>
          <a:p>
            <a:pPr algn="ctr" defTabSz="914400"/>
            <a:endParaRPr lang="en-US" sz="2000">
              <a:solidFill>
                <a:prstClr val="white"/>
              </a:solidFill>
              <a:latin typeface="Palatino Linotype"/>
            </a:endParaRPr>
          </a:p>
        </p:txBody>
      </p:sp>
    </p:spTree>
    <p:extLst>
      <p:ext uri="{BB962C8B-B14F-4D97-AF65-F5344CB8AC3E}">
        <p14:creationId xmlns:p14="http://schemas.microsoft.com/office/powerpoint/2010/main" val="31504800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9" name="Picture 5" descr="amrkhaled1.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225550"/>
            <a:ext cx="9144000" cy="440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0" name="TextBox 6"/>
          <p:cNvSpPr txBox="1">
            <a:spLocks noChangeArrowheads="1"/>
          </p:cNvSpPr>
          <p:nvPr/>
        </p:nvSpPr>
        <p:spPr bwMode="auto">
          <a:xfrm>
            <a:off x="346075" y="6499225"/>
            <a:ext cx="15573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pPr defTabSz="914400"/>
            <a:r>
              <a:rPr lang="en-US">
                <a:solidFill>
                  <a:prstClr val="white"/>
                </a:solidFill>
              </a:rPr>
              <a:t>amrkhaled.net</a:t>
            </a:r>
          </a:p>
        </p:txBody>
      </p:sp>
    </p:spTree>
    <p:extLst>
      <p:ext uri="{BB962C8B-B14F-4D97-AF65-F5344CB8AC3E}">
        <p14:creationId xmlns:p14="http://schemas.microsoft.com/office/powerpoint/2010/main" val="3019560642"/>
      </p:ext>
    </p:extLst>
  </p:cSld>
  <p:clrMapOvr>
    <a:masterClrMapping/>
  </p:clrMapOvr>
  <p:transition xmlns:p14="http://schemas.microsoft.com/office/powerpoint/2010/main">
    <p:dissolve/>
  </p:transitio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838200"/>
            <a:ext cx="9144000" cy="5164577"/>
          </a:xfrm>
          <a:prstGeom prst="rect">
            <a:avLst/>
          </a:prstGeom>
        </p:spPr>
      </p:pic>
    </p:spTree>
    <p:extLst>
      <p:ext uri="{BB962C8B-B14F-4D97-AF65-F5344CB8AC3E}">
        <p14:creationId xmlns:p14="http://schemas.microsoft.com/office/powerpoint/2010/main" val="29216814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mrkhaled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18590180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mrkhaled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196556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ctrTitle"/>
          </p:nvPr>
        </p:nvSpPr>
        <p:spPr>
          <a:xfrm>
            <a:off x="838200" y="5029200"/>
            <a:ext cx="7772400" cy="1470025"/>
          </a:xfrm>
        </p:spPr>
        <p:txBody>
          <a:bodyPr/>
          <a:lstStyle/>
          <a:p>
            <a:r>
              <a:rPr lang="en-US" sz="1200">
                <a:latin typeface="Calibri" charset="0"/>
              </a:rPr>
              <a:t>Gary R. Bunt</a:t>
            </a:r>
            <a:r>
              <a:rPr lang="en-US" sz="1200" i="1">
                <a:latin typeface="Calibri" charset="0"/>
              </a:rPr>
              <a:t>, iMuslims: Rewiring the House of Islam</a:t>
            </a:r>
            <a:endParaRPr lang="en-US" sz="1200">
              <a:latin typeface="Calibri" charset="0"/>
            </a:endParaRPr>
          </a:p>
        </p:txBody>
      </p:sp>
      <p:pic>
        <p:nvPicPr>
          <p:cNvPr id="20483" name="Picture 3" descr="grb-iM-UNCP.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flipH="1">
            <a:off x="8091488" y="5322888"/>
            <a:ext cx="519112"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4" descr="IMHURST0609.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flipH="1">
            <a:off x="895350" y="5360988"/>
            <a:ext cx="476250" cy="74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6" descr="mostafahosni1muslimtv.bmp"/>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4572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TextBox 5"/>
          <p:cNvSpPr txBox="1">
            <a:spLocks noChangeArrowheads="1"/>
          </p:cNvSpPr>
          <p:nvPr/>
        </p:nvSpPr>
        <p:spPr bwMode="auto">
          <a:xfrm>
            <a:off x="755650" y="6591300"/>
            <a:ext cx="33305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pPr defTabSz="914400"/>
            <a:r>
              <a:rPr lang="en-US">
                <a:solidFill>
                  <a:prstClr val="white"/>
                </a:solidFill>
              </a:rPr>
              <a:t>Mostafa Hosni (muslmvideo.com)</a:t>
            </a:r>
          </a:p>
        </p:txBody>
      </p:sp>
    </p:spTree>
    <p:extLst>
      <p:ext uri="{BB962C8B-B14F-4D97-AF65-F5344CB8AC3E}">
        <p14:creationId xmlns:p14="http://schemas.microsoft.com/office/powerpoint/2010/main" val="1705805821"/>
      </p:ext>
    </p:extLst>
  </p:cSld>
  <p:clrMapOvr>
    <a:masterClrMapping/>
  </p:clrMapOvr>
  <p:transition xmlns:p14="http://schemas.microsoft.com/office/powerpoint/2010/main">
    <p:dissolve/>
  </p:transitio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ctrTitle"/>
          </p:nvPr>
        </p:nvSpPr>
        <p:spPr>
          <a:xfrm>
            <a:off x="838200" y="5029200"/>
            <a:ext cx="7772400" cy="1470025"/>
          </a:xfrm>
        </p:spPr>
        <p:txBody>
          <a:bodyPr/>
          <a:lstStyle/>
          <a:p>
            <a:r>
              <a:rPr lang="en-US" sz="1200">
                <a:latin typeface="Calibri" charset="0"/>
              </a:rPr>
              <a:t>Gary R. Bunt</a:t>
            </a:r>
            <a:r>
              <a:rPr lang="en-US" sz="1200" i="1">
                <a:latin typeface="Calibri" charset="0"/>
              </a:rPr>
              <a:t>, iMuslims: Rewiring the House of Islam</a:t>
            </a:r>
            <a:endParaRPr lang="en-US" sz="1200">
              <a:latin typeface="Calibri" charset="0"/>
            </a:endParaRPr>
          </a:p>
        </p:txBody>
      </p:sp>
      <p:pic>
        <p:nvPicPr>
          <p:cNvPr id="22531" name="Picture 3" descr="grb-iM-UNCP.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flipH="1">
            <a:off x="8091488" y="5322888"/>
            <a:ext cx="519112"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4" descr="IMHURST0609.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flipH="1">
            <a:off x="895350" y="5360988"/>
            <a:ext cx="476250" cy="74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5" descr="moezmasoud1.bmp"/>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5715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4" name="TextBox 6"/>
          <p:cNvSpPr txBox="1">
            <a:spLocks noChangeArrowheads="1"/>
          </p:cNvSpPr>
          <p:nvPr/>
        </p:nvSpPr>
        <p:spPr bwMode="auto">
          <a:xfrm>
            <a:off x="577850" y="6499225"/>
            <a:ext cx="19034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charset="0"/>
                <a:ea typeface="ＭＳ Ｐゴシック" charset="0"/>
                <a:cs typeface="ＭＳ Ｐゴシック" charset="0"/>
              </a:defRPr>
            </a:lvl1pPr>
            <a:lvl2pPr marL="37931725" indent="-37474525">
              <a:defRPr>
                <a:solidFill>
                  <a:schemeClr val="tx1"/>
                </a:solidFill>
                <a:latin typeface="Calibri" charset="0"/>
                <a:ea typeface="ＭＳ Ｐゴシック" charset="0"/>
              </a:defRPr>
            </a:lvl2pPr>
            <a:lvl3pPr>
              <a:defRPr>
                <a:solidFill>
                  <a:schemeClr val="tx1"/>
                </a:solidFill>
                <a:latin typeface="Calibri" charset="0"/>
                <a:ea typeface="ＭＳ Ｐゴシック" charset="0"/>
              </a:defRPr>
            </a:lvl3pPr>
            <a:lvl4pPr>
              <a:defRPr>
                <a:solidFill>
                  <a:schemeClr val="tx1"/>
                </a:solidFill>
                <a:latin typeface="Calibri" charset="0"/>
                <a:ea typeface="ＭＳ Ｐゴシック" charset="0"/>
              </a:defRPr>
            </a:lvl4pPr>
            <a:lvl5pPr>
              <a:defRPr>
                <a:solidFill>
                  <a:schemeClr val="tx1"/>
                </a:solidFill>
                <a:latin typeface="Calibri" charset="0"/>
                <a:ea typeface="ＭＳ Ｐゴシック" charset="0"/>
              </a:defRPr>
            </a:lvl5pPr>
            <a:lvl6pPr marL="457200" fontAlgn="base">
              <a:spcBef>
                <a:spcPct val="0"/>
              </a:spcBef>
              <a:spcAft>
                <a:spcPct val="0"/>
              </a:spcAft>
              <a:defRPr>
                <a:solidFill>
                  <a:schemeClr val="tx1"/>
                </a:solidFill>
                <a:latin typeface="Calibri" charset="0"/>
                <a:ea typeface="ＭＳ Ｐゴシック" charset="0"/>
              </a:defRPr>
            </a:lvl6pPr>
            <a:lvl7pPr marL="914400" fontAlgn="base">
              <a:spcBef>
                <a:spcPct val="0"/>
              </a:spcBef>
              <a:spcAft>
                <a:spcPct val="0"/>
              </a:spcAft>
              <a:defRPr>
                <a:solidFill>
                  <a:schemeClr val="tx1"/>
                </a:solidFill>
                <a:latin typeface="Calibri" charset="0"/>
                <a:ea typeface="ＭＳ Ｐゴシック" charset="0"/>
              </a:defRPr>
            </a:lvl7pPr>
            <a:lvl8pPr marL="1371600" fontAlgn="base">
              <a:spcBef>
                <a:spcPct val="0"/>
              </a:spcBef>
              <a:spcAft>
                <a:spcPct val="0"/>
              </a:spcAft>
              <a:defRPr>
                <a:solidFill>
                  <a:schemeClr val="tx1"/>
                </a:solidFill>
                <a:latin typeface="Calibri" charset="0"/>
                <a:ea typeface="ＭＳ Ｐゴシック" charset="0"/>
              </a:defRPr>
            </a:lvl8pPr>
            <a:lvl9pPr marL="1828800" fontAlgn="base">
              <a:spcBef>
                <a:spcPct val="0"/>
              </a:spcBef>
              <a:spcAft>
                <a:spcPct val="0"/>
              </a:spcAft>
              <a:defRPr>
                <a:solidFill>
                  <a:schemeClr val="tx1"/>
                </a:solidFill>
                <a:latin typeface="Calibri" charset="0"/>
                <a:ea typeface="ＭＳ Ｐゴシック" charset="0"/>
              </a:defRPr>
            </a:lvl9pPr>
          </a:lstStyle>
          <a:p>
            <a:pPr defTabSz="914400"/>
            <a:r>
              <a:rPr lang="en-US">
                <a:solidFill>
                  <a:prstClr val="white"/>
                </a:solidFill>
              </a:rPr>
              <a:t>moezmasoud.com</a:t>
            </a:r>
          </a:p>
        </p:txBody>
      </p:sp>
    </p:spTree>
    <p:extLst>
      <p:ext uri="{BB962C8B-B14F-4D97-AF65-F5344CB8AC3E}">
        <p14:creationId xmlns:p14="http://schemas.microsoft.com/office/powerpoint/2010/main" val="2871455020"/>
      </p:ext>
    </p:extLst>
  </p:cSld>
  <p:clrMapOvr>
    <a:masterClrMapping/>
  </p:clrMapOvr>
  <p:transition xmlns:p14="http://schemas.microsoft.com/office/powerpoint/2010/main">
    <p:dissolve/>
  </p:transitio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81BE2F2-B0DE-FE43-94C1-88C75A30CB58}" type="slidenum">
              <a:rPr lang="en-GB">
                <a:solidFill>
                  <a:prstClr val="white">
                    <a:alpha val="60000"/>
                  </a:prstClr>
                </a:solidFill>
                <a:latin typeface="Palatino Linotype"/>
              </a:rPr>
              <a:pPr/>
              <a:t>35</a:t>
            </a:fld>
            <a:endParaRPr lang="en-GB">
              <a:solidFill>
                <a:prstClr val="white">
                  <a:alpha val="60000"/>
                </a:prstClr>
              </a:solidFill>
              <a:latin typeface="Palatino Linotype"/>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3315" name="Rectangle 3"/>
          <p:cNvSpPr>
            <a:spLocks noGrp="1" noChangeArrowheads="1"/>
          </p:cNvSpPr>
          <p:nvPr>
            <p:ph type="title" idx="4294967295"/>
          </p:nvPr>
        </p:nvSpPr>
        <p:spPr/>
        <p:txBody>
          <a:bodyPr/>
          <a:lstStyle/>
          <a:p>
            <a:pPr algn="l"/>
            <a:r>
              <a:rPr lang="en-GB" sz="800"/>
              <a:t>Sistani</a:t>
            </a:r>
          </a:p>
        </p:txBody>
      </p:sp>
    </p:spTree>
    <p:extLst>
      <p:ext uri="{BB962C8B-B14F-4D97-AF65-F5344CB8AC3E}">
        <p14:creationId xmlns:p14="http://schemas.microsoft.com/office/powerpoint/2010/main" val="639546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89000"/>
            <a:ext cx="9144000" cy="5059518"/>
          </a:xfrm>
          <a:prstGeom prst="rect">
            <a:avLst/>
          </a:prstGeom>
        </p:spPr>
      </p:pic>
    </p:spTree>
    <p:extLst>
      <p:ext uri="{BB962C8B-B14F-4D97-AF65-F5344CB8AC3E}">
        <p14:creationId xmlns:p14="http://schemas.microsoft.com/office/powerpoint/2010/main" val="22705990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89000"/>
            <a:ext cx="9144000" cy="5059518"/>
          </a:xfrm>
          <a:prstGeom prst="rect">
            <a:avLst/>
          </a:prstGeom>
        </p:spPr>
      </p:pic>
    </p:spTree>
    <p:extLst>
      <p:ext uri="{BB962C8B-B14F-4D97-AF65-F5344CB8AC3E}">
        <p14:creationId xmlns:p14="http://schemas.microsoft.com/office/powerpoint/2010/main" val="1002045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6374B6FC-1410-5443-962A-ED91EAF36FD1}" type="slidenum">
              <a:rPr lang="en-GB">
                <a:solidFill>
                  <a:prstClr val="white">
                    <a:alpha val="60000"/>
                  </a:prstClr>
                </a:solidFill>
                <a:latin typeface="Palatino Linotype"/>
              </a:rPr>
              <a:pPr/>
              <a:t>38</a:t>
            </a:fld>
            <a:endParaRPr lang="en-GB">
              <a:solidFill>
                <a:prstClr val="white">
                  <a:alpha val="60000"/>
                </a:prstClr>
              </a:solidFill>
              <a:latin typeface="Palatino Linotype"/>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4339" name="Rectangle 3"/>
          <p:cNvSpPr>
            <a:spLocks noGrp="1" noChangeArrowheads="1"/>
          </p:cNvSpPr>
          <p:nvPr>
            <p:ph type="title" idx="4294967295"/>
          </p:nvPr>
        </p:nvSpPr>
        <p:spPr/>
        <p:txBody>
          <a:bodyPr/>
          <a:lstStyle/>
          <a:p>
            <a:pPr algn="l"/>
            <a:r>
              <a:rPr lang="en-GB" sz="800"/>
              <a:t>Qaradawi.net</a:t>
            </a:r>
          </a:p>
        </p:txBody>
      </p:sp>
    </p:spTree>
    <p:extLst>
      <p:ext uri="{BB962C8B-B14F-4D97-AF65-F5344CB8AC3E}">
        <p14:creationId xmlns:p14="http://schemas.microsoft.com/office/powerpoint/2010/main" val="4552936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6E1164D9-8BB4-4547-A48F-75E383AD802D}" type="slidenum">
              <a:rPr lang="en-GB">
                <a:solidFill>
                  <a:prstClr val="white">
                    <a:alpha val="60000"/>
                  </a:prstClr>
                </a:solidFill>
                <a:latin typeface="Palatino Linotype"/>
              </a:rPr>
              <a:pPr/>
              <a:t>39</a:t>
            </a:fld>
            <a:endParaRPr lang="en-GB">
              <a:solidFill>
                <a:prstClr val="white">
                  <a:alpha val="60000"/>
                </a:prstClr>
              </a:solidFill>
              <a:latin typeface="Palatino Linotype"/>
            </a:endParaRPr>
          </a:p>
        </p:txBody>
      </p:sp>
      <p:pic>
        <p:nvPicPr>
          <p:cNvPr id="263170" name="Picture 2" descr="qaradaw condemn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
        <p:nvSpPr>
          <p:cNvPr id="263171" name="Rectangle 3"/>
          <p:cNvSpPr>
            <a:spLocks noGrp="1" noChangeArrowheads="1"/>
          </p:cNvSpPr>
          <p:nvPr>
            <p:ph type="title" idx="4294967295"/>
          </p:nvPr>
        </p:nvSpPr>
        <p:spPr/>
        <p:txBody>
          <a:bodyPr/>
          <a:lstStyle/>
          <a:p>
            <a:r>
              <a:rPr lang="en-GB" sz="1200"/>
              <a:t>Islam online Qaradawi condemnation</a:t>
            </a:r>
            <a:br>
              <a:rPr lang="en-GB" sz="1200"/>
            </a:br>
            <a:endParaRPr lang="en-GB" sz="1200"/>
          </a:p>
        </p:txBody>
      </p:sp>
    </p:spTree>
    <p:extLst>
      <p:ext uri="{BB962C8B-B14F-4D97-AF65-F5344CB8AC3E}">
        <p14:creationId xmlns:p14="http://schemas.microsoft.com/office/powerpoint/2010/main" val="28778210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85BCB48C-7651-1449-90E3-3140ED6D9316}" type="slidenum">
              <a:rPr lang="en-GB">
                <a:solidFill>
                  <a:prstClr val="white">
                    <a:alpha val="60000"/>
                  </a:prstClr>
                </a:solidFill>
                <a:latin typeface="Palatino Linotype"/>
              </a:rPr>
              <a:pPr/>
              <a:t>40</a:t>
            </a:fld>
            <a:endParaRPr lang="en-GB">
              <a:solidFill>
                <a:prstClr val="white">
                  <a:alpha val="60000"/>
                </a:prstClr>
              </a:solidFill>
              <a:latin typeface="Palatino Linotype"/>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5363" name="Rectangle 3"/>
          <p:cNvSpPr>
            <a:spLocks noGrp="1" noChangeArrowheads="1"/>
          </p:cNvSpPr>
          <p:nvPr>
            <p:ph type="title" idx="4294967295"/>
          </p:nvPr>
        </p:nvSpPr>
        <p:spPr/>
        <p:txBody>
          <a:bodyPr/>
          <a:lstStyle/>
          <a:p>
            <a:pPr algn="l"/>
            <a:r>
              <a:rPr lang="en-GB" sz="800"/>
              <a:t>IslamOnline</a:t>
            </a:r>
          </a:p>
        </p:txBody>
      </p:sp>
      <p:pic>
        <p:nvPicPr>
          <p:cNvPr id="153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2307460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B311B26-8476-DA43-BB39-773DC5034F25}" type="slidenum">
              <a:rPr lang="en-GB">
                <a:solidFill>
                  <a:prstClr val="white">
                    <a:alpha val="60000"/>
                  </a:prstClr>
                </a:solidFill>
                <a:latin typeface="Palatino Linotype"/>
              </a:rPr>
              <a:pPr/>
              <a:t>41</a:t>
            </a:fld>
            <a:endParaRPr lang="en-GB">
              <a:solidFill>
                <a:prstClr val="white">
                  <a:alpha val="60000"/>
                </a:prstClr>
              </a:solidFill>
              <a:latin typeface="Palatino Linotype"/>
            </a:endParaRPr>
          </a:p>
        </p:txBody>
      </p:sp>
      <p:pic>
        <p:nvPicPr>
          <p:cNvPr id="40962" name="Picture 2" descr="islamonline cybercounsell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
        <p:nvSpPr>
          <p:cNvPr id="40963" name="Rectangle 3"/>
          <p:cNvSpPr>
            <a:spLocks noGrp="1" noChangeArrowheads="1"/>
          </p:cNvSpPr>
          <p:nvPr>
            <p:ph type="title" idx="4294967295"/>
          </p:nvPr>
        </p:nvSpPr>
        <p:spPr/>
        <p:txBody>
          <a:bodyPr/>
          <a:lstStyle/>
          <a:p>
            <a:r>
              <a:rPr lang="en-GB" sz="1200"/>
              <a:t>Islam Online Cyber Counsellor 1</a:t>
            </a:r>
          </a:p>
        </p:txBody>
      </p:sp>
    </p:spTree>
    <p:extLst>
      <p:ext uri="{BB962C8B-B14F-4D97-AF65-F5344CB8AC3E}">
        <p14:creationId xmlns:p14="http://schemas.microsoft.com/office/powerpoint/2010/main" val="1351190028"/>
      </p:ext>
    </p:extLst>
  </p:cSld>
  <p:clrMapOvr>
    <a:masterClrMapping/>
  </p:clrMapOvr>
  <p:transition xmlns:p14="http://schemas.microsoft.com/office/powerpoint/2010/mai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C891FA3-B53A-4745-9EBF-8FEA0194ACC9}" type="slidenum">
              <a:rPr lang="en-GB">
                <a:solidFill>
                  <a:prstClr val="white">
                    <a:alpha val="60000"/>
                  </a:prstClr>
                </a:solidFill>
                <a:latin typeface="Palatino Linotype"/>
              </a:rPr>
              <a:pPr/>
              <a:t>42</a:t>
            </a:fld>
            <a:endParaRPr lang="en-GB">
              <a:solidFill>
                <a:prstClr val="white">
                  <a:alpha val="60000"/>
                </a:prstClr>
              </a:solidFill>
              <a:latin typeface="Palatino Linotype"/>
            </a:endParaRPr>
          </a:p>
        </p:txBody>
      </p:sp>
      <p:pic>
        <p:nvPicPr>
          <p:cNvPr id="47106" name="Picture 2" descr="cybercounsellor sexuallyabus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
        <p:nvSpPr>
          <p:cNvPr id="47107" name="Rectangle 3"/>
          <p:cNvSpPr>
            <a:spLocks noGrp="1" noChangeArrowheads="1"/>
          </p:cNvSpPr>
          <p:nvPr>
            <p:ph type="title" idx="4294967295"/>
          </p:nvPr>
        </p:nvSpPr>
        <p:spPr/>
        <p:txBody>
          <a:bodyPr/>
          <a:lstStyle/>
          <a:p>
            <a:r>
              <a:rPr lang="en-GB" sz="1200"/>
              <a:t>Islam Online Fatwa 2</a:t>
            </a:r>
          </a:p>
        </p:txBody>
      </p:sp>
    </p:spTree>
    <p:extLst>
      <p:ext uri="{BB962C8B-B14F-4D97-AF65-F5344CB8AC3E}">
        <p14:creationId xmlns:p14="http://schemas.microsoft.com/office/powerpoint/2010/main" val="77666127"/>
      </p:ext>
    </p:extLst>
  </p:cSld>
  <p:clrMapOvr>
    <a:masterClrMapping/>
  </p:clrMapOvr>
  <p:transition xmlns:p14="http://schemas.microsoft.com/office/powerpoint/2010/mai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7DCE9734-AB71-A64A-92AF-1DAC4119F3EE}" type="slidenum">
              <a:rPr lang="en-GB">
                <a:solidFill>
                  <a:prstClr val="white">
                    <a:alpha val="60000"/>
                  </a:prstClr>
                </a:solidFill>
                <a:latin typeface="Palatino Linotype"/>
              </a:rPr>
              <a:pPr/>
              <a:t>43</a:t>
            </a:fld>
            <a:endParaRPr lang="en-GB">
              <a:solidFill>
                <a:prstClr val="white">
                  <a:alpha val="60000"/>
                </a:prstClr>
              </a:solidFill>
              <a:latin typeface="Palatino Linotype"/>
            </a:endParaRPr>
          </a:p>
        </p:txBody>
      </p:sp>
      <p:pic>
        <p:nvPicPr>
          <p:cNvPr id="49154" name="Picture 2" descr="hanootilivefatw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
        <p:nvSpPr>
          <p:cNvPr id="49155" name="Rectangle 3"/>
          <p:cNvSpPr>
            <a:spLocks noGrp="1" noChangeArrowheads="1"/>
          </p:cNvSpPr>
          <p:nvPr>
            <p:ph type="title" idx="4294967295"/>
          </p:nvPr>
        </p:nvSpPr>
        <p:spPr/>
        <p:txBody>
          <a:bodyPr/>
          <a:lstStyle/>
          <a:p>
            <a:r>
              <a:rPr lang="en-GB" sz="1200"/>
              <a:t>Islam Online Live Fatwa</a:t>
            </a:r>
          </a:p>
        </p:txBody>
      </p:sp>
      <p:pic>
        <p:nvPicPr>
          <p:cNvPr id="4915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451175880"/>
      </p:ext>
    </p:extLst>
  </p:cSld>
  <p:clrMapOvr>
    <a:masterClrMapping/>
  </p:clrMapOvr>
  <p:transition xmlns:p14="http://schemas.microsoft.com/office/powerpoint/2010/mai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islam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25540938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islam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20959733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islam3.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35186003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islam4.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5931222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ol-com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22924134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olcom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17891145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olcom3.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9144000" cy="5620448"/>
          </a:xfrm>
          <a:prstGeom prst="rect">
            <a:avLst/>
          </a:prstGeom>
        </p:spPr>
      </p:pic>
    </p:spTree>
    <p:extLst>
      <p:ext uri="{BB962C8B-B14F-4D97-AF65-F5344CB8AC3E}">
        <p14:creationId xmlns:p14="http://schemas.microsoft.com/office/powerpoint/2010/main" val="17498363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6C3D923-E6E7-D941-9323-848AF29F5AAA}" type="slidenum">
              <a:rPr lang="en-GB">
                <a:solidFill>
                  <a:prstClr val="white">
                    <a:alpha val="60000"/>
                  </a:prstClr>
                </a:solidFill>
                <a:latin typeface="Palatino Linotype"/>
              </a:rPr>
              <a:pPr/>
              <a:t>51</a:t>
            </a:fld>
            <a:endParaRPr lang="en-GB">
              <a:solidFill>
                <a:prstClr val="white">
                  <a:alpha val="60000"/>
                </a:prstClr>
              </a:solidFill>
              <a:latin typeface="Palatino Linotype"/>
            </a:endParaRPr>
          </a:p>
        </p:txBody>
      </p:sp>
      <p:sp>
        <p:nvSpPr>
          <p:cNvPr id="31746" name="Rectangle 2"/>
          <p:cNvSpPr>
            <a:spLocks noGrp="1" noChangeArrowheads="1"/>
          </p:cNvSpPr>
          <p:nvPr>
            <p:ph type="title" idx="4294967295"/>
          </p:nvPr>
        </p:nvSpPr>
        <p:spPr/>
        <p:txBody>
          <a:bodyPr/>
          <a:lstStyle/>
          <a:p>
            <a:r>
              <a:rPr lang="en-GB" sz="1200"/>
              <a:t>Islam Q &amp; A index</a:t>
            </a:r>
          </a:p>
        </p:txBody>
      </p:sp>
      <p:pic>
        <p:nvPicPr>
          <p:cNvPr id="31747" name="Picture 3" descr="islamq&amp;a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623791"/>
      </p:ext>
    </p:extLst>
  </p:cSld>
  <p:clrMapOvr>
    <a:masterClrMapping/>
  </p:clrMapOvr>
  <p:transition xmlns:p14="http://schemas.microsoft.com/office/powerpoint/2010/mai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F927334E-F922-3348-A599-9550B5A53E3E}" type="slidenum">
              <a:rPr lang="en-GB">
                <a:solidFill>
                  <a:prstClr val="white">
                    <a:alpha val="60000"/>
                  </a:prstClr>
                </a:solidFill>
                <a:latin typeface="Palatino Linotype"/>
              </a:rPr>
              <a:pPr/>
              <a:t>52</a:t>
            </a:fld>
            <a:endParaRPr lang="en-GB">
              <a:solidFill>
                <a:prstClr val="white">
                  <a:alpha val="60000"/>
                </a:prstClr>
              </a:solidFill>
              <a:latin typeface="Palatino Linotype"/>
            </a:endParaRPr>
          </a:p>
        </p:txBody>
      </p:sp>
      <p:sp>
        <p:nvSpPr>
          <p:cNvPr id="36866" name="Rectangle 2"/>
          <p:cNvSpPr>
            <a:spLocks noGrp="1" noChangeArrowheads="1"/>
          </p:cNvSpPr>
          <p:nvPr>
            <p:ph type="title"/>
          </p:nvPr>
        </p:nvSpPr>
        <p:spPr/>
        <p:txBody>
          <a:bodyPr/>
          <a:lstStyle/>
          <a:p>
            <a:r>
              <a:rPr lang="en-GB" sz="1200"/>
              <a:t>Fatwa Online - index</a:t>
            </a:r>
          </a:p>
        </p:txBody>
      </p:sp>
      <p:sp>
        <p:nvSpPr>
          <p:cNvPr id="36867" name="Rectangle 3"/>
          <p:cNvSpPr>
            <a:spLocks noGrp="1" noChangeArrowheads="1"/>
          </p:cNvSpPr>
          <p:nvPr>
            <p:ph type="body" idx="1"/>
          </p:nvPr>
        </p:nvSpPr>
        <p:spPr/>
        <p:txBody>
          <a:bodyPr/>
          <a:lstStyle/>
          <a:p>
            <a:endParaRPr lang="en-US"/>
          </a:p>
        </p:txBody>
      </p:sp>
      <p:pic>
        <p:nvPicPr>
          <p:cNvPr id="36868" name="Picture 4" descr="fatwaonlineinde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18413"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920185"/>
      </p:ext>
    </p:extLst>
  </p:cSld>
  <p:clrMapOvr>
    <a:masterClrMapping/>
  </p:clrMapOvr>
  <p:transition xmlns:p14="http://schemas.microsoft.com/office/powerpoint/2010/mai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8" name="efatwa.tiff"/>
          <p:cNvPicPr/>
          <p:nvPr/>
        </p:nvPicPr>
        <p:blipFill>
          <a:blip r:embed="rId2">
            <a:extLst/>
          </a:blip>
          <a:stretch>
            <a:fillRect/>
          </a:stretch>
        </p:blipFill>
        <p:spPr>
          <a:xfrm>
            <a:off x="-66774" y="305662"/>
            <a:ext cx="9277547" cy="5802244"/>
          </a:xfrm>
          <a:prstGeom prst="rect">
            <a:avLst/>
          </a:prstGeom>
          <a:ln w="12700">
            <a:miter lim="400000"/>
          </a:ln>
        </p:spPr>
      </p:pic>
    </p:spTree>
    <p:extLst>
      <p:ext uri="{BB962C8B-B14F-4D97-AF65-F5344CB8AC3E}">
        <p14:creationId xmlns:p14="http://schemas.microsoft.com/office/powerpoint/2010/main" val="3983060624"/>
      </p:ext>
    </p:extLst>
  </p:cSld>
  <p:clrMapOvr>
    <a:masterClrMapping/>
  </p:clrMapOvr>
  <p:transition xmlns:p14="http://schemas.microsoft.com/office/powerpoint/2010/main" spd="slow">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0" name="efatwa2.tiff"/>
          <p:cNvPicPr/>
          <p:nvPr/>
        </p:nvPicPr>
        <p:blipFill>
          <a:blip r:embed="rId2">
            <a:extLst/>
          </a:blip>
          <a:stretch>
            <a:fillRect/>
          </a:stretch>
        </p:blipFill>
        <p:spPr>
          <a:xfrm>
            <a:off x="81750" y="617973"/>
            <a:ext cx="8606836" cy="5382777"/>
          </a:xfrm>
          <a:prstGeom prst="rect">
            <a:avLst/>
          </a:prstGeom>
          <a:ln w="12700">
            <a:miter lim="400000"/>
          </a:ln>
        </p:spPr>
      </p:pic>
    </p:spTree>
    <p:extLst>
      <p:ext uri="{BB962C8B-B14F-4D97-AF65-F5344CB8AC3E}">
        <p14:creationId xmlns:p14="http://schemas.microsoft.com/office/powerpoint/2010/main" val="1888230377"/>
      </p:ext>
    </p:extLst>
  </p:cSld>
  <p:clrMapOvr>
    <a:masterClrMapping/>
  </p:clrMapOvr>
  <p:transition xmlns:p14="http://schemas.microsoft.com/office/powerpoint/2010/main" spd="slow">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A7393D5-2EEB-384E-947B-F510F20E0ABD}" type="slidenum">
              <a:rPr lang="en-GB">
                <a:solidFill>
                  <a:prstClr val="white">
                    <a:alpha val="60000"/>
                  </a:prstClr>
                </a:solidFill>
                <a:latin typeface="Palatino Linotype"/>
              </a:rPr>
              <a:pPr/>
              <a:t>55</a:t>
            </a:fld>
            <a:endParaRPr lang="en-GB">
              <a:solidFill>
                <a:prstClr val="white">
                  <a:alpha val="60000"/>
                </a:prstClr>
              </a:solidFill>
              <a:latin typeface="Palatino Linotype"/>
            </a:endParaRPr>
          </a:p>
        </p:txBody>
      </p:sp>
      <p:sp>
        <p:nvSpPr>
          <p:cNvPr id="23555" name="Rectangle 3"/>
          <p:cNvSpPr>
            <a:spLocks noGrp="1" noChangeArrowheads="1"/>
          </p:cNvSpPr>
          <p:nvPr>
            <p:ph type="title" idx="4294967295"/>
          </p:nvPr>
        </p:nvSpPr>
        <p:spPr/>
        <p:txBody>
          <a:bodyPr/>
          <a:lstStyle/>
          <a:p>
            <a:r>
              <a:rPr lang="en-GB" sz="1200"/>
              <a:t>Ask Imam 01</a:t>
            </a:r>
          </a:p>
        </p:txBody>
      </p:sp>
      <p:pic>
        <p:nvPicPr>
          <p:cNvPr id="2355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986214433"/>
      </p:ext>
    </p:extLst>
  </p:cSld>
  <p:clrMapOvr>
    <a:masterClrMapping/>
  </p:clrMapOvr>
  <p:transition xmlns:p14="http://schemas.microsoft.com/office/powerpoint/2010/mai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4AE38E3-3515-7445-9F87-1236302FAE9E}" type="slidenum">
              <a:rPr lang="en-GB">
                <a:solidFill>
                  <a:prstClr val="white">
                    <a:alpha val="60000"/>
                  </a:prstClr>
                </a:solidFill>
                <a:latin typeface="Palatino Linotype"/>
              </a:rPr>
              <a:pPr/>
              <a:t>56</a:t>
            </a:fld>
            <a:endParaRPr lang="en-GB">
              <a:solidFill>
                <a:prstClr val="white">
                  <a:alpha val="60000"/>
                </a:prstClr>
              </a:solidFill>
              <a:latin typeface="Palatino Linotype"/>
            </a:endParaRPr>
          </a:p>
        </p:txBody>
      </p:sp>
      <p:sp>
        <p:nvSpPr>
          <p:cNvPr id="24579" name="Rectangle 3"/>
          <p:cNvSpPr>
            <a:spLocks noGrp="1" noChangeArrowheads="1"/>
          </p:cNvSpPr>
          <p:nvPr>
            <p:ph type="title" idx="4294967295"/>
          </p:nvPr>
        </p:nvSpPr>
        <p:spPr/>
        <p:txBody>
          <a:bodyPr/>
          <a:lstStyle/>
          <a:p>
            <a:pPr algn="l"/>
            <a:r>
              <a:rPr lang="en-GB" sz="1200"/>
              <a:t>Ask Imam 02</a:t>
            </a:r>
          </a:p>
        </p:txBody>
      </p:sp>
      <p:pic>
        <p:nvPicPr>
          <p:cNvPr id="2458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781415423"/>
      </p:ext>
    </p:extLst>
  </p:cSld>
  <p:clrMapOvr>
    <a:masterClrMapping/>
  </p:clrMapOvr>
  <p:transition xmlns:p14="http://schemas.microsoft.com/office/powerpoint/2010/mai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BC80808-CF42-174B-900D-8DF4036D9205}" type="slidenum">
              <a:rPr lang="en-GB">
                <a:solidFill>
                  <a:prstClr val="white">
                    <a:alpha val="60000"/>
                  </a:prstClr>
                </a:solidFill>
                <a:latin typeface="Palatino Linotype"/>
              </a:rPr>
              <a:pPr/>
              <a:t>57</a:t>
            </a:fld>
            <a:endParaRPr lang="en-GB">
              <a:solidFill>
                <a:prstClr val="white">
                  <a:alpha val="60000"/>
                </a:prstClr>
              </a:solidFill>
              <a:latin typeface="Palatino Linotype"/>
            </a:endParaRPr>
          </a:p>
        </p:txBody>
      </p:sp>
      <p:sp>
        <p:nvSpPr>
          <p:cNvPr id="25603" name="Rectangle 3"/>
          <p:cNvSpPr>
            <a:spLocks noGrp="1" noChangeArrowheads="1"/>
          </p:cNvSpPr>
          <p:nvPr>
            <p:ph type="title" idx="4294967295"/>
          </p:nvPr>
        </p:nvSpPr>
        <p:spPr/>
        <p:txBody>
          <a:bodyPr/>
          <a:lstStyle/>
          <a:p>
            <a:pPr algn="l"/>
            <a:r>
              <a:rPr lang="en-GB" sz="1200"/>
              <a:t>Ask Imam 03</a:t>
            </a:r>
          </a:p>
        </p:txBody>
      </p:sp>
      <p:pic>
        <p:nvPicPr>
          <p:cNvPr id="2560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829720514"/>
      </p:ext>
    </p:extLst>
  </p:cSld>
  <p:clrMapOvr>
    <a:masterClrMapping/>
  </p:clrMapOvr>
  <p:transition xmlns:p14="http://schemas.microsoft.com/office/powerpoint/2010/mai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6" name="Shape 526"/>
          <p:cNvSpPr>
            <a:spLocks noGrp="1"/>
          </p:cNvSpPr>
          <p:nvPr>
            <p:ph type="body" idx="1"/>
          </p:nvPr>
        </p:nvSpPr>
        <p:spPr>
          <a:prstGeom prst="rect">
            <a:avLst/>
          </a:prstGeom>
        </p:spPr>
        <p:txBody>
          <a:bodyPr/>
          <a:lstStyle/>
          <a:p>
            <a:pPr lvl="0">
              <a:defRPr>
                <a:effectLst/>
              </a:defRPr>
            </a:pPr>
            <a:endParaRPr/>
          </a:p>
        </p:txBody>
      </p:sp>
      <p:pic>
        <p:nvPicPr>
          <p:cNvPr id="527" name="muftidesai1.tiff"/>
          <p:cNvPicPr/>
          <p:nvPr/>
        </p:nvPicPr>
        <p:blipFill>
          <a:blip r:embed="rId2">
            <a:extLst/>
          </a:blip>
          <a:stretch>
            <a:fillRect/>
          </a:stretch>
        </p:blipFill>
        <p:spPr>
          <a:xfrm>
            <a:off x="63160" y="94133"/>
            <a:ext cx="9017681" cy="6442399"/>
          </a:xfrm>
          <a:prstGeom prst="rect">
            <a:avLst/>
          </a:prstGeom>
          <a:ln w="12700">
            <a:miter lim="400000"/>
          </a:ln>
        </p:spPr>
      </p:pic>
    </p:spTree>
    <p:extLst>
      <p:ext uri="{BB962C8B-B14F-4D97-AF65-F5344CB8AC3E}">
        <p14:creationId xmlns:p14="http://schemas.microsoft.com/office/powerpoint/2010/main" val="2042906495"/>
      </p:ext>
    </p:extLst>
  </p:cSld>
  <p:clrMapOvr>
    <a:masterClrMapping/>
  </p:clrMapOvr>
  <p:transition xmlns:p14="http://schemas.microsoft.com/office/powerpoint/2010/main" spd="slow">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q&amp;a3.jpg"/>
          <p:cNvPicPr>
            <a:picLocks noChangeAspect="1"/>
          </p:cNvPicPr>
          <p:nvPr/>
        </p:nvPicPr>
        <p:blipFill>
          <a:blip r:embed="rId2"/>
          <a:stretch>
            <a:fillRect/>
          </a:stretch>
        </p:blipFill>
        <p:spPr>
          <a:xfrm>
            <a:off x="457200" y="771525"/>
            <a:ext cx="8229600" cy="5314950"/>
          </a:xfrm>
          <a:prstGeom prst="rect">
            <a:avLst/>
          </a:prstGeom>
        </p:spPr>
      </p:pic>
    </p:spTree>
    <p:extLst>
      <p:ext uri="{BB962C8B-B14F-4D97-AF65-F5344CB8AC3E}">
        <p14:creationId xmlns:p14="http://schemas.microsoft.com/office/powerpoint/2010/main" val="42697801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q&amp;a4.jpg"/>
          <p:cNvPicPr>
            <a:picLocks noChangeAspect="1"/>
          </p:cNvPicPr>
          <p:nvPr/>
        </p:nvPicPr>
        <p:blipFill>
          <a:blip r:embed="rId2"/>
          <a:stretch>
            <a:fillRect/>
          </a:stretch>
        </p:blipFill>
        <p:spPr>
          <a:xfrm>
            <a:off x="457200" y="195262"/>
            <a:ext cx="8229600" cy="6467475"/>
          </a:xfrm>
          <a:prstGeom prst="rect">
            <a:avLst/>
          </a:prstGeom>
        </p:spPr>
      </p:pic>
    </p:spTree>
    <p:extLst>
      <p:ext uri="{BB962C8B-B14F-4D97-AF65-F5344CB8AC3E}">
        <p14:creationId xmlns:p14="http://schemas.microsoft.com/office/powerpoint/2010/main" val="2946637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q&amp;a5.jpg"/>
          <p:cNvPicPr>
            <a:picLocks noChangeAspect="1"/>
          </p:cNvPicPr>
          <p:nvPr/>
        </p:nvPicPr>
        <p:blipFill>
          <a:blip r:embed="rId2"/>
          <a:stretch>
            <a:fillRect/>
          </a:stretch>
        </p:blipFill>
        <p:spPr>
          <a:xfrm>
            <a:off x="457200" y="228600"/>
            <a:ext cx="8229600" cy="6400800"/>
          </a:xfrm>
          <a:prstGeom prst="rect">
            <a:avLst/>
          </a:prstGeom>
        </p:spPr>
      </p:pic>
    </p:spTree>
    <p:extLst>
      <p:ext uri="{BB962C8B-B14F-4D97-AF65-F5344CB8AC3E}">
        <p14:creationId xmlns:p14="http://schemas.microsoft.com/office/powerpoint/2010/main" val="28512295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q&amp;a6.jpg"/>
          <p:cNvPicPr>
            <a:picLocks noChangeAspect="1"/>
          </p:cNvPicPr>
          <p:nvPr/>
        </p:nvPicPr>
        <p:blipFill>
          <a:blip r:embed="rId2"/>
          <a:stretch>
            <a:fillRect/>
          </a:stretch>
        </p:blipFill>
        <p:spPr>
          <a:xfrm>
            <a:off x="0" y="571500"/>
            <a:ext cx="9144000" cy="5715000"/>
          </a:xfrm>
          <a:prstGeom prst="rect">
            <a:avLst/>
          </a:prstGeom>
        </p:spPr>
      </p:pic>
    </p:spTree>
    <p:extLst>
      <p:ext uri="{BB962C8B-B14F-4D97-AF65-F5344CB8AC3E}">
        <p14:creationId xmlns:p14="http://schemas.microsoft.com/office/powerpoint/2010/main" val="26393617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qa1.jpg"/>
          <p:cNvPicPr>
            <a:picLocks noChangeAspect="1"/>
          </p:cNvPicPr>
          <p:nvPr/>
        </p:nvPicPr>
        <p:blipFill>
          <a:blip r:embed="rId2"/>
          <a:stretch>
            <a:fillRect/>
          </a:stretch>
        </p:blipFill>
        <p:spPr>
          <a:xfrm>
            <a:off x="571472" y="142852"/>
            <a:ext cx="8229600" cy="6505575"/>
          </a:xfrm>
          <a:prstGeom prst="rect">
            <a:avLst/>
          </a:prstGeom>
        </p:spPr>
      </p:pic>
    </p:spTree>
    <p:extLst>
      <p:ext uri="{BB962C8B-B14F-4D97-AF65-F5344CB8AC3E}">
        <p14:creationId xmlns:p14="http://schemas.microsoft.com/office/powerpoint/2010/main" val="3322722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124</TotalTime>
  <Words>349</Words>
  <Application>Microsoft Macintosh PowerPoint</Application>
  <PresentationFormat>On-screen Show (4:3)</PresentationFormat>
  <Paragraphs>106</Paragraphs>
  <Slides>63</Slides>
  <Notes>11</Notes>
  <HiddenSlides>0</HiddenSlides>
  <MMClips>1</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Elemental</vt:lpstr>
      <vt:lpstr>start</vt:lpstr>
      <vt:lpstr>splash2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Gary R. Bunt, iMuslims: Rewiring the House of Islam</vt:lpstr>
      <vt:lpstr>Gary R. Bunt, iMuslims: Rewiring the House of Islam</vt:lpstr>
      <vt:lpstr>Sistani</vt:lpstr>
      <vt:lpstr>PowerPoint Presentation</vt:lpstr>
      <vt:lpstr>PowerPoint Presentation</vt:lpstr>
      <vt:lpstr>Qaradawi.net</vt:lpstr>
      <vt:lpstr>Islam online Qaradawi condemnation </vt:lpstr>
      <vt:lpstr>IslamOnline</vt:lpstr>
      <vt:lpstr>Islam Online Cyber Counsellor 1</vt:lpstr>
      <vt:lpstr>Islam Online Fatwa 2</vt:lpstr>
      <vt:lpstr>Islam Online Live Fatwa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Islam Q &amp; A index</vt:lpstr>
      <vt:lpstr>Fatwa Online - index</vt:lpstr>
      <vt:lpstr>PowerPoint Presentation</vt:lpstr>
      <vt:lpstr>PowerPoint Presentation</vt:lpstr>
      <vt:lpstr>Ask Imam 01</vt:lpstr>
      <vt:lpstr>Ask Imam 02</vt:lpstr>
      <vt:lpstr>Ask Imam 03</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dc:title>
  <dc:creator>Gary Bunt</dc:creator>
  <cp:lastModifiedBy>Gary Bunt</cp:lastModifiedBy>
  <cp:revision>13</cp:revision>
  <dcterms:created xsi:type="dcterms:W3CDTF">2014-12-08T10:31:22Z</dcterms:created>
  <dcterms:modified xsi:type="dcterms:W3CDTF">2014-12-09T16:17:03Z</dcterms:modified>
</cp:coreProperties>
</file>