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9" r:id="rId4"/>
    <p:sldId id="258" r:id="rId5"/>
    <p:sldId id="261" r:id="rId6"/>
    <p:sldId id="263" r:id="rId7"/>
    <p:sldId id="264" r:id="rId8"/>
    <p:sldId id="267" r:id="rId9"/>
    <p:sldId id="262" r:id="rId10"/>
    <p:sldId id="265" r:id="rId11"/>
    <p:sldId id="268" r:id="rId12"/>
    <p:sldId id="266" r:id="rId13"/>
    <p:sldId id="269" r:id="rId14"/>
    <p:sldId id="260"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7A2BA3E-C187-4D48-84B0-6947EA0B317A}">
          <p14:sldIdLst>
            <p14:sldId id="256"/>
            <p14:sldId id="257"/>
            <p14:sldId id="259"/>
            <p14:sldId id="258"/>
            <p14:sldId id="261"/>
            <p14:sldId id="263"/>
            <p14:sldId id="264"/>
            <p14:sldId id="267"/>
            <p14:sldId id="262"/>
            <p14:sldId id="265"/>
            <p14:sldId id="268"/>
            <p14:sldId id="266"/>
            <p14:sldId id="269"/>
            <p14:sldId id="260"/>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938" autoAdjust="0"/>
  </p:normalViewPr>
  <p:slideViewPr>
    <p:cSldViewPr snapToGrid="0">
      <p:cViewPr varScale="1">
        <p:scale>
          <a:sx n="99" d="100"/>
          <a:sy n="99" d="100"/>
        </p:scale>
        <p:origin x="99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FE9D46-360E-4C1F-A7EF-31CE7FC287D6}" type="datetimeFigureOut">
              <a:rPr lang="en-US" smtClean="0"/>
              <a:t>7/21/2022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013230-3E81-47DC-BD46-6537EDBB1094}" type="slidenum">
              <a:rPr lang="en-US" smtClean="0"/>
              <a:t>‹#›</a:t>
            </a:fld>
            <a:endParaRPr lang="en-US"/>
          </a:p>
        </p:txBody>
      </p:sp>
    </p:spTree>
    <p:extLst>
      <p:ext uri="{BB962C8B-B14F-4D97-AF65-F5344CB8AC3E}">
        <p14:creationId xmlns:p14="http://schemas.microsoft.com/office/powerpoint/2010/main" val="1160626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13230-3E81-47DC-BD46-6537EDBB1094}" type="slidenum">
              <a:rPr lang="en-US" smtClean="0"/>
              <a:t>4</a:t>
            </a:fld>
            <a:endParaRPr lang="en-US"/>
          </a:p>
        </p:txBody>
      </p:sp>
    </p:spTree>
    <p:extLst>
      <p:ext uri="{BB962C8B-B14F-4D97-AF65-F5344CB8AC3E}">
        <p14:creationId xmlns:p14="http://schemas.microsoft.com/office/powerpoint/2010/main" val="300580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013230-3E81-47DC-BD46-6537EDBB1094}" type="slidenum">
              <a:rPr lang="en-US" smtClean="0"/>
              <a:t>12</a:t>
            </a:fld>
            <a:endParaRPr lang="en-US"/>
          </a:p>
        </p:txBody>
      </p:sp>
    </p:spTree>
    <p:extLst>
      <p:ext uri="{BB962C8B-B14F-4D97-AF65-F5344CB8AC3E}">
        <p14:creationId xmlns:p14="http://schemas.microsoft.com/office/powerpoint/2010/main" val="1982719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443DAC7-37E2-4ABB-9748-BAF8248C5B7B}"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3311455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43DAC7-37E2-4ABB-9748-BAF8248C5B7B}"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13977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43DAC7-37E2-4ABB-9748-BAF8248C5B7B}"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2546200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443DAC7-37E2-4ABB-9748-BAF8248C5B7B}"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253734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443DAC7-37E2-4ABB-9748-BAF8248C5B7B}" type="datetimeFigureOut">
              <a:rPr lang="en-US" smtClean="0"/>
              <a:t>7/21/2022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366226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443DAC7-37E2-4ABB-9748-BAF8248C5B7B}" type="datetimeFigureOut">
              <a:rPr lang="en-US" smtClean="0"/>
              <a:t>7/21/2022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210891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43DAC7-37E2-4ABB-9748-BAF8248C5B7B}" type="datetimeFigureOut">
              <a:rPr lang="en-US" smtClean="0"/>
              <a:t>7/21/2022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1976407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43DAC7-37E2-4ABB-9748-BAF8248C5B7B}"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1384666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43DAC7-37E2-4ABB-9748-BAF8248C5B7B}"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3988611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43DAC7-37E2-4ABB-9748-BAF8248C5B7B}"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101273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43DAC7-37E2-4ABB-9748-BAF8248C5B7B}"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048655-E2E7-450B-8BCD-09123D31D70F}" type="slidenum">
              <a:rPr lang="en-US" smtClean="0"/>
              <a:t>‹#›</a:t>
            </a:fld>
            <a:endParaRPr lang="en-US"/>
          </a:p>
        </p:txBody>
      </p:sp>
    </p:spTree>
    <p:extLst>
      <p:ext uri="{BB962C8B-B14F-4D97-AF65-F5344CB8AC3E}">
        <p14:creationId xmlns:p14="http://schemas.microsoft.com/office/powerpoint/2010/main" val="2735277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43DAC7-37E2-4ABB-9748-BAF8248C5B7B}" type="datetimeFigureOut">
              <a:rPr lang="en-US" smtClean="0"/>
              <a:t>7/21/2022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048655-E2E7-450B-8BCD-09123D31D70F}" type="slidenum">
              <a:rPr lang="en-US" smtClean="0"/>
              <a:t>‹#›</a:t>
            </a:fld>
            <a:endParaRPr lang="en-US"/>
          </a:p>
        </p:txBody>
      </p:sp>
    </p:spTree>
    <p:extLst>
      <p:ext uri="{BB962C8B-B14F-4D97-AF65-F5344CB8AC3E}">
        <p14:creationId xmlns:p14="http://schemas.microsoft.com/office/powerpoint/2010/main" val="1552746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2663" y="103909"/>
            <a:ext cx="9143999" cy="2426339"/>
          </a:xfrm>
        </p:spPr>
        <p:txBody>
          <a:bodyPr>
            <a:normAutofit fontScale="90000"/>
          </a:bodyPr>
          <a:lstStyle/>
          <a:p>
            <a:pPr>
              <a:lnSpc>
                <a:spcPct val="150000"/>
              </a:lnSpc>
            </a:pPr>
            <a:r>
              <a:rPr lang="en-US" b="1" dirty="0">
                <a:latin typeface="Arial" panose="020B0604020202020204" pitchFamily="34" charset="0"/>
                <a:cs typeface="Arial" panose="020B0604020202020204" pitchFamily="34" charset="0"/>
              </a:rPr>
              <a:t>PROBLEM SOLVING AND DECISION MAKING</a:t>
            </a:r>
          </a:p>
        </p:txBody>
      </p:sp>
      <p:sp>
        <p:nvSpPr>
          <p:cNvPr id="3" name="Subtitle 2"/>
          <p:cNvSpPr>
            <a:spLocks noGrp="1"/>
          </p:cNvSpPr>
          <p:nvPr>
            <p:ph type="subTitle" idx="1"/>
          </p:nvPr>
        </p:nvSpPr>
        <p:spPr>
          <a:xfrm>
            <a:off x="1222663" y="2221490"/>
            <a:ext cx="9144000" cy="1655762"/>
          </a:xfrm>
        </p:spPr>
        <p:txBody>
          <a:bodyPr>
            <a:normAutofit/>
          </a:bodyPr>
          <a:lstStyle/>
          <a:p>
            <a:pPr>
              <a:lnSpc>
                <a:spcPct val="150000"/>
              </a:lnSpc>
            </a:pPr>
            <a:r>
              <a:rPr lang="en-US" sz="3200" b="1" i="1" dirty="0">
                <a:solidFill>
                  <a:schemeClr val="accent6">
                    <a:lumMod val="75000"/>
                  </a:schemeClr>
                </a:solidFill>
                <a:latin typeface="Arial" panose="020B0604020202020204" pitchFamily="34" charset="0"/>
                <a:cs typeface="Arial" panose="020B0604020202020204" pitchFamily="34" charset="0"/>
              </a:rPr>
              <a:t>(HEALTH AND SOCIAL CARE)</a:t>
            </a:r>
          </a:p>
        </p:txBody>
      </p:sp>
    </p:spTree>
    <p:extLst>
      <p:ext uri="{BB962C8B-B14F-4D97-AF65-F5344CB8AC3E}">
        <p14:creationId xmlns:p14="http://schemas.microsoft.com/office/powerpoint/2010/main" val="1076683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67591"/>
            <a:ext cx="10515600" cy="2431473"/>
          </a:xfrm>
        </p:spPr>
        <p:txBody>
          <a:bodyPr/>
          <a:lstStyle/>
          <a:p>
            <a:pPr>
              <a:lnSpc>
                <a:spcPct val="150000"/>
              </a:lnSpc>
            </a:pPr>
            <a:r>
              <a:rPr lang="en-US" b="1">
                <a:latin typeface="Arial" panose="020B0604020202020204" pitchFamily="34" charset="0"/>
                <a:cs typeface="Arial" panose="020B0604020202020204" pitchFamily="34" charset="0"/>
              </a:rPr>
              <a:t>INTRODUCTION: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80086568"/>
              </p:ext>
            </p:extLst>
          </p:nvPr>
        </p:nvGraphicFramePr>
        <p:xfrm>
          <a:off x="765463" y="1007918"/>
          <a:ext cx="10588337" cy="5512174"/>
        </p:xfrm>
        <a:graphic>
          <a:graphicData uri="http://schemas.openxmlformats.org/drawingml/2006/table">
            <a:tbl>
              <a:tblPr/>
              <a:tblGrid>
                <a:gridCol w="10588337">
                  <a:extLst>
                    <a:ext uri="{9D8B030D-6E8A-4147-A177-3AD203B41FA5}">
                      <a16:colId xmlns:a16="http://schemas.microsoft.com/office/drawing/2014/main" val="20000"/>
                    </a:ext>
                  </a:extLst>
                </a:gridCol>
              </a:tblGrid>
              <a:tr h="5366701">
                <a:tc>
                  <a:txBody>
                    <a:bodyPr/>
                    <a:lstStyle/>
                    <a:p>
                      <a:pPr algn="just">
                        <a:lnSpc>
                          <a:spcPct val="150000"/>
                        </a:lnSpc>
                      </a:pPr>
                      <a:r>
                        <a:rPr lang="en-US" sz="2800" b="1" i="1" kern="1200">
                          <a:solidFill>
                            <a:schemeClr val="accent6">
                              <a:lumMod val="75000"/>
                            </a:schemeClr>
                          </a:solidFill>
                          <a:effectLst/>
                          <a:latin typeface="Arial" panose="020B0604020202020204" pitchFamily="34" charset="0"/>
                          <a:ea typeface="+mn-ea"/>
                          <a:cs typeface="Arial" panose="020B0604020202020204" pitchFamily="34" charset="0"/>
                        </a:rPr>
                        <a:t>WHAT IS THE PROBLEM?</a:t>
                      </a:r>
                    </a:p>
                    <a:p>
                      <a:pPr algn="just">
                        <a:lnSpc>
                          <a:spcPct val="150000"/>
                        </a:lnSpc>
                      </a:pPr>
                      <a:r>
                        <a:rPr lang="en-US" sz="1100" b="0" i="0" kern="1200">
                          <a:solidFill>
                            <a:schemeClr val="tx1"/>
                          </a:solidFill>
                          <a:effectLst/>
                          <a:latin typeface="Arial" panose="020B0604020202020204" pitchFamily="34" charset="0"/>
                          <a:ea typeface="+mn-ea"/>
                          <a:cs typeface="Arial" panose="020B0604020202020204" pitchFamily="34" charset="0"/>
                        </a:rPr>
                        <a:t>A situation or an issue that is regarded as non-welcoming and harmful and is necessary for us to deal with it to overcome it. It is very important that whenever a problem or any situation arises we should deal with it wisely so that we will get positive outcomes</a:t>
                      </a:r>
                      <a:r>
                        <a:rPr lang="en-US" sz="1100" b="0" i="0" kern="1200" baseline="0">
                          <a:solidFill>
                            <a:schemeClr val="tx1"/>
                          </a:solidFill>
                          <a:effectLst/>
                          <a:latin typeface="Arial" panose="020B0604020202020204" pitchFamily="34" charset="0"/>
                          <a:ea typeface="+mn-ea"/>
                          <a:cs typeface="Arial" panose="020B0604020202020204" pitchFamily="34" charset="0"/>
                        </a:rPr>
                        <a:t> (</a:t>
                      </a:r>
                      <a:r>
                        <a:rPr lang="en-US" sz="1100" b="0" i="0" kern="1200" baseline="0" err="1">
                          <a:solidFill>
                            <a:schemeClr val="tx1"/>
                          </a:solidFill>
                          <a:effectLst/>
                          <a:latin typeface="Arial" panose="020B0604020202020204" pitchFamily="34" charset="0"/>
                          <a:ea typeface="+mn-ea"/>
                          <a:cs typeface="Arial" panose="020B0604020202020204" pitchFamily="34" charset="0"/>
                        </a:rPr>
                        <a:t>Dempster</a:t>
                      </a:r>
                      <a:r>
                        <a:rPr lang="en-US" sz="1100" b="0" i="0" kern="1200" baseline="0">
                          <a:solidFill>
                            <a:schemeClr val="tx1"/>
                          </a:solidFill>
                          <a:effectLst/>
                          <a:latin typeface="Arial" panose="020B0604020202020204" pitchFamily="34" charset="0"/>
                          <a:ea typeface="+mn-ea"/>
                          <a:cs typeface="Arial" panose="020B0604020202020204" pitchFamily="34" charset="0"/>
                        </a:rPr>
                        <a:t>, Kumar, 2021).</a:t>
                      </a:r>
                      <a:endParaRPr lang="en-US" sz="1100" b="0" i="0" kern="120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US" sz="2800" b="1" i="1" kern="1200">
                          <a:solidFill>
                            <a:schemeClr val="accent6">
                              <a:lumMod val="75000"/>
                            </a:schemeClr>
                          </a:solidFill>
                          <a:effectLst/>
                          <a:latin typeface="Arial" panose="020B0604020202020204" pitchFamily="34" charset="0"/>
                          <a:ea typeface="+mn-ea"/>
                          <a:cs typeface="Arial" panose="020B0604020202020204" pitchFamily="34" charset="0"/>
                        </a:rPr>
                        <a:t>WHAT</a:t>
                      </a:r>
                      <a:r>
                        <a:rPr lang="en-US" sz="2800" b="1" i="1" kern="1200" baseline="0">
                          <a:solidFill>
                            <a:schemeClr val="accent6">
                              <a:lumMod val="75000"/>
                            </a:schemeClr>
                          </a:solidFill>
                          <a:effectLst/>
                          <a:latin typeface="Arial" panose="020B0604020202020204" pitchFamily="34" charset="0"/>
                          <a:ea typeface="+mn-ea"/>
                          <a:cs typeface="Arial" panose="020B0604020202020204" pitchFamily="34" charset="0"/>
                        </a:rPr>
                        <a:t> IS DECISION-MAKING?</a:t>
                      </a:r>
                    </a:p>
                    <a:p>
                      <a:pPr marL="0" marR="0" indent="0" algn="just" defTabSz="914400" rtl="0" eaLnBrk="1" fontAlgn="auto" latinLnBrk="0" hangingPunct="1">
                        <a:lnSpc>
                          <a:spcPct val="150000"/>
                        </a:lnSpc>
                        <a:spcBef>
                          <a:spcPts val="0"/>
                        </a:spcBef>
                        <a:spcAft>
                          <a:spcPts val="0"/>
                        </a:spcAft>
                        <a:buClrTx/>
                        <a:buSzTx/>
                        <a:buFontTx/>
                        <a:buNone/>
                        <a:tabLst/>
                        <a:defRPr/>
                      </a:pPr>
                      <a:r>
                        <a:rPr lang="en-US" sz="1100" b="0" i="0" kern="1200">
                          <a:solidFill>
                            <a:schemeClr val="tx1"/>
                          </a:solidFill>
                          <a:effectLst/>
                          <a:latin typeface="Arial" panose="020B0604020202020204" pitchFamily="34" charset="0"/>
                          <a:ea typeface="+mn-ea"/>
                          <a:cs typeface="Arial" panose="020B0604020202020204" pitchFamily="34" charset="0"/>
                        </a:rPr>
                        <a:t>The decision is considered the process for the selection of a belief or an action by gathering information and believing in one particular belief from alternative options. Decision-making is very important when it comes to solving a problem because if you do not make decisions at the proper time during bad situations there will be drastic effects</a:t>
                      </a:r>
                      <a:r>
                        <a:rPr lang="en-US" sz="1100" b="0" i="0" kern="1200" baseline="0">
                          <a:solidFill>
                            <a:schemeClr val="tx1"/>
                          </a:solidFill>
                          <a:effectLst/>
                          <a:latin typeface="Arial" panose="020B0604020202020204" pitchFamily="34" charset="0"/>
                          <a:ea typeface="+mn-ea"/>
                          <a:cs typeface="Arial" panose="020B0604020202020204" pitchFamily="34" charset="0"/>
                        </a:rPr>
                        <a:t> (</a:t>
                      </a:r>
                      <a:r>
                        <a:rPr lang="en-US" sz="1100" b="0" i="0" kern="1200" baseline="0" err="1">
                          <a:solidFill>
                            <a:schemeClr val="tx1"/>
                          </a:solidFill>
                          <a:effectLst/>
                          <a:latin typeface="Arial" panose="020B0604020202020204" pitchFamily="34" charset="0"/>
                          <a:ea typeface="+mn-ea"/>
                          <a:cs typeface="Arial" panose="020B0604020202020204" pitchFamily="34" charset="0"/>
                        </a:rPr>
                        <a:t>Dempster</a:t>
                      </a:r>
                      <a:r>
                        <a:rPr lang="en-US" sz="1100" b="0" i="0" kern="1200" baseline="0">
                          <a:solidFill>
                            <a:schemeClr val="tx1"/>
                          </a:solidFill>
                          <a:effectLst/>
                          <a:latin typeface="Arial" panose="020B0604020202020204" pitchFamily="34" charset="0"/>
                          <a:ea typeface="+mn-ea"/>
                          <a:cs typeface="Arial" panose="020B0604020202020204" pitchFamily="34" charset="0"/>
                        </a:rPr>
                        <a:t>, Kumar, 2021).</a:t>
                      </a:r>
                      <a:endParaRPr lang="en-US" sz="1100" b="0" i="0" kern="1200" baseline="0">
                        <a:solidFill>
                          <a:schemeClr val="accent6">
                            <a:lumMod val="75000"/>
                          </a:schemeClr>
                        </a:solidFill>
                        <a:effectLst/>
                        <a:latin typeface="Arial" panose="020B0604020202020204" pitchFamily="34" charset="0"/>
                        <a:ea typeface="+mn-ea"/>
                        <a:cs typeface="Arial" panose="020B0604020202020204" pitchFamily="34" charset="0"/>
                      </a:endParaRPr>
                    </a:p>
                    <a:p>
                      <a:pPr algn="just">
                        <a:lnSpc>
                          <a:spcPct val="150000"/>
                        </a:lnSpc>
                      </a:pPr>
                      <a:r>
                        <a:rPr lang="en-US" sz="2800" b="1" i="1" kern="1200">
                          <a:solidFill>
                            <a:schemeClr val="accent6">
                              <a:lumMod val="75000"/>
                            </a:schemeClr>
                          </a:solidFill>
                          <a:effectLst/>
                          <a:latin typeface="Arial" panose="020B0604020202020204" pitchFamily="34" charset="0"/>
                          <a:ea typeface="+mn-ea"/>
                          <a:cs typeface="Arial" panose="020B0604020202020204" pitchFamily="34" charset="0"/>
                        </a:rPr>
                        <a:t>STAFF</a:t>
                      </a:r>
                      <a:r>
                        <a:rPr lang="en-US" sz="2800" b="1" i="1" kern="1200" baseline="0">
                          <a:solidFill>
                            <a:schemeClr val="accent6">
                              <a:lumMod val="75000"/>
                            </a:schemeClr>
                          </a:solidFill>
                          <a:effectLst/>
                          <a:latin typeface="Arial" panose="020B0604020202020204" pitchFamily="34" charset="0"/>
                          <a:ea typeface="+mn-ea"/>
                          <a:cs typeface="Arial" panose="020B0604020202020204" pitchFamily="34" charset="0"/>
                        </a:rPr>
                        <a:t> SHORTAGE IN CARE SECTOR OF UK:</a:t>
                      </a:r>
                      <a:endParaRPr lang="en-US" sz="2800" b="1" i="1" kern="1200">
                        <a:solidFill>
                          <a:schemeClr val="accent6">
                            <a:lumMod val="75000"/>
                          </a:schemeClr>
                        </a:solidFill>
                        <a:effectLst/>
                        <a:latin typeface="Arial" panose="020B0604020202020204" pitchFamily="34" charset="0"/>
                        <a:ea typeface="+mn-ea"/>
                        <a:cs typeface="Arial" panose="020B0604020202020204" pitchFamily="34" charset="0"/>
                      </a:endParaRPr>
                    </a:p>
                    <a:p>
                      <a:pPr marL="0" marR="0" indent="0" algn="just" defTabSz="914400" rtl="0" eaLnBrk="1" fontAlgn="auto" latinLnBrk="0" hangingPunct="1">
                        <a:lnSpc>
                          <a:spcPct val="150000"/>
                        </a:lnSpc>
                        <a:spcBef>
                          <a:spcPts val="0"/>
                        </a:spcBef>
                        <a:spcAft>
                          <a:spcPts val="0"/>
                        </a:spcAft>
                        <a:buClrTx/>
                        <a:buSzTx/>
                        <a:buFontTx/>
                        <a:buNone/>
                        <a:tabLst/>
                        <a:defRPr/>
                      </a:pPr>
                      <a:r>
                        <a:rPr lang="en-US" sz="1100" b="0" i="0" kern="1200">
                          <a:solidFill>
                            <a:schemeClr val="tx1"/>
                          </a:solidFill>
                          <a:effectLst/>
                          <a:latin typeface="Arial" panose="020B0604020202020204" pitchFamily="34" charset="0"/>
                          <a:ea typeface="+mn-ea"/>
                          <a:cs typeface="Arial" panose="020B0604020202020204" pitchFamily="34" charset="0"/>
                        </a:rPr>
                        <a:t>If we talk about the care sector in the UK which is very badly affected by the fact that there is a shortage of staff who provide care and other services to the care service users. In NHS hospitals there is a shortage of nurses, and a shortage of allied health social care workers and is also facing a lot of issues and problems with medicines. If we talk about the rapidly increasing population rate in the UK which requires approximately 6,27000 extra care service providers for the services of care to the care service users by 2030/2031. But according to the agency of </a:t>
                      </a:r>
                      <a:r>
                        <a:rPr lang="en-US" sz="1100" b="1" i="1" kern="1200">
                          <a:solidFill>
                            <a:schemeClr val="tx1"/>
                          </a:solidFill>
                          <a:effectLst/>
                          <a:latin typeface="Arial" panose="020B0604020202020204" pitchFamily="34" charset="0"/>
                          <a:ea typeface="+mn-ea"/>
                          <a:cs typeface="Arial" panose="020B0604020202020204" pitchFamily="34" charset="0"/>
                        </a:rPr>
                        <a:t>UK’s Care Workforce Development, </a:t>
                      </a:r>
                      <a:r>
                        <a:rPr lang="en-US" sz="1100" b="0" i="0" kern="1200">
                          <a:solidFill>
                            <a:schemeClr val="tx1"/>
                          </a:solidFill>
                          <a:effectLst/>
                          <a:latin typeface="Arial" panose="020B0604020202020204" pitchFamily="34" charset="0"/>
                          <a:ea typeface="+mn-ea"/>
                          <a:cs typeface="Arial" panose="020B0604020202020204" pitchFamily="34" charset="0"/>
                        </a:rPr>
                        <a:t>there is a staff shortage of about 6.7% in the adult social care sector. It is double as compared to the previous record which was 3.7% in the adult social care sector. The adult social care sector in the UK is having an alarming shortage of 10,500 care service providers. The above figures illustrate an alarming situation for the care sector of the UK because if it continues there will be a drastic shortage of care providers and the people will not be able to get the services of care properly because whenever there is a shortage of staff, the burden and load comes over present staff and they will not be able to provide care to the people</a:t>
                      </a:r>
                      <a:r>
                        <a:rPr lang="en-US" sz="1100" b="0" i="0" kern="1200" baseline="0">
                          <a:solidFill>
                            <a:schemeClr val="tx1"/>
                          </a:solidFill>
                          <a:effectLst/>
                          <a:latin typeface="Arial" panose="020B0604020202020204" pitchFamily="34" charset="0"/>
                          <a:ea typeface="+mn-ea"/>
                          <a:cs typeface="Arial" panose="020B0604020202020204" pitchFamily="34" charset="0"/>
                        </a:rPr>
                        <a:t> (</a:t>
                      </a:r>
                      <a:r>
                        <a:rPr lang="en-US" sz="1100" b="0" i="0" kern="1200" baseline="0" err="1">
                          <a:solidFill>
                            <a:schemeClr val="tx1"/>
                          </a:solidFill>
                          <a:effectLst/>
                          <a:latin typeface="Arial" panose="020B0604020202020204" pitchFamily="34" charset="0"/>
                          <a:ea typeface="+mn-ea"/>
                          <a:cs typeface="Arial" panose="020B0604020202020204" pitchFamily="34" charset="0"/>
                        </a:rPr>
                        <a:t>Dempster</a:t>
                      </a:r>
                      <a:r>
                        <a:rPr lang="en-US" sz="1100" b="0" i="0" kern="1200" baseline="0">
                          <a:solidFill>
                            <a:schemeClr val="tx1"/>
                          </a:solidFill>
                          <a:effectLst/>
                          <a:latin typeface="Arial" panose="020B0604020202020204" pitchFamily="34" charset="0"/>
                          <a:ea typeface="+mn-ea"/>
                          <a:cs typeface="Arial" panose="020B0604020202020204" pitchFamily="34" charset="0"/>
                        </a:rPr>
                        <a:t>, Kumar, 2021).</a:t>
                      </a:r>
                      <a:endParaRPr lang="en-US" sz="1100" b="0" i="0" kern="1200">
                        <a:solidFill>
                          <a:schemeClr val="tx1"/>
                        </a:solidFill>
                        <a:effectLst/>
                        <a:latin typeface="Arial" panose="020B0604020202020204" pitchFamily="34" charset="0"/>
                        <a:ea typeface="+mn-ea"/>
                        <a:cs typeface="Arial" panose="020B0604020202020204" pitchFamily="34" charset="0"/>
                      </a:endParaRPr>
                    </a:p>
                    <a:p>
                      <a:pPr algn="just" fontAlgn="t">
                        <a:lnSpc>
                          <a:spcPct val="150000"/>
                        </a:lnSpc>
                      </a:pPr>
                      <a:endParaRPr lang="en-US" sz="1100">
                        <a:effectLst/>
                        <a:latin typeface="Arial" panose="020B0604020202020204" pitchFamily="34" charset="0"/>
                        <a:cs typeface="Arial" panose="020B0604020202020204" pitchFamily="34" charset="0"/>
                      </a:endParaRPr>
                    </a:p>
                  </a:txBody>
                  <a:tcPr marL="119157" marR="119157" marT="35747" marB="35747">
                    <a:lnL>
                      <a:noFill/>
                    </a:lnL>
                    <a:lnR>
                      <a:noFill/>
                    </a:lnR>
                    <a:lnT>
                      <a:noFill/>
                    </a:lnT>
                    <a:lnB>
                      <a:noFill/>
                    </a:lnB>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430852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263" y="645680"/>
            <a:ext cx="10515600" cy="1460500"/>
          </a:xfrm>
        </p:spPr>
        <p:txBody>
          <a:bodyPr>
            <a:normAutofit fontScale="90000"/>
          </a:bodyPr>
          <a:lstStyle/>
          <a:p>
            <a:pPr algn="ctr">
              <a:lnSpc>
                <a:spcPct val="150000"/>
              </a:lnSpc>
            </a:pPr>
            <a:r>
              <a:rPr lang="en-US" b="1">
                <a:latin typeface="Arial" panose="020B0604020202020204" pitchFamily="34" charset="0"/>
                <a:cs typeface="Arial" panose="020B0604020202020204" pitchFamily="34" charset="0"/>
              </a:rPr>
              <a:t>REASONS WHY THERE IS A SHORTAGE OF CARE WORKERS IN UK?</a:t>
            </a:r>
          </a:p>
        </p:txBody>
      </p:sp>
      <p:sp>
        <p:nvSpPr>
          <p:cNvPr id="3" name="Content Placeholder 2"/>
          <p:cNvSpPr>
            <a:spLocks noGrp="1"/>
          </p:cNvSpPr>
          <p:nvPr>
            <p:ph idx="1"/>
          </p:nvPr>
        </p:nvSpPr>
        <p:spPr>
          <a:xfrm>
            <a:off x="848590" y="2473035"/>
            <a:ext cx="10515600" cy="3776663"/>
          </a:xfrm>
        </p:spPr>
        <p:txBody>
          <a:bodyPr>
            <a:normAutofit/>
          </a:bodyPr>
          <a:lstStyle/>
          <a:p>
            <a:pPr marL="0" indent="0">
              <a:lnSpc>
                <a:spcPct val="150000"/>
              </a:lnSpc>
              <a:buNone/>
            </a:pPr>
            <a:r>
              <a:rPr lang="en-GB" sz="1100" dirty="0">
                <a:latin typeface="Arial" panose="020B0604020202020204" pitchFamily="34" charset="0"/>
                <a:cs typeface="Arial" panose="020B0604020202020204" pitchFamily="34" charset="0"/>
              </a:rPr>
              <a:t>The question arises why there is a shortage of staff in the care sector of the UK and why the figures are drastically increasing. Social care work is highly undervalued and is the lowest paid occupation in the UK which is why there are a lot of vacancies for care providers. One of the major cause which is causing a shortage of staff in NHS  is the COVID-19 vaccination restriction which is compulsory for the care workers and because the care workers are not comfortable in taking the COVID-19 vaccination because of their opinions, many of the workers and care providers are leaving their jobs and are not applying for the vacancies of care work. </a:t>
            </a:r>
            <a:r>
              <a:rPr lang="x-none" sz="1100" dirty="0">
                <a:latin typeface="Arial" panose="020B0604020202020204" pitchFamily="34" charset="0"/>
                <a:cs typeface="Arial" panose="020B0604020202020204" pitchFamily="34" charset="0"/>
              </a:rPr>
              <a:t>Many of the care workers are </a:t>
            </a:r>
            <a:r>
              <a:rPr lang="en-GB" sz="1100" dirty="0">
                <a:latin typeface="Arial" panose="020B0604020202020204" pitchFamily="34" charset="0"/>
                <a:cs typeface="Arial" panose="020B0604020202020204" pitchFamily="34" charset="0"/>
              </a:rPr>
              <a:t>leaving their jobs </a:t>
            </a:r>
            <a:r>
              <a:rPr lang="x-none" sz="1100" dirty="0">
                <a:latin typeface="Arial" panose="020B0604020202020204" pitchFamily="34" charset="0"/>
                <a:cs typeface="Arial" panose="020B0604020202020204" pitchFamily="34" charset="0"/>
              </a:rPr>
              <a:t>because of the spread of the pandemic which makes them </a:t>
            </a:r>
            <a:r>
              <a:rPr lang="en-GB" sz="1100" dirty="0">
                <a:latin typeface="Arial" panose="020B0604020202020204" pitchFamily="34" charset="0"/>
                <a:cs typeface="Arial" panose="020B0604020202020204" pitchFamily="34" charset="0"/>
              </a:rPr>
              <a:t>feel uncomfortable </a:t>
            </a:r>
            <a:r>
              <a:rPr lang="x-none" sz="1100" dirty="0">
                <a:latin typeface="Arial" panose="020B0604020202020204" pitchFamily="34" charset="0"/>
                <a:cs typeface="Arial" panose="020B0604020202020204" pitchFamily="34" charset="0"/>
              </a:rPr>
              <a:t>that they will also get the pandemic and</a:t>
            </a:r>
            <a:r>
              <a:rPr lang="en-GB" sz="1100" dirty="0">
                <a:latin typeface="Arial" panose="020B0604020202020204" pitchFamily="34" charset="0"/>
                <a:cs typeface="Arial" panose="020B0604020202020204" pitchFamily="34" charset="0"/>
              </a:rPr>
              <a:t> then it will affect their </a:t>
            </a:r>
            <a:r>
              <a:rPr lang="x-none" sz="1100" dirty="0">
                <a:latin typeface="Arial" panose="020B0604020202020204" pitchFamily="34" charset="0"/>
                <a:cs typeface="Arial" panose="020B0604020202020204" pitchFamily="34" charset="0"/>
              </a:rPr>
              <a:t>families</a:t>
            </a:r>
            <a:r>
              <a:rPr lang="en-GB" sz="11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 The working time for the care providers is increasing and they are not paid for their extra work which makes them exhausted. They are working for the whole week without getting any breaks and even working for months without getting a single holiday. These are all the facts by which they are not able to get the break and rest to meet their families because of COVID-19 and the workload which is making the care workers frustrated and thinking to leave their jobs, which increases the vacancies for the care service providers. The government of the UK is not providing mandatory preventive measures of COVID-19 for the care service providers for their security and health. To perform their duties and give dignified care to the patient the care service providers, nurses, adult social care workers, and other allied health professionals need to get preventive measures by the government but as the government failed in providing this facility it is also impacting on the increasing vacancies for the social care workers.</a:t>
            </a:r>
            <a:r>
              <a:rPr lang="x-none"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They are even less paid for their work because social care work in the NHS in the UK is a less paid occupation which also affects the care workers to not apply to the vacancies. If we talk about overseas recruitment for care work the figures are also de</a:t>
            </a:r>
            <a:r>
              <a:rPr lang="x-none" sz="1100" dirty="0">
                <a:latin typeface="Arial" panose="020B0604020202020204" pitchFamily="34" charset="0"/>
                <a:cs typeface="Arial" panose="020B0604020202020204" pitchFamily="34" charset="0"/>
              </a:rPr>
              <a:t>creasing</a:t>
            </a:r>
            <a:r>
              <a:rPr lang="en-US" sz="1100" dirty="0">
                <a:latin typeface="Arial" panose="020B0604020202020204" pitchFamily="34" charset="0"/>
                <a:cs typeface="Arial" panose="020B0604020202020204" pitchFamily="34" charset="0"/>
              </a:rPr>
              <a:t> be</a:t>
            </a:r>
            <a:r>
              <a:rPr lang="x-none" sz="1100" dirty="0">
                <a:latin typeface="Arial" panose="020B0604020202020204" pitchFamily="34" charset="0"/>
                <a:cs typeface="Arial" panose="020B0604020202020204" pitchFamily="34" charset="0"/>
              </a:rPr>
              <a:t>cause</a:t>
            </a:r>
            <a:r>
              <a:rPr lang="en-US" sz="1100" dirty="0">
                <a:latin typeface="Arial" panose="020B0604020202020204" pitchFamily="34" charset="0"/>
                <a:cs typeface="Arial" panose="020B0604020202020204" pitchFamily="34" charset="0"/>
              </a:rPr>
              <a:t> of the high fees of staffing agencies, the Visa fees, and the recruitment fees (</a:t>
            </a:r>
            <a:r>
              <a:rPr lang="en-US" sz="1100" dirty="0" err="1">
                <a:latin typeface="Arial" panose="020B0604020202020204" pitchFamily="34" charset="0"/>
                <a:cs typeface="Arial" panose="020B0604020202020204" pitchFamily="34" charset="0"/>
              </a:rPr>
              <a:t>Fotaki</a:t>
            </a:r>
            <a:r>
              <a:rPr lang="en-US" sz="1100" dirty="0">
                <a:latin typeface="Arial" panose="020B0604020202020204" pitchFamily="34" charset="0"/>
                <a:cs typeface="Arial" panose="020B0604020202020204" pitchFamily="34" charset="0"/>
              </a:rPr>
              <a:t>, Kaya, 2022).</a:t>
            </a:r>
          </a:p>
        </p:txBody>
      </p:sp>
    </p:spTree>
    <p:extLst>
      <p:ext uri="{BB962C8B-B14F-4D97-AF65-F5344CB8AC3E}">
        <p14:creationId xmlns:p14="http://schemas.microsoft.com/office/powerpoint/2010/main" val="2012652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382" y="457489"/>
            <a:ext cx="3932237" cy="2961120"/>
          </a:xfrm>
        </p:spPr>
        <p:txBody>
          <a:bodyPr>
            <a:noAutofit/>
          </a:bodyPr>
          <a:lstStyle/>
          <a:p>
            <a:pPr>
              <a:lnSpc>
                <a:spcPct val="150000"/>
              </a:lnSpc>
            </a:pPr>
            <a:r>
              <a:rPr lang="en-US" sz="2800" b="1" i="1">
                <a:solidFill>
                  <a:schemeClr val="accent6">
                    <a:lumMod val="50000"/>
                  </a:schemeClr>
                </a:solidFill>
                <a:latin typeface="Arial" panose="020B0604020202020204" pitchFamily="34" charset="0"/>
                <a:cs typeface="Arial" panose="020B0604020202020204" pitchFamily="34" charset="0"/>
              </a:rPr>
              <a:t>RESIDENTIAL HOME-BASED CARE WORKERS FACING DIFFICULTIES IN PAYMENTS:</a:t>
            </a:r>
          </a:p>
        </p:txBody>
      </p:sp>
      <p:pic>
        <p:nvPicPr>
          <p:cNvPr id="5" name="Picture Placeholder 4"/>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l="5225" r="5225"/>
          <a:stretch>
            <a:fillRect/>
          </a:stretch>
        </p:blipFill>
        <p:spPr>
          <a:xfrm>
            <a:off x="5411787" y="477983"/>
            <a:ext cx="6172200" cy="5792786"/>
          </a:xfrm>
        </p:spPr>
      </p:pic>
      <p:sp>
        <p:nvSpPr>
          <p:cNvPr id="4" name="Text Placeholder 3"/>
          <p:cNvSpPr>
            <a:spLocks noGrp="1"/>
          </p:cNvSpPr>
          <p:nvPr>
            <p:ph type="body" sz="half" idx="2"/>
          </p:nvPr>
        </p:nvSpPr>
        <p:spPr>
          <a:xfrm>
            <a:off x="390382" y="3418609"/>
            <a:ext cx="3514003" cy="3439391"/>
          </a:xfrm>
        </p:spPr>
        <p:txBody>
          <a:bodyPr>
            <a:normAutofit/>
          </a:bodyPr>
          <a:lstStyle/>
          <a:p>
            <a:pPr algn="just">
              <a:lnSpc>
                <a:spcPct val="150000"/>
              </a:lnSpc>
            </a:pPr>
            <a:r>
              <a:rPr lang="x-none" sz="1100">
                <a:latin typeface="Arial" panose="020B0604020202020204" pitchFamily="34" charset="0"/>
                <a:cs typeface="Arial" panose="020B0604020202020204" pitchFamily="34" charset="0"/>
              </a:rPr>
              <a:t>If we talk about the residential home-based care which is provided by home-based care workers they are not provided payment for the</a:t>
            </a:r>
            <a:r>
              <a:rPr lang="en-GB" sz="1100" err="1">
                <a:latin typeface="Arial" panose="020B0604020202020204" pitchFamily="34" charset="0"/>
                <a:cs typeface="Arial" panose="020B0604020202020204" pitchFamily="34" charset="0"/>
              </a:rPr>
              <a:t>ir</a:t>
            </a:r>
            <a:r>
              <a:rPr lang="en-GB" sz="1100">
                <a:latin typeface="Arial" panose="020B0604020202020204" pitchFamily="34" charset="0"/>
                <a:cs typeface="Arial" panose="020B0604020202020204" pitchFamily="34" charset="0"/>
              </a:rPr>
              <a:t> travel to</a:t>
            </a:r>
            <a:r>
              <a:rPr lang="x-none" sz="1100">
                <a:latin typeface="Arial" panose="020B0604020202020204" pitchFamily="34" charset="0"/>
                <a:cs typeface="Arial" panose="020B0604020202020204" pitchFamily="34" charset="0"/>
              </a:rPr>
              <a:t> the homes of the clients</a:t>
            </a:r>
            <a:r>
              <a:rPr lang="en-US" sz="1100">
                <a:latin typeface="Arial" panose="020B0604020202020204" pitchFamily="34" charset="0"/>
                <a:cs typeface="Arial" panose="020B0604020202020204" pitchFamily="34" charset="0"/>
              </a:rPr>
              <a:t> (</a:t>
            </a:r>
            <a:r>
              <a:rPr lang="en-US" sz="1100" err="1">
                <a:latin typeface="Arial" panose="020B0604020202020204" pitchFamily="34" charset="0"/>
                <a:cs typeface="Arial" panose="020B0604020202020204" pitchFamily="34" charset="0"/>
              </a:rPr>
              <a:t>Dempster</a:t>
            </a:r>
            <a:r>
              <a:rPr lang="en-US" sz="1100">
                <a:latin typeface="Arial" panose="020B0604020202020204" pitchFamily="34" charset="0"/>
                <a:cs typeface="Arial" panose="020B0604020202020204" pitchFamily="34" charset="0"/>
              </a:rPr>
              <a:t>, Kumar, 2021).</a:t>
            </a:r>
          </a:p>
          <a:p>
            <a:pPr algn="just">
              <a:lnSpc>
                <a:spcPct val="150000"/>
              </a:lnSpc>
            </a:pPr>
            <a:r>
              <a:rPr lang="en-US" sz="2000" b="1" i="1">
                <a:solidFill>
                  <a:srgbClr val="C00000"/>
                </a:solidFill>
                <a:latin typeface="Arial" panose="020B0604020202020204" pitchFamily="34" charset="0"/>
                <a:cs typeface="Arial" panose="020B0604020202020204" pitchFamily="34" charset="0"/>
              </a:rPr>
              <a:t>ZERO-HOURS CONTRACT:</a:t>
            </a:r>
          </a:p>
          <a:p>
            <a:pPr algn="just">
              <a:lnSpc>
                <a:spcPct val="150000"/>
              </a:lnSpc>
            </a:pPr>
            <a:r>
              <a:rPr lang="en-GB" sz="1100">
                <a:latin typeface="Arial" panose="020B0604020202020204" pitchFamily="34" charset="0"/>
                <a:cs typeface="Arial" panose="020B0604020202020204" pitchFamily="34" charset="0"/>
              </a:rPr>
              <a:t>Home-based care service providers are employed based on zero-hours contracts and they have an extremely exhausting job to provide excellent care services and cannot get enough time to go to their home visits </a:t>
            </a:r>
            <a:r>
              <a:rPr lang="en-US" sz="1100">
                <a:latin typeface="Arial" panose="020B0604020202020204" pitchFamily="34" charset="0"/>
                <a:cs typeface="Arial" panose="020B0604020202020204" pitchFamily="34" charset="0"/>
              </a:rPr>
              <a:t>(</a:t>
            </a:r>
            <a:r>
              <a:rPr lang="en-US" sz="1100" err="1">
                <a:latin typeface="Arial" panose="020B0604020202020204" pitchFamily="34" charset="0"/>
                <a:cs typeface="Arial" panose="020B0604020202020204" pitchFamily="34" charset="0"/>
              </a:rPr>
              <a:t>Dempster</a:t>
            </a:r>
            <a:r>
              <a:rPr lang="en-US" sz="1100">
                <a:latin typeface="Arial" panose="020B0604020202020204" pitchFamily="34" charset="0"/>
                <a:cs typeface="Arial" panose="020B0604020202020204" pitchFamily="34" charset="0"/>
              </a:rPr>
              <a:t>, Kumar, 2021).</a:t>
            </a:r>
          </a:p>
        </p:txBody>
      </p:sp>
      <p:sp>
        <p:nvSpPr>
          <p:cNvPr id="6" name="TextBox 5"/>
          <p:cNvSpPr txBox="1"/>
          <p:nvPr/>
        </p:nvSpPr>
        <p:spPr>
          <a:xfrm>
            <a:off x="9865034" y="6270769"/>
            <a:ext cx="1998415" cy="346249"/>
          </a:xfrm>
          <a:prstGeom prst="rect">
            <a:avLst/>
          </a:prstGeom>
          <a:noFill/>
        </p:spPr>
        <p:txBody>
          <a:bodyPr wrap="square" rtlCol="0">
            <a:spAutoFit/>
          </a:bodyPr>
          <a:lstStyle/>
          <a:p>
            <a:pPr algn="just">
              <a:lnSpc>
                <a:spcPct val="150000"/>
              </a:lnSpc>
            </a:pPr>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Dempster</a:t>
            </a:r>
            <a:r>
              <a:rPr lang="en-US" sz="1100" dirty="0">
                <a:latin typeface="Arial" panose="020B0604020202020204" pitchFamily="34" charset="0"/>
                <a:cs typeface="Arial" panose="020B0604020202020204" pitchFamily="34" charset="0"/>
              </a:rPr>
              <a:t>, Kumar, 2021).</a:t>
            </a:r>
          </a:p>
        </p:txBody>
      </p:sp>
    </p:spTree>
    <p:extLst>
      <p:ext uri="{BB962C8B-B14F-4D97-AF65-F5344CB8AC3E}">
        <p14:creationId xmlns:p14="http://schemas.microsoft.com/office/powerpoint/2010/main" val="1902621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9A4FC-4AEB-B128-326B-E2905E7536DA}"/>
              </a:ext>
            </a:extLst>
          </p:cNvPr>
          <p:cNvSpPr>
            <a:spLocks noGrp="1"/>
          </p:cNvSpPr>
          <p:nvPr>
            <p:ph type="title"/>
          </p:nvPr>
        </p:nvSpPr>
        <p:spPr>
          <a:xfrm>
            <a:off x="253725" y="641268"/>
            <a:ext cx="10924316" cy="1793174"/>
          </a:xfrm>
        </p:spPr>
        <p:txBody>
          <a:bodyPr>
            <a:noAutofit/>
          </a:bodyPr>
          <a:lstStyle/>
          <a:p>
            <a:pPr algn="ctr">
              <a:lnSpc>
                <a:spcPct val="150000"/>
              </a:lnSpc>
            </a:pPr>
            <a:r>
              <a:rPr lang="x-none" sz="4000" b="1" dirty="0">
                <a:latin typeface="Arial" panose="020B0604020202020204" pitchFamily="34" charset="0"/>
                <a:cs typeface="Arial" panose="020B0604020202020204" pitchFamily="34" charset="0"/>
              </a:rPr>
              <a:t>WHO ARE AFFECTED BY THE SHORTAGE OF CARE WORKERS IN </a:t>
            </a:r>
            <a:r>
              <a:rPr lang="en-GB" sz="4000" b="1" dirty="0">
                <a:latin typeface="Arial" panose="020B0604020202020204" pitchFamily="34" charset="0"/>
                <a:cs typeface="Arial" panose="020B0604020202020204" pitchFamily="34" charset="0"/>
              </a:rPr>
              <a:t>UK?</a:t>
            </a:r>
            <a:endParaRPr lang="x-none" sz="4000"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E983BC21-1A25-B0EE-4EEB-28C765AB8741}"/>
              </a:ext>
            </a:extLst>
          </p:cNvPr>
          <p:cNvSpPr>
            <a:spLocks noGrp="1"/>
          </p:cNvSpPr>
          <p:nvPr>
            <p:ph type="body" sz="half" idx="2"/>
          </p:nvPr>
        </p:nvSpPr>
        <p:spPr>
          <a:xfrm>
            <a:off x="423938" y="2615230"/>
            <a:ext cx="5472160" cy="4042558"/>
          </a:xfrm>
        </p:spPr>
        <p:txBody>
          <a:bodyPr>
            <a:noAutofit/>
          </a:bodyPr>
          <a:lstStyle/>
          <a:p>
            <a:pPr algn="just">
              <a:lnSpc>
                <a:spcPct val="150000"/>
              </a:lnSpc>
            </a:pPr>
            <a:r>
              <a:rPr lang="en-GB" sz="1100" kern="1200" dirty="0">
                <a:solidFill>
                  <a:srgbClr val="000000"/>
                </a:solidFill>
                <a:effectLst/>
                <a:latin typeface="Arial" panose="020B0604020202020204" pitchFamily="34" charset="0"/>
                <a:ea typeface="Times New Roman" panose="020F0502020204030204" pitchFamily="34" charset="0"/>
                <a:cs typeface="Arial" panose="020B0604020202020204" pitchFamily="34" charset="0"/>
              </a:rPr>
              <a:t>The people who are affected by the shortage of staff members in the NHS in the United Kingdom are those who take care of the care receivers and also the organization dealing with the care sector. The caretakers are badly affected because the already present staff members have a lot of workload and burdens as the number of the caretakers is greater than the number of the care providers. The way the care providers deliver their services to the caretakers will also be affected as they will become exhausted and frustrated because of the load of work. Better care will not be delivered to the caretakers so it will be a difficult task for the carers to improve their health. The residents who are dying are not given the best, respectable and dignified end to their lives because there are no care providers and staff members who will sit with them in their final hours. The caretakers are left in dirty places because the staff members will not be able to maintain a clean environment and they will not be able to give them </a:t>
            </a:r>
            <a:r>
              <a:rPr lang="en-GB" sz="1100" dirty="0">
                <a:solidFill>
                  <a:srgbClr val="000000"/>
                </a:solidFill>
                <a:latin typeface="Arial" panose="020B0604020202020204" pitchFamily="34" charset="0"/>
                <a:ea typeface="Times New Roman" panose="020F0502020204030204" pitchFamily="34" charset="0"/>
                <a:cs typeface="Arial" panose="020B0604020202020204" pitchFamily="34" charset="0"/>
              </a:rPr>
              <a:t>the services o</a:t>
            </a:r>
            <a:r>
              <a:rPr lang="en-GB" sz="1100" kern="1200" dirty="0">
                <a:solidFill>
                  <a:srgbClr val="000000"/>
                </a:solidFill>
                <a:effectLst/>
                <a:latin typeface="Arial" panose="020B0604020202020204" pitchFamily="34" charset="0"/>
                <a:ea typeface="Times New Roman" panose="020F0502020204030204" pitchFamily="34" charset="0"/>
                <a:cs typeface="Arial" panose="020B0604020202020204" pitchFamily="34" charset="0"/>
              </a:rPr>
              <a:t>f their baths, and showers, and, they will not be able to help them in dressing (Staffing levels in care ‘dangerously low’ with dying residents denied dignified end, says UNISON survey, 2021). </a:t>
            </a:r>
            <a:endParaRPr lang="x-none" sz="1100" dirty="0">
              <a:latin typeface="Arial" panose="020B0604020202020204" pitchFamily="34" charset="0"/>
              <a:cs typeface="Arial" panose="020B0604020202020204" pitchFamily="34" charset="0"/>
            </a:endParaRPr>
          </a:p>
        </p:txBody>
      </p:sp>
      <p:pic>
        <p:nvPicPr>
          <p:cNvPr id="1026" name="Picture 2" descr="Staffing levels in care 'dangerously low' with dying residents denied  dignified end, says UNISON survey | News, Press release | News | UNISON  Nation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9178" y="2762003"/>
            <a:ext cx="5602390" cy="245888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059178" y="5548446"/>
            <a:ext cx="5341134" cy="600164"/>
          </a:xfrm>
          <a:prstGeom prst="rect">
            <a:avLst/>
          </a:prstGeom>
          <a:noFill/>
        </p:spPr>
        <p:txBody>
          <a:bodyPr wrap="square" rtlCol="0">
            <a:spAutoFit/>
          </a:bodyPr>
          <a:lstStyle/>
          <a:p>
            <a:pPr algn="just">
              <a:lnSpc>
                <a:spcPct val="150000"/>
              </a:lnSpc>
            </a:pPr>
            <a:r>
              <a:rPr lang="en-GB" sz="1100" dirty="0">
                <a:solidFill>
                  <a:srgbClr val="000000"/>
                </a:solidFill>
                <a:latin typeface="Arial" panose="020B0604020202020204" pitchFamily="34" charset="0"/>
                <a:ea typeface="Times New Roman" panose="020F0502020204030204" pitchFamily="34" charset="0"/>
                <a:cs typeface="Arial" panose="020B0604020202020204" pitchFamily="34" charset="0"/>
              </a:rPr>
              <a:t>(“Staffing levels in care ‘dangerously low’ with dying residents denied dignified end, says UNISON survey”, 2021). </a:t>
            </a:r>
            <a:endParaRPr lang="x-none"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8014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140" y="365125"/>
            <a:ext cx="10795660" cy="1325563"/>
          </a:xfrm>
        </p:spPr>
        <p:txBody>
          <a:bodyPr>
            <a:noAutofit/>
          </a:bodyPr>
          <a:lstStyle/>
          <a:p>
            <a:pPr>
              <a:lnSpc>
                <a:spcPct val="150000"/>
              </a:lnSpc>
            </a:pPr>
            <a:r>
              <a:rPr lang="en-US" sz="4000" b="1" dirty="0">
                <a:latin typeface="Arial" panose="020B0604020202020204" pitchFamily="34" charset="0"/>
                <a:cs typeface="Arial" panose="020B0604020202020204" pitchFamily="34" charset="0"/>
              </a:rPr>
              <a:t>PESTLE ANALYSIS OF THE CARE SECTOR (NHS) IN UK:</a:t>
            </a:r>
          </a:p>
        </p:txBody>
      </p:sp>
      <p:sp>
        <p:nvSpPr>
          <p:cNvPr id="3" name="Content Placeholder 2"/>
          <p:cNvSpPr>
            <a:spLocks noGrp="1"/>
          </p:cNvSpPr>
          <p:nvPr>
            <p:ph idx="1"/>
          </p:nvPr>
        </p:nvSpPr>
        <p:spPr>
          <a:xfrm>
            <a:off x="648195" y="1690688"/>
            <a:ext cx="10515600" cy="5167311"/>
          </a:xfrm>
        </p:spPr>
        <p:txBody>
          <a:bodyPr>
            <a:normAutofit fontScale="25000" lnSpcReduction="20000"/>
          </a:bodyPr>
          <a:lstStyle/>
          <a:p>
            <a:pPr marL="0" indent="0">
              <a:buNone/>
            </a:pPr>
            <a:endParaRPr lang="en-US" sz="4400" b="1" i="1" dirty="0">
              <a:solidFill>
                <a:srgbClr val="C00000"/>
              </a:solidFill>
              <a:latin typeface="Arial" panose="020B0604020202020204" pitchFamily="34" charset="0"/>
              <a:cs typeface="Arial" panose="020B0604020202020204" pitchFamily="34" charset="0"/>
            </a:endParaRPr>
          </a:p>
          <a:p>
            <a:pPr marL="0" indent="0" algn="just">
              <a:lnSpc>
                <a:spcPct val="170000"/>
              </a:lnSpc>
              <a:buNone/>
            </a:pPr>
            <a:r>
              <a:rPr lang="en-US" sz="4400" b="1" i="1" dirty="0">
                <a:solidFill>
                  <a:srgbClr val="C00000"/>
                </a:solidFill>
                <a:latin typeface="Arial" panose="020B0604020202020204" pitchFamily="34" charset="0"/>
                <a:cs typeface="Arial" panose="020B0604020202020204" pitchFamily="34" charset="0"/>
              </a:rPr>
              <a:t>POLITICAL FACTORS:</a:t>
            </a:r>
          </a:p>
          <a:p>
            <a:pPr algn="just">
              <a:lnSpc>
                <a:spcPct val="170000"/>
              </a:lnSpc>
            </a:pPr>
            <a:r>
              <a:rPr lang="en-US" sz="4400" b="1" i="1" dirty="0">
                <a:solidFill>
                  <a:schemeClr val="accent6">
                    <a:lumMod val="50000"/>
                  </a:schemeClr>
                </a:solidFill>
                <a:latin typeface="Arial" panose="020B0604020202020204" pitchFamily="34" charset="0"/>
                <a:cs typeface="Arial" panose="020B0604020202020204" pitchFamily="34" charset="0"/>
              </a:rPr>
              <a:t>BREXIT EFFECTS:</a:t>
            </a:r>
            <a:endParaRPr lang="en-US" sz="4400" i="1" dirty="0">
              <a:solidFill>
                <a:schemeClr val="accent6">
                  <a:lumMod val="50000"/>
                </a:schemeClr>
              </a:solidFill>
              <a:latin typeface="Arial" panose="020B0604020202020204" pitchFamily="34" charset="0"/>
              <a:cs typeface="Arial" panose="020B0604020202020204" pitchFamily="34" charset="0"/>
            </a:endParaRPr>
          </a:p>
          <a:p>
            <a:pPr marL="0" indent="0" algn="just">
              <a:lnSpc>
                <a:spcPct val="170000"/>
              </a:lnSpc>
              <a:buNone/>
            </a:pPr>
            <a:r>
              <a:rPr lang="en-US" sz="4400" dirty="0">
                <a:latin typeface="Arial" panose="020B0604020202020204" pitchFamily="34" charset="0"/>
                <a:cs typeface="Arial" panose="020B0604020202020204" pitchFamily="34" charset="0"/>
              </a:rPr>
              <a:t>The biggest political issue for the United Kingdom's care sector is </a:t>
            </a:r>
            <a:r>
              <a:rPr lang="en-US" sz="4400" dirty="0" err="1">
                <a:latin typeface="Arial" panose="020B0604020202020204" pitchFamily="34" charset="0"/>
                <a:cs typeface="Arial" panose="020B0604020202020204" pitchFamily="34" charset="0"/>
              </a:rPr>
              <a:t>Brexit</a:t>
            </a:r>
            <a:r>
              <a:rPr lang="en-US" sz="4400" dirty="0">
                <a:latin typeface="Arial" panose="020B0604020202020204" pitchFamily="34" charset="0"/>
                <a:cs typeface="Arial" panose="020B0604020202020204" pitchFamily="34" charset="0"/>
              </a:rPr>
              <a:t>. The day from which the United Kingdom has been separated from the European Union, there are very bad and drastic consequences the United Kingdom is facing consequently in the sector of care. How the medical equipment and the medicines which are developed in Europe are brought to the UK? A more serious and alarming situation is staffing because there are unfavorable living conditions for foreigners and the majority of the professional care providers are from Europe and are considered highly skilled (Bush, 2019).</a:t>
            </a:r>
          </a:p>
          <a:p>
            <a:pPr marL="0" indent="0" algn="just">
              <a:lnSpc>
                <a:spcPct val="170000"/>
              </a:lnSpc>
              <a:buNone/>
            </a:pPr>
            <a:r>
              <a:rPr lang="en-US" sz="4400" b="1" dirty="0">
                <a:solidFill>
                  <a:srgbClr val="C00000"/>
                </a:solidFill>
                <a:latin typeface="Arial" panose="020B0604020202020204" pitchFamily="34" charset="0"/>
                <a:cs typeface="Arial" panose="020B0604020202020204" pitchFamily="34" charset="0"/>
              </a:rPr>
              <a:t>ECONOMICAL FACTORS:</a:t>
            </a:r>
            <a:endParaRPr lang="en-US" sz="4400" dirty="0">
              <a:solidFill>
                <a:srgbClr val="C00000"/>
              </a:solidFill>
              <a:latin typeface="Arial" panose="020B0604020202020204" pitchFamily="34" charset="0"/>
              <a:cs typeface="Arial" panose="020B0604020202020204" pitchFamily="34" charset="0"/>
            </a:endParaRPr>
          </a:p>
          <a:p>
            <a:pPr marL="0" indent="0" algn="just">
              <a:lnSpc>
                <a:spcPct val="170000"/>
              </a:lnSpc>
              <a:buNone/>
            </a:pPr>
            <a:r>
              <a:rPr lang="en-US" sz="4400" dirty="0">
                <a:latin typeface="Arial" panose="020B0604020202020204" pitchFamily="34" charset="0"/>
                <a:cs typeface="Arial" panose="020B0604020202020204" pitchFamily="34" charset="0"/>
              </a:rPr>
              <a:t>The financial crisis of 2008 all over the world caused drastic effects. NHS in the United Kingdom was also badly affected as it was not ready to fight against the crisis. NHS was not able to set for a decade and was facing a financial crisis for a long time and wasn't able to provide good quality care to the caretakers because of the budget crisis. NHS was not able to provide good payments and salaries to clinical professionals (Bush, 2019).</a:t>
            </a:r>
          </a:p>
          <a:p>
            <a:pPr marL="0" indent="0" algn="just">
              <a:lnSpc>
                <a:spcPct val="170000"/>
              </a:lnSpc>
              <a:buNone/>
            </a:pPr>
            <a:r>
              <a:rPr lang="en-US" sz="4400" b="1" dirty="0">
                <a:solidFill>
                  <a:srgbClr val="C00000"/>
                </a:solidFill>
                <a:latin typeface="Arial" panose="020B0604020202020204" pitchFamily="34" charset="0"/>
                <a:cs typeface="Arial" panose="020B0604020202020204" pitchFamily="34" charset="0"/>
              </a:rPr>
              <a:t>SOCIOCULTURAL FACTORS:</a:t>
            </a:r>
            <a:endParaRPr lang="en-US" sz="4400" dirty="0">
              <a:solidFill>
                <a:srgbClr val="C00000"/>
              </a:solidFill>
              <a:latin typeface="Arial" panose="020B0604020202020204" pitchFamily="34" charset="0"/>
              <a:cs typeface="Arial" panose="020B0604020202020204" pitchFamily="34" charset="0"/>
            </a:endParaRPr>
          </a:p>
          <a:p>
            <a:pPr marL="0" indent="0" algn="just">
              <a:lnSpc>
                <a:spcPct val="170000"/>
              </a:lnSpc>
              <a:buNone/>
            </a:pPr>
            <a:r>
              <a:rPr lang="en-US" sz="4400" dirty="0">
                <a:latin typeface="Arial" panose="020B0604020202020204" pitchFamily="34" charset="0"/>
                <a:cs typeface="Arial" panose="020B0604020202020204" pitchFamily="34" charset="0"/>
              </a:rPr>
              <a:t>There are two sociocultural factors affecting the NHS in the United Kingdom.</a:t>
            </a:r>
          </a:p>
          <a:p>
            <a:pPr algn="just">
              <a:lnSpc>
                <a:spcPct val="170000"/>
              </a:lnSpc>
            </a:pPr>
            <a:r>
              <a:rPr lang="en-US" sz="4400" dirty="0">
                <a:solidFill>
                  <a:schemeClr val="accent6">
                    <a:lumMod val="50000"/>
                  </a:schemeClr>
                </a:solidFill>
                <a:latin typeface="Arial" panose="020B0604020202020204" pitchFamily="34" charset="0"/>
                <a:cs typeface="Arial" panose="020B0604020202020204" pitchFamily="34" charset="0"/>
              </a:rPr>
              <a:t>  </a:t>
            </a:r>
            <a:r>
              <a:rPr lang="en-US" sz="4400" b="1" i="1" dirty="0">
                <a:solidFill>
                  <a:schemeClr val="accent6">
                    <a:lumMod val="50000"/>
                  </a:schemeClr>
                </a:solidFill>
                <a:latin typeface="Arial" panose="020B0604020202020204" pitchFamily="34" charset="0"/>
                <a:cs typeface="Arial" panose="020B0604020202020204" pitchFamily="34" charset="0"/>
              </a:rPr>
              <a:t>Age of the population:</a:t>
            </a:r>
            <a:r>
              <a:rPr lang="en-US" sz="4400" dirty="0">
                <a:solidFill>
                  <a:schemeClr val="accent6">
                    <a:lumMod val="50000"/>
                  </a:schemeClr>
                </a:solidFill>
                <a:latin typeface="Arial" panose="020B0604020202020204" pitchFamily="34" charset="0"/>
                <a:cs typeface="Arial" panose="020B0604020202020204" pitchFamily="34" charset="0"/>
              </a:rPr>
              <a:t>  </a:t>
            </a:r>
            <a:r>
              <a:rPr lang="en-US" sz="4400" dirty="0">
                <a:latin typeface="Arial" panose="020B0604020202020204" pitchFamily="34" charset="0"/>
                <a:cs typeface="Arial" panose="020B0604020202020204" pitchFamily="34" charset="0"/>
              </a:rPr>
              <a:t>As, the age of the population is increasing day by day it is very hard for the care providers to deal with old-aged patients as they can have diabetes, cancer, and other</a:t>
            </a:r>
            <a:r>
              <a:rPr lang="en-US" sz="4400" dirty="0">
                <a:solidFill>
                  <a:srgbClr val="222222"/>
                </a:solidFill>
                <a:latin typeface="Arial" panose="020B0604020202020204" pitchFamily="34" charset="0"/>
              </a:rPr>
              <a:t> </a:t>
            </a:r>
            <a:r>
              <a:rPr lang="en-US" sz="4400" dirty="0">
                <a:solidFill>
                  <a:srgbClr val="222222"/>
                </a:solidFill>
                <a:latin typeface="Arial" panose="020B0604020202020204" pitchFamily="34" charset="0"/>
                <a:cs typeface="Arial" panose="020B0604020202020204" pitchFamily="34" charset="0"/>
              </a:rPr>
              <a:t>later life diseases which are a little difficult to treat because they are dependent on the care providers </a:t>
            </a:r>
            <a:r>
              <a:rPr lang="en-US" sz="4400" dirty="0">
                <a:latin typeface="Arial" panose="020B0604020202020204" pitchFamily="34" charset="0"/>
                <a:cs typeface="Arial" panose="020B0604020202020204" pitchFamily="34" charset="0"/>
              </a:rPr>
              <a:t>(Bush, 2019).</a:t>
            </a:r>
            <a:endParaRPr lang="en-US" sz="4400" dirty="0">
              <a:solidFill>
                <a:srgbClr val="222222"/>
              </a:solidFill>
              <a:latin typeface="Arial" panose="020B0604020202020204" pitchFamily="34" charset="0"/>
              <a:cs typeface="Arial" panose="020B0604020202020204" pitchFamily="34" charset="0"/>
            </a:endParaRPr>
          </a:p>
          <a:p>
            <a:pPr algn="just">
              <a:lnSpc>
                <a:spcPct val="170000"/>
              </a:lnSpc>
            </a:pP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8243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8140" y="958587"/>
            <a:ext cx="10105901" cy="4926990"/>
          </a:xfrm>
          <a:prstGeom prst="rect">
            <a:avLst/>
          </a:prstGeom>
        </p:spPr>
        <p:txBody>
          <a:bodyPr wrap="square">
            <a:spAutoFit/>
          </a:bodyPr>
          <a:lstStyle/>
          <a:p>
            <a:pPr marL="400050" indent="-171450" algn="just">
              <a:lnSpc>
                <a:spcPct val="150000"/>
              </a:lnSpc>
              <a:spcBef>
                <a:spcPts val="1000"/>
              </a:spcBef>
              <a:buFont typeface="Arial" panose="020B0604020202020204" pitchFamily="34" charset="0"/>
              <a:buChar char="•"/>
            </a:pPr>
            <a:r>
              <a:rPr lang="en-US" sz="1100" b="1" i="1" dirty="0">
                <a:solidFill>
                  <a:schemeClr val="accent6">
                    <a:lumMod val="50000"/>
                  </a:schemeClr>
                </a:solidFill>
                <a:latin typeface="Arial" panose="020B0604020202020204" pitchFamily="34" charset="0"/>
                <a:cs typeface="Arial" panose="020B0604020202020204" pitchFamily="34" charset="0"/>
              </a:rPr>
              <a:t>Expectations of the Patient:  </a:t>
            </a:r>
            <a:r>
              <a:rPr lang="en-US" sz="1100" dirty="0">
                <a:solidFill>
                  <a:srgbClr val="222222"/>
                </a:solidFill>
                <a:latin typeface="Arial" panose="020B0604020202020204" pitchFamily="34" charset="0"/>
                <a:cs typeface="Arial" panose="020B0604020202020204" pitchFamily="34" charset="0"/>
              </a:rPr>
              <a:t>Also, the expectations of the patients are very high nowadays and it becomes difficult for the care providers to fulfill their demands and their expectations </a:t>
            </a:r>
            <a:r>
              <a:rPr lang="en-US" sz="1100" dirty="0">
                <a:latin typeface="Arial" panose="020B0604020202020204" pitchFamily="34" charset="0"/>
                <a:cs typeface="Arial" panose="020B0604020202020204" pitchFamily="34" charset="0"/>
              </a:rPr>
              <a:t>(Bush, 2019).</a:t>
            </a:r>
            <a:endParaRPr lang="en-US" sz="1100" dirty="0">
              <a:solidFill>
                <a:srgbClr val="222222"/>
              </a:solidFill>
              <a:latin typeface="Arial" panose="020B0604020202020204" pitchFamily="34" charset="0"/>
              <a:cs typeface="Arial" panose="020B0604020202020204" pitchFamily="34" charset="0"/>
            </a:endParaRPr>
          </a:p>
          <a:p>
            <a:pPr algn="just">
              <a:lnSpc>
                <a:spcPct val="150000"/>
              </a:lnSpc>
              <a:spcBef>
                <a:spcPts val="1000"/>
              </a:spcBef>
            </a:pPr>
            <a:r>
              <a:rPr lang="en-US" sz="1100" b="1" dirty="0">
                <a:solidFill>
                  <a:srgbClr val="C00000"/>
                </a:solidFill>
                <a:latin typeface="Arial" panose="020B0604020202020204" pitchFamily="34" charset="0"/>
                <a:cs typeface="Arial" panose="020B0604020202020204" pitchFamily="34" charset="0"/>
              </a:rPr>
              <a:t>TECHNOLOGICAL FACTORS: </a:t>
            </a:r>
            <a:endParaRPr lang="en-US" sz="1100" dirty="0">
              <a:solidFill>
                <a:srgbClr val="C00000"/>
              </a:solidFill>
              <a:latin typeface="Arial" panose="020B0604020202020204" pitchFamily="34" charset="0"/>
              <a:cs typeface="Arial" panose="020B0604020202020204" pitchFamily="34" charset="0"/>
            </a:endParaRPr>
          </a:p>
          <a:p>
            <a:pPr algn="just">
              <a:lnSpc>
                <a:spcPct val="150000"/>
              </a:lnSpc>
              <a:spcBef>
                <a:spcPts val="1000"/>
              </a:spcBef>
            </a:pPr>
            <a:r>
              <a:rPr lang="en-US" sz="1100" dirty="0">
                <a:solidFill>
                  <a:srgbClr val="222222"/>
                </a:solidFill>
                <a:latin typeface="Arial" panose="020B0604020202020204" pitchFamily="34" charset="0"/>
                <a:cs typeface="Arial" panose="020B0604020202020204" pitchFamily="34" charset="0"/>
              </a:rPr>
              <a:t>If we talk about the factors related to technology they are considered useful for the NHS in the UK. Scanning techniques, pumps, and, tools have been developed with the help of technology which is helping the NHS in decreasing the mortality rate. Overall the technological factors are very helpful for all the parties. It is not only providing a better standard of care to the patients but is also helping the NHS and the government to speed up and fasten up many of their clinical tasks </a:t>
            </a:r>
            <a:r>
              <a:rPr lang="en-US" sz="1100" dirty="0">
                <a:latin typeface="Arial" panose="020B0604020202020204" pitchFamily="34" charset="0"/>
                <a:cs typeface="Arial" panose="020B0604020202020204" pitchFamily="34" charset="0"/>
              </a:rPr>
              <a:t>(Bush, 2019).</a:t>
            </a:r>
            <a:endParaRPr lang="en-US" sz="1100" dirty="0">
              <a:solidFill>
                <a:srgbClr val="222222"/>
              </a:solidFill>
              <a:latin typeface="Arial" panose="020B0604020202020204" pitchFamily="34" charset="0"/>
              <a:cs typeface="Arial" panose="020B0604020202020204" pitchFamily="34" charset="0"/>
            </a:endParaRPr>
          </a:p>
          <a:p>
            <a:pPr algn="just">
              <a:lnSpc>
                <a:spcPct val="150000"/>
              </a:lnSpc>
              <a:spcBef>
                <a:spcPts val="1000"/>
              </a:spcBef>
            </a:pPr>
            <a:r>
              <a:rPr lang="en-US" sz="1100" b="1" dirty="0">
                <a:solidFill>
                  <a:srgbClr val="C00000"/>
                </a:solidFill>
                <a:latin typeface="Arial" panose="020B0604020202020204" pitchFamily="34" charset="0"/>
                <a:cs typeface="Arial" panose="020B0604020202020204" pitchFamily="34" charset="0"/>
              </a:rPr>
              <a:t>ENVIRONMENTAL FACTORS:</a:t>
            </a:r>
            <a:endParaRPr lang="en-US" sz="1100" dirty="0">
              <a:solidFill>
                <a:srgbClr val="C00000"/>
              </a:solidFill>
              <a:latin typeface="Arial" panose="020B0604020202020204" pitchFamily="34" charset="0"/>
              <a:cs typeface="Arial" panose="020B0604020202020204" pitchFamily="34" charset="0"/>
            </a:endParaRPr>
          </a:p>
          <a:p>
            <a:pPr algn="just">
              <a:lnSpc>
                <a:spcPct val="150000"/>
              </a:lnSpc>
              <a:spcBef>
                <a:spcPts val="1000"/>
              </a:spcBef>
            </a:pPr>
            <a:r>
              <a:rPr lang="en-US" sz="1100" dirty="0">
                <a:solidFill>
                  <a:srgbClr val="222222"/>
                </a:solidFill>
                <a:latin typeface="Arial" panose="020B0604020202020204" pitchFamily="34" charset="0"/>
                <a:cs typeface="Arial" panose="020B0604020202020204" pitchFamily="34" charset="0"/>
              </a:rPr>
              <a:t>Due to the shortage of staff members in NHS in the UK, it is difficult for NHS to maintain a hygienic and clean environment for the patient. Also, it is difficult for the NHS to create a favorable environment for the patients to provide the care services like bathing, showering, dressing, and medications </a:t>
            </a:r>
            <a:r>
              <a:rPr lang="en-US" sz="1100" dirty="0">
                <a:latin typeface="Arial" panose="020B0604020202020204" pitchFamily="34" charset="0"/>
                <a:cs typeface="Arial" panose="020B0604020202020204" pitchFamily="34" charset="0"/>
              </a:rPr>
              <a:t>(Bush, 2019).</a:t>
            </a:r>
            <a:endParaRPr lang="en-US" sz="1100" dirty="0">
              <a:solidFill>
                <a:srgbClr val="222222"/>
              </a:solidFill>
              <a:latin typeface="Arial" panose="020B0604020202020204" pitchFamily="34" charset="0"/>
              <a:cs typeface="Arial" panose="020B0604020202020204" pitchFamily="34" charset="0"/>
            </a:endParaRPr>
          </a:p>
          <a:p>
            <a:pPr algn="just">
              <a:lnSpc>
                <a:spcPct val="150000"/>
              </a:lnSpc>
              <a:spcBef>
                <a:spcPts val="1000"/>
              </a:spcBef>
            </a:pPr>
            <a:r>
              <a:rPr lang="en-US" sz="1100" b="1" dirty="0">
                <a:solidFill>
                  <a:srgbClr val="C00000"/>
                </a:solidFill>
                <a:latin typeface="Arial" panose="020B0604020202020204" pitchFamily="34" charset="0"/>
                <a:cs typeface="Arial" panose="020B0604020202020204" pitchFamily="34" charset="0"/>
              </a:rPr>
              <a:t>LEGAL FACTORS:</a:t>
            </a:r>
            <a:endParaRPr lang="en-US" sz="1100" dirty="0">
              <a:solidFill>
                <a:srgbClr val="C00000"/>
              </a:solidFill>
              <a:latin typeface="Arial" panose="020B0604020202020204" pitchFamily="34" charset="0"/>
              <a:cs typeface="Arial" panose="020B0604020202020204" pitchFamily="34" charset="0"/>
            </a:endParaRPr>
          </a:p>
          <a:p>
            <a:pPr marL="171450" indent="-171450" algn="just">
              <a:lnSpc>
                <a:spcPct val="150000"/>
              </a:lnSpc>
              <a:spcBef>
                <a:spcPts val="1000"/>
              </a:spcBef>
              <a:buFont typeface="Arial" panose="020B0604020202020204" pitchFamily="34" charset="0"/>
              <a:buChar char="•"/>
            </a:pPr>
            <a:r>
              <a:rPr lang="en-US" sz="1100" b="1" i="1" dirty="0">
                <a:solidFill>
                  <a:schemeClr val="accent6">
                    <a:lumMod val="50000"/>
                  </a:schemeClr>
                </a:solidFill>
                <a:latin typeface="Arial" panose="020B0604020202020204" pitchFamily="34" charset="0"/>
                <a:cs typeface="Arial" panose="020B0604020202020204" pitchFamily="34" charset="0"/>
              </a:rPr>
              <a:t>Litigation:</a:t>
            </a:r>
          </a:p>
          <a:p>
            <a:pPr algn="just">
              <a:lnSpc>
                <a:spcPct val="150000"/>
              </a:lnSpc>
              <a:spcBef>
                <a:spcPts val="1000"/>
              </a:spcBef>
            </a:pPr>
            <a:r>
              <a:rPr lang="en-US" sz="1100" dirty="0">
                <a:solidFill>
                  <a:srgbClr val="222222"/>
                </a:solidFill>
                <a:latin typeface="Arial" panose="020B0604020202020204" pitchFamily="34" charset="0"/>
                <a:cs typeface="Arial" panose="020B0604020202020204" pitchFamily="34" charset="0"/>
              </a:rPr>
              <a:t>In the case of the care sector of NHS, it is very common that the people who are not provided better and satisfactory care will go to court to seek legal and fair investigations. It is a matter from which NHS is very much affected as NHS has to pay high-cost legal expenses which affect the budget of NHS </a:t>
            </a:r>
            <a:r>
              <a:rPr lang="en-US" sz="1100" dirty="0">
                <a:latin typeface="Arial" panose="020B0604020202020204" pitchFamily="34" charset="0"/>
                <a:cs typeface="Arial" panose="020B0604020202020204" pitchFamily="34" charset="0"/>
              </a:rPr>
              <a:t>(Bush, 2019).</a:t>
            </a:r>
          </a:p>
          <a:p>
            <a:pPr algn="just">
              <a:lnSpc>
                <a:spcPct val="150000"/>
              </a:lnSpc>
              <a:spcBef>
                <a:spcPts val="1000"/>
              </a:spcBef>
            </a:pPr>
            <a:endParaRPr lang="en-US" sz="1100" b="0" i="0" dirty="0">
              <a:solidFill>
                <a:srgbClr val="22222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7444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50000"/>
              </a:lnSpc>
            </a:pPr>
            <a:r>
              <a:rPr lang="en-US" b="1" dirty="0">
                <a:latin typeface="Arial" panose="020B0604020202020204" pitchFamily="34" charset="0"/>
                <a:cs typeface="Arial" panose="020B0604020202020204" pitchFamily="34" charset="0"/>
              </a:rPr>
              <a:t>GRAPH INDICATING EU WORKERS AND NON-EU WORKERS:</a:t>
            </a:r>
          </a:p>
        </p:txBody>
      </p:sp>
      <p:pic>
        <p:nvPicPr>
          <p:cNvPr id="1026" name="Picture 2" descr="https://www.cgdev.org/sites/default/files/Dempster-Staff-Shortage-Fig.1.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56161" y="2161631"/>
            <a:ext cx="11079678" cy="367476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527257" y="6015202"/>
            <a:ext cx="2826543" cy="507831"/>
          </a:xfrm>
          <a:prstGeom prst="rect">
            <a:avLst/>
          </a:prstGeom>
        </p:spPr>
        <p:txBody>
          <a:bodyPr wrap="none">
            <a:spAutoFit/>
          </a:bodyPr>
          <a:lstStyle/>
          <a:p>
            <a:pPr algn="just">
              <a:lnSpc>
                <a:spcPct val="150000"/>
              </a:lnSpc>
            </a:pP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Dempster</a:t>
            </a:r>
            <a:r>
              <a:rPr lang="en-US" dirty="0">
                <a:latin typeface="Arial" panose="020B0604020202020204" pitchFamily="34" charset="0"/>
                <a:cs typeface="Arial" panose="020B0604020202020204" pitchFamily="34" charset="0"/>
              </a:rPr>
              <a:t>, Kumar, 2021).</a:t>
            </a:r>
          </a:p>
        </p:txBody>
      </p:sp>
    </p:spTree>
    <p:extLst>
      <p:ext uri="{BB962C8B-B14F-4D97-AF65-F5344CB8AC3E}">
        <p14:creationId xmlns:p14="http://schemas.microsoft.com/office/powerpoint/2010/main" val="931549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ight Arrow 5"/>
          <p:cNvSpPr/>
          <p:nvPr/>
        </p:nvSpPr>
        <p:spPr>
          <a:xfrm>
            <a:off x="3007428" y="2933461"/>
            <a:ext cx="722019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0319657" y="2644429"/>
            <a:ext cx="1745673" cy="1015663"/>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Declining performance of NHS.</a:t>
            </a:r>
          </a:p>
        </p:txBody>
      </p:sp>
      <p:sp>
        <p:nvSpPr>
          <p:cNvPr id="11" name="Rectangle 10"/>
          <p:cNvSpPr/>
          <p:nvPr/>
        </p:nvSpPr>
        <p:spPr>
          <a:xfrm>
            <a:off x="831274" y="605397"/>
            <a:ext cx="231568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lumMod val="95000"/>
                    <a:lumOff val="5000"/>
                  </a:schemeClr>
                </a:solidFill>
                <a:latin typeface="Arial" panose="020B0604020202020204" pitchFamily="34" charset="0"/>
                <a:cs typeface="Arial" panose="020B0604020202020204" pitchFamily="34" charset="0"/>
              </a:rPr>
              <a:t>SHORTAGE OF STAFF</a:t>
            </a:r>
          </a:p>
        </p:txBody>
      </p:sp>
      <p:cxnSp>
        <p:nvCxnSpPr>
          <p:cNvPr id="13" name="Straight Connector 12"/>
          <p:cNvCxnSpPr/>
          <p:nvPr/>
        </p:nvCxnSpPr>
        <p:spPr>
          <a:xfrm>
            <a:off x="2838205" y="1519797"/>
            <a:ext cx="1864423" cy="15818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578926" y="2002976"/>
            <a:ext cx="2812964" cy="395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1531919" y="2644429"/>
            <a:ext cx="2612571" cy="0"/>
          </a:xfrm>
          <a:prstGeom prst="line">
            <a:avLst/>
          </a:prstGeom>
        </p:spPr>
        <p:style>
          <a:lnRef idx="1">
            <a:schemeClr val="accent1"/>
          </a:lnRef>
          <a:fillRef idx="0">
            <a:schemeClr val="accent1"/>
          </a:fillRef>
          <a:effectRef idx="0">
            <a:schemeClr val="accent1"/>
          </a:effectRef>
          <a:fontRef idx="minor">
            <a:schemeClr val="tx1"/>
          </a:fontRef>
        </p:style>
      </p:cxnSp>
      <p:sp>
        <p:nvSpPr>
          <p:cNvPr id="32" name="Rectangle 31"/>
          <p:cNvSpPr/>
          <p:nvPr/>
        </p:nvSpPr>
        <p:spPr>
          <a:xfrm rot="10800000" flipH="1" flipV="1">
            <a:off x="6210791" y="599091"/>
            <a:ext cx="2386944" cy="8666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UNPAID STAFF</a:t>
            </a:r>
          </a:p>
        </p:txBody>
      </p:sp>
      <p:sp>
        <p:nvSpPr>
          <p:cNvPr id="34" name="Rectangle 33"/>
          <p:cNvSpPr/>
          <p:nvPr/>
        </p:nvSpPr>
        <p:spPr>
          <a:xfrm>
            <a:off x="6198917" y="4962759"/>
            <a:ext cx="239881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COVID-19 IMPACTS</a:t>
            </a:r>
          </a:p>
        </p:txBody>
      </p:sp>
      <p:cxnSp>
        <p:nvCxnSpPr>
          <p:cNvPr id="36" name="Straight Connector 35"/>
          <p:cNvCxnSpPr/>
          <p:nvPr/>
        </p:nvCxnSpPr>
        <p:spPr>
          <a:xfrm>
            <a:off x="6961907" y="1470825"/>
            <a:ext cx="1460665" cy="1569732"/>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V="1">
            <a:off x="7009407" y="3280995"/>
            <a:ext cx="1460665" cy="1669691"/>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flipH="1">
            <a:off x="2838204" y="3270769"/>
            <a:ext cx="1772392" cy="1704992"/>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flipV="1">
            <a:off x="4785016" y="2010759"/>
            <a:ext cx="2700150" cy="25647"/>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flipV="1">
            <a:off x="5453374" y="2620107"/>
            <a:ext cx="2574718" cy="24322"/>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603044" y="3897858"/>
            <a:ext cx="332064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a:off x="4863688" y="3911901"/>
            <a:ext cx="3074222" cy="19414"/>
          </a:xfrm>
          <a:prstGeom prst="line">
            <a:avLst/>
          </a:prstGeom>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a:off x="5159822" y="4527177"/>
            <a:ext cx="2238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a:off x="1249883" y="4540748"/>
            <a:ext cx="2026964" cy="235"/>
          </a:xfrm>
          <a:prstGeom prst="line">
            <a:avLst/>
          </a:prstGeom>
        </p:spPr>
        <p:style>
          <a:lnRef idx="1">
            <a:schemeClr val="accent1"/>
          </a:lnRef>
          <a:fillRef idx="0">
            <a:schemeClr val="accent1"/>
          </a:fillRef>
          <a:effectRef idx="0">
            <a:schemeClr val="accent1"/>
          </a:effectRef>
          <a:fontRef idx="minor">
            <a:schemeClr val="tx1"/>
          </a:fontRef>
        </p:style>
      </p:cxnSp>
      <p:sp>
        <p:nvSpPr>
          <p:cNvPr id="99" name="Rectangle 98"/>
          <p:cNvSpPr/>
          <p:nvPr/>
        </p:nvSpPr>
        <p:spPr>
          <a:xfrm>
            <a:off x="748144" y="4956529"/>
            <a:ext cx="239881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EXTRA WORKING HOURS</a:t>
            </a:r>
          </a:p>
        </p:txBody>
      </p:sp>
      <p:sp>
        <p:nvSpPr>
          <p:cNvPr id="100" name="TextBox 99"/>
          <p:cNvSpPr txBox="1"/>
          <p:nvPr/>
        </p:nvSpPr>
        <p:spPr>
          <a:xfrm>
            <a:off x="1387280" y="1720469"/>
            <a:ext cx="2737073" cy="276999"/>
          </a:xfrm>
          <a:prstGeom prst="rect">
            <a:avLst/>
          </a:prstGeom>
          <a:noFill/>
        </p:spPr>
        <p:txBody>
          <a:bodyPr wrap="square" rtlCol="0">
            <a:spAutoFit/>
          </a:bodyPr>
          <a:lstStyle/>
          <a:p>
            <a:r>
              <a:rPr lang="en-US" sz="1200" b="1" i="1" dirty="0">
                <a:solidFill>
                  <a:srgbClr val="C00000"/>
                </a:solidFill>
                <a:latin typeface="Arial" panose="020B0604020202020204" pitchFamily="34" charset="0"/>
                <a:cs typeface="Arial" panose="020B0604020202020204" pitchFamily="34" charset="0"/>
              </a:rPr>
              <a:t>Undervalued profession</a:t>
            </a:r>
            <a:r>
              <a:rPr lang="en-US" sz="1100" dirty="0">
                <a:solidFill>
                  <a:srgbClr val="C00000"/>
                </a:solidFill>
                <a:latin typeface="Arial" panose="020B0604020202020204" pitchFamily="34" charset="0"/>
                <a:cs typeface="Arial" panose="020B0604020202020204" pitchFamily="34" charset="0"/>
              </a:rPr>
              <a:t>.</a:t>
            </a:r>
          </a:p>
        </p:txBody>
      </p:sp>
      <p:sp>
        <p:nvSpPr>
          <p:cNvPr id="102" name="TextBox 101"/>
          <p:cNvSpPr txBox="1"/>
          <p:nvPr/>
        </p:nvSpPr>
        <p:spPr>
          <a:xfrm flipH="1">
            <a:off x="2872621" y="2393401"/>
            <a:ext cx="1713822" cy="276999"/>
          </a:xfrm>
          <a:prstGeom prst="rect">
            <a:avLst/>
          </a:prstGeom>
          <a:noFill/>
        </p:spPr>
        <p:txBody>
          <a:bodyPr wrap="square" rtlCol="0">
            <a:spAutoFit/>
          </a:bodyPr>
          <a:lstStyle/>
          <a:p>
            <a:r>
              <a:rPr lang="en-US" sz="1200" b="1" i="1" dirty="0">
                <a:solidFill>
                  <a:srgbClr val="C00000"/>
                </a:solidFill>
                <a:latin typeface="Arial" panose="020B0604020202020204" pitchFamily="34" charset="0"/>
                <a:cs typeface="Arial" panose="020B0604020202020204" pitchFamily="34" charset="0"/>
              </a:rPr>
              <a:t>Low salaries</a:t>
            </a:r>
            <a:r>
              <a:rPr lang="en-US" sz="1200" dirty="0">
                <a:solidFill>
                  <a:srgbClr val="C00000"/>
                </a:solidFill>
                <a:latin typeface="Arial" panose="020B0604020202020204" pitchFamily="34" charset="0"/>
                <a:cs typeface="Arial" panose="020B0604020202020204" pitchFamily="34" charset="0"/>
              </a:rPr>
              <a:t>.</a:t>
            </a:r>
          </a:p>
        </p:txBody>
      </p:sp>
      <p:sp>
        <p:nvSpPr>
          <p:cNvPr id="104" name="TextBox 103"/>
          <p:cNvSpPr txBox="1"/>
          <p:nvPr/>
        </p:nvSpPr>
        <p:spPr>
          <a:xfrm>
            <a:off x="5622227" y="1686734"/>
            <a:ext cx="2315683" cy="276999"/>
          </a:xfrm>
          <a:prstGeom prst="rect">
            <a:avLst/>
          </a:prstGeom>
          <a:noFill/>
        </p:spPr>
        <p:txBody>
          <a:bodyPr wrap="square" rtlCol="0">
            <a:spAutoFit/>
          </a:bodyPr>
          <a:lstStyle/>
          <a:p>
            <a:r>
              <a:rPr lang="en-US" sz="1200" b="1" i="1" dirty="0">
                <a:solidFill>
                  <a:srgbClr val="C00000"/>
                </a:solidFill>
                <a:latin typeface="Arial" panose="020B0604020202020204" pitchFamily="34" charset="0"/>
                <a:cs typeface="Arial" panose="020B0604020202020204" pitchFamily="34" charset="0"/>
              </a:rPr>
              <a:t>Low budget of NHS.</a:t>
            </a:r>
          </a:p>
        </p:txBody>
      </p:sp>
      <p:sp>
        <p:nvSpPr>
          <p:cNvPr id="108" name="TextBox 107"/>
          <p:cNvSpPr txBox="1"/>
          <p:nvPr/>
        </p:nvSpPr>
        <p:spPr>
          <a:xfrm>
            <a:off x="5364679" y="2189616"/>
            <a:ext cx="2470067" cy="461665"/>
          </a:xfrm>
          <a:prstGeom prst="rect">
            <a:avLst/>
          </a:prstGeom>
          <a:noFill/>
        </p:spPr>
        <p:txBody>
          <a:bodyPr wrap="square" rtlCol="0">
            <a:spAutoFit/>
          </a:bodyPr>
          <a:lstStyle/>
          <a:p>
            <a:r>
              <a:rPr lang="en-US" sz="1200" b="1" i="1" dirty="0">
                <a:solidFill>
                  <a:srgbClr val="C00000"/>
                </a:solidFill>
                <a:latin typeface="Arial" panose="020B0604020202020204" pitchFamily="34" charset="0"/>
                <a:cs typeface="Arial" panose="020B0604020202020204" pitchFamily="34" charset="0"/>
              </a:rPr>
              <a:t>Due to which standard of care declines.</a:t>
            </a:r>
          </a:p>
        </p:txBody>
      </p:sp>
      <p:sp>
        <p:nvSpPr>
          <p:cNvPr id="112" name="TextBox 111"/>
          <p:cNvSpPr txBox="1"/>
          <p:nvPr/>
        </p:nvSpPr>
        <p:spPr>
          <a:xfrm>
            <a:off x="1223590" y="4288694"/>
            <a:ext cx="2217274" cy="276999"/>
          </a:xfrm>
          <a:prstGeom prst="rect">
            <a:avLst/>
          </a:prstGeom>
          <a:noFill/>
        </p:spPr>
        <p:txBody>
          <a:bodyPr wrap="none" rtlCol="0">
            <a:spAutoFit/>
          </a:bodyPr>
          <a:lstStyle/>
          <a:p>
            <a:r>
              <a:rPr lang="en-US" sz="1200" b="1" i="1" dirty="0">
                <a:solidFill>
                  <a:srgbClr val="C00000"/>
                </a:solidFill>
                <a:latin typeface="Arial" panose="020B0604020202020204" pitchFamily="34" charset="0"/>
                <a:cs typeface="Arial" panose="020B0604020202020204" pitchFamily="34" charset="0"/>
              </a:rPr>
              <a:t>Increased no of care takers.</a:t>
            </a:r>
            <a:endParaRPr lang="en-US" dirty="0"/>
          </a:p>
        </p:txBody>
      </p:sp>
      <p:sp>
        <p:nvSpPr>
          <p:cNvPr id="113" name="TextBox 112"/>
          <p:cNvSpPr txBox="1"/>
          <p:nvPr/>
        </p:nvSpPr>
        <p:spPr>
          <a:xfrm>
            <a:off x="1493291" y="3634120"/>
            <a:ext cx="2525050" cy="276999"/>
          </a:xfrm>
          <a:prstGeom prst="rect">
            <a:avLst/>
          </a:prstGeom>
          <a:noFill/>
        </p:spPr>
        <p:txBody>
          <a:bodyPr wrap="none" rtlCol="0">
            <a:spAutoFit/>
          </a:bodyPr>
          <a:lstStyle/>
          <a:p>
            <a:r>
              <a:rPr lang="en-US" sz="1200" b="1" i="1" dirty="0">
                <a:solidFill>
                  <a:srgbClr val="C00000"/>
                </a:solidFill>
                <a:latin typeface="Arial" panose="020B0604020202020204" pitchFamily="34" charset="0"/>
                <a:cs typeface="Arial" panose="020B0604020202020204" pitchFamily="34" charset="0"/>
              </a:rPr>
              <a:t>Decreased no of care providers.</a:t>
            </a:r>
          </a:p>
        </p:txBody>
      </p:sp>
      <p:sp>
        <p:nvSpPr>
          <p:cNvPr id="114" name="TextBox 113"/>
          <p:cNvSpPr txBox="1"/>
          <p:nvPr/>
        </p:nvSpPr>
        <p:spPr>
          <a:xfrm>
            <a:off x="5883938" y="3456608"/>
            <a:ext cx="2250937" cy="461665"/>
          </a:xfrm>
          <a:prstGeom prst="rect">
            <a:avLst/>
          </a:prstGeom>
          <a:noFill/>
        </p:spPr>
        <p:txBody>
          <a:bodyPr wrap="none" rtlCol="0">
            <a:spAutoFit/>
          </a:bodyPr>
          <a:lstStyle/>
          <a:p>
            <a:r>
              <a:rPr lang="en-US" sz="1200" b="1" i="1" dirty="0">
                <a:solidFill>
                  <a:srgbClr val="C00000"/>
                </a:solidFill>
                <a:latin typeface="Arial" panose="020B0604020202020204" pitchFamily="34" charset="0"/>
                <a:cs typeface="Arial" panose="020B0604020202020204" pitchFamily="34" charset="0"/>
              </a:rPr>
              <a:t>No preventive measures for </a:t>
            </a:r>
          </a:p>
          <a:p>
            <a:r>
              <a:rPr lang="en-US" sz="1200" b="1" i="1" dirty="0">
                <a:solidFill>
                  <a:srgbClr val="C00000"/>
                </a:solidFill>
                <a:latin typeface="Arial" panose="020B0604020202020204" pitchFamily="34" charset="0"/>
                <a:cs typeface="Arial" panose="020B0604020202020204" pitchFamily="34" charset="0"/>
              </a:rPr>
              <a:t>staff members.</a:t>
            </a:r>
          </a:p>
        </p:txBody>
      </p:sp>
      <p:sp>
        <p:nvSpPr>
          <p:cNvPr id="115" name="TextBox 114"/>
          <p:cNvSpPr txBox="1"/>
          <p:nvPr/>
        </p:nvSpPr>
        <p:spPr>
          <a:xfrm>
            <a:off x="5453374" y="4104028"/>
            <a:ext cx="2194832" cy="461665"/>
          </a:xfrm>
          <a:prstGeom prst="rect">
            <a:avLst/>
          </a:prstGeom>
          <a:noFill/>
        </p:spPr>
        <p:txBody>
          <a:bodyPr wrap="none" rtlCol="0">
            <a:spAutoFit/>
          </a:bodyPr>
          <a:lstStyle/>
          <a:p>
            <a:r>
              <a:rPr lang="en-US" sz="1200" b="1" i="1" dirty="0">
                <a:solidFill>
                  <a:srgbClr val="C00000"/>
                </a:solidFill>
                <a:latin typeface="Arial" panose="020B0604020202020204" pitchFamily="34" charset="0"/>
                <a:cs typeface="Arial" panose="020B0604020202020204" pitchFamily="34" charset="0"/>
              </a:rPr>
              <a:t>Fear of spread of pandemic</a:t>
            </a:r>
          </a:p>
          <a:p>
            <a:r>
              <a:rPr lang="en-US" sz="1200" b="1" i="1" dirty="0">
                <a:solidFill>
                  <a:srgbClr val="C00000"/>
                </a:solidFill>
                <a:latin typeface="Arial" panose="020B0604020202020204" pitchFamily="34" charset="0"/>
                <a:cs typeface="Arial" panose="020B0604020202020204" pitchFamily="34" charset="0"/>
              </a:rPr>
              <a:t>in staff members.</a:t>
            </a:r>
          </a:p>
        </p:txBody>
      </p:sp>
      <p:sp>
        <p:nvSpPr>
          <p:cNvPr id="116" name="TextBox 115"/>
          <p:cNvSpPr txBox="1"/>
          <p:nvPr/>
        </p:nvSpPr>
        <p:spPr>
          <a:xfrm>
            <a:off x="4383207" y="5812541"/>
            <a:ext cx="7503336" cy="707886"/>
          </a:xfrm>
          <a:prstGeom prst="rect">
            <a:avLst/>
          </a:prstGeom>
          <a:noFill/>
        </p:spPr>
        <p:txBody>
          <a:bodyPr wrap="none" rtlCol="0">
            <a:spAutoFit/>
          </a:bodyPr>
          <a:lstStyle/>
          <a:p>
            <a:r>
              <a:rPr lang="en-US" sz="4000" b="1" i="1" dirty="0">
                <a:latin typeface="Arial" panose="020B0604020202020204" pitchFamily="34" charset="0"/>
                <a:cs typeface="Arial" panose="020B0604020202020204" pitchFamily="34" charset="0"/>
              </a:rPr>
              <a:t>(</a:t>
            </a:r>
            <a:r>
              <a:rPr lang="en-US" sz="3600" b="1" i="1" dirty="0">
                <a:latin typeface="Arial" panose="020B0604020202020204" pitchFamily="34" charset="0"/>
                <a:cs typeface="Arial" panose="020B0604020202020204" pitchFamily="34" charset="0"/>
              </a:rPr>
              <a:t>FISHBONE/ISHIQAVA DIAGRAM)</a:t>
            </a:r>
          </a:p>
        </p:txBody>
      </p:sp>
      <p:sp>
        <p:nvSpPr>
          <p:cNvPr id="117" name="TextBox 116"/>
          <p:cNvSpPr txBox="1"/>
          <p:nvPr/>
        </p:nvSpPr>
        <p:spPr>
          <a:xfrm>
            <a:off x="6617527" y="6488668"/>
            <a:ext cx="5091971" cy="369332"/>
          </a:xfrm>
          <a:prstGeom prst="rect">
            <a:avLst/>
          </a:prstGeom>
          <a:noFill/>
        </p:spPr>
        <p:txBody>
          <a:bodyPr wrap="none" rtlCol="0">
            <a:spAutoFit/>
          </a:bodyPr>
          <a:lstStyle/>
          <a:p>
            <a:r>
              <a:rPr lang="en-US" i="1" dirty="0">
                <a:latin typeface="Arial" panose="020B0604020202020204" pitchFamily="34" charset="0"/>
                <a:cs typeface="Arial" panose="020B0604020202020204" pitchFamily="34" charset="0"/>
              </a:rPr>
              <a:t>(“How to Construct a Fishbone Diagram”, 2011).</a:t>
            </a:r>
            <a:endParaRPr lang="en-US" dirty="0"/>
          </a:p>
        </p:txBody>
      </p:sp>
    </p:spTree>
    <p:extLst>
      <p:ext uri="{BB962C8B-B14F-4D97-AF65-F5344CB8AC3E}">
        <p14:creationId xmlns:p14="http://schemas.microsoft.com/office/powerpoint/2010/main" val="2254757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903" y="118754"/>
            <a:ext cx="10640291" cy="1306286"/>
          </a:xfrm>
        </p:spPr>
        <p:txBody>
          <a:bodyPr>
            <a:noAutofit/>
          </a:bodyPr>
          <a:lstStyle/>
          <a:p>
            <a:pPr algn="ctr">
              <a:lnSpc>
                <a:spcPct val="150000"/>
              </a:lnSpc>
            </a:pPr>
            <a:r>
              <a:rPr lang="en-US" b="1" dirty="0">
                <a:latin typeface="Arial" panose="020B0604020202020204" pitchFamily="34" charset="0"/>
                <a:cs typeface="Arial" panose="020B0604020202020204" pitchFamily="34" charset="0"/>
              </a:rPr>
              <a:t>ADDRESSING THE PROBLEM OF STAFF SHORTAGE IN THE UK:</a:t>
            </a:r>
            <a:endParaRPr lang="en-US" dirty="0">
              <a:latin typeface="Arial" panose="020B0604020202020204" pitchFamily="34" charset="0"/>
              <a:cs typeface="Arial" panose="020B0604020202020204" pitchFamily="34" charset="0"/>
            </a:endParaRPr>
          </a:p>
        </p:txBody>
      </p:sp>
      <p:sp>
        <p:nvSpPr>
          <p:cNvPr id="4" name="Text Placeholder 3"/>
          <p:cNvSpPr>
            <a:spLocks noGrp="1"/>
          </p:cNvSpPr>
          <p:nvPr>
            <p:ph type="body" sz="half" idx="2"/>
          </p:nvPr>
        </p:nvSpPr>
        <p:spPr>
          <a:xfrm>
            <a:off x="756657" y="1425040"/>
            <a:ext cx="10845533" cy="5432960"/>
          </a:xfrm>
        </p:spPr>
        <p:txBody>
          <a:bodyPr>
            <a:noAutofit/>
          </a:bodyPr>
          <a:lstStyle/>
          <a:p>
            <a:pPr algn="just">
              <a:lnSpc>
                <a:spcPct val="150000"/>
              </a:lnSpc>
            </a:pPr>
            <a:r>
              <a:rPr lang="en-US" sz="1100" dirty="0">
                <a:latin typeface="Arial" panose="020B0604020202020204" pitchFamily="34" charset="0"/>
                <a:cs typeface="Arial" panose="020B0604020202020204" pitchFamily="34" charset="0"/>
              </a:rPr>
              <a:t>According to the report of </a:t>
            </a:r>
            <a:r>
              <a:rPr lang="en-US" sz="1100" b="1" i="1" dirty="0">
                <a:latin typeface="Arial" panose="020B0604020202020204" pitchFamily="34" charset="0"/>
                <a:cs typeface="Arial" panose="020B0604020202020204" pitchFamily="34" charset="0"/>
              </a:rPr>
              <a:t>SKILLS FOR CARE,</a:t>
            </a:r>
            <a:r>
              <a:rPr lang="en-US" sz="1100" dirty="0">
                <a:latin typeface="Arial" panose="020B0604020202020204" pitchFamily="34" charset="0"/>
                <a:cs typeface="Arial" panose="020B0604020202020204" pitchFamily="34" charset="0"/>
              </a:rPr>
              <a:t> approximately 3,40,000 social care workers and health professionals are leaving their jobs in the care sector every year. At one time there are approximately 2800 vacancies for the manager roles in the social care sector. In 2012 there was a 7.3% vacancy rate for social care health professionals but it has jumped from 7.3% to 11% in 2016 and it is increasing day by day. According to the above data if these figures will not stop increasing there will be drastic effects on the social care sector of NHS in the UK. About 77% of the workforce in NHS is female and due to some facts like maternity, and long-term sickness leaves, they also affect the quality of care provided to the patient. It is very important to address these issues and make wise decisions to improve the quality of care provided in the care sector and recruit new staff members (Rob, 2017).</a:t>
            </a:r>
          </a:p>
          <a:p>
            <a:pPr marL="171450" indent="-171450" algn="just">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It is very important right now for the UK care sector to increase the salary package of social care and health professionals so that they will become willing to do work. The NHS needs to give extra working hour-payment to health professionals (Samuel, 2022).</a:t>
            </a:r>
          </a:p>
          <a:p>
            <a:pPr marL="171450" indent="-171450" algn="just">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To give money expenses to the home-based residential care workers for their travel. Home-based residential care workers are not able to meet their families without having a single holiday on monthly basis. It will be a good decision if NHS will consider this issue and will provide breaks to home-based residential care workers by recruiting new health professionals in the absence of the care workers who are on break (Rob, 2017).</a:t>
            </a:r>
          </a:p>
          <a:p>
            <a:pPr marL="171450" indent="-171450" algn="just">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It is also important for the NHS to provide preventive measures and precautions for COVID-19 for the staff members so that they will become willing to treat the patients of the pandemic without any fear of getting the pandemic (Rob, 2017).</a:t>
            </a:r>
          </a:p>
          <a:p>
            <a:pPr marL="171450" indent="-171450" algn="just">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 The working period for the care providers is 14 to 16 hours which is very frustrating and exhausting and it affects the quality of care that is provided to the caretakers. NHS should consider this issue by recruiting new staff members so that they will be able to provide care to the caretakers when other staff members will be on a short break (Learner, 2022).</a:t>
            </a:r>
          </a:p>
          <a:p>
            <a:pPr marL="171450" indent="-171450" algn="just">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The profession of care in the UK is an undervalued profession. That is why there are a lot of vacancies in the care sector of NHS. NHS needs to take such decisions which will increase the value of this profession and will attract other people to come and join the care sector in the UK (Booth, 2022).</a:t>
            </a:r>
          </a:p>
          <a:p>
            <a:pPr algn="just">
              <a:lnSpc>
                <a:spcPct val="150000"/>
              </a:lnSpc>
            </a:pPr>
            <a:endParaRPr lang="en-US" sz="1100" dirty="0">
              <a:latin typeface="Arial" panose="020B0604020202020204" pitchFamily="34" charset="0"/>
              <a:cs typeface="Arial" panose="020B0604020202020204" pitchFamily="34" charset="0"/>
            </a:endParaRPr>
          </a:p>
          <a:p>
            <a:pPr>
              <a:lnSpc>
                <a:spcPct val="150000"/>
              </a:lnSpc>
            </a:pP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7" name="Picture Placeholder 2"/>
          <p:cNvSpPr txBox="1">
            <a:spLocks/>
          </p:cNvSpPr>
          <p:nvPr/>
        </p:nvSpPr>
        <p:spPr>
          <a:xfrm>
            <a:off x="8085116" y="538348"/>
            <a:ext cx="3847606" cy="4886695"/>
          </a:xfrm>
          <a:prstGeom prst="rect">
            <a:avLst/>
          </a:prstGeom>
        </p:spPr>
      </p:sp>
    </p:spTree>
    <p:extLst>
      <p:ext uri="{BB962C8B-B14F-4D97-AF65-F5344CB8AC3E}">
        <p14:creationId xmlns:p14="http://schemas.microsoft.com/office/powerpoint/2010/main" val="3094590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457199"/>
            <a:ext cx="10239890" cy="3924795"/>
          </a:xfrm>
        </p:spPr>
        <p:txBody>
          <a:bodyPr>
            <a:noAutofit/>
          </a:bodyPr>
          <a:lstStyle/>
          <a:p>
            <a:pPr algn="ctr">
              <a:lnSpc>
                <a:spcPct val="150000"/>
              </a:lnSpc>
            </a:pPr>
            <a:r>
              <a:rPr lang="en-US" sz="6000" dirty="0">
                <a:latin typeface="Arial" panose="020B0604020202020204" pitchFamily="34" charset="0"/>
                <a:cs typeface="Arial" panose="020B0604020202020204" pitchFamily="34" charset="0"/>
              </a:rPr>
              <a:t>PMI ANALYSIS OF CARE SECTOR NHS IN UNITED KINGDOM:</a:t>
            </a:r>
          </a:p>
        </p:txBody>
      </p:sp>
      <p:sp>
        <p:nvSpPr>
          <p:cNvPr id="4" name="Text Placeholder 3"/>
          <p:cNvSpPr>
            <a:spLocks noGrp="1"/>
          </p:cNvSpPr>
          <p:nvPr>
            <p:ph type="body" sz="half" idx="2"/>
          </p:nvPr>
        </p:nvSpPr>
        <p:spPr>
          <a:xfrm>
            <a:off x="946666" y="4678878"/>
            <a:ext cx="10026134" cy="1973884"/>
          </a:xfrm>
        </p:spPr>
        <p:txBody>
          <a:bodyPr>
            <a:normAutofit/>
          </a:bodyPr>
          <a:lstStyle/>
          <a:p>
            <a:pPr algn="just">
              <a:lnSpc>
                <a:spcPct val="150000"/>
              </a:lnSpc>
            </a:pPr>
            <a:r>
              <a:rPr lang="en-US" sz="1100" dirty="0">
                <a:latin typeface="Arial" panose="020B0604020202020204" pitchFamily="34" charset="0"/>
                <a:cs typeface="Arial" panose="020B0604020202020204" pitchFamily="34" charset="0"/>
              </a:rPr>
              <a:t>PMI is an </a:t>
            </a:r>
            <a:r>
              <a:rPr lang="en-US" sz="1100">
                <a:latin typeface="Arial" panose="020B0604020202020204" pitchFamily="34" charset="0"/>
                <a:cs typeface="Arial" panose="020B0604020202020204" pitchFamily="34" charset="0"/>
              </a:rPr>
              <a:t>abbreviation </a:t>
            </a:r>
            <a:r>
              <a:rPr lang="x-none" sz="1100">
                <a:latin typeface="Arial" panose="020B0604020202020204" pitchFamily="34" charset="0"/>
                <a:cs typeface="Arial" panose="020B0604020202020204" pitchFamily="34" charset="0"/>
              </a:rPr>
              <a:t>that</a:t>
            </a:r>
            <a:r>
              <a:rPr lang="en-US" sz="1100">
                <a:latin typeface="Arial" panose="020B0604020202020204" pitchFamily="34" charset="0"/>
                <a:cs typeface="Arial" panose="020B0604020202020204" pitchFamily="34" charset="0"/>
              </a:rPr>
              <a:t> stands </a:t>
            </a:r>
            <a:r>
              <a:rPr lang="en-US" sz="1100" dirty="0">
                <a:latin typeface="Arial" panose="020B0604020202020204" pitchFamily="34" charset="0"/>
                <a:cs typeface="Arial" panose="020B0604020202020204" pitchFamily="34" charset="0"/>
              </a:rPr>
              <a:t>for “ PLUS, MINUS, INTERESTING’’.  </a:t>
            </a:r>
          </a:p>
          <a:p>
            <a:pPr algn="just">
              <a:lnSpc>
                <a:spcPct val="150000"/>
              </a:lnSpc>
            </a:pPr>
            <a:r>
              <a:rPr lang="en-US" sz="1100" dirty="0">
                <a:latin typeface="Arial" panose="020B0604020202020204" pitchFamily="34" charset="0"/>
                <a:cs typeface="Arial" panose="020B0604020202020204" pitchFamily="34" charset="0"/>
              </a:rPr>
              <a:t>PMI  analyses are used to determine positive, negative, and interesting facts about something. In the next diagram, we will discuss the positive, negative, and, interesting facts about the NHS which will help us to determine the differences in the care sector of the UK properly. These differences will not also help us to analyze how we will address the negative facts but also we will be able to get ideas that how  NHS will become more positive. We will be able to understand the pros and cons of the care sector of the United </a:t>
            </a:r>
            <a:r>
              <a:rPr lang="en-US" sz="1100">
                <a:latin typeface="Arial" panose="020B0604020202020204" pitchFamily="34" charset="0"/>
                <a:cs typeface="Arial" panose="020B0604020202020204" pitchFamily="34" charset="0"/>
              </a:rPr>
              <a:t>Kingdom (</a:t>
            </a:r>
            <a:r>
              <a:rPr lang="en-US" sz="1100" err="1">
                <a:latin typeface="Arial" panose="020B0604020202020204" pitchFamily="34" charset="0"/>
                <a:cs typeface="Arial" panose="020B0604020202020204" pitchFamily="34" charset="0"/>
              </a:rPr>
              <a:t>Contribut</a:t>
            </a:r>
            <a:r>
              <a:rPr lang="x-none" sz="1100">
                <a:latin typeface="Arial" panose="020B0604020202020204" pitchFamily="34" charset="0"/>
                <a:cs typeface="Arial" panose="020B0604020202020204" pitchFamily="34" charset="0"/>
              </a:rPr>
              <a:t>or</a:t>
            </a:r>
            <a:r>
              <a:rPr lang="en-US" sz="110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 </a:t>
            </a:r>
            <a:r>
              <a:rPr lang="en-US" sz="1100" dirty="0" err="1">
                <a:latin typeface="Arial" panose="020B0604020202020204" pitchFamily="34" charset="0"/>
                <a:cs typeface="Arial" panose="020B0604020202020204" pitchFamily="34" charset="0"/>
              </a:rPr>
              <a:t>n,d</a:t>
            </a:r>
            <a:r>
              <a:rPr lang="en-US" sz="11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155210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1260" y="641268"/>
            <a:ext cx="11317184" cy="55220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cxnSp>
        <p:nvCxnSpPr>
          <p:cNvPr id="4" name="Straight Connector 3"/>
          <p:cNvCxnSpPr/>
          <p:nvPr/>
        </p:nvCxnSpPr>
        <p:spPr>
          <a:xfrm>
            <a:off x="459179" y="641268"/>
            <a:ext cx="5670466" cy="295101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6709558" y="463138"/>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6117771" y="641268"/>
            <a:ext cx="5658592" cy="295101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117771" y="3550722"/>
            <a:ext cx="11874" cy="261257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p:nvSpPr>
        <p:spPr>
          <a:xfrm>
            <a:off x="5262745" y="641268"/>
            <a:ext cx="1921825" cy="636535"/>
          </a:xfrm>
          <a:prstGeom prst="rect">
            <a:avLst/>
          </a:prstGeom>
          <a:solidFill>
            <a:schemeClr val="bg2">
              <a:lumMod val="90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FF0000"/>
                </a:solidFill>
                <a:latin typeface="Arial" panose="020B0604020202020204" pitchFamily="34" charset="0"/>
                <a:cs typeface="Arial" panose="020B0604020202020204" pitchFamily="34" charset="0"/>
              </a:rPr>
              <a:t>INTERESTING</a:t>
            </a:r>
          </a:p>
        </p:txBody>
      </p:sp>
      <p:sp>
        <p:nvSpPr>
          <p:cNvPr id="21" name="Rectangle 20"/>
          <p:cNvSpPr/>
          <p:nvPr/>
        </p:nvSpPr>
        <p:spPr>
          <a:xfrm>
            <a:off x="706578" y="1484415"/>
            <a:ext cx="1258784" cy="63236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FF0000"/>
                </a:solidFill>
                <a:latin typeface="Arial" panose="020B0604020202020204" pitchFamily="34" charset="0"/>
                <a:cs typeface="Arial" panose="020B0604020202020204" pitchFamily="34" charset="0"/>
              </a:rPr>
              <a:t>PLUS</a:t>
            </a:r>
          </a:p>
        </p:txBody>
      </p:sp>
      <p:sp>
        <p:nvSpPr>
          <p:cNvPr id="22" name="Rectangle 21"/>
          <p:cNvSpPr/>
          <p:nvPr/>
        </p:nvSpPr>
        <p:spPr>
          <a:xfrm>
            <a:off x="10282054" y="1543791"/>
            <a:ext cx="1330036" cy="635330"/>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FF0000"/>
                </a:solidFill>
                <a:latin typeface="Arial" panose="020B0604020202020204" pitchFamily="34" charset="0"/>
                <a:cs typeface="Arial" panose="020B0604020202020204" pitchFamily="34" charset="0"/>
              </a:rPr>
              <a:t>MINUS</a:t>
            </a:r>
          </a:p>
        </p:txBody>
      </p:sp>
      <p:sp>
        <p:nvSpPr>
          <p:cNvPr id="23" name="TextBox 22"/>
          <p:cNvSpPr txBox="1"/>
          <p:nvPr/>
        </p:nvSpPr>
        <p:spPr>
          <a:xfrm>
            <a:off x="1965362" y="3443844"/>
            <a:ext cx="45719" cy="369332"/>
          </a:xfrm>
          <a:prstGeom prst="rect">
            <a:avLst/>
          </a:prstGeom>
          <a:noFill/>
        </p:spPr>
        <p:txBody>
          <a:bodyPr wrap="square" rtlCol="0">
            <a:spAutoFit/>
          </a:bodyPr>
          <a:lstStyle/>
          <a:p>
            <a:endParaRPr lang="en-US" dirty="0"/>
          </a:p>
        </p:txBody>
      </p:sp>
      <p:sp>
        <p:nvSpPr>
          <p:cNvPr id="24" name="TextBox 23"/>
          <p:cNvSpPr txBox="1"/>
          <p:nvPr/>
        </p:nvSpPr>
        <p:spPr>
          <a:xfrm>
            <a:off x="4351852" y="1277803"/>
            <a:ext cx="3901499" cy="170816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NHS is developed by ANEURIN BEVEN.</a:t>
            </a:r>
          </a:p>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There was a time when prescriptions were free of cost in NHS.</a:t>
            </a:r>
          </a:p>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NHS is in the top 5 </a:t>
            </a:r>
            <a:r>
              <a:rPr lang="en-US" sz="1400" b="1" i="1">
                <a:latin typeface="Arial" panose="020B0604020202020204" pitchFamily="34" charset="0"/>
                <a:cs typeface="Arial" panose="020B0604020202020204" pitchFamily="34" charset="0"/>
              </a:rPr>
              <a:t>largest organization</a:t>
            </a:r>
            <a:r>
              <a:rPr lang="x-none" sz="1400" b="1" i="1">
                <a:latin typeface="Arial" panose="020B0604020202020204" pitchFamily="34" charset="0"/>
                <a:cs typeface="Arial" panose="020B0604020202020204" pitchFamily="34" charset="0"/>
              </a:rPr>
              <a:t>s</a:t>
            </a:r>
            <a:r>
              <a:rPr lang="en-US" sz="1400" b="1" i="1">
                <a:latin typeface="Arial" panose="020B0604020202020204" pitchFamily="34" charset="0"/>
                <a:cs typeface="Arial" panose="020B0604020202020204" pitchFamily="34" charset="0"/>
              </a:rPr>
              <a:t> </a:t>
            </a:r>
            <a:r>
              <a:rPr lang="en-US" sz="1400" b="1" i="1" dirty="0">
                <a:latin typeface="Arial" panose="020B0604020202020204" pitchFamily="34" charset="0"/>
                <a:cs typeface="Arial" panose="020B0604020202020204" pitchFamily="34" charset="0"/>
              </a:rPr>
              <a:t>in the world.</a:t>
            </a:r>
          </a:p>
        </p:txBody>
      </p:sp>
      <p:sp>
        <p:nvSpPr>
          <p:cNvPr id="25" name="TextBox 24"/>
          <p:cNvSpPr txBox="1"/>
          <p:nvPr/>
        </p:nvSpPr>
        <p:spPr>
          <a:xfrm>
            <a:off x="1496291" y="3123210"/>
            <a:ext cx="45719" cy="369332"/>
          </a:xfrm>
          <a:prstGeom prst="rect">
            <a:avLst/>
          </a:prstGeom>
          <a:noFill/>
        </p:spPr>
        <p:txBody>
          <a:bodyPr wrap="square" rtlCol="0">
            <a:spAutoFit/>
          </a:bodyPr>
          <a:lstStyle/>
          <a:p>
            <a:endParaRPr lang="en-US" dirty="0"/>
          </a:p>
        </p:txBody>
      </p:sp>
      <p:sp>
        <p:nvSpPr>
          <p:cNvPr id="26" name="TextBox 25"/>
          <p:cNvSpPr txBox="1"/>
          <p:nvPr/>
        </p:nvSpPr>
        <p:spPr>
          <a:xfrm>
            <a:off x="478972" y="3206854"/>
            <a:ext cx="5630880" cy="199137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There are 200 trusts of NHS.</a:t>
            </a:r>
          </a:p>
          <a:p>
            <a:pPr marL="285750" indent="-285750" algn="just">
              <a:lnSpc>
                <a:spcPct val="150000"/>
              </a:lnSpc>
              <a:buFont typeface="Arial" panose="020B0604020202020204" pitchFamily="34" charset="0"/>
              <a:buChar char="•"/>
            </a:pPr>
            <a:r>
              <a:rPr lang="en-US" sz="1400" b="1" i="1">
                <a:latin typeface="Arial" panose="020B0604020202020204" pitchFamily="34" charset="0"/>
                <a:cs typeface="Arial" panose="020B0604020202020204" pitchFamily="34" charset="0"/>
              </a:rPr>
              <a:t>NHS ha</a:t>
            </a:r>
            <a:r>
              <a:rPr lang="x-none" sz="1400" b="1" i="1">
                <a:latin typeface="Arial" panose="020B0604020202020204" pitchFamily="34" charset="0"/>
                <a:cs typeface="Arial" panose="020B0604020202020204" pitchFamily="34" charset="0"/>
              </a:rPr>
              <a:t>s</a:t>
            </a:r>
            <a:r>
              <a:rPr lang="en-US" sz="1400" b="1" i="1">
                <a:latin typeface="Arial" panose="020B0604020202020204" pitchFamily="34" charset="0"/>
                <a:cs typeface="Arial" panose="020B0604020202020204" pitchFamily="34" charset="0"/>
              </a:rPr>
              <a:t> the </a:t>
            </a:r>
            <a:r>
              <a:rPr lang="en-US" sz="1400" b="1" i="1" dirty="0">
                <a:latin typeface="Arial" panose="020B0604020202020204" pitchFamily="34" charset="0"/>
                <a:cs typeface="Arial" panose="020B0604020202020204" pitchFamily="34" charset="0"/>
              </a:rPr>
              <a:t>oldest </a:t>
            </a:r>
            <a:r>
              <a:rPr lang="en-US" sz="1400" b="1" i="1">
                <a:latin typeface="Arial" panose="020B0604020202020204" pitchFamily="34" charset="0"/>
                <a:cs typeface="Arial" panose="020B0604020202020204" pitchFamily="34" charset="0"/>
              </a:rPr>
              <a:t>man </a:t>
            </a:r>
            <a:r>
              <a:rPr lang="x-none" sz="1400" b="1" i="1">
                <a:latin typeface="Arial" panose="020B0604020202020204" pitchFamily="34" charset="0"/>
                <a:cs typeface="Arial" panose="020B0604020202020204" pitchFamily="34" charset="0"/>
              </a:rPr>
              <a:t>aged</a:t>
            </a:r>
            <a:r>
              <a:rPr lang="en-US" sz="1400" b="1" i="1">
                <a:latin typeface="Arial" panose="020B0604020202020204" pitchFamily="34" charset="0"/>
                <a:cs typeface="Arial" panose="020B0604020202020204" pitchFamily="34" charset="0"/>
              </a:rPr>
              <a:t> about </a:t>
            </a:r>
            <a:r>
              <a:rPr lang="en-US" sz="1400" b="1" i="1" dirty="0">
                <a:latin typeface="Arial" panose="020B0604020202020204" pitchFamily="34" charset="0"/>
                <a:cs typeface="Arial" panose="020B0604020202020204" pitchFamily="34" charset="0"/>
              </a:rPr>
              <a:t>112 years old </a:t>
            </a:r>
            <a:r>
              <a:rPr lang="en-US" sz="1400" b="1" i="1">
                <a:latin typeface="Arial" panose="020B0604020202020204" pitchFamily="34" charset="0"/>
                <a:cs typeface="Arial" panose="020B0604020202020204" pitchFamily="34" charset="0"/>
              </a:rPr>
              <a:t>having hip </a:t>
            </a:r>
            <a:r>
              <a:rPr lang="en-US" sz="1400" b="1" i="1" dirty="0">
                <a:latin typeface="Arial" panose="020B0604020202020204" pitchFamily="34" charset="0"/>
                <a:cs typeface="Arial" panose="020B0604020202020204" pitchFamily="34" charset="0"/>
              </a:rPr>
              <a:t>replacement surgery.</a:t>
            </a:r>
          </a:p>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There are 10 ambulance trusts of NHS to </a:t>
            </a:r>
            <a:r>
              <a:rPr lang="en-US" sz="1400" b="1" i="1">
                <a:latin typeface="Arial" panose="020B0604020202020204" pitchFamily="34" charset="0"/>
                <a:cs typeface="Arial" panose="020B0604020202020204" pitchFamily="34" charset="0"/>
              </a:rPr>
              <a:t>help patients </a:t>
            </a:r>
            <a:r>
              <a:rPr lang="en-US" sz="1400" b="1" i="1" dirty="0">
                <a:latin typeface="Arial" panose="020B0604020202020204" pitchFamily="34" charset="0"/>
                <a:cs typeface="Arial" panose="020B0604020202020204" pitchFamily="34" charset="0"/>
              </a:rPr>
              <a:t>when they are suffering.</a:t>
            </a:r>
          </a:p>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NHS is the largest employment organization in the UK.</a:t>
            </a:r>
          </a:p>
        </p:txBody>
      </p:sp>
      <p:sp>
        <p:nvSpPr>
          <p:cNvPr id="31" name="TextBox 30"/>
          <p:cNvSpPr txBox="1"/>
          <p:nvPr/>
        </p:nvSpPr>
        <p:spPr>
          <a:xfrm>
            <a:off x="9341481" y="3492542"/>
            <a:ext cx="184731" cy="369332"/>
          </a:xfrm>
          <a:prstGeom prst="rect">
            <a:avLst/>
          </a:prstGeom>
          <a:noFill/>
        </p:spPr>
        <p:txBody>
          <a:bodyPr wrap="none" rtlCol="0">
            <a:spAutoFit/>
          </a:bodyPr>
          <a:lstStyle/>
          <a:p>
            <a:endParaRPr lang="en-US" dirty="0"/>
          </a:p>
        </p:txBody>
      </p:sp>
      <p:sp>
        <p:nvSpPr>
          <p:cNvPr id="32" name="TextBox 31"/>
          <p:cNvSpPr txBox="1"/>
          <p:nvPr/>
        </p:nvSpPr>
        <p:spPr>
          <a:xfrm>
            <a:off x="9832769" y="486888"/>
            <a:ext cx="184731" cy="369332"/>
          </a:xfrm>
          <a:prstGeom prst="rect">
            <a:avLst/>
          </a:prstGeom>
          <a:noFill/>
        </p:spPr>
        <p:txBody>
          <a:bodyPr wrap="none" rtlCol="0">
            <a:spAutoFit/>
          </a:bodyPr>
          <a:lstStyle/>
          <a:p>
            <a:endParaRPr lang="en-US" dirty="0"/>
          </a:p>
        </p:txBody>
      </p:sp>
      <p:sp>
        <p:nvSpPr>
          <p:cNvPr id="33" name="TextBox 32"/>
          <p:cNvSpPr txBox="1"/>
          <p:nvPr/>
        </p:nvSpPr>
        <p:spPr>
          <a:xfrm>
            <a:off x="6964878" y="3292203"/>
            <a:ext cx="4459184" cy="203132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NHS failed in providing better care due to </a:t>
            </a:r>
            <a:r>
              <a:rPr lang="en-US" sz="1400" b="1" i="1">
                <a:latin typeface="Arial" panose="020B0604020202020204" pitchFamily="34" charset="0"/>
                <a:cs typeface="Arial" panose="020B0604020202020204" pitchFamily="34" charset="0"/>
              </a:rPr>
              <a:t>staff shortage</a:t>
            </a:r>
            <a:r>
              <a:rPr lang="x-none" sz="1400" b="1" i="1">
                <a:latin typeface="Arial" panose="020B0604020202020204" pitchFamily="34" charset="0"/>
                <a:cs typeface="Arial" panose="020B0604020202020204" pitchFamily="34" charset="0"/>
              </a:rPr>
              <a:t>s</a:t>
            </a:r>
            <a:r>
              <a:rPr lang="en-US" sz="1400" b="1" i="1">
                <a:latin typeface="Arial" panose="020B0604020202020204" pitchFamily="34" charset="0"/>
                <a:cs typeface="Arial" panose="020B0604020202020204" pitchFamily="34" charset="0"/>
              </a:rPr>
              <a:t>.</a:t>
            </a:r>
            <a:endParaRPr lang="en-US" sz="1400" b="1" i="1"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NHS failed in providing </a:t>
            </a:r>
            <a:r>
              <a:rPr lang="en-US" sz="1400" b="1" i="1">
                <a:latin typeface="Arial" panose="020B0604020202020204" pitchFamily="34" charset="0"/>
                <a:cs typeface="Arial" panose="020B0604020202020204" pitchFamily="34" charset="0"/>
              </a:rPr>
              <a:t>preventive measure</a:t>
            </a:r>
            <a:r>
              <a:rPr lang="x-none" sz="1400" b="1" i="1">
                <a:latin typeface="Arial" panose="020B0604020202020204" pitchFamily="34" charset="0"/>
                <a:cs typeface="Arial" panose="020B0604020202020204" pitchFamily="34" charset="0"/>
              </a:rPr>
              <a:t>s</a:t>
            </a:r>
            <a:r>
              <a:rPr lang="en-US" sz="1400" b="1" i="1">
                <a:latin typeface="Arial" panose="020B0604020202020204" pitchFamily="34" charset="0"/>
                <a:cs typeface="Arial" panose="020B0604020202020204" pitchFamily="34" charset="0"/>
              </a:rPr>
              <a:t> </a:t>
            </a:r>
            <a:r>
              <a:rPr lang="en-US" sz="1400" b="1" i="1" dirty="0">
                <a:latin typeface="Arial" panose="020B0604020202020204" pitchFamily="34" charset="0"/>
                <a:cs typeface="Arial" panose="020B0604020202020204" pitchFamily="34" charset="0"/>
              </a:rPr>
              <a:t>to the staff members for COVID-19.</a:t>
            </a:r>
          </a:p>
          <a:p>
            <a:pPr marL="285750" indent="-285750" algn="just">
              <a:lnSpc>
                <a:spcPct val="150000"/>
              </a:lnSpc>
              <a:buFont typeface="Arial" panose="020B0604020202020204" pitchFamily="34" charset="0"/>
              <a:buChar char="•"/>
            </a:pPr>
            <a:r>
              <a:rPr lang="en-US" sz="1400" b="1" i="1" dirty="0">
                <a:latin typeface="Arial" panose="020B0604020202020204" pitchFamily="34" charset="0"/>
                <a:cs typeface="Arial" panose="020B0604020202020204" pitchFamily="34" charset="0"/>
              </a:rPr>
              <a:t>Due to </a:t>
            </a:r>
            <a:r>
              <a:rPr lang="en-US" sz="1400" b="1" i="1">
                <a:latin typeface="Arial" panose="020B0604020202020204" pitchFamily="34" charset="0"/>
                <a:cs typeface="Arial" panose="020B0604020202020204" pitchFamily="34" charset="0"/>
              </a:rPr>
              <a:t>staff shortage</a:t>
            </a:r>
            <a:r>
              <a:rPr lang="x-none" sz="1400" b="1" i="1">
                <a:latin typeface="Arial" panose="020B0604020202020204" pitchFamily="34" charset="0"/>
                <a:cs typeface="Arial" panose="020B0604020202020204" pitchFamily="34" charset="0"/>
              </a:rPr>
              <a:t>,</a:t>
            </a:r>
            <a:r>
              <a:rPr lang="en-US" sz="1400" b="1" i="1">
                <a:latin typeface="Arial" panose="020B0604020202020204" pitchFamily="34" charset="0"/>
                <a:cs typeface="Arial" panose="020B0604020202020204" pitchFamily="34" charset="0"/>
              </a:rPr>
              <a:t> </a:t>
            </a:r>
            <a:r>
              <a:rPr lang="en-US" sz="1400" b="1" i="1" dirty="0">
                <a:latin typeface="Arial" panose="020B0604020202020204" pitchFamily="34" charset="0"/>
                <a:cs typeface="Arial" panose="020B0604020202020204" pitchFamily="34" charset="0"/>
              </a:rPr>
              <a:t>there are extra working hours for already recruited staff.</a:t>
            </a:r>
          </a:p>
        </p:txBody>
      </p:sp>
      <p:sp>
        <p:nvSpPr>
          <p:cNvPr id="34" name="TextBox 33"/>
          <p:cNvSpPr txBox="1"/>
          <p:nvPr/>
        </p:nvSpPr>
        <p:spPr>
          <a:xfrm>
            <a:off x="9925134" y="6315877"/>
            <a:ext cx="1864228" cy="369332"/>
          </a:xfrm>
          <a:prstGeom prst="rect">
            <a:avLst/>
          </a:prstGeom>
          <a:noFill/>
        </p:spPr>
        <p:txBody>
          <a:bodyPr wrap="none" rtlCol="0">
            <a:spAutoFit/>
          </a:bodyPr>
          <a:lstStyle/>
          <a:p>
            <a:r>
              <a:rPr lang="en-US" dirty="0"/>
              <a:t>(</a:t>
            </a:r>
            <a:r>
              <a:rPr lang="en-US" dirty="0" err="1"/>
              <a:t>Contributer</a:t>
            </a:r>
            <a:r>
              <a:rPr lang="en-US" dirty="0"/>
              <a:t>, </a:t>
            </a:r>
            <a:r>
              <a:rPr lang="en-US" dirty="0" err="1"/>
              <a:t>n,d</a:t>
            </a:r>
            <a:r>
              <a:rPr lang="en-US" dirty="0"/>
              <a:t>).</a:t>
            </a:r>
          </a:p>
        </p:txBody>
      </p:sp>
    </p:spTree>
    <p:extLst>
      <p:ext uri="{BB962C8B-B14F-4D97-AF65-F5344CB8AC3E}">
        <p14:creationId xmlns:p14="http://schemas.microsoft.com/office/powerpoint/2010/main" val="217394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8134"/>
            <a:ext cx="10515600" cy="1318161"/>
          </a:xfrm>
        </p:spPr>
        <p:txBody>
          <a:bodyPr>
            <a:noAutofit/>
          </a:bodyPr>
          <a:lstStyle/>
          <a:p>
            <a:pPr>
              <a:lnSpc>
                <a:spcPct val="150000"/>
              </a:lnSpc>
            </a:pPr>
            <a:r>
              <a:rPr lang="en-US" sz="3200" b="1" dirty="0">
                <a:latin typeface="Arial" panose="020B0604020202020204" pitchFamily="34" charset="0"/>
                <a:cs typeface="Arial" panose="020B0604020202020204" pitchFamily="34" charset="0"/>
              </a:rPr>
              <a:t>TO MAKE A PLAN FOR NHS TO ADDRESS THESE ISSUES:</a:t>
            </a:r>
          </a:p>
        </p:txBody>
      </p:sp>
      <p:sp>
        <p:nvSpPr>
          <p:cNvPr id="3" name="Content Placeholder 2"/>
          <p:cNvSpPr>
            <a:spLocks noGrp="1"/>
          </p:cNvSpPr>
          <p:nvPr>
            <p:ph idx="1"/>
          </p:nvPr>
        </p:nvSpPr>
        <p:spPr>
          <a:xfrm>
            <a:off x="838200" y="1765925"/>
            <a:ext cx="10515600" cy="3040084"/>
          </a:xfrm>
        </p:spPr>
        <p:txBody>
          <a:bodyPr>
            <a:normAutofit/>
          </a:bodyPr>
          <a:lstStyle/>
          <a:p>
            <a:pPr marL="0" indent="0" algn="just">
              <a:lnSpc>
                <a:spcPct val="150000"/>
              </a:lnSpc>
              <a:buNone/>
            </a:pPr>
            <a:r>
              <a:rPr lang="en-GB" sz="1100" dirty="0">
                <a:latin typeface="Arial" panose="020B0604020202020204" pitchFamily="34" charset="0"/>
                <a:cs typeface="Arial" panose="020B0604020202020204" pitchFamily="34" charset="0"/>
              </a:rPr>
              <a:t>We have discussed earlier the possible solutions which will help the NHS  to improve the quality of care provided by the care providers to the caretakers. If we talk about how to implement the solutions NHS needs to make a plan. </a:t>
            </a:r>
            <a:r>
              <a:rPr lang="x-none" sz="1100" dirty="0">
                <a:latin typeface="Arial" panose="020B0604020202020204" pitchFamily="34" charset="0"/>
                <a:cs typeface="Arial" panose="020B0604020202020204" pitchFamily="34" charset="0"/>
              </a:rPr>
              <a:t>NHS should</a:t>
            </a:r>
            <a:r>
              <a:rPr lang="en-GB" sz="1100" dirty="0">
                <a:latin typeface="Arial" panose="020B0604020202020204" pitchFamily="34" charset="0"/>
                <a:cs typeface="Arial" panose="020B0604020202020204" pitchFamily="34" charset="0"/>
              </a:rPr>
              <a:t> first increase the </a:t>
            </a:r>
            <a:r>
              <a:rPr lang="x-none" sz="1100" dirty="0">
                <a:latin typeface="Arial" panose="020B0604020202020204" pitchFamily="34" charset="0"/>
                <a:cs typeface="Arial" panose="020B0604020202020204" pitchFamily="34" charset="0"/>
              </a:rPr>
              <a:t>budget for the care sector of the UK which will not only help to improve the quality of care provided but will also help the care providers </a:t>
            </a:r>
            <a:r>
              <a:rPr lang="en-GB" sz="1100" dirty="0">
                <a:latin typeface="Arial" panose="020B0604020202020204" pitchFamily="34" charset="0"/>
                <a:cs typeface="Arial" panose="020B0604020202020204" pitchFamily="34" charset="0"/>
              </a:rPr>
              <a:t>financially because their payments </a:t>
            </a:r>
            <a:r>
              <a:rPr lang="x-none" sz="1100" dirty="0">
                <a:latin typeface="Arial" panose="020B0604020202020204" pitchFamily="34" charset="0"/>
                <a:cs typeface="Arial" panose="020B0604020202020204" pitchFamily="34" charset="0"/>
              </a:rPr>
              <a:t>will also be increased by this budget and then they will be able to work more </a:t>
            </a:r>
            <a:r>
              <a:rPr lang="en-GB" sz="1100" dirty="0">
                <a:latin typeface="Arial" panose="020B0604020202020204" pitchFamily="34" charset="0"/>
                <a:cs typeface="Arial" panose="020B0604020202020204" pitchFamily="34" charset="0"/>
              </a:rPr>
              <a:t>efficiently</a:t>
            </a:r>
            <a:r>
              <a:rPr lang="x-none" sz="1100" dirty="0">
                <a:latin typeface="Arial" panose="020B0604020202020204" pitchFamily="34" charset="0"/>
                <a:cs typeface="Arial" panose="020B0604020202020204" pitchFamily="34" charset="0"/>
              </a:rPr>
              <a:t>. NHS should recruit new staff members by providing online access all over the world. Recruitment should be fairly based on </a:t>
            </a:r>
            <a:r>
              <a:rPr lang="en-GB" sz="1100" dirty="0">
                <a:latin typeface="Arial" panose="020B0604020202020204" pitchFamily="34" charset="0"/>
                <a:cs typeface="Arial" panose="020B0604020202020204" pitchFamily="34" charset="0"/>
              </a:rPr>
              <a:t>intelligence, education, knowledge, and skills and it should not discriminate against anyone by considering age, race, gender, or sex. It is also very important that NHS should make proper duty plans for the care providers so that the care providers would be able to take breaks during their work which will also help to provide quality care to the patients.  By following the above criteria and plan NHS will be able to succeed in providing a better quality of care to the caretakers and the caretakers will also </a:t>
            </a:r>
            <a:r>
              <a:rPr lang="x-none" sz="1100" dirty="0">
                <a:latin typeface="Arial" panose="020B0604020202020204" pitchFamily="34" charset="0"/>
                <a:cs typeface="Arial" panose="020B0604020202020204" pitchFamily="34" charset="0"/>
              </a:rPr>
              <a:t>improve </a:t>
            </a:r>
            <a:r>
              <a:rPr lang="x-none" sz="1100">
                <a:latin typeface="Arial" panose="020B0604020202020204" pitchFamily="34" charset="0"/>
                <a:cs typeface="Arial" panose="020B0604020202020204" pitchFamily="34" charset="0"/>
              </a:rPr>
              <a:t>their health.</a:t>
            </a:r>
            <a:r>
              <a:rPr lang="en-GB" sz="1100">
                <a:latin typeface="Arial" panose="020B0604020202020204" pitchFamily="34" charset="0"/>
                <a:cs typeface="Arial" panose="020B0604020202020204" pitchFamily="34" charset="0"/>
              </a:rPr>
              <a:t>There </a:t>
            </a:r>
            <a:r>
              <a:rPr lang="en-GB" sz="1100" dirty="0">
                <a:latin typeface="Arial" panose="020B0604020202020204" pitchFamily="34" charset="0"/>
                <a:cs typeface="Arial" panose="020B0604020202020204" pitchFamily="34" charset="0"/>
              </a:rPr>
              <a:t>should be proper monitoring and reviewing systems in the NHS that will review the working procedures of the staff member so that the NHS will be able to </a:t>
            </a:r>
            <a:r>
              <a:rPr lang="en-GB" sz="1100" dirty="0" err="1">
                <a:latin typeface="Arial" panose="020B0604020202020204" pitchFamily="34" charset="0"/>
                <a:cs typeface="Arial" panose="020B0604020202020204" pitchFamily="34" charset="0"/>
              </a:rPr>
              <a:t>analyze</a:t>
            </a:r>
            <a:r>
              <a:rPr lang="en-GB" sz="1100" dirty="0">
                <a:latin typeface="Arial" panose="020B0604020202020204" pitchFamily="34" charset="0"/>
                <a:cs typeface="Arial" panose="020B0604020202020204" pitchFamily="34" charset="0"/>
              </a:rPr>
              <a:t> where improvements are needed. The monitoring system not only helps to </a:t>
            </a:r>
            <a:r>
              <a:rPr lang="en-GB" sz="1100" dirty="0" err="1">
                <a:latin typeface="Arial" panose="020B0604020202020204" pitchFamily="34" charset="0"/>
                <a:cs typeface="Arial" panose="020B0604020202020204" pitchFamily="34" charset="0"/>
              </a:rPr>
              <a:t>analyze</a:t>
            </a:r>
            <a:r>
              <a:rPr lang="en-GB" sz="1100" dirty="0">
                <a:latin typeface="Arial" panose="020B0604020202020204" pitchFamily="34" charset="0"/>
                <a:cs typeface="Arial" panose="020B0604020202020204" pitchFamily="34" charset="0"/>
              </a:rPr>
              <a:t> where improvements are needed but also helps to monitor the complaints of the caretakers. It is important to review the complaints of the caretakers so that NHS will be able to make improvements and changes where they are needed (</a:t>
            </a:r>
            <a:r>
              <a:rPr lang="en-GB" sz="1100" dirty="0" err="1">
                <a:latin typeface="Arial" panose="020B0604020202020204" pitchFamily="34" charset="0"/>
                <a:cs typeface="Arial" panose="020B0604020202020204" pitchFamily="34" charset="0"/>
              </a:rPr>
              <a:t>Dempster</a:t>
            </a:r>
            <a:r>
              <a:rPr lang="en-GB" sz="1100" dirty="0">
                <a:latin typeface="Arial" panose="020B0604020202020204" pitchFamily="34" charset="0"/>
                <a:cs typeface="Arial" panose="020B0604020202020204" pitchFamily="34" charset="0"/>
              </a:rPr>
              <a:t>, Kumar, 2021).</a:t>
            </a:r>
            <a:endParaRPr lang="en-US" dirty="0"/>
          </a:p>
        </p:txBody>
      </p:sp>
      <p:sp>
        <p:nvSpPr>
          <p:cNvPr id="4" name="TextBox 3"/>
          <p:cNvSpPr txBox="1"/>
          <p:nvPr/>
        </p:nvSpPr>
        <p:spPr>
          <a:xfrm>
            <a:off x="838200" y="4779466"/>
            <a:ext cx="348441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CONCLUSION:</a:t>
            </a:r>
          </a:p>
        </p:txBody>
      </p:sp>
      <p:sp>
        <p:nvSpPr>
          <p:cNvPr id="5" name="TextBox 4"/>
          <p:cNvSpPr txBox="1"/>
          <p:nvPr/>
        </p:nvSpPr>
        <p:spPr>
          <a:xfrm>
            <a:off x="838200" y="5364241"/>
            <a:ext cx="10515600" cy="1080680"/>
          </a:xfrm>
          <a:prstGeom prst="rect">
            <a:avLst/>
          </a:prstGeom>
          <a:noFill/>
        </p:spPr>
        <p:txBody>
          <a:bodyPr wrap="square" rtlCol="0">
            <a:spAutoFit/>
          </a:bodyPr>
          <a:lstStyle/>
          <a:p>
            <a:pPr algn="just">
              <a:lnSpc>
                <a:spcPct val="150000"/>
              </a:lnSpc>
            </a:pPr>
            <a:r>
              <a:rPr lang="en-US" sz="1100" dirty="0">
                <a:latin typeface="Arial" panose="020B0604020202020204" pitchFamily="34" charset="0"/>
                <a:cs typeface="Arial" panose="020B0604020202020204" pitchFamily="34" charset="0"/>
              </a:rPr>
              <a:t>The shortage of nurses, social care workers and health professionals in NHS is not only affecting the care provided in the care sector of the UK but it is also affecting the health of the patients which is very serious. The NHS needs to look into the matter and address the issue by implementing a proper plan and by having monitoring and review systems. In this way, NHS would be able to make improvements and provide a dignified and better quality of care to its caretakers </a:t>
            </a: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Dempster</a:t>
            </a:r>
            <a:r>
              <a:rPr lang="en-GB" sz="1100" dirty="0">
                <a:latin typeface="Arial" panose="020B0604020202020204" pitchFamily="34" charset="0"/>
                <a:cs typeface="Arial" panose="020B0604020202020204" pitchFamily="34" charset="0"/>
              </a:rPr>
              <a:t>, Kumar, 2021).</a:t>
            </a:r>
            <a:endParaRPr lang="en-US" sz="1100" dirty="0"/>
          </a:p>
        </p:txBody>
      </p:sp>
    </p:spTree>
    <p:extLst>
      <p:ext uri="{BB962C8B-B14F-4D97-AF65-F5344CB8AC3E}">
        <p14:creationId xmlns:p14="http://schemas.microsoft.com/office/powerpoint/2010/main" val="2176581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5530"/>
            <a:ext cx="10515600" cy="1325562"/>
          </a:xfrm>
        </p:spPr>
        <p:txBody>
          <a:bodyPr/>
          <a:lstStyle/>
          <a:p>
            <a:r>
              <a:rPr lang="en-US"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838200" y="819398"/>
            <a:ext cx="10515600" cy="5795158"/>
          </a:xfrm>
        </p:spPr>
        <p:txBody>
          <a:bodyPr>
            <a:noAutofit/>
          </a:bodyPr>
          <a:lstStyle/>
          <a:p>
            <a:endParaRPr lang="en-GB" sz="1100" dirty="0">
              <a:latin typeface="Arial" panose="020B0604020202020204" pitchFamily="34" charset="0"/>
              <a:cs typeface="Arial" panose="020B0604020202020204" pitchFamily="34" charset="0"/>
            </a:endParaRPr>
          </a:p>
          <a:p>
            <a:pPr fontAlgn="base">
              <a:lnSpc>
                <a:spcPct val="150000"/>
              </a:lnSpc>
            </a:pPr>
            <a:r>
              <a:rPr lang="en-GB" sz="11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Booth, R. (2022). (</a:t>
            </a:r>
            <a:r>
              <a:rPr lang="en-GB" sz="1100" kern="0" dirty="0" err="1">
                <a:solidFill>
                  <a:srgbClr val="000000"/>
                </a:solidFill>
                <a:latin typeface="Arial" panose="020B0604020202020204" pitchFamily="34" charset="0"/>
                <a:ea typeface="Times New Roman" panose="02020603050405020304" pitchFamily="18" charset="0"/>
                <a:cs typeface="Arial" panose="020B0604020202020204" pitchFamily="34" charset="0"/>
              </a:rPr>
              <a:t>n,p</a:t>
            </a:r>
            <a:r>
              <a:rPr lang="en-GB" sz="11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x-none" sz="1100" i="1" kern="1800" dirty="0">
                <a:solidFill>
                  <a:srgbClr val="000000"/>
                </a:solidFill>
                <a:latin typeface="Arial" panose="020B0604020202020204" pitchFamily="34" charset="0"/>
                <a:ea typeface="Times New Roman" panose="02020603050405020304" pitchFamily="18" charset="0"/>
                <a:cs typeface="Arial" panose="020B0604020202020204" pitchFamily="34" charset="0"/>
              </a:rPr>
              <a:t>Staffing at UK care homes 30% less than needed, survey finds </a:t>
            </a:r>
            <a:r>
              <a:rPr lang="en-GB" sz="1100" kern="1800" dirty="0">
                <a:solidFill>
                  <a:srgbClr val="000000"/>
                </a:solidFill>
                <a:latin typeface="Arial" panose="020B0604020202020204" pitchFamily="34" charset="0"/>
                <a:ea typeface="Times New Roman" panose="02020603050405020304" pitchFamily="18" charset="0"/>
                <a:cs typeface="Arial" panose="020B0604020202020204" pitchFamily="34" charset="0"/>
              </a:rPr>
              <a:t>Retrieved from https://amp.theguardian.com/society/2022/jan/13/staffing-at-uk-care-homes-30-less-than-needed-survey-finds</a:t>
            </a: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Bush, T. (2019). (</a:t>
            </a:r>
            <a:r>
              <a:rPr lang="en-US" sz="1100" dirty="0" err="1">
                <a:latin typeface="Arial" panose="020B0604020202020204" pitchFamily="34" charset="0"/>
                <a:cs typeface="Arial" panose="020B0604020202020204" pitchFamily="34" charset="0"/>
              </a:rPr>
              <a:t>n,p</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PESTLE Analysis of the NHS. </a:t>
            </a:r>
            <a:r>
              <a:rPr lang="en-US" sz="1100" dirty="0">
                <a:latin typeface="Arial" panose="020B0604020202020204" pitchFamily="34" charset="0"/>
                <a:cs typeface="Arial" panose="020B0604020202020204" pitchFamily="34" charset="0"/>
              </a:rPr>
              <a:t>Retrieved from https://pestleanalysis.com/nhs-pestle-analysis/</a:t>
            </a:r>
          </a:p>
          <a:p>
            <a:pPr>
              <a:lnSpc>
                <a:spcPct val="150000"/>
              </a:lnSpc>
            </a:pPr>
            <a:r>
              <a:rPr lang="en-US" sz="1100" dirty="0" err="1">
                <a:latin typeface="Arial" panose="020B0604020202020204" pitchFamily="34" charset="0"/>
                <a:cs typeface="Arial" panose="020B0604020202020204" pitchFamily="34" charset="0"/>
              </a:rPr>
              <a:t>Contributer</a:t>
            </a:r>
            <a:r>
              <a:rPr lang="en-US" sz="1100" dirty="0">
                <a:latin typeface="Arial" panose="020B0604020202020204" pitchFamily="34" charset="0"/>
                <a:cs typeface="Arial" panose="020B0604020202020204" pitchFamily="34" charset="0"/>
              </a:rPr>
              <a:t>, T. (</a:t>
            </a:r>
            <a:r>
              <a:rPr lang="en-US" sz="1100" dirty="0" err="1">
                <a:latin typeface="Arial" panose="020B0604020202020204" pitchFamily="34" charset="0"/>
                <a:cs typeface="Arial" panose="020B0604020202020204" pitchFamily="34" charset="0"/>
              </a:rPr>
              <a:t>n,d</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n,p</a:t>
            </a:r>
            <a:r>
              <a:rPr lang="en-US" sz="1100" dirty="0">
                <a:latin typeface="Arial" panose="020B0604020202020204" pitchFamily="34" charset="0"/>
                <a:cs typeface="Arial" panose="020B0604020202020204" pitchFamily="34" charset="0"/>
              </a:rPr>
              <a:t>). </a:t>
            </a:r>
            <a:r>
              <a:rPr lang="fr-FR" sz="1100" i="1" dirty="0">
                <a:latin typeface="Arial" panose="020B0604020202020204" pitchFamily="34" charset="0"/>
                <a:cs typeface="Arial" panose="020B0604020202020204" pitchFamily="34" charset="0"/>
              </a:rPr>
              <a:t>PMI (plus, minus, </a:t>
            </a:r>
            <a:r>
              <a:rPr lang="fr-FR" sz="1100" i="1" dirty="0" err="1">
                <a:latin typeface="Arial" panose="020B0604020202020204" pitchFamily="34" charset="0"/>
                <a:cs typeface="Arial" panose="020B0604020202020204" pitchFamily="34" charset="0"/>
              </a:rPr>
              <a:t>interesting</a:t>
            </a:r>
            <a:r>
              <a:rPr lang="fr-FR" sz="1100" i="1" dirty="0">
                <a:latin typeface="Arial" panose="020B0604020202020204" pitchFamily="34" charset="0"/>
                <a:cs typeface="Arial" panose="020B0604020202020204" pitchFamily="34" charset="0"/>
              </a:rPr>
              <a:t>) </a:t>
            </a:r>
            <a:r>
              <a:rPr lang="fr-FR" sz="1100" i="1" dirty="0" err="1">
                <a:latin typeface="Arial" panose="020B0604020202020204" pitchFamily="34" charset="0"/>
                <a:cs typeface="Arial" panose="020B0604020202020204" pitchFamily="34" charset="0"/>
              </a:rPr>
              <a:t>retrospective</a:t>
            </a:r>
            <a:r>
              <a:rPr lang="fr-FR" sz="1100" i="1" dirty="0">
                <a:latin typeface="Arial" panose="020B0604020202020204" pitchFamily="34" charset="0"/>
                <a:cs typeface="Arial" panose="020B0604020202020204" pitchFamily="34" charset="0"/>
              </a:rPr>
              <a:t> </a:t>
            </a:r>
            <a:r>
              <a:rPr lang="fr-FR" sz="1100" dirty="0" err="1">
                <a:latin typeface="Arial" panose="020B0604020202020204" pitchFamily="34" charset="0"/>
                <a:cs typeface="Arial" panose="020B0604020202020204" pitchFamily="34" charset="0"/>
              </a:rPr>
              <a:t>Retrieved</a:t>
            </a:r>
            <a:r>
              <a:rPr lang="fr-FR" sz="1100" dirty="0">
                <a:latin typeface="Arial" panose="020B0604020202020204" pitchFamily="34" charset="0"/>
                <a:cs typeface="Arial" panose="020B0604020202020204" pitchFamily="34" charset="0"/>
              </a:rPr>
              <a:t> from https://www.techtarget.com/whatis/definition/PMI-plus-minus-interesting-retrospective</a:t>
            </a:r>
            <a:endParaRPr lang="en-US" sz="1100" i="1" dirty="0">
              <a:latin typeface="Arial" panose="020B0604020202020204" pitchFamily="34" charset="0"/>
              <a:cs typeface="Arial" panose="020B0604020202020204" pitchFamily="34" charset="0"/>
            </a:endParaRPr>
          </a:p>
          <a:p>
            <a:pPr>
              <a:lnSpc>
                <a:spcPct val="150000"/>
              </a:lnSpc>
            </a:pPr>
            <a:r>
              <a:rPr lang="en-US" sz="1100" dirty="0" err="1">
                <a:latin typeface="Arial" panose="020B0604020202020204" pitchFamily="34" charset="0"/>
                <a:cs typeface="Arial" panose="020B0604020202020204" pitchFamily="34" charset="0"/>
              </a:rPr>
              <a:t>Dempster</a:t>
            </a:r>
            <a:r>
              <a:rPr lang="en-US" sz="1100" dirty="0">
                <a:latin typeface="Arial" panose="020B0604020202020204" pitchFamily="34" charset="0"/>
                <a:cs typeface="Arial" panose="020B0604020202020204" pitchFamily="34" charset="0"/>
              </a:rPr>
              <a:t>, H. Kumar, C. (2021). (</a:t>
            </a:r>
            <a:r>
              <a:rPr lang="en-US" sz="1100" dirty="0" err="1">
                <a:latin typeface="Arial" panose="020B0604020202020204" pitchFamily="34" charset="0"/>
                <a:cs typeface="Arial" panose="020B0604020202020204" pitchFamily="34" charset="0"/>
              </a:rPr>
              <a:t>n,p</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Staffing shortages in the UK’s care sector: a sign of things to come</a:t>
            </a:r>
            <a:r>
              <a:rPr lang="en-US" sz="1100" dirty="0">
                <a:latin typeface="Arial" panose="020B0604020202020204" pitchFamily="34" charset="0"/>
                <a:cs typeface="Arial" panose="020B0604020202020204" pitchFamily="34" charset="0"/>
              </a:rPr>
              <a:t>. Retrieved from https://odi.org/en/insights/staffing-shortages-in-the-uks-care-sector-a-sign-of-things-to-come/</a:t>
            </a:r>
          </a:p>
          <a:p>
            <a:pPr>
              <a:lnSpc>
                <a:spcPct val="150000"/>
              </a:lnSpc>
            </a:pPr>
            <a:r>
              <a:rPr lang="en-US" sz="1100" i="1"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Fotaki</a:t>
            </a:r>
            <a:r>
              <a:rPr lang="en-US" sz="1100" dirty="0">
                <a:latin typeface="Arial" panose="020B0604020202020204" pitchFamily="34" charset="0"/>
                <a:cs typeface="Arial" panose="020B0604020202020204" pitchFamily="34" charset="0"/>
              </a:rPr>
              <a:t>, M. Kaya, D. (2022). (</a:t>
            </a:r>
            <a:r>
              <a:rPr lang="en-US" sz="1100" dirty="0" err="1">
                <a:latin typeface="Arial" panose="020B0604020202020204" pitchFamily="34" charset="0"/>
                <a:cs typeface="Arial" panose="020B0604020202020204" pitchFamily="34" charset="0"/>
              </a:rPr>
              <a:t>n,p</a:t>
            </a:r>
            <a:r>
              <a:rPr lang="en-US" sz="1100" i="1" dirty="0">
                <a:latin typeface="Arial" panose="020B0604020202020204" pitchFamily="34" charset="0"/>
                <a:cs typeface="Arial" panose="020B0604020202020204" pitchFamily="34" charset="0"/>
              </a:rPr>
              <a:t>). Why care home staff in the UK are at breaking point. </a:t>
            </a:r>
            <a:r>
              <a:rPr lang="en-US" sz="1100" dirty="0">
                <a:latin typeface="Arial" panose="020B0604020202020204" pitchFamily="34" charset="0"/>
                <a:cs typeface="Arial" panose="020B0604020202020204" pitchFamily="34" charset="0"/>
              </a:rPr>
              <a:t>Retrieved from https://theconversation.com/why-care-home-staff-in-the-uk-are-at-breaking-point-185234</a:t>
            </a:r>
          </a:p>
          <a:p>
            <a:pPr>
              <a:lnSpc>
                <a:spcPct val="150000"/>
              </a:lnSpc>
            </a:pP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“How to Construct a Fishbone Diagram”. </a:t>
            </a:r>
            <a:r>
              <a:rPr lang="en-US" sz="1100" dirty="0">
                <a:latin typeface="Arial" panose="020B0604020202020204" pitchFamily="34" charset="0"/>
                <a:cs typeface="Arial" panose="020B0604020202020204" pitchFamily="34" charset="0"/>
              </a:rPr>
              <a:t>(2011). (</a:t>
            </a:r>
            <a:r>
              <a:rPr lang="en-US" sz="1100" dirty="0" err="1">
                <a:latin typeface="Arial" panose="020B0604020202020204" pitchFamily="34" charset="0"/>
                <a:cs typeface="Arial" panose="020B0604020202020204" pitchFamily="34" charset="0"/>
              </a:rPr>
              <a:t>n,p</a:t>
            </a:r>
            <a:r>
              <a:rPr lang="en-US" sz="1100" dirty="0">
                <a:latin typeface="Arial" panose="020B0604020202020204" pitchFamily="34" charset="0"/>
                <a:cs typeface="Arial" panose="020B0604020202020204" pitchFamily="34" charset="0"/>
              </a:rPr>
              <a:t>). Retrieved from https://www.england.nhs.uk/improvement-hub/publication/how-to-construct-a-fishbone-diagram/</a:t>
            </a:r>
          </a:p>
          <a:p>
            <a:pPr>
              <a:lnSpc>
                <a:spcPct val="150000"/>
              </a:lnSpc>
            </a:pPr>
            <a:r>
              <a:rPr lang="en-GB" sz="11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Learner, S. (2022). (</a:t>
            </a:r>
            <a:r>
              <a:rPr lang="en-GB" sz="1100" kern="0" dirty="0" err="1">
                <a:solidFill>
                  <a:srgbClr val="000000"/>
                </a:solidFill>
                <a:latin typeface="Arial" panose="020B0604020202020204" pitchFamily="34" charset="0"/>
                <a:ea typeface="Times New Roman" panose="02020603050405020304" pitchFamily="18" charset="0"/>
                <a:cs typeface="Arial" panose="020B0604020202020204" pitchFamily="34" charset="0"/>
              </a:rPr>
              <a:t>n,p</a:t>
            </a:r>
            <a:r>
              <a:rPr lang="en-GB" sz="11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x-none" sz="1100" i="1" kern="1800" dirty="0">
                <a:solidFill>
                  <a:srgbClr val="000000"/>
                </a:solidFill>
                <a:latin typeface="Arial" panose="020B0604020202020204" pitchFamily="34" charset="0"/>
                <a:ea typeface="Times New Roman" panose="02020603050405020304" pitchFamily="18" charset="0"/>
                <a:cs typeface="Arial" panose="020B0604020202020204" pitchFamily="34" charset="0"/>
              </a:rPr>
              <a:t>Care homes turn away new residents as staff shortages worsen </a:t>
            </a:r>
            <a:r>
              <a:rPr lang="en-GB" sz="1100" kern="1800" dirty="0">
                <a:solidFill>
                  <a:srgbClr val="000000"/>
                </a:solidFill>
                <a:latin typeface="Arial" panose="020B0604020202020204" pitchFamily="34" charset="0"/>
                <a:ea typeface="Times New Roman" panose="02020603050405020304" pitchFamily="18" charset="0"/>
                <a:cs typeface="Arial" panose="020B0604020202020204" pitchFamily="34" charset="0"/>
              </a:rPr>
              <a:t>Retrieved from https://www.carehome.co.uk/news/amp/article/id/1663313/staff-shortages-care-homes-close</a:t>
            </a: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Rob. (2017). (</a:t>
            </a:r>
            <a:r>
              <a:rPr lang="en-US" sz="1100" dirty="0" err="1">
                <a:latin typeface="Arial" panose="020B0604020202020204" pitchFamily="34" charset="0"/>
                <a:cs typeface="Arial" panose="020B0604020202020204" pitchFamily="34" charset="0"/>
              </a:rPr>
              <a:t>n,p</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Social care crisis : dealing with staff shortages (UK). </a:t>
            </a:r>
            <a:r>
              <a:rPr lang="en-US" sz="1100" dirty="0">
                <a:latin typeface="Arial" panose="020B0604020202020204" pitchFamily="34" charset="0"/>
                <a:cs typeface="Arial" panose="020B0604020202020204" pitchFamily="34" charset="0"/>
              </a:rPr>
              <a:t>Retrieved from https://securehealthcaresolutions.co.uk/social-care-crisis-dealing-with-staff-shortages-uk/</a:t>
            </a:r>
          </a:p>
        </p:txBody>
      </p:sp>
    </p:spTree>
    <p:extLst>
      <p:ext uri="{BB962C8B-B14F-4D97-AF65-F5344CB8AC3E}">
        <p14:creationId xmlns:p14="http://schemas.microsoft.com/office/powerpoint/2010/main" val="20826014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1DE071-F93E-F0B3-A4C9-6A4EE5E082DA}"/>
              </a:ext>
            </a:extLst>
          </p:cNvPr>
          <p:cNvSpPr>
            <a:spLocks noGrp="1"/>
          </p:cNvSpPr>
          <p:nvPr>
            <p:ph idx="1"/>
          </p:nvPr>
        </p:nvSpPr>
        <p:spPr>
          <a:xfrm>
            <a:off x="838200" y="789459"/>
            <a:ext cx="10515600" cy="5387504"/>
          </a:xfrm>
        </p:spPr>
        <p:txBody>
          <a:bodyPr>
            <a:normAutofit/>
          </a:bodyPr>
          <a:lstStyle/>
          <a:p>
            <a:pPr fontAlgn="base">
              <a:lnSpc>
                <a:spcPct val="150000"/>
              </a:lnSpc>
            </a:pPr>
            <a:r>
              <a:rPr lang="en-GB" sz="1100" kern="0" dirty="0">
                <a:solidFill>
                  <a:srgbClr val="191919"/>
                </a:solidFill>
                <a:effectLst/>
                <a:latin typeface="Arial" panose="020B0604020202020204" pitchFamily="34" charset="0"/>
                <a:ea typeface="Times New Roman" panose="02020603050405020304" pitchFamily="18" charset="0"/>
                <a:cs typeface="Arial" panose="020B0604020202020204" pitchFamily="34" charset="0"/>
              </a:rPr>
              <a:t>Samuel, M. (2022). (</a:t>
            </a:r>
            <a:r>
              <a:rPr lang="en-GB" sz="1100" kern="0" dirty="0" err="1">
                <a:solidFill>
                  <a:srgbClr val="191919"/>
                </a:solidFill>
                <a:effectLst/>
                <a:latin typeface="Arial" panose="020B0604020202020204" pitchFamily="34" charset="0"/>
                <a:ea typeface="Times New Roman" panose="02020603050405020304" pitchFamily="18" charset="0"/>
                <a:cs typeface="Arial" panose="020B0604020202020204" pitchFamily="34" charset="0"/>
              </a:rPr>
              <a:t>n,p</a:t>
            </a:r>
            <a:r>
              <a:rPr lang="en-GB" sz="1100" kern="0" dirty="0">
                <a:solidFill>
                  <a:srgbClr val="191919"/>
                </a:solidFill>
                <a:effectLst/>
                <a:latin typeface="Arial" panose="020B0604020202020204" pitchFamily="34" charset="0"/>
                <a:ea typeface="Times New Roman" panose="02020603050405020304" pitchFamily="18" charset="0"/>
                <a:cs typeface="Arial" panose="020B0604020202020204" pitchFamily="34" charset="0"/>
              </a:rPr>
              <a:t>). </a:t>
            </a:r>
            <a:r>
              <a:rPr lang="x-none" sz="1100" i="1" kern="1800" dirty="0">
                <a:solidFill>
                  <a:srgbClr val="191919"/>
                </a:solidFill>
                <a:effectLst/>
                <a:latin typeface="Arial" panose="020B0604020202020204" pitchFamily="34" charset="0"/>
                <a:ea typeface="Times New Roman" panose="02020603050405020304" pitchFamily="18" charset="0"/>
                <a:cs typeface="Arial" panose="020B0604020202020204" pitchFamily="34" charset="0"/>
              </a:rPr>
              <a:t>‘Grim, difficult and relentless’: stark social care staffing pressures revealed in latest data</a:t>
            </a:r>
            <a:r>
              <a:rPr lang="en-GB" sz="1100" i="1" kern="1800" dirty="0">
                <a:solidFill>
                  <a:srgbClr val="191919"/>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1800" dirty="0">
                <a:solidFill>
                  <a:srgbClr val="191919"/>
                </a:solidFill>
                <a:effectLst/>
                <a:latin typeface="Arial" panose="020B0604020202020204" pitchFamily="34" charset="0"/>
                <a:ea typeface="Times New Roman" panose="02020603050405020304" pitchFamily="18" charset="0"/>
                <a:cs typeface="Arial" panose="020B0604020202020204" pitchFamily="34" charset="0"/>
              </a:rPr>
              <a:t>Retrieved from https://www.communitycare.co.uk/2022/01/13/grim-difficult-and-relentless-stark-social-care-staffing-pressures-revealed-in-latest-data/</a:t>
            </a:r>
          </a:p>
          <a:p>
            <a:pPr fontAlgn="base">
              <a:lnSpc>
                <a:spcPct val="150000"/>
              </a:lnSpc>
            </a:pPr>
            <a:r>
              <a:rPr lang="en-GB" sz="1100" i="1" dirty="0">
                <a:solidFill>
                  <a:srgbClr val="000000"/>
                </a:solidFill>
                <a:latin typeface="Arial" panose="020B0604020202020204" pitchFamily="34" charset="0"/>
                <a:ea typeface="Times New Roman" panose="020F0502020204030204" pitchFamily="34" charset="0"/>
                <a:cs typeface="Arial" panose="020B0604020202020204" pitchFamily="34" charset="0"/>
              </a:rPr>
              <a:t>“Staffing levels in care ‘dangerously low’ with dying residents denied dignified end, says UNISON </a:t>
            </a:r>
            <a:r>
              <a:rPr lang="en-GB" sz="1100" i="1" dirty="0" err="1">
                <a:solidFill>
                  <a:srgbClr val="000000"/>
                </a:solidFill>
                <a:latin typeface="Arial" panose="020B0604020202020204" pitchFamily="34" charset="0"/>
                <a:ea typeface="Times New Roman" panose="020F0502020204030204" pitchFamily="34" charset="0"/>
                <a:cs typeface="Arial" panose="020B0604020202020204" pitchFamily="34" charset="0"/>
              </a:rPr>
              <a:t>surv</a:t>
            </a:r>
            <a:r>
              <a:rPr lang="en-US" sz="1100" i="1" dirty="0" err="1">
                <a:solidFill>
                  <a:srgbClr val="000000"/>
                </a:solidFill>
                <a:latin typeface="Arial" panose="020B0604020202020204" pitchFamily="34" charset="0"/>
                <a:ea typeface="Times New Roman" panose="020F0502020204030204" pitchFamily="34" charset="0"/>
                <a:cs typeface="Arial" panose="020B0604020202020204" pitchFamily="34" charset="0"/>
              </a:rPr>
              <a:t>ey</a:t>
            </a:r>
            <a:r>
              <a:rPr lang="en-US" sz="1100" i="1" dirty="0">
                <a:solidFill>
                  <a:srgbClr val="000000"/>
                </a:solidFill>
                <a:latin typeface="Arial" panose="020B0604020202020204" pitchFamily="34" charset="0"/>
                <a:ea typeface="Times New Roman" panose="020F0502020204030204" pitchFamily="34" charset="0"/>
                <a:cs typeface="Arial" panose="020B0604020202020204" pitchFamily="34" charset="0"/>
              </a:rPr>
              <a:t>”.</a:t>
            </a:r>
            <a:r>
              <a:rPr lang="en-US" sz="1100" dirty="0">
                <a:solidFill>
                  <a:srgbClr val="000000"/>
                </a:solidFill>
                <a:latin typeface="Arial" panose="020B0604020202020204" pitchFamily="34" charset="0"/>
                <a:ea typeface="Times New Roman" panose="020F0502020204030204" pitchFamily="34" charset="0"/>
                <a:cs typeface="Arial" panose="020B0604020202020204" pitchFamily="34" charset="0"/>
              </a:rPr>
              <a:t> (2021). (</a:t>
            </a:r>
            <a:r>
              <a:rPr lang="en-US" sz="1100" dirty="0" err="1">
                <a:solidFill>
                  <a:srgbClr val="000000"/>
                </a:solidFill>
                <a:latin typeface="Arial" panose="020B0604020202020204" pitchFamily="34" charset="0"/>
                <a:ea typeface="Times New Roman" panose="020F0502020204030204" pitchFamily="34" charset="0"/>
                <a:cs typeface="Arial" panose="020B0604020202020204" pitchFamily="34" charset="0"/>
              </a:rPr>
              <a:t>n,p</a:t>
            </a:r>
            <a:r>
              <a:rPr lang="en-US" sz="1100" dirty="0">
                <a:solidFill>
                  <a:srgbClr val="000000"/>
                </a:solidFill>
                <a:latin typeface="Arial" panose="020B0604020202020204" pitchFamily="34" charset="0"/>
                <a:ea typeface="Times New Roman" panose="020F0502020204030204" pitchFamily="34" charset="0"/>
                <a:cs typeface="Arial" panose="020B0604020202020204" pitchFamily="34" charset="0"/>
              </a:rPr>
              <a:t>). Retrieved from https://www.unison.org.uk/news/press-release/2021/11/staffing-levels-in-care-dangerously-low-with-dying-residents-denied-dignified-end-says-unison-survey/#:~:text=Or%20email%20us ,Staffing%20levels%20in%20care%20'dangerously%20low'%20with%20dying%20residents%20denied,survey%20published%20today%20(Wednesday).</a:t>
            </a:r>
            <a:endParaRPr lang="en-US" sz="1100" kern="0" dirty="0">
              <a:solidFill>
                <a:srgbClr val="2F5496"/>
              </a:solidFill>
              <a:latin typeface="Arial" panose="020B0604020202020204" pitchFamily="34" charset="0"/>
              <a:ea typeface="Times New Roman" panose="02020603050405020304" pitchFamily="18" charset="0"/>
              <a:cs typeface="Arial" panose="020B0604020202020204" pitchFamily="34" charset="0"/>
            </a:endParaRPr>
          </a:p>
          <a:p>
            <a:pPr fontAlgn="base">
              <a:lnSpc>
                <a:spcPct val="150000"/>
              </a:lnSpc>
            </a:pPr>
            <a:r>
              <a:rPr lang="en-US" sz="1100" i="1" dirty="0">
                <a:latin typeface="Arial" panose="020B0604020202020204" pitchFamily="34" charset="0"/>
                <a:cs typeface="Arial" panose="020B0604020202020204" pitchFamily="34" charset="0"/>
              </a:rPr>
              <a:t>“5 interesting NHS facts The NHS has helped millions of people through illness and injury, but how much do we actually know about the </a:t>
            </a:r>
            <a:r>
              <a:rPr lang="en-US" sz="1100" i="1" dirty="0" err="1">
                <a:latin typeface="Arial" panose="020B0604020202020204" pitchFamily="34" charset="0"/>
                <a:cs typeface="Arial" panose="020B0604020202020204" pitchFamily="34" charset="0"/>
              </a:rPr>
              <a:t>organisation</a:t>
            </a:r>
            <a:r>
              <a:rPr lang="en-US" sz="1100" i="1" dirty="0">
                <a:latin typeface="Arial" panose="020B0604020202020204" pitchFamily="34" charset="0"/>
                <a:cs typeface="Arial" panose="020B0604020202020204" pitchFamily="34" charset="0"/>
              </a:rPr>
              <a:t>? Here are our top 5 interesting NHS facts”. </a:t>
            </a:r>
            <a:r>
              <a:rPr lang="en-US" sz="1100" dirty="0">
                <a:latin typeface="Arial" panose="020B0604020202020204" pitchFamily="34" charset="0"/>
                <a:cs typeface="Arial" panose="020B0604020202020204" pitchFamily="34" charset="0"/>
              </a:rPr>
              <a:t>(2018). (</a:t>
            </a:r>
            <a:r>
              <a:rPr lang="en-US" sz="1100" dirty="0" err="1">
                <a:latin typeface="Arial" panose="020B0604020202020204" pitchFamily="34" charset="0"/>
                <a:cs typeface="Arial" panose="020B0604020202020204" pitchFamily="34" charset="0"/>
              </a:rPr>
              <a:t>n,p</a:t>
            </a:r>
            <a:r>
              <a:rPr lang="en-US" sz="1100" dirty="0">
                <a:latin typeface="Arial" panose="020B0604020202020204" pitchFamily="34" charset="0"/>
                <a:cs typeface="Arial" panose="020B0604020202020204" pitchFamily="34" charset="0"/>
              </a:rPr>
              <a:t>). Retrieved from https://www.staroutico.com/latest-news/5-interesting-nhs-facts/</a:t>
            </a:r>
            <a:endParaRPr lang="en-US" sz="11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7459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360</TotalTime>
  <Words>3515</Words>
  <Application>Microsoft Office PowerPoint</Application>
  <PresentationFormat>Widescreen</PresentationFormat>
  <Paragraphs>101</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PROBLEM SOLVING AND DECISION MAKING</vt:lpstr>
      <vt:lpstr>INTRODUCTION:</vt:lpstr>
      <vt:lpstr>REASONS WHY THERE IS A SHORTAGE OF CARE WORKERS IN UK?</vt:lpstr>
      <vt:lpstr>RESIDENTIAL HOME-BASED CARE WORKERS FACING DIFFICULTIES IN PAYMENTS:</vt:lpstr>
      <vt:lpstr>WHO ARE AFFECTED BY THE SHORTAGE OF CARE WORKERS IN UK?</vt:lpstr>
      <vt:lpstr>PESTLE ANALYSIS OF THE CARE SECTOR (NHS) IN UK:</vt:lpstr>
      <vt:lpstr>PowerPoint Presentation</vt:lpstr>
      <vt:lpstr>GRAPH INDICATING EU WORKERS AND NON-EU WORKERS:</vt:lpstr>
      <vt:lpstr>PowerPoint Presentation</vt:lpstr>
      <vt:lpstr>ADDRESSING THE PROBLEM OF STAFF SHORTAGE IN THE UK:</vt:lpstr>
      <vt:lpstr>PMI ANALYSIS OF CARE SECTOR NHS IN UNITED KINGDOM:</vt:lpstr>
      <vt:lpstr>PowerPoint Presentation</vt:lpstr>
      <vt:lpstr>TO MAKE A PLAN FOR NHS TO ADDRESS THESE ISSUES: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Microsoft account</dc:creator>
  <cp:lastModifiedBy>Diana Willsher</cp:lastModifiedBy>
  <cp:revision>51</cp:revision>
  <dcterms:created xsi:type="dcterms:W3CDTF">2022-07-18T11:29:05Z</dcterms:created>
  <dcterms:modified xsi:type="dcterms:W3CDTF">2022-07-21T10:01:42Z</dcterms:modified>
</cp:coreProperties>
</file>