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1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51435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5" d="100"/>
          <a:sy n="145" d="100"/>
        </p:scale>
        <p:origin x="100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014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01724"/>
            <a:ext cx="6477805" cy="1906073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648403"/>
            <a:ext cx="6477804" cy="733216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46981"/>
            <a:ext cx="3730436" cy="2319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599230"/>
            <a:ext cx="608264" cy="377684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646407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55086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77099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317097"/>
            <a:ext cx="6482366" cy="1415963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2854647"/>
            <a:ext cx="6472835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2853739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62310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03667"/>
            <a:ext cx="7204226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508159"/>
            <a:ext cx="3483864" cy="25864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513007"/>
            <a:ext cx="3483864" cy="25811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19065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03123"/>
            <a:ext cx="7205746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514662"/>
            <a:ext cx="3483864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118202"/>
            <a:ext cx="3483864" cy="19833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517253"/>
            <a:ext cx="3483864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116119"/>
            <a:ext cx="3483864" cy="1978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625023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645900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23373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599230"/>
            <a:ext cx="2454824" cy="168533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599230"/>
            <a:ext cx="4509353" cy="349412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404119"/>
            <a:ext cx="2456260" cy="1686136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404118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258083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847135"/>
            <a:ext cx="4149246" cy="1372938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359494"/>
            <a:ext cx="4143303" cy="1502807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102393"/>
            <a:ext cx="4145513" cy="240092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7/3/2026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38981"/>
            <a:ext cx="4155753" cy="24069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357704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7206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79948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599230"/>
            <a:ext cx="1211807" cy="349491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599230"/>
            <a:ext cx="5871623" cy="34949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599230"/>
            <a:ext cx="0" cy="3494917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50060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3793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1.jp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514607"/>
            <a:ext cx="9144000" cy="3079456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4594860"/>
            <a:ext cx="9144000" cy="55721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03390"/>
            <a:ext cx="7202456" cy="7869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511799"/>
            <a:ext cx="7202456" cy="258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47778"/>
            <a:ext cx="2625536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7/3/2026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46981"/>
            <a:ext cx="445412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599230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596310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339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2.xml" /><Relationship Id="rId6" Type="http://schemas.openxmlformats.org/officeDocument/2006/relationships/image" Target="../media/image6.jpeg" /><Relationship Id="rId5" Type="http://schemas.openxmlformats.org/officeDocument/2006/relationships/image" Target="../media/image5.png" /><Relationship Id="rId4" Type="http://schemas.openxmlformats.org/officeDocument/2006/relationships/image" Target="../media/image4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457200" y="256032"/>
            <a:ext cx="5943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323385" y="130830"/>
            <a:ext cx="594360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800" b="1" dirty="0"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Care Documentation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800" b="1" dirty="0"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at Riverdale Nursing Home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23385" y="2151654"/>
            <a:ext cx="5943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How Microsoft Word helps staff write better, safer care records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FF0D10-D128-4C45-7EAE-1E8F0C8152B7}"/>
              </a:ext>
            </a:extLst>
          </p:cNvPr>
          <p:cNvSpPr txBox="1"/>
          <p:nvPr/>
        </p:nvSpPr>
        <p:spPr>
          <a:xfrm>
            <a:off x="323385" y="2778369"/>
            <a:ext cx="54135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Module name: Digital Skills and Research Methods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Student name: Patricia Tandazo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Student ID: 2545058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Lecturer’s Name: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Kwame Assa-Agyei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Introduction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65760" y="1188720"/>
            <a:ext cx="2286000" cy="411480"/>
          </a:xfrm>
          <a:prstGeom prst="rect">
            <a:avLst/>
          </a:prstGeom>
          <a:solidFill>
            <a:srgbClr val="2E75B6"/>
          </a:solidFill>
          <a:ln w="12700">
            <a:solidFill>
              <a:srgbClr val="2E75B6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65760" y="1188720"/>
            <a:ext cx="2286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CARE RECORD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2971800" y="1115568"/>
            <a:ext cx="58521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F4E79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What is Care Documentation?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2971800" y="1609344"/>
            <a:ext cx="58521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spcAft>
                <a:spcPts val="400"/>
              </a:spcAft>
              <a:buNone/>
            </a:pPr>
            <a:r>
              <a:rPr lang="en-GB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 documentation is recording everything that happens to a resident, such as what medication they take, how they are feeling, and whether there have been any changes in their condition.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2971800" y="2697480"/>
            <a:ext cx="58521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spcAft>
                <a:spcPts val="400"/>
              </a:spcAft>
              <a:buNone/>
            </a:pP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If these records are unclear, incomplete or stored in different places, staff on the next shift may not have the information they need — and that puts residents at risk.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971800" y="3749040"/>
            <a:ext cx="5852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This presentation recommends Microsoft Word as the best tool for care documentation at Riverdale.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2971800" y="4462272"/>
            <a:ext cx="1371600" cy="457200"/>
          </a:xfrm>
          <a:prstGeom prst="roundRect">
            <a:avLst>
              <a:gd name="adj" fmla="val 50000"/>
            </a:avLst>
          </a:prstGeom>
          <a:solidFill>
            <a:srgbClr val="1F4E79"/>
          </a:solidFill>
          <a:ln w="12700">
            <a:solidFill>
              <a:srgbClr val="2E75B6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971800" y="4462272"/>
            <a:ext cx="1371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The problem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453128" y="4462272"/>
            <a:ext cx="1371600" cy="457200"/>
          </a:xfrm>
          <a:prstGeom prst="roundRect">
            <a:avLst>
              <a:gd name="adj" fmla="val 50000"/>
            </a:avLst>
          </a:prstGeom>
          <a:solidFill>
            <a:srgbClr val="DEEAF1"/>
          </a:solidFill>
          <a:ln w="12700">
            <a:solidFill>
              <a:srgbClr val="2E75B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453128" y="4462272"/>
            <a:ext cx="1371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4E79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Why Word?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5934456" y="4462272"/>
            <a:ext cx="1371600" cy="457200"/>
          </a:xfrm>
          <a:prstGeom prst="roundRect">
            <a:avLst>
              <a:gd name="adj" fmla="val 50000"/>
            </a:avLst>
          </a:prstGeom>
          <a:solidFill>
            <a:srgbClr val="DEEAF1"/>
          </a:solidFill>
          <a:ln w="12700">
            <a:solidFill>
              <a:srgbClr val="2E75B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934456" y="4462272"/>
            <a:ext cx="1371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4E79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How it helps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7406640" y="4480560"/>
            <a:ext cx="1371600" cy="457200"/>
          </a:xfrm>
          <a:prstGeom prst="roundRect">
            <a:avLst>
              <a:gd name="adj" fmla="val 50000"/>
            </a:avLst>
          </a:prstGeom>
          <a:solidFill>
            <a:srgbClr val="DEEAF1"/>
          </a:solidFill>
          <a:ln w="12700">
            <a:solidFill>
              <a:srgbClr val="2E75B6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415784" y="4462272"/>
            <a:ext cx="1371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4E79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Pros &amp; Cons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Strategies To Complete Patient Documentation In Time">
            <a:extLst>
              <a:ext uri="{FF2B5EF4-FFF2-40B4-BE49-F238E27FC236}">
                <a16:creationId xmlns:a16="http://schemas.microsoft.com/office/drawing/2014/main" id="{EC1E737C-09C6-0360-EFD9-D2445DFEC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28" y="1758240"/>
            <a:ext cx="2642063" cy="244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The Problem: How Riverdale Records Care Today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55286" y="1027572"/>
            <a:ext cx="4114800" cy="3794760"/>
          </a:xfrm>
          <a:prstGeom prst="roundRect">
            <a:avLst>
              <a:gd name="adj" fmla="val 2410"/>
            </a:avLst>
          </a:prstGeom>
          <a:solidFill>
            <a:srgbClr val="DEEAF1"/>
          </a:solidFill>
          <a:ln w="12700">
            <a:solidFill>
              <a:srgbClr val="BDD7EE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404588" y="1263946"/>
            <a:ext cx="3749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What staff have to document</a:t>
            </a:r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457200" y="1572768"/>
            <a:ext cx="37490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spcAft>
                <a:spcPts val="700"/>
              </a:spcAft>
              <a:buSzPct val="100000"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1-Medication given — what, when and by whom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700"/>
              </a:spcAft>
              <a:buSzPct val="100000"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2-Daily care — washing, meals, mobility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700"/>
              </a:spcAft>
              <a:buSzPct val="100000"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3-Changes in a resident's health or behaviour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700"/>
              </a:spcAft>
              <a:buSzPct val="100000"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4-Any accidents or incidents on shift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700"/>
              </a:spcAft>
              <a:buSzPct val="100000"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5-Each resident's individual care plan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365760" y="3571149"/>
            <a:ext cx="3749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The problem today: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04588" y="3789337"/>
            <a:ext cx="374904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Records are written by hand and kept in different places, making them hard to find when needed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695473" y="2217420"/>
            <a:ext cx="12344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4454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Handwritten note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900" dirty="0">
                <a:solidFill>
                  <a:srgbClr val="4454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(lost in drawer)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793992" y="2245020"/>
            <a:ext cx="2377440" cy="531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Paper form</a:t>
            </a:r>
          </a:p>
          <a:p>
            <a:pPr marL="0" indent="0" algn="ctr">
              <a:buNone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Different paper formats make information confusing and waste staff time.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404946" y="4005072"/>
            <a:ext cx="2127739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Printed sheet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9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(not updated)</a:t>
            </a:r>
          </a:p>
          <a:p>
            <a:pPr marL="0" indent="0" algn="ctr">
              <a:buNone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If information is not updated, staff may make serious mistakes.</a:t>
            </a:r>
            <a:endParaRPr lang="en-US" sz="900" dirty="0">
              <a:latin typeface="Arial" panose="020B0604020202020204" pitchFamily="34" charset="0"/>
              <a:ea typeface="Calibri" pitchFamily="34" charset="-122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6700618" y="3958825"/>
            <a:ext cx="2377440" cy="53140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Notebook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9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(missing pages)</a:t>
            </a:r>
          </a:p>
          <a:p>
            <a:pPr marL="0" indent="0" algn="ctr">
              <a:buNone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Missing pages mean missing information—staff may not know what health problem the resident has or had.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6264882" y="2283184"/>
            <a:ext cx="594360" cy="594360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264882" y="2268979"/>
            <a:ext cx="594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✖</a:t>
            </a:r>
            <a:endParaRPr lang="en-US" sz="1800" dirty="0"/>
          </a:p>
        </p:txBody>
      </p:sp>
      <p:pic>
        <p:nvPicPr>
          <p:cNvPr id="2050" name="Picture 2" descr="Person Searching through Messy Drawer Stock Illustration ...">
            <a:extLst>
              <a:ext uri="{FF2B5EF4-FFF2-40B4-BE49-F238E27FC236}">
                <a16:creationId xmlns:a16="http://schemas.microsoft.com/office/drawing/2014/main" id="{784DF9F6-55F6-53B5-9DAD-10B6902D1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348" y="1075495"/>
            <a:ext cx="1337894" cy="107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acks Of Paper On Desk Images – Browse 267,649 Stock Photos, Vectors, and  Video | Adobe Stock">
            <a:extLst>
              <a:ext uri="{FF2B5EF4-FFF2-40B4-BE49-F238E27FC236}">
                <a16:creationId xmlns:a16="http://schemas.microsoft.com/office/drawing/2014/main" id="{2E1B59C0-801B-0164-F0AA-778555737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023" y="1091936"/>
            <a:ext cx="1699378" cy="117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fresh data - Free interface icons">
            <a:extLst>
              <a:ext uri="{FF2B5EF4-FFF2-40B4-BE49-F238E27FC236}">
                <a16:creationId xmlns:a16="http://schemas.microsoft.com/office/drawing/2014/main" id="{EC8EA328-DFC3-7912-28B0-64CF3ADFE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817" y="2698978"/>
            <a:ext cx="1157995" cy="115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otebook Page On Table: Over 239,923 Royalty-Free Licensable Stock Photos |  Shutterstock">
            <a:extLst>
              <a:ext uri="{FF2B5EF4-FFF2-40B4-BE49-F238E27FC236}">
                <a16:creationId xmlns:a16="http://schemas.microsoft.com/office/drawing/2014/main" id="{2C4D758D-BD51-6ED2-F348-F1611599F3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48"/>
          <a:stretch/>
        </p:blipFill>
        <p:spPr bwMode="auto">
          <a:xfrm>
            <a:off x="7133023" y="2808634"/>
            <a:ext cx="1606389" cy="106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4618"/>
            <a:ext cx="9144000" cy="9601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Solution: Microsoft Word</a:t>
            </a:r>
            <a:endParaRPr lang="en-US" sz="2700" dirty="0"/>
          </a:p>
        </p:txBody>
      </p:sp>
      <p:sp>
        <p:nvSpPr>
          <p:cNvPr id="6" name="Text 4"/>
          <p:cNvSpPr/>
          <p:nvPr/>
        </p:nvSpPr>
        <p:spPr>
          <a:xfrm>
            <a:off x="347472" y="1133856"/>
            <a:ext cx="365760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Riverdale Care Record — Room 5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4389120" y="1115568"/>
            <a:ext cx="44805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Why Microsoft Word?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4389120" y="1581912"/>
            <a:ext cx="44805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spcAft>
                <a:spcPts val="400"/>
              </a:spcAft>
              <a:buNone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Word lets staff write structured, professional documents that are easy to read, update and share. Everyone knows how to use it — and it is already part of Microsoft 365.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4389120" y="2852928"/>
            <a:ext cx="2148840" cy="987552"/>
          </a:xfrm>
          <a:prstGeom prst="roundRect">
            <a:avLst>
              <a:gd name="adj" fmla="val 9259"/>
            </a:avLst>
          </a:prstGeom>
          <a:solidFill>
            <a:srgbClr val="DEEAF1"/>
          </a:solidFill>
          <a:ln w="12700">
            <a:solidFill>
              <a:srgbClr val="BDD7EE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Text 27"/>
          <p:cNvSpPr/>
          <p:nvPr/>
        </p:nvSpPr>
        <p:spPr>
          <a:xfrm>
            <a:off x="4498848" y="2926080"/>
            <a:ext cx="1938528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F4E7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Professional Templates</a:t>
            </a:r>
            <a:endParaRPr lang="en-US" sz="1250" dirty="0"/>
          </a:p>
        </p:txBody>
      </p:sp>
      <p:sp>
        <p:nvSpPr>
          <p:cNvPr id="30" name="Text 28"/>
          <p:cNvSpPr/>
          <p:nvPr/>
        </p:nvSpPr>
        <p:spPr>
          <a:xfrm>
            <a:off x="4498848" y="3310128"/>
            <a:ext cx="193852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54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same format every time — no confusion.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6812280" y="2852928"/>
            <a:ext cx="2148840" cy="987552"/>
          </a:xfrm>
          <a:prstGeom prst="roundRect">
            <a:avLst>
              <a:gd name="adj" fmla="val 9259"/>
            </a:avLst>
          </a:prstGeom>
          <a:solidFill>
            <a:srgbClr val="F0F7FF"/>
          </a:solidFill>
          <a:ln w="12700">
            <a:solidFill>
              <a:srgbClr val="BDD7EE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2" name="Text 30"/>
          <p:cNvSpPr/>
          <p:nvPr/>
        </p:nvSpPr>
        <p:spPr>
          <a:xfrm>
            <a:off x="6922008" y="2926080"/>
            <a:ext cx="1938528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F4E7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 Easy to Edit</a:t>
            </a:r>
            <a:endParaRPr lang="en-US" sz="1250" dirty="0"/>
          </a:p>
        </p:txBody>
      </p:sp>
      <p:sp>
        <p:nvSpPr>
          <p:cNvPr id="33" name="Text 31"/>
          <p:cNvSpPr/>
          <p:nvPr/>
        </p:nvSpPr>
        <p:spPr>
          <a:xfrm>
            <a:off x="6922008" y="3310128"/>
            <a:ext cx="193852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54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Update a record quickly without rewriting everything.</a:t>
            </a:r>
            <a:endParaRPr lang="en-US" sz="1100" dirty="0"/>
          </a:p>
        </p:txBody>
      </p:sp>
      <p:sp>
        <p:nvSpPr>
          <p:cNvPr id="34" name="Shape 32"/>
          <p:cNvSpPr/>
          <p:nvPr/>
        </p:nvSpPr>
        <p:spPr>
          <a:xfrm>
            <a:off x="4389120" y="3931920"/>
            <a:ext cx="2148840" cy="987552"/>
          </a:xfrm>
          <a:prstGeom prst="roundRect">
            <a:avLst>
              <a:gd name="adj" fmla="val 9259"/>
            </a:avLst>
          </a:prstGeom>
          <a:solidFill>
            <a:srgbClr val="DEEAF1"/>
          </a:solidFill>
          <a:ln w="12700">
            <a:solidFill>
              <a:srgbClr val="BDD7EE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5" name="Text 33"/>
          <p:cNvSpPr/>
          <p:nvPr/>
        </p:nvSpPr>
        <p:spPr>
          <a:xfrm>
            <a:off x="4498848" y="4005072"/>
            <a:ext cx="1938528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F4E7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 Searchable</a:t>
            </a:r>
            <a:endParaRPr lang="en-US" sz="1250" dirty="0"/>
          </a:p>
        </p:txBody>
      </p:sp>
      <p:sp>
        <p:nvSpPr>
          <p:cNvPr id="36" name="Text 34"/>
          <p:cNvSpPr/>
          <p:nvPr/>
        </p:nvSpPr>
        <p:spPr>
          <a:xfrm>
            <a:off x="4498848" y="4389120"/>
            <a:ext cx="193852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54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 a resident's record in seconds.</a:t>
            </a:r>
            <a:endParaRPr lang="en-US" sz="1100" dirty="0"/>
          </a:p>
        </p:txBody>
      </p:sp>
      <p:sp>
        <p:nvSpPr>
          <p:cNvPr id="37" name="Shape 35"/>
          <p:cNvSpPr/>
          <p:nvPr/>
        </p:nvSpPr>
        <p:spPr>
          <a:xfrm>
            <a:off x="6812280" y="3931920"/>
            <a:ext cx="2148840" cy="987552"/>
          </a:xfrm>
          <a:prstGeom prst="roundRect">
            <a:avLst>
              <a:gd name="adj" fmla="val 9259"/>
            </a:avLst>
          </a:prstGeom>
          <a:solidFill>
            <a:srgbClr val="F0F7FF"/>
          </a:solidFill>
          <a:ln w="12700">
            <a:solidFill>
              <a:srgbClr val="BDD7EE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8" name="Text 36"/>
          <p:cNvSpPr/>
          <p:nvPr/>
        </p:nvSpPr>
        <p:spPr>
          <a:xfrm>
            <a:off x="6922008" y="4005072"/>
            <a:ext cx="1938528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F4E7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Saved to OneDrive</a:t>
            </a:r>
            <a:endParaRPr lang="en-US" sz="1250" dirty="0"/>
          </a:p>
        </p:txBody>
      </p:sp>
      <p:sp>
        <p:nvSpPr>
          <p:cNvPr id="39" name="Text 37"/>
          <p:cNvSpPr/>
          <p:nvPr/>
        </p:nvSpPr>
        <p:spPr>
          <a:xfrm>
            <a:off x="6922008" y="4389120"/>
            <a:ext cx="1938528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454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Accessible from any computer in the building.</a:t>
            </a:r>
            <a:endParaRPr lang="en-US" sz="11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3B5C843-7BB5-B322-0675-4363B30C3E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64" y="984738"/>
            <a:ext cx="3087367" cy="39649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rgbClr val="1F4E79"/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How Word Improves Efficiency at Riverdale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56032" y="1078992"/>
            <a:ext cx="4023360" cy="475488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74320" y="1078992"/>
            <a:ext cx="402336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BEFORE Word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274320" y="1554480"/>
            <a:ext cx="4023360" cy="3154680"/>
          </a:xfrm>
          <a:prstGeom prst="roundRect">
            <a:avLst>
              <a:gd name="adj" fmla="val 2899"/>
            </a:avLst>
          </a:prstGeom>
          <a:solidFill>
            <a:srgbClr val="FFF0F0"/>
          </a:solidFill>
          <a:ln w="12700">
            <a:solidFill>
              <a:srgbClr val="FFCCCC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411480" y="1664208"/>
            <a:ext cx="3749040" cy="2944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1-Handwritten notes — hard to read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2-Records kept in different folders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3-Time wasted searching for information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4-Inconsistent formats across staff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5-Risk of errors due to missing details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6-Night shift doesn't know what happened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361688" y="2578608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F4E79"/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361688" y="257860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4864608" y="1078992"/>
            <a:ext cx="4023360" cy="475488"/>
          </a:xfrm>
          <a:prstGeom prst="rect">
            <a:avLst/>
          </a:prstGeom>
          <a:solidFill>
            <a:srgbClr val="1E7E34"/>
          </a:solidFill>
          <a:ln w="12700">
            <a:solidFill>
              <a:srgbClr val="1E7E34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846320" y="1071079"/>
            <a:ext cx="402336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AFTER Word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864608" y="1546567"/>
            <a:ext cx="4023360" cy="3154680"/>
          </a:xfrm>
          <a:prstGeom prst="roundRect">
            <a:avLst>
              <a:gd name="adj" fmla="val 2899"/>
            </a:avLst>
          </a:prstGeom>
          <a:solidFill>
            <a:srgbClr val="E8F5E9"/>
          </a:solidFill>
          <a:ln w="12700">
            <a:solidFill>
              <a:srgbClr val="A5D6A7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5001768" y="1664208"/>
            <a:ext cx="3749040" cy="2944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1-Clear, typed records everyone can read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2-All documents in one shared folder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3-Find any record instantly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4-Same template used by all staff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5-Accurate records protect residents &amp; staff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6-Night shift is fully up to date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65760" y="4864608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(NMC, 2018; Microsoft, 2023; CQC, 2023)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Advantages &amp; Limitations of Microsoft Word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365760" y="1024128"/>
            <a:ext cx="841248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Word is a strong choice for care documentation — but it is important to be honest about its limits too.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1417320"/>
            <a:ext cx="4114800" cy="3493008"/>
          </a:xfrm>
          <a:prstGeom prst="roundRect">
            <a:avLst>
              <a:gd name="adj" fmla="val 2618"/>
            </a:avLst>
          </a:prstGeom>
          <a:solidFill>
            <a:srgbClr val="E8F5E9"/>
          </a:solidFill>
          <a:ln w="12700">
            <a:solidFill>
              <a:srgbClr val="A5D6A7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11480" y="1508760"/>
            <a:ext cx="411480" cy="411480"/>
          </a:xfrm>
          <a:prstGeom prst="ellipse">
            <a:avLst/>
          </a:prstGeom>
          <a:solidFill>
            <a:srgbClr val="1E7E34"/>
          </a:solidFill>
          <a:ln w="12700">
            <a:solidFill>
              <a:srgbClr val="1E7E3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11480" y="15087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914400" y="1527048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7E3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Advantages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57200" y="2029968"/>
            <a:ext cx="374904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1-Easy to use — most staff already know Word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2-Templates keep all records consistent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3-Documents can be shared across both buildings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4-Records are clear, typed and easy to read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5-Already included in Microsoft 365 — no extra cost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709160" y="1417320"/>
            <a:ext cx="4114800" cy="3493008"/>
          </a:xfrm>
          <a:prstGeom prst="roundRect">
            <a:avLst>
              <a:gd name="adj" fmla="val 2618"/>
            </a:avLst>
          </a:prstGeom>
          <a:solidFill>
            <a:srgbClr val="FFF0F0"/>
          </a:solidFill>
          <a:ln w="12700">
            <a:solidFill>
              <a:srgbClr val="FFCCCC"/>
            </a:solidFill>
            <a:prstDash val="solid"/>
          </a:ln>
          <a:effectLst>
            <a:outerShdw blurRad="63500" dist="254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846320" y="1508760"/>
            <a:ext cx="411480" cy="411480"/>
          </a:xfrm>
          <a:prstGeom prst="ellipse">
            <a:avLst/>
          </a:prstGeom>
          <a:solidFill>
            <a:srgbClr val="C00000"/>
          </a:solidFill>
          <a:ln w="12700">
            <a:solidFill>
              <a:srgbClr val="C0000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846320" y="15087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5349240" y="1527048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000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892040" y="2029968"/>
            <a:ext cx="374904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1-Not designed for real-time updates — one person edits at a time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2-Staff need to remember to save and store files correctly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3-Without OneDrive, documents can still get lost on local computers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buSzPct val="100000"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4-Not purpose-built for healthcare — a specialist system would do more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65760" y="4864608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9999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(Al-Fraihat et al., 2020; CQC, 2023)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601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rgbClr val="1F4E79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91440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References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365760" y="1051560"/>
            <a:ext cx="84124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F4E79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Harvard Referencing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274320" y="1444752"/>
            <a:ext cx="8595360" cy="621792"/>
          </a:xfrm>
          <a:prstGeom prst="roundRect">
            <a:avLst>
              <a:gd name="adj" fmla="val 10294"/>
            </a:avLst>
          </a:prstGeom>
          <a:solidFill>
            <a:srgbClr val="F2F2F2"/>
          </a:solidFill>
          <a:ln w="12700">
            <a:solidFill>
              <a:srgbClr val="DDDD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65760" y="1499616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Care Quality Commission (CQC) (2023) How CQC regulates: documentation and record keeping in care homes. Available at: https://www.cqc.org.uk [Accessed: 25 June 2026].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2148840"/>
            <a:ext cx="8595360" cy="621792"/>
          </a:xfrm>
          <a:prstGeom prst="roundRect">
            <a:avLst>
              <a:gd name="adj" fmla="val 10294"/>
            </a:avLst>
          </a:prstGeom>
          <a:solidFill>
            <a:srgbClr val="DEEAF1"/>
          </a:solidFill>
          <a:ln w="12700">
            <a:solidFill>
              <a:srgbClr val="DDDDDD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00050" y="2185416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Microsoft (2023) Microsoft Word features and accessibility. Available at: https://www.microsoft.com/en-gb/microsoft-365/word [Accessed: 25 June 2026].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05093" y="2916936"/>
            <a:ext cx="8595360" cy="621792"/>
          </a:xfrm>
          <a:prstGeom prst="roundRect">
            <a:avLst>
              <a:gd name="adj" fmla="val 10294"/>
            </a:avLst>
          </a:prstGeom>
          <a:solidFill>
            <a:srgbClr val="F2F2F2"/>
          </a:solidFill>
          <a:ln w="12700">
            <a:solidFill>
              <a:srgbClr val="DDDDDD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00050" y="2960546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NHS England (2022) Good record keeping: a guide for health and social care staff. Available at: https://www.england.nhs.uk [Accessed: 25 June 2026].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05093" y="3624013"/>
            <a:ext cx="8595360" cy="621792"/>
          </a:xfrm>
          <a:prstGeom prst="roundRect">
            <a:avLst>
              <a:gd name="adj" fmla="val 10294"/>
            </a:avLst>
          </a:prstGeom>
          <a:solidFill>
            <a:srgbClr val="DEEAF1"/>
          </a:solidFill>
          <a:ln w="12700">
            <a:solidFill>
              <a:srgbClr val="DDDDD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05093" y="3624013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Nursing and Midwifery Council (NMC) (2018) The Code: Professional standards of practice and behaviour for nurses and midwives. London: NMC.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104</TotalTime>
  <Words>733</Words>
  <Application>Microsoft Office PowerPoint</Application>
  <PresentationFormat>On-screen Show (16:9)</PresentationFormat>
  <Paragraphs>95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pattyetandazo@gmail.com</cp:lastModifiedBy>
  <cp:revision>3</cp:revision>
  <dcterms:created xsi:type="dcterms:W3CDTF">2026-07-02T23:08:16Z</dcterms:created>
  <dcterms:modified xsi:type="dcterms:W3CDTF">2026-07-03T01:38:28Z</dcterms:modified>
</cp:coreProperties>
</file>