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67" r:id="rId3"/>
    <p:sldId id="258" r:id="rId4"/>
    <p:sldId id="261" r:id="rId5"/>
    <p:sldId id="269" r:id="rId6"/>
    <p:sldId id="270" r:id="rId7"/>
    <p:sldId id="259" r:id="rId8"/>
    <p:sldId id="266" r:id="rId9"/>
    <p:sldId id="262" r:id="rId10"/>
    <p:sldId id="260" r:id="rId11"/>
    <p:sldId id="263" r:id="rId12"/>
    <p:sldId id="268"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845" autoAdjust="0"/>
    <p:restoredTop sz="95274" autoAdjust="0"/>
  </p:normalViewPr>
  <p:slideViewPr>
    <p:cSldViewPr snapToGrid="0">
      <p:cViewPr varScale="1">
        <p:scale>
          <a:sx n="82" d="100"/>
          <a:sy n="82" d="100"/>
        </p:scale>
        <p:origin x="773"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89348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276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73167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131861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78847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78946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9509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971905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95951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93383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049363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07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49011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39681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965465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519618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3/3/2026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127837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cks.nice.org.uk/topics/chickenpox/" TargetMode="External"/><Relationship Id="rId7" Type="http://schemas.openxmlformats.org/officeDocument/2006/relationships/hyperlink" Target="https://www.gov.uk/guidance/chickenpox-as-a-notifiable-disease-information-for-health-professionals?utm_source=chatgpt.com" TargetMode="External"/><Relationship Id="rId2" Type="http://schemas.openxmlformats.org/officeDocument/2006/relationships/hyperlink" Target="https://researchportal.ukhsa.gov.uk/en/publications/the-epidemiology-of-chickenpox-in-england-20162022-an-observation/?utm_source=chatgpt.com" TargetMode="External"/><Relationship Id="rId1" Type="http://schemas.openxmlformats.org/officeDocument/2006/relationships/slideLayout" Target="../slideLayouts/slideLayout2.xml"/><Relationship Id="rId6" Type="http://schemas.openxmlformats.org/officeDocument/2006/relationships/hyperlink" Target="https://www.rcog.org.uk/for-the-public/browse-our-patient-information/chickenpox-and-pregnancy/" TargetMode="External"/><Relationship Id="rId5" Type="http://schemas.openxmlformats.org/officeDocument/2006/relationships/hyperlink" Target="https://www.nhs.uk/conditions/chickenpox/?utm_source=chatgpt.com" TargetMode="External"/><Relationship Id="rId4" Type="http://schemas.openxmlformats.org/officeDocument/2006/relationships/hyperlink" Target="https://cks.nice.org.uk/topics/chickenpox/background-information/prevalence/?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8214" y="2404534"/>
            <a:ext cx="9554777" cy="1344506"/>
          </a:xfrm>
        </p:spPr>
        <p:txBody>
          <a:bodyPr/>
          <a:lstStyle/>
          <a:p>
            <a:pPr algn="l"/>
            <a:r>
              <a:rPr lang="en-GB" sz="1200" b="1" dirty="0" smtClean="0">
                <a:solidFill>
                  <a:schemeClr val="tx1"/>
                </a:solidFill>
              </a:rPr>
              <a:t/>
            </a:r>
            <a:br>
              <a:rPr lang="en-GB" sz="1200" b="1" dirty="0" smtClean="0">
                <a:solidFill>
                  <a:schemeClr val="tx1"/>
                </a:solidFill>
              </a:rPr>
            </a:br>
            <a:r>
              <a:rPr lang="en-GB" sz="2000" b="1" dirty="0" smtClean="0">
                <a:solidFill>
                  <a:schemeClr val="tx1"/>
                </a:solidFill>
                <a:latin typeface="Arial" panose="020B0604020202020204" pitchFamily="34" charset="0"/>
                <a:cs typeface="Arial" panose="020B0604020202020204" pitchFamily="34" charset="0"/>
              </a:rPr>
              <a:t>Group 5</a:t>
            </a:r>
            <a:r>
              <a:rPr lang="en-GB" sz="2000" dirty="0">
                <a:solidFill>
                  <a:schemeClr val="tx1"/>
                </a:solidFill>
                <a:latin typeface="Arial" panose="020B0604020202020204" pitchFamily="34" charset="0"/>
                <a:cs typeface="Arial" panose="020B0604020202020204" pitchFamily="34" charset="0"/>
              </a:rPr>
              <a:t/>
            </a:r>
            <a:br>
              <a:rPr lang="en-GB" sz="2000" dirty="0">
                <a:solidFill>
                  <a:schemeClr val="tx1"/>
                </a:solidFill>
                <a:latin typeface="Arial" panose="020B0604020202020204" pitchFamily="34" charset="0"/>
                <a:cs typeface="Arial" panose="020B0604020202020204" pitchFamily="34" charset="0"/>
              </a:rPr>
            </a:br>
            <a:r>
              <a:rPr lang="en-GB" sz="2000" b="1" dirty="0">
                <a:solidFill>
                  <a:schemeClr val="tx1"/>
                </a:solidFill>
                <a:latin typeface="Arial" panose="020B0604020202020204" pitchFamily="34" charset="0"/>
                <a:cs typeface="Arial" panose="020B0604020202020204" pitchFamily="34" charset="0"/>
              </a:rPr>
              <a:t>Module Code: LCHS4001</a:t>
            </a:r>
            <a:r>
              <a:rPr lang="en-GB" sz="2000" dirty="0">
                <a:solidFill>
                  <a:schemeClr val="tx1"/>
                </a:solidFill>
                <a:latin typeface="Arial" panose="020B0604020202020204" pitchFamily="34" charset="0"/>
                <a:cs typeface="Arial" panose="020B0604020202020204" pitchFamily="34" charset="0"/>
              </a:rPr>
              <a:t/>
            </a:r>
            <a:br>
              <a:rPr lang="en-GB" sz="2000" dirty="0">
                <a:solidFill>
                  <a:schemeClr val="tx1"/>
                </a:solidFill>
                <a:latin typeface="Arial" panose="020B0604020202020204" pitchFamily="34" charset="0"/>
                <a:cs typeface="Arial" panose="020B0604020202020204" pitchFamily="34" charset="0"/>
              </a:rPr>
            </a:br>
            <a:r>
              <a:rPr lang="en-GB" sz="2000" b="1" dirty="0">
                <a:solidFill>
                  <a:schemeClr val="tx1"/>
                </a:solidFill>
                <a:latin typeface="Arial" panose="020B0604020202020204" pitchFamily="34" charset="0"/>
                <a:cs typeface="Arial" panose="020B0604020202020204" pitchFamily="34" charset="0"/>
              </a:rPr>
              <a:t>Module: </a:t>
            </a:r>
            <a:r>
              <a:rPr lang="en-GB" sz="2000" b="1" dirty="0" smtClean="0">
                <a:solidFill>
                  <a:schemeClr val="tx1"/>
                </a:solidFill>
                <a:latin typeface="Arial" panose="020B0604020202020204" pitchFamily="34" charset="0"/>
                <a:cs typeface="Arial" panose="020B0604020202020204" pitchFamily="34" charset="0"/>
              </a:rPr>
              <a:t>Public Health</a:t>
            </a:r>
            <a:r>
              <a:rPr lang="en-GB" sz="2000" dirty="0" smtClean="0">
                <a:solidFill>
                  <a:schemeClr val="tx1"/>
                </a:solidFill>
                <a:latin typeface="Arial" panose="020B0604020202020204" pitchFamily="34" charset="0"/>
                <a:cs typeface="Arial" panose="020B0604020202020204" pitchFamily="34" charset="0"/>
              </a:rPr>
              <a:t/>
            </a:r>
            <a:br>
              <a:rPr lang="en-GB" sz="2000" dirty="0" smtClean="0">
                <a:solidFill>
                  <a:schemeClr val="tx1"/>
                </a:solidFill>
                <a:latin typeface="Arial" panose="020B0604020202020204" pitchFamily="34" charset="0"/>
                <a:cs typeface="Arial" panose="020B0604020202020204" pitchFamily="34" charset="0"/>
              </a:rPr>
            </a:br>
            <a:r>
              <a:rPr lang="en-GB" sz="2000" b="1" dirty="0" smtClean="0">
                <a:solidFill>
                  <a:schemeClr val="tx1"/>
                </a:solidFill>
                <a:latin typeface="Arial" panose="020B0604020202020204" pitchFamily="34" charset="0"/>
                <a:cs typeface="Arial" panose="020B0604020202020204" pitchFamily="34" charset="0"/>
              </a:rPr>
              <a:t>Lecturer</a:t>
            </a:r>
            <a:r>
              <a:rPr lang="en-GB" sz="2000" b="1" dirty="0">
                <a:solidFill>
                  <a:schemeClr val="tx1"/>
                </a:solidFill>
                <a:latin typeface="Arial" panose="020B0604020202020204" pitchFamily="34" charset="0"/>
                <a:cs typeface="Arial" panose="020B0604020202020204" pitchFamily="34" charset="0"/>
              </a:rPr>
              <a:t>: </a:t>
            </a:r>
            <a:r>
              <a:rPr lang="en-GB" sz="2000" b="1" dirty="0" err="1">
                <a:solidFill>
                  <a:schemeClr val="tx1"/>
                </a:solidFill>
                <a:latin typeface="Arial" panose="020B0604020202020204" pitchFamily="34" charset="0"/>
                <a:cs typeface="Arial" panose="020B0604020202020204" pitchFamily="34" charset="0"/>
              </a:rPr>
              <a:t>Arif</a:t>
            </a:r>
            <a:r>
              <a:rPr lang="en-GB" sz="2000" b="1" dirty="0">
                <a:solidFill>
                  <a:schemeClr val="tx1"/>
                </a:solidFill>
                <a:latin typeface="Arial" panose="020B0604020202020204" pitchFamily="34" charset="0"/>
                <a:cs typeface="Arial" panose="020B0604020202020204" pitchFamily="34" charset="0"/>
              </a:rPr>
              <a:t> </a:t>
            </a:r>
            <a:r>
              <a:rPr lang="en-GB" sz="2000" b="1" dirty="0" smtClean="0">
                <a:solidFill>
                  <a:schemeClr val="tx1"/>
                </a:solidFill>
                <a:latin typeface="Arial" panose="020B0604020202020204" pitchFamily="34" charset="0"/>
                <a:cs typeface="Arial" panose="020B0604020202020204" pitchFamily="34" charset="0"/>
              </a:rPr>
              <a:t>Ahmed</a:t>
            </a:r>
            <a:endParaRPr lang="en-GB" sz="2000" dirty="0">
              <a:solidFill>
                <a:schemeClr val="tx1"/>
              </a:solidFill>
              <a:latin typeface="Arial" panose="020B0604020202020204" pitchFamily="34" charset="0"/>
              <a:cs typeface="Arial" panose="020B0604020202020204" pitchFamily="34" charset="0"/>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7866478" y="214865"/>
            <a:ext cx="3070860" cy="1366520"/>
          </a:xfrm>
          <a:prstGeom prst="rect">
            <a:avLst/>
          </a:prstGeom>
          <a:noFill/>
        </p:spPr>
      </p:pic>
      <p:pic>
        <p:nvPicPr>
          <p:cNvPr id="5" name="Picture 4"/>
          <p:cNvPicPr>
            <a:picLocks noChangeAspect="1"/>
          </p:cNvPicPr>
          <p:nvPr/>
        </p:nvPicPr>
        <p:blipFill>
          <a:blip r:embed="rId3"/>
          <a:stretch>
            <a:fillRect/>
          </a:stretch>
        </p:blipFill>
        <p:spPr>
          <a:xfrm>
            <a:off x="246888" y="3983102"/>
            <a:ext cx="9976104" cy="2874897"/>
          </a:xfrm>
          <a:prstGeom prst="rect">
            <a:avLst/>
          </a:prstGeom>
        </p:spPr>
      </p:pic>
      <p:sp>
        <p:nvSpPr>
          <p:cNvPr id="6" name="Rectangle 5"/>
          <p:cNvSpPr/>
          <p:nvPr/>
        </p:nvSpPr>
        <p:spPr>
          <a:xfrm>
            <a:off x="4019951" y="2967335"/>
            <a:ext cx="4152099" cy="923330"/>
          </a:xfrm>
          <a:prstGeom prst="rect">
            <a:avLst/>
          </a:prstGeom>
          <a:noFill/>
        </p:spPr>
        <p:txBody>
          <a:bodyPr wrap="none" lIns="91440" tIns="45720" rIns="91440" bIns="45720">
            <a:spAutoFit/>
          </a:bodyPr>
          <a:lstStyle/>
          <a:p>
            <a:pPr algn="ctr"/>
            <a:r>
              <a:rPr lang="en-US" sz="5400" b="1" dirty="0" smtClean="0">
                <a:ln w="6600">
                  <a:solidFill>
                    <a:schemeClr val="accent2"/>
                  </a:solidFill>
                  <a:prstDash val="solid"/>
                </a:ln>
                <a:solidFill>
                  <a:srgbClr val="FFFFFF"/>
                </a:solidFill>
                <a:effectLst>
                  <a:outerShdw dist="38100" dir="2700000" algn="tl" rotWithShape="0">
                    <a:schemeClr val="accent2"/>
                  </a:outerShdw>
                </a:effectLst>
              </a:rPr>
              <a:t>Chicken pox</a:t>
            </a:r>
            <a:endParaRPr lang="en-US"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36225136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669" y="65314"/>
            <a:ext cx="8895933" cy="928217"/>
          </a:xfrm>
        </p:spPr>
        <p:txBody>
          <a:bodyPr>
            <a:normAutofit/>
          </a:bodyPr>
          <a:lstStyle/>
          <a:p>
            <a:pPr algn="ctr"/>
            <a:r>
              <a:rPr lang="en-US" sz="2000" b="1" dirty="0" smtClean="0">
                <a:solidFill>
                  <a:schemeClr val="tx1"/>
                </a:solidFill>
                <a:latin typeface="Arial" panose="020B0604020202020204" pitchFamily="34" charset="0"/>
                <a:cs typeface="Arial" panose="020B0604020202020204" pitchFamily="34" charset="0"/>
              </a:rPr>
              <a:t>The introduction of the case that is related to chicken pox</a:t>
            </a:r>
            <a:endParaRPr lang="en-GB" sz="2000" dirty="0"/>
          </a:p>
        </p:txBody>
      </p:sp>
      <p:sp>
        <p:nvSpPr>
          <p:cNvPr id="3" name="Rectangle 2"/>
          <p:cNvSpPr/>
          <p:nvPr/>
        </p:nvSpPr>
        <p:spPr>
          <a:xfrm>
            <a:off x="284480" y="2448024"/>
            <a:ext cx="9821335" cy="2691634"/>
          </a:xfrm>
          <a:prstGeom prst="rect">
            <a:avLst/>
          </a:prstGeom>
        </p:spPr>
        <p:txBody>
          <a:bodyPr wrap="square">
            <a:spAutoFit/>
          </a:bodyPr>
          <a:lstStyle/>
          <a:p>
            <a:pPr>
              <a:lnSpc>
                <a:spcPct val="107000"/>
              </a:lnSpc>
              <a:spcAft>
                <a:spcPts val="800"/>
              </a:spcAft>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dirty="0" smtClean="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dirty="0" smtClean="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200" dirty="0" smtClean="0">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dirty="0" smtClean="0">
                <a:latin typeface="Arial" panose="020B060402020202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US" sz="1200" dirty="0">
                <a:latin typeface="Arial" panose="020B0604020202020204" pitchFamily="34" charset="0"/>
                <a:ea typeface="Calibri" panose="020F0502020204030204" pitchFamily="34" charset="0"/>
                <a:cs typeface="Times New Roman" panose="02020603050405020304" pitchFamily="18" charset="0"/>
              </a:rPr>
              <a:t> </a:t>
            </a:r>
            <a:r>
              <a:rPr lang="en-US" sz="1200" dirty="0" smtClean="0">
                <a:latin typeface="Arial" panose="020B0604020202020204" pitchFamily="34" charset="0"/>
                <a:ea typeface="Calibri" panose="020F0502020204030204" pitchFamily="34" charset="0"/>
                <a:cs typeface="Times New Roman" panose="02020603050405020304" pitchFamily="18" charset="0"/>
              </a:rPr>
              <a:t>                                                                                                                                                                                                                 </a:t>
            </a:r>
            <a:endParaRPr lang="en-US" sz="1200" dirty="0">
              <a:effectLst/>
              <a:latin typeface="Arial" panose="020B060402020202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429209" y="776790"/>
            <a:ext cx="11258594" cy="5909310"/>
          </a:xfrm>
          <a:prstGeom prst="rect">
            <a:avLst/>
          </a:prstGeom>
        </p:spPr>
        <p:txBody>
          <a:bodyPr wrap="square">
            <a:spAutoFit/>
          </a:bodyPr>
          <a:lstStyle/>
          <a:p>
            <a:r>
              <a:rPr lang="en-US" dirty="0" smtClean="0">
                <a:latin typeface="Arial" panose="020B0604020202020204" pitchFamily="34" charset="0"/>
                <a:cs typeface="Arial" panose="020B0604020202020204" pitchFamily="34" charset="0"/>
              </a:rPr>
              <a:t>Before we start, I would like to explain the meaning of chicken pox.</a:t>
            </a:r>
          </a:p>
          <a:p>
            <a:endParaRPr lang="en-US" dirty="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Chickenpox </a:t>
            </a:r>
            <a:r>
              <a:rPr lang="en-US" dirty="0">
                <a:latin typeface="Arial" panose="020B0604020202020204" pitchFamily="34" charset="0"/>
                <a:cs typeface="Arial" panose="020B0604020202020204" pitchFamily="34" charset="0"/>
              </a:rPr>
              <a:t>is a highly </a:t>
            </a:r>
            <a:r>
              <a:rPr lang="en-US" dirty="0" smtClean="0">
                <a:latin typeface="Arial" panose="020B0604020202020204" pitchFamily="34" charset="0"/>
                <a:cs typeface="Arial" panose="020B0604020202020204" pitchFamily="34" charset="0"/>
              </a:rPr>
              <a:t>contagious and viral infection, which is caused </a:t>
            </a:r>
            <a:r>
              <a:rPr lang="en-US" dirty="0">
                <a:latin typeface="Arial" panose="020B0604020202020204" pitchFamily="34" charset="0"/>
                <a:cs typeface="Arial" panose="020B0604020202020204" pitchFamily="34" charset="0"/>
              </a:rPr>
              <a:t>by the varicella-zoster virus. It mainly </a:t>
            </a:r>
            <a:r>
              <a:rPr lang="en-US" dirty="0" smtClean="0">
                <a:latin typeface="Arial" panose="020B0604020202020204" pitchFamily="34" charset="0"/>
                <a:cs typeface="Arial" panose="020B0604020202020204" pitchFamily="34" charset="0"/>
              </a:rPr>
              <a:t>affects </a:t>
            </a:r>
            <a:r>
              <a:rPr lang="en-US" dirty="0">
                <a:latin typeface="Arial" panose="020B0604020202020204" pitchFamily="34" charset="0"/>
                <a:cs typeface="Arial" panose="020B0604020202020204" pitchFamily="34" charset="0"/>
              </a:rPr>
              <a:t>children but can </a:t>
            </a:r>
            <a:r>
              <a:rPr lang="en-US" dirty="0" smtClean="0">
                <a:latin typeface="Arial" panose="020B0604020202020204" pitchFamily="34" charset="0"/>
                <a:cs typeface="Arial" panose="020B0604020202020204" pitchFamily="34" charset="0"/>
              </a:rPr>
              <a:t>also affect any age group.</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The disease is characterised </a:t>
            </a:r>
            <a:r>
              <a:rPr lang="en-US" dirty="0" smtClean="0">
                <a:latin typeface="Arial" panose="020B0604020202020204" pitchFamily="34" charset="0"/>
                <a:cs typeface="Arial" panose="020B0604020202020204" pitchFamily="34" charset="0"/>
              </a:rPr>
              <a:t>by an itchy, red </a:t>
            </a:r>
            <a:r>
              <a:rPr lang="en-US" dirty="0">
                <a:latin typeface="Arial" panose="020B0604020202020204" pitchFamily="34" charset="0"/>
                <a:cs typeface="Arial" panose="020B0604020202020204" pitchFamily="34" charset="0"/>
              </a:rPr>
              <a:t>rash that develops into fluid-filled blisters, along with symptoms such as fever, tiredness, headache, and loss of appetite. Chickenpox spreads easily through coughing, sneezing, or direct contact with the blisters of an infected person</a:t>
            </a:r>
            <a:r>
              <a:rPr lang="en-US" dirty="0" smtClean="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Exact national totals for Chickenpox between 2023 and 2026 in the United Kingdom are difficult to calculate precisely because chickenpox is not always a notifiable disease, so many mild cases are not formally reported. However, health data and estimates give a good picture of how many people are affected each year.</a:t>
            </a:r>
          </a:p>
          <a:p>
            <a:r>
              <a:rPr lang="en-GB" dirty="0" smtClean="0">
                <a:latin typeface="Arial" panose="020B0604020202020204" pitchFamily="34" charset="0"/>
                <a:cs typeface="Arial" panose="020B0604020202020204" pitchFamily="34" charset="0"/>
              </a:rPr>
              <a:t>During this investigation, we found out that around 600,000 cases of chickenpox occur each year in the UK, mostly in children. (NHS England) </a:t>
            </a:r>
          </a:p>
          <a:p>
            <a:r>
              <a:rPr lang="en-GB" dirty="0" smtClean="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pPr algn="r"/>
            <a:r>
              <a:rPr lang="en-US" b="1" dirty="0" smtClean="0">
                <a:latin typeface="Arial" panose="020B0604020202020204" pitchFamily="34" charset="0"/>
                <a:cs typeface="Arial" panose="020B0604020202020204" pitchFamily="34" charset="0"/>
              </a:rPr>
              <a:t>Gila - 2510697</a:t>
            </a:r>
            <a:endParaRPr lang="en-US" b="1" dirty="0">
              <a:latin typeface="Arial" panose="020B0604020202020204" pitchFamily="34" charset="0"/>
              <a:cs typeface="Arial" panose="020B0604020202020204" pitchFamily="34" charset="0"/>
            </a:endParaRPr>
          </a:p>
        </p:txBody>
      </p:sp>
      <p:pic>
        <p:nvPicPr>
          <p:cNvPr id="7" name="Picture 6"/>
          <p:cNvPicPr>
            <a:picLocks noChangeAspect="1"/>
          </p:cNvPicPr>
          <p:nvPr/>
        </p:nvPicPr>
        <p:blipFill>
          <a:blip r:embed="rId2"/>
          <a:stretch>
            <a:fillRect/>
          </a:stretch>
        </p:blipFill>
        <p:spPr>
          <a:xfrm>
            <a:off x="4042179" y="5067922"/>
            <a:ext cx="3646066" cy="1017486"/>
          </a:xfrm>
          <a:prstGeom prst="rect">
            <a:avLst/>
          </a:prstGeom>
        </p:spPr>
      </p:pic>
      <p:pic>
        <p:nvPicPr>
          <p:cNvPr id="8" name="Picture 7"/>
          <p:cNvPicPr>
            <a:picLocks noChangeAspect="1"/>
          </p:cNvPicPr>
          <p:nvPr/>
        </p:nvPicPr>
        <p:blipFill>
          <a:blip r:embed="rId3"/>
          <a:stretch>
            <a:fillRect/>
          </a:stretch>
        </p:blipFill>
        <p:spPr>
          <a:xfrm>
            <a:off x="7772400" y="5032045"/>
            <a:ext cx="3831247" cy="1089241"/>
          </a:xfrm>
          <a:prstGeom prst="rect">
            <a:avLst/>
          </a:prstGeom>
        </p:spPr>
      </p:pic>
    </p:spTree>
    <p:extLst>
      <p:ext uri="{BB962C8B-B14F-4D97-AF65-F5344CB8AC3E}">
        <p14:creationId xmlns:p14="http://schemas.microsoft.com/office/powerpoint/2010/main" val="28697387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3238" y="351692"/>
            <a:ext cx="10559562" cy="817685"/>
          </a:xfrm>
        </p:spPr>
        <p:txBody>
          <a:bodyPr>
            <a:normAutofit fontScale="90000"/>
          </a:bodyPr>
          <a:lstStyle/>
          <a:p>
            <a:r>
              <a:rPr lang="en-US" sz="2200" b="1" dirty="0" smtClean="0">
                <a:solidFill>
                  <a:schemeClr val="tx1"/>
                </a:solidFill>
                <a:latin typeface="Arial" panose="020B0604020202020204" pitchFamily="34" charset="0"/>
                <a:cs typeface="Arial" panose="020B0604020202020204" pitchFamily="34" charset="0"/>
              </a:rPr>
              <a:t>What are the main approaches and strategies that could be used to measure an infectious disease outbreak?</a:t>
            </a:r>
            <a:r>
              <a:rPr lang="en-US" sz="1600" dirty="0" smtClean="0">
                <a:solidFill>
                  <a:schemeClr val="tx1"/>
                </a:solidFill>
                <a:latin typeface="Arial" panose="020B0604020202020204" pitchFamily="34" charset="0"/>
                <a:cs typeface="Arial" panose="020B0604020202020204" pitchFamily="34" charset="0"/>
              </a:rPr>
              <a:t/>
            </a:r>
            <a:br>
              <a:rPr lang="en-US" sz="1600" dirty="0" smtClean="0">
                <a:solidFill>
                  <a:schemeClr val="tx1"/>
                </a:solidFill>
                <a:latin typeface="Arial" panose="020B0604020202020204" pitchFamily="34" charset="0"/>
                <a:cs typeface="Arial" panose="020B0604020202020204" pitchFamily="34" charset="0"/>
              </a:rPr>
            </a:br>
            <a:r>
              <a:rPr lang="en-US" sz="1600" dirty="0">
                <a:solidFill>
                  <a:schemeClr val="tx1"/>
                </a:solidFill>
                <a:latin typeface="Arial" panose="020B0604020202020204" pitchFamily="34" charset="0"/>
                <a:cs typeface="Arial" panose="020B0604020202020204" pitchFamily="34" charset="0"/>
              </a:rPr>
              <a:t/>
            </a:r>
            <a:br>
              <a:rPr lang="en-US" sz="1600" dirty="0">
                <a:solidFill>
                  <a:schemeClr val="tx1"/>
                </a:solidFill>
                <a:latin typeface="Arial" panose="020B0604020202020204" pitchFamily="34" charset="0"/>
                <a:cs typeface="Arial" panose="020B0604020202020204" pitchFamily="34" charset="0"/>
              </a:rPr>
            </a:br>
            <a:endParaRPr lang="en-GB" sz="1600" dirty="0">
              <a:solidFill>
                <a:schemeClr val="tx1"/>
              </a:solidFill>
              <a:latin typeface="Arial" panose="020B0604020202020204" pitchFamily="34" charset="0"/>
              <a:cs typeface="Arial" panose="020B0604020202020204" pitchFamily="34" charset="0"/>
            </a:endParaRPr>
          </a:p>
        </p:txBody>
      </p:sp>
      <p:sp>
        <p:nvSpPr>
          <p:cNvPr id="5" name="Content Placeholder 4"/>
          <p:cNvSpPr>
            <a:spLocks noGrp="1"/>
          </p:cNvSpPr>
          <p:nvPr>
            <p:ph sz="half" idx="1"/>
          </p:nvPr>
        </p:nvSpPr>
        <p:spPr>
          <a:xfrm>
            <a:off x="335902" y="1169378"/>
            <a:ext cx="11420669" cy="5380712"/>
          </a:xfrm>
        </p:spPr>
        <p:txBody>
          <a:bodyPr>
            <a:noAutofit/>
          </a:bodyPr>
          <a:lstStyle/>
          <a:p>
            <a:pPr marL="0" indent="0">
              <a:lnSpc>
                <a:spcPct val="107000"/>
              </a:lnSpc>
              <a:spcAft>
                <a:spcPts val="800"/>
              </a:spcAft>
              <a:buNone/>
            </a:pPr>
            <a:r>
              <a:rPr lang="en-US" dirty="0" smtClean="0">
                <a:solidFill>
                  <a:schemeClr val="tx1"/>
                </a:solidFill>
                <a:latin typeface="Arial" panose="020B0604020202020204" pitchFamily="34" charset="0"/>
                <a:ea typeface="Calibri" panose="020F0502020204030204" pitchFamily="34" charset="0"/>
                <a:cs typeface="Arial" panose="020B0604020202020204" pitchFamily="34" charset="0"/>
              </a:rPr>
              <a:t>That can include </a:t>
            </a:r>
            <a:r>
              <a:rPr lang="en-US" dirty="0">
                <a:solidFill>
                  <a:schemeClr val="tx1"/>
                </a:solidFill>
                <a:latin typeface="Arial" panose="020B0604020202020204" pitchFamily="34" charset="0"/>
                <a:ea typeface="Calibri" panose="020F0502020204030204" pitchFamily="34" charset="0"/>
                <a:cs typeface="Arial" panose="020B0604020202020204" pitchFamily="34" charset="0"/>
              </a:rPr>
              <a:t>surveillance, data analysis, and epidemiological investigation. Public health authorities collect information about reported cases through hospitals, laboratories, and clinics to monitor how the disease spreads within a population</a:t>
            </a:r>
            <a:r>
              <a:rPr lang="en-US" dirty="0" smtClean="0">
                <a:solidFill>
                  <a:schemeClr val="tx1"/>
                </a:solidFill>
                <a:latin typeface="Arial" panose="020B0604020202020204" pitchFamily="34" charset="0"/>
                <a:ea typeface="Calibri" panose="020F0502020204030204" pitchFamily="34" charset="0"/>
                <a:cs typeface="Arial" panose="020B0604020202020204" pitchFamily="34" charset="0"/>
              </a:rPr>
              <a:t>.</a:t>
            </a:r>
          </a:p>
          <a:p>
            <a:r>
              <a:rPr lang="en-GB" dirty="0">
                <a:solidFill>
                  <a:schemeClr val="tx1"/>
                </a:solidFill>
                <a:latin typeface="Arial" panose="020B0604020202020204" pitchFamily="34" charset="0"/>
                <a:cs typeface="Arial" panose="020B0604020202020204" pitchFamily="34" charset="0"/>
              </a:rPr>
              <a:t>The chickenpox outbreak in Roma’s school demonstrates how infectious diseases can be monitored and measured using several epidemiological strategies</a:t>
            </a:r>
            <a:r>
              <a:rPr lang="en-GB" dirty="0" smtClean="0">
                <a:solidFill>
                  <a:schemeClr val="tx1"/>
                </a:solidFill>
                <a:latin typeface="Arial" panose="020B0604020202020204" pitchFamily="34" charset="0"/>
                <a:cs typeface="Arial" panose="020B0604020202020204" pitchFamily="34" charset="0"/>
              </a:rPr>
              <a:t>.</a:t>
            </a:r>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E</a:t>
            </a:r>
            <a:r>
              <a:rPr lang="en-GB" dirty="0" smtClean="0">
                <a:solidFill>
                  <a:schemeClr val="tx1"/>
                </a:solidFill>
                <a:latin typeface="Arial" panose="020B0604020202020204" pitchFamily="34" charset="0"/>
                <a:cs typeface="Arial" panose="020B0604020202020204" pitchFamily="34" charset="0"/>
              </a:rPr>
              <a:t>pidemiological </a:t>
            </a:r>
            <a:r>
              <a:rPr lang="en-GB" dirty="0">
                <a:solidFill>
                  <a:schemeClr val="tx1"/>
                </a:solidFill>
                <a:latin typeface="Arial" panose="020B0604020202020204" pitchFamily="34" charset="0"/>
                <a:cs typeface="Arial" panose="020B0604020202020204" pitchFamily="34" charset="0"/>
              </a:rPr>
              <a:t>surveillance and case detection are used to identify infected individuals. This involves recognising symptoms such as fever and itchy spots, counting confirmed and suspected cases, and conducting contact tracing to identify people who may have been exposed</a:t>
            </a:r>
            <a:r>
              <a:rPr lang="en-GB" dirty="0" smtClean="0">
                <a:solidFill>
                  <a:schemeClr val="tx1"/>
                </a:solidFill>
                <a:latin typeface="Arial" panose="020B0604020202020204" pitchFamily="34" charset="0"/>
                <a:cs typeface="Arial" panose="020B0604020202020204" pitchFamily="34" charset="0"/>
              </a:rPr>
              <a:t>.</a:t>
            </a:r>
            <a:endParaRPr lang="en-GB" dirty="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Another key strategy is the use of surveillance systems. These systems monitor outbreaks through data such as school absence records, GP consultations, and public health reporting systems. Surveillance helps authorities track trends and respond quickly to outbreaks.</a:t>
            </a:r>
          </a:p>
          <a:p>
            <a:r>
              <a:rPr lang="en-GB" dirty="0" smtClean="0">
                <a:solidFill>
                  <a:schemeClr val="tx1"/>
                </a:solidFill>
                <a:latin typeface="Arial" panose="020B0604020202020204" pitchFamily="34" charset="0"/>
                <a:cs typeface="Arial" panose="020B0604020202020204" pitchFamily="34" charset="0"/>
              </a:rPr>
              <a:t>Overall</a:t>
            </a:r>
            <a:r>
              <a:rPr lang="en-GB" dirty="0">
                <a:solidFill>
                  <a:schemeClr val="tx1"/>
                </a:solidFill>
                <a:latin typeface="Arial" panose="020B0604020202020204" pitchFamily="34" charset="0"/>
                <a:cs typeface="Arial" panose="020B0604020202020204" pitchFamily="34" charset="0"/>
              </a:rPr>
              <a:t>, these strategies help public health authorities measure the size and spread of an outbreak, identify transmission patterns, and implement control measures such as vaccination programmes and health education</a:t>
            </a:r>
            <a:r>
              <a:rPr lang="en-GB" dirty="0" smtClean="0">
                <a:solidFill>
                  <a:schemeClr val="tx1"/>
                </a:solidFill>
                <a:latin typeface="Arial" panose="020B0604020202020204" pitchFamily="34" charset="0"/>
                <a:cs typeface="Arial" panose="020B0604020202020204" pitchFamily="34" charset="0"/>
              </a:rPr>
              <a:t>.</a:t>
            </a:r>
          </a:p>
          <a:p>
            <a:pPr marL="0" indent="0" algn="r">
              <a:buNone/>
            </a:pPr>
            <a:r>
              <a:rPr lang="en-US" b="1" dirty="0">
                <a:latin typeface="Arial" panose="020B0604020202020204" pitchFamily="34" charset="0"/>
                <a:cs typeface="Arial" panose="020B0604020202020204" pitchFamily="34" charset="0"/>
              </a:rPr>
              <a:t>Gila - 2510697</a:t>
            </a:r>
          </a:p>
          <a:p>
            <a:endParaRPr lang="en-GB" dirty="0">
              <a:solidFill>
                <a:schemeClr val="tx1"/>
              </a:solidFill>
              <a:latin typeface="Arial" panose="020B0604020202020204" pitchFamily="34" charset="0"/>
              <a:cs typeface="Arial" panose="020B0604020202020204" pitchFamily="34" charset="0"/>
            </a:endParaRPr>
          </a:p>
          <a:p>
            <a:pPr marL="0" indent="0">
              <a:lnSpc>
                <a:spcPct val="107000"/>
              </a:lnSpc>
              <a:spcAft>
                <a:spcPts val="800"/>
              </a:spcAft>
              <a:buNone/>
            </a:pPr>
            <a:endParaRPr lang="en-US" sz="1200" dirty="0">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endParaRPr lang="en-US" sz="1200" dirty="0">
              <a:latin typeface="Arial" panose="020B0604020202020204" pitchFamily="34" charset="0"/>
              <a:ea typeface="Calibri" panose="020F0502020204030204" pitchFamily="34" charset="0"/>
              <a:cs typeface="Arial" panose="020B0604020202020204" pitchFamily="34" charset="0"/>
            </a:endParaRPr>
          </a:p>
          <a:p>
            <a:pPr marL="0" indent="0">
              <a:lnSpc>
                <a:spcPct val="107000"/>
              </a:lnSpc>
              <a:spcAft>
                <a:spcPts val="800"/>
              </a:spcAft>
              <a:buNone/>
            </a:pPr>
            <a:r>
              <a:rPr lang="en-US" sz="1200" dirty="0">
                <a:latin typeface="Arial" panose="020B0604020202020204" pitchFamily="34" charset="0"/>
                <a:ea typeface="Calibri" panose="020F0502020204030204" pitchFamily="34" charset="0"/>
                <a:cs typeface="Arial" panose="020B0604020202020204" pitchFamily="34" charset="0"/>
              </a:rPr>
              <a:t>                                                                                                                                                                                      </a:t>
            </a:r>
          </a:p>
          <a:p>
            <a:pPr marL="0" indent="0" algn="r">
              <a:lnSpc>
                <a:spcPct val="107000"/>
              </a:lnSpc>
              <a:spcAft>
                <a:spcPts val="800"/>
              </a:spcAft>
              <a:buNone/>
            </a:pPr>
            <a:r>
              <a:rPr lang="en-US" sz="1200" dirty="0">
                <a:latin typeface="Arial" panose="020B0604020202020204" pitchFamily="34" charset="0"/>
                <a:ea typeface="Calibri" panose="020F0502020204030204" pitchFamily="34" charset="0"/>
                <a:cs typeface="Arial" panose="020B0604020202020204" pitchFamily="34" charset="0"/>
              </a:rPr>
              <a:t>                                                                                                                                                                                                                 </a:t>
            </a:r>
            <a:r>
              <a:rPr lang="en-US" sz="1200" dirty="0" smtClean="0">
                <a:latin typeface="Arial" panose="020B0604020202020204" pitchFamily="34" charset="0"/>
                <a:ea typeface="Calibri" panose="020F0502020204030204" pitchFamily="34" charset="0"/>
                <a:cs typeface="Arial" panose="020B0604020202020204" pitchFamily="34" charset="0"/>
              </a:rPr>
              <a:t>      Gila-2510697</a:t>
            </a:r>
            <a:endParaRPr lang="en-US" sz="1200" dirty="0">
              <a:latin typeface="Arial" panose="020B0604020202020204" pitchFamily="34" charset="0"/>
              <a:ea typeface="Calibri" panose="020F0502020204030204" pitchFamily="34" charset="0"/>
              <a:cs typeface="Arial" panose="020B0604020202020204" pitchFamily="34" charset="0"/>
            </a:endParaRPr>
          </a:p>
          <a:p>
            <a:endParaRPr lang="en-US" sz="1200" dirty="0">
              <a:latin typeface="Arial" panose="020B0604020202020204" pitchFamily="34" charset="0"/>
              <a:cs typeface="Arial" panose="020B0604020202020204" pitchFamily="34" charset="0"/>
            </a:endParaRPr>
          </a:p>
          <a:p>
            <a:endParaRPr lang="en-US" sz="1200" dirty="0" smtClean="0">
              <a:latin typeface="Arial" panose="020B0604020202020204" pitchFamily="34" charset="0"/>
              <a:cs typeface="Arial" panose="020B0604020202020204" pitchFamily="34" charset="0"/>
            </a:endParaRPr>
          </a:p>
          <a:p>
            <a:pPr marL="0" indent="0">
              <a:buNone/>
            </a:pPr>
            <a:endParaRPr lang="en-US" sz="1200" dirty="0" smtClean="0">
              <a:latin typeface="Arial" panose="020B0604020202020204" pitchFamily="34" charset="0"/>
              <a:cs typeface="Arial" panose="020B0604020202020204" pitchFamily="34" charset="0"/>
            </a:endParaRPr>
          </a:p>
          <a:p>
            <a:pPr marL="0" indent="0">
              <a:buNone/>
            </a:pPr>
            <a:endParaRPr lang="en-US" sz="12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05516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46185"/>
            <a:ext cx="8596668" cy="958361"/>
          </a:xfrm>
        </p:spPr>
        <p:txBody>
          <a:bodyPr>
            <a:normAutofit/>
          </a:bodyPr>
          <a:lstStyle/>
          <a:p>
            <a:r>
              <a:rPr lang="en-US" sz="1800" b="1" dirty="0" smtClean="0">
                <a:solidFill>
                  <a:schemeClr val="tx1"/>
                </a:solidFill>
                <a:latin typeface="Arial" panose="020B0604020202020204" pitchFamily="34" charset="0"/>
                <a:cs typeface="Arial" panose="020B0604020202020204" pitchFamily="34" charset="0"/>
              </a:rPr>
              <a:t>What are the many approaches and strategies that could be used to monitor an infectious disease outbreak? </a:t>
            </a:r>
            <a:r>
              <a:rPr lang="en-US" sz="1400" dirty="0" smtClean="0">
                <a:solidFill>
                  <a:schemeClr val="tx1"/>
                </a:solidFill>
                <a:latin typeface="Arial" panose="020B0604020202020204" pitchFamily="34" charset="0"/>
                <a:cs typeface="Arial" panose="020B0604020202020204" pitchFamily="34" charset="0"/>
              </a:rPr>
              <a:t/>
            </a:r>
            <a:br>
              <a:rPr lang="en-US" sz="1400" dirty="0" smtClean="0">
                <a:solidFill>
                  <a:schemeClr val="tx1"/>
                </a:solidFill>
                <a:latin typeface="Arial" panose="020B0604020202020204" pitchFamily="34" charset="0"/>
                <a:cs typeface="Arial" panose="020B0604020202020204" pitchFamily="34" charset="0"/>
              </a:rPr>
            </a:br>
            <a:endParaRPr lang="en-GB" sz="1400" dirty="0">
              <a:solidFill>
                <a:schemeClr val="tx1"/>
              </a:solidFill>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a:stretch>
            <a:fillRect/>
          </a:stretch>
        </p:blipFill>
        <p:spPr>
          <a:xfrm>
            <a:off x="10507135" y="4677508"/>
            <a:ext cx="1371273" cy="1448127"/>
          </a:xfrm>
          <a:prstGeom prst="rect">
            <a:avLst/>
          </a:prstGeom>
        </p:spPr>
      </p:pic>
      <p:sp>
        <p:nvSpPr>
          <p:cNvPr id="3" name="Text Placeholder 2"/>
          <p:cNvSpPr>
            <a:spLocks noGrp="1"/>
          </p:cNvSpPr>
          <p:nvPr>
            <p:ph type="body" idx="1"/>
          </p:nvPr>
        </p:nvSpPr>
        <p:spPr>
          <a:xfrm>
            <a:off x="677335" y="1204546"/>
            <a:ext cx="9451403" cy="5398477"/>
          </a:xfrm>
        </p:spPr>
        <p:txBody>
          <a:bodyPr>
            <a:noAutofit/>
          </a:bodyPr>
          <a:lstStyle/>
          <a:p>
            <a:pPr marL="285750" indent="-285750">
              <a:buFont typeface="Wingdings" panose="05000000000000000000" pitchFamily="2" charset="2"/>
              <a:buChar char="v"/>
            </a:pPr>
            <a:r>
              <a:rPr lang="en-US" sz="1800" dirty="0" smtClean="0">
                <a:latin typeface="Arial" panose="020B0604020202020204" pitchFamily="34" charset="0"/>
                <a:cs typeface="Arial" panose="020B0604020202020204" pitchFamily="34" charset="0"/>
              </a:rPr>
              <a:t> </a:t>
            </a:r>
            <a:r>
              <a:rPr lang="en-GB" sz="1800" b="1" dirty="0" smtClean="0">
                <a:solidFill>
                  <a:schemeClr val="tx1"/>
                </a:solidFill>
                <a:latin typeface="Arial" panose="020B0604020202020204" pitchFamily="34" charset="0"/>
                <a:cs typeface="Arial" panose="020B0604020202020204" pitchFamily="34" charset="0"/>
              </a:rPr>
              <a:t>Monitoring</a:t>
            </a:r>
            <a:r>
              <a:rPr lang="en-GB" sz="1800" dirty="0" smtClean="0">
                <a:solidFill>
                  <a:schemeClr val="tx1"/>
                </a:solidFill>
                <a:latin typeface="Arial" panose="020B0604020202020204" pitchFamily="34" charset="0"/>
                <a:cs typeface="Arial" panose="020B0604020202020204" pitchFamily="34" charset="0"/>
              </a:rPr>
              <a:t> </a:t>
            </a:r>
            <a:r>
              <a:rPr lang="en-GB" sz="1800" dirty="0">
                <a:solidFill>
                  <a:schemeClr val="tx1"/>
                </a:solidFill>
                <a:latin typeface="Arial" panose="020B0604020202020204" pitchFamily="34" charset="0"/>
                <a:cs typeface="Arial" panose="020B0604020202020204" pitchFamily="34" charset="0"/>
              </a:rPr>
              <a:t>is an </a:t>
            </a:r>
            <a:r>
              <a:rPr lang="en-US" sz="1800" dirty="0">
                <a:solidFill>
                  <a:schemeClr val="tx1"/>
                </a:solidFill>
                <a:latin typeface="Arial" panose="020B0604020202020204" pitchFamily="34" charset="0"/>
                <a:cs typeface="Arial" panose="020B0604020202020204" pitchFamily="34" charset="0"/>
              </a:rPr>
              <a:t>continuous</a:t>
            </a:r>
            <a:r>
              <a:rPr lang="en-GB" sz="1800" dirty="0">
                <a:solidFill>
                  <a:schemeClr val="tx1"/>
                </a:solidFill>
                <a:latin typeface="Arial" panose="020B0604020202020204" pitchFamily="34" charset="0"/>
                <a:cs typeface="Arial" panose="020B0604020202020204" pitchFamily="34" charset="0"/>
              </a:rPr>
              <a:t> examination of gathered </a:t>
            </a:r>
            <a:r>
              <a:rPr lang="en-GB" sz="1800" dirty="0" smtClean="0">
                <a:solidFill>
                  <a:schemeClr val="tx1"/>
                </a:solidFill>
                <a:latin typeface="Arial" panose="020B0604020202020204" pitchFamily="34" charset="0"/>
                <a:cs typeface="Arial" panose="020B0604020202020204" pitchFamily="34" charset="0"/>
              </a:rPr>
              <a:t>  surveillance </a:t>
            </a:r>
            <a:r>
              <a:rPr lang="en-GB" sz="1800" dirty="0">
                <a:solidFill>
                  <a:schemeClr val="tx1"/>
                </a:solidFill>
                <a:latin typeface="Arial" panose="020B0604020202020204" pitchFamily="34" charset="0"/>
                <a:cs typeface="Arial" panose="020B0604020202020204" pitchFamily="34" charset="0"/>
              </a:rPr>
              <a:t>information in an attempt to identify abnormal increases (</a:t>
            </a:r>
            <a:r>
              <a:rPr lang="en-GB" sz="1800" dirty="0" err="1">
                <a:solidFill>
                  <a:schemeClr val="tx1"/>
                </a:solidFill>
                <a:latin typeface="Arial" panose="020B0604020202020204" pitchFamily="34" charset="0"/>
                <a:cs typeface="Arial" panose="020B0604020202020204" pitchFamily="34" charset="0"/>
              </a:rPr>
              <a:t>Bardsley</a:t>
            </a:r>
            <a:r>
              <a:rPr lang="en-GB" sz="1800" dirty="0">
                <a:solidFill>
                  <a:schemeClr val="tx1"/>
                </a:solidFill>
                <a:latin typeface="Arial" panose="020B0604020202020204" pitchFamily="34" charset="0"/>
                <a:cs typeface="Arial" panose="020B0604020202020204" pitchFamily="34" charset="0"/>
              </a:rPr>
              <a:t> et al., 2023). The unusual spikes can be identified based on the patterns of baseline incidence. Weeks 13-15 seasonal highs are anticipated an </a:t>
            </a:r>
            <a:r>
              <a:rPr lang="en-US" sz="1800" dirty="0">
                <a:solidFill>
                  <a:schemeClr val="tx1"/>
                </a:solidFill>
                <a:latin typeface="Arial" panose="020B0604020202020204" pitchFamily="34" charset="0"/>
                <a:cs typeface="Arial" panose="020B0604020202020204" pitchFamily="34" charset="0"/>
              </a:rPr>
              <a:t>unique</a:t>
            </a:r>
            <a:r>
              <a:rPr lang="en-GB" sz="1800" dirty="0">
                <a:solidFill>
                  <a:schemeClr val="tx1"/>
                </a:solidFill>
                <a:latin typeface="Arial" panose="020B0604020202020204" pitchFamily="34" charset="0"/>
                <a:cs typeface="Arial" panose="020B0604020202020204" pitchFamily="34" charset="0"/>
              </a:rPr>
              <a:t> can be a sign of outbursts (</a:t>
            </a:r>
            <a:r>
              <a:rPr lang="en-GB" sz="1800" dirty="0" err="1">
                <a:solidFill>
                  <a:schemeClr val="tx1"/>
                </a:solidFill>
                <a:latin typeface="Arial" panose="020B0604020202020204" pitchFamily="34" charset="0"/>
                <a:cs typeface="Arial" panose="020B0604020202020204" pitchFamily="34" charset="0"/>
              </a:rPr>
              <a:t>Bardsley</a:t>
            </a:r>
            <a:r>
              <a:rPr lang="en-GB" sz="1800" dirty="0">
                <a:solidFill>
                  <a:schemeClr val="tx1"/>
                </a:solidFill>
                <a:latin typeface="Arial" panose="020B0604020202020204" pitchFamily="34" charset="0"/>
                <a:cs typeface="Arial" panose="020B0604020202020204" pitchFamily="34" charset="0"/>
              </a:rPr>
              <a:t> et al., 2023). Quick diagnosis in schools eliminates the spread (Duncan, 2019). Surveillance allows timely health intervention to the population (UK Government, 2024</a:t>
            </a:r>
            <a:r>
              <a:rPr lang="en-GB" sz="1800" dirty="0" smtClean="0">
                <a:solidFill>
                  <a:schemeClr val="tx1"/>
                </a:solidFill>
                <a:latin typeface="Arial" panose="020B0604020202020204" pitchFamily="34" charset="0"/>
                <a:cs typeface="Arial" panose="020B0604020202020204" pitchFamily="34" charset="0"/>
              </a:rPr>
              <a:t>).</a:t>
            </a:r>
          </a:p>
          <a:p>
            <a:pPr marL="285750" indent="-285750">
              <a:buFont typeface="Wingdings" panose="05000000000000000000" pitchFamily="2" charset="2"/>
              <a:buChar char="v"/>
            </a:pPr>
            <a:endParaRPr lang="en-GB" sz="1800" dirty="0" smtClean="0">
              <a:solidFill>
                <a:schemeClr val="tx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GB" sz="1800" b="1" dirty="0" smtClean="0">
                <a:solidFill>
                  <a:schemeClr val="tx1"/>
                </a:solidFill>
                <a:latin typeface="Arial" panose="020B0604020202020204" pitchFamily="34" charset="0"/>
                <a:cs typeface="Arial" panose="020B0604020202020204" pitchFamily="34" charset="0"/>
              </a:rPr>
              <a:t>Types </a:t>
            </a:r>
            <a:r>
              <a:rPr lang="en-GB" sz="1800" b="1" dirty="0">
                <a:solidFill>
                  <a:schemeClr val="tx1"/>
                </a:solidFill>
                <a:latin typeface="Arial" panose="020B0604020202020204" pitchFamily="34" charset="0"/>
                <a:cs typeface="Arial" panose="020B0604020202020204" pitchFamily="34" charset="0"/>
              </a:rPr>
              <a:t>of </a:t>
            </a:r>
            <a:r>
              <a:rPr lang="en-GB" sz="1800" b="1" dirty="0" smtClean="0">
                <a:solidFill>
                  <a:schemeClr val="tx1"/>
                </a:solidFill>
                <a:latin typeface="Arial" panose="020B0604020202020204" pitchFamily="34" charset="0"/>
                <a:cs typeface="Arial" panose="020B0604020202020204" pitchFamily="34" charset="0"/>
              </a:rPr>
              <a:t>Surveillance </a:t>
            </a:r>
            <a:r>
              <a:rPr lang="en-GB" sz="1800" dirty="0" smtClean="0">
                <a:solidFill>
                  <a:schemeClr val="tx1"/>
                </a:solidFill>
                <a:latin typeface="Arial" panose="020B0604020202020204" pitchFamily="34" charset="0"/>
                <a:cs typeface="Arial" panose="020B0604020202020204" pitchFamily="34" charset="0"/>
              </a:rPr>
              <a:t>is </a:t>
            </a:r>
            <a:r>
              <a:rPr lang="en-GB" sz="1800" dirty="0">
                <a:solidFill>
                  <a:schemeClr val="tx1"/>
                </a:solidFill>
                <a:latin typeface="Arial" panose="020B0604020202020204" pitchFamily="34" charset="0"/>
                <a:cs typeface="Arial" panose="020B0604020202020204" pitchFamily="34" charset="0"/>
              </a:rPr>
              <a:t>based on passive GP reporting systems where regular consultation data are gathered (</a:t>
            </a:r>
            <a:r>
              <a:rPr lang="en-GB" sz="1800" dirty="0" err="1">
                <a:solidFill>
                  <a:schemeClr val="tx1"/>
                </a:solidFill>
                <a:latin typeface="Arial" panose="020B0604020202020204" pitchFamily="34" charset="0"/>
                <a:cs typeface="Arial" panose="020B0604020202020204" pitchFamily="34" charset="0"/>
              </a:rPr>
              <a:t>Bardsley</a:t>
            </a:r>
            <a:r>
              <a:rPr lang="en-GB" sz="1800" dirty="0">
                <a:solidFill>
                  <a:schemeClr val="tx1"/>
                </a:solidFill>
                <a:latin typeface="Arial" panose="020B0604020202020204" pitchFamily="34" charset="0"/>
                <a:cs typeface="Arial" panose="020B0604020202020204" pitchFamily="34" charset="0"/>
              </a:rPr>
              <a:t> et al., 2023). In the event of an outbreak, active surveillance is intensified by finding the cases and contact tracing. The </a:t>
            </a:r>
            <a:r>
              <a:rPr lang="en-US" sz="1800" dirty="0">
                <a:solidFill>
                  <a:schemeClr val="tx1"/>
                </a:solidFill>
                <a:latin typeface="Arial" panose="020B0604020202020204" pitchFamily="34" charset="0"/>
                <a:cs typeface="Arial" panose="020B0604020202020204" pitchFamily="34" charset="0"/>
              </a:rPr>
              <a:t>guard</a:t>
            </a:r>
            <a:r>
              <a:rPr lang="en-GB" sz="1800" dirty="0">
                <a:solidFill>
                  <a:schemeClr val="tx1"/>
                </a:solidFill>
                <a:latin typeface="Arial" panose="020B0604020202020204" pitchFamily="34" charset="0"/>
                <a:cs typeface="Arial" panose="020B0604020202020204" pitchFamily="34" charset="0"/>
              </a:rPr>
              <a:t> GP networks offer representative epidemiological samples by regions (</a:t>
            </a:r>
            <a:r>
              <a:rPr lang="en-GB" sz="1800" dirty="0" err="1">
                <a:solidFill>
                  <a:schemeClr val="tx1"/>
                </a:solidFill>
                <a:latin typeface="Arial" panose="020B0604020202020204" pitchFamily="34" charset="0"/>
                <a:cs typeface="Arial" panose="020B0604020202020204" pitchFamily="34" charset="0"/>
              </a:rPr>
              <a:t>Bardsley</a:t>
            </a:r>
            <a:r>
              <a:rPr lang="en-GB" sz="1800" dirty="0">
                <a:solidFill>
                  <a:schemeClr val="tx1"/>
                </a:solidFill>
                <a:latin typeface="Arial" panose="020B0604020202020204" pitchFamily="34" charset="0"/>
                <a:cs typeface="Arial" panose="020B0604020202020204" pitchFamily="34" charset="0"/>
              </a:rPr>
              <a:t> et al., 2023). Syndromic surveillance monitors trends in symptoms, e.g. presentations of rash and fever. Schools also report any suspected clusters to local health protection teams (UK Government, 2024). The integration of the types of surveillance enhances the sensitivity of detection of the </a:t>
            </a:r>
            <a:r>
              <a:rPr lang="en-GB" sz="1800" dirty="0" smtClean="0">
                <a:solidFill>
                  <a:schemeClr val="tx1"/>
                </a:solidFill>
                <a:latin typeface="Arial" panose="020B0604020202020204" pitchFamily="34" charset="0"/>
                <a:cs typeface="Arial" panose="020B0604020202020204" pitchFamily="34" charset="0"/>
              </a:rPr>
              <a:t>outbreak.</a:t>
            </a:r>
          </a:p>
          <a:p>
            <a:pPr marL="285750" indent="-285750">
              <a:buFont typeface="Wingdings" panose="05000000000000000000" pitchFamily="2" charset="2"/>
              <a:buChar char="v"/>
            </a:pPr>
            <a:endParaRPr lang="en-US" sz="1800" dirty="0" smtClean="0">
              <a:solidFill>
                <a:schemeClr val="tx1"/>
              </a:solidFill>
              <a:latin typeface="Arial" panose="020B0604020202020204" pitchFamily="34" charset="0"/>
              <a:cs typeface="Arial" panose="020B0604020202020204" pitchFamily="34" charset="0"/>
            </a:endParaRPr>
          </a:p>
          <a:p>
            <a:r>
              <a:rPr lang="en-US" sz="1800" dirty="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                                                                                                                 </a:t>
            </a:r>
            <a:r>
              <a:rPr lang="de-DE" sz="1800" b="1" dirty="0" smtClean="0">
                <a:solidFill>
                  <a:schemeClr val="tx1"/>
                </a:solidFill>
                <a:latin typeface="Arial" panose="020B0604020202020204" pitchFamily="34" charset="0"/>
                <a:cs typeface="Arial" panose="020B0604020202020204" pitchFamily="34" charset="0"/>
              </a:rPr>
              <a:t> Esther - 2510499</a:t>
            </a:r>
          </a:p>
          <a:p>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62409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3239" y="281354"/>
            <a:ext cx="11104684" cy="5680907"/>
          </a:xfrm>
        </p:spPr>
        <p:txBody>
          <a:bodyPr>
            <a:noAutofit/>
          </a:bodyPr>
          <a:lstStyle/>
          <a:p>
            <a:r>
              <a:rPr lang="en-GB" dirty="0">
                <a:solidFill>
                  <a:schemeClr val="tx1"/>
                </a:solidFill>
                <a:latin typeface="Arial" panose="020B0604020202020204" pitchFamily="34" charset="0"/>
                <a:cs typeface="Arial" panose="020B0604020202020204" pitchFamily="34" charset="0"/>
              </a:rPr>
              <a:t>The monitoring role of schools at the </a:t>
            </a:r>
            <a:r>
              <a:rPr lang="en-US" dirty="0">
                <a:latin typeface="Arial" panose="020B0604020202020204" pitchFamily="34" charset="0"/>
                <a:cs typeface="Arial" panose="020B0604020202020204" pitchFamily="34" charset="0"/>
              </a:rPr>
              <a:t>first line</a:t>
            </a:r>
            <a:r>
              <a:rPr lang="en-GB" dirty="0">
                <a:solidFill>
                  <a:schemeClr val="tx1"/>
                </a:solidFill>
                <a:latin typeface="Arial" panose="020B0604020202020204" pitchFamily="34" charset="0"/>
                <a:cs typeface="Arial" panose="020B0604020202020204" pitchFamily="34" charset="0"/>
              </a:rPr>
              <a:t> is related to monitoring absences connected with the rash (Duncan, 2019). Timely interaction with health protection teams guarantee a quick response. Until </a:t>
            </a:r>
            <a:r>
              <a:rPr lang="en-US" dirty="0">
                <a:latin typeface="Arial" panose="020B0604020202020204" pitchFamily="34" charset="0"/>
                <a:cs typeface="Arial" panose="020B0604020202020204" pitchFamily="34" charset="0"/>
              </a:rPr>
              <a:t>wounds</a:t>
            </a:r>
            <a:r>
              <a:rPr lang="en-GB" dirty="0">
                <a:solidFill>
                  <a:schemeClr val="tx1"/>
                </a:solidFill>
                <a:latin typeface="Arial" panose="020B0604020202020204" pitchFamily="34" charset="0"/>
                <a:cs typeface="Arial" panose="020B0604020202020204" pitchFamily="34" charset="0"/>
              </a:rPr>
              <a:t> crust, parents need to be given exclusion guidance (NHS, 2025). Pregnant employees or </a:t>
            </a:r>
            <a:r>
              <a:rPr lang="en-US" dirty="0">
                <a:latin typeface="Arial" panose="020B0604020202020204" pitchFamily="34" charset="0"/>
                <a:cs typeface="Arial" panose="020B0604020202020204" pitchFamily="34" charset="0"/>
              </a:rPr>
              <a:t>weak immune system</a:t>
            </a:r>
            <a:r>
              <a:rPr lang="en-GB" dirty="0">
                <a:solidFill>
                  <a:schemeClr val="tx1"/>
                </a:solidFill>
                <a:latin typeface="Arial" panose="020B0604020202020204" pitchFamily="34" charset="0"/>
                <a:cs typeface="Arial" panose="020B0604020202020204" pitchFamily="34" charset="0"/>
              </a:rPr>
              <a:t> students need specific attention because they are at risk of complications (RCOG, 2023). Accountability and evaluation are done through maintaining systematic outbreak records (UK Government, 2024</a:t>
            </a:r>
            <a:r>
              <a:rPr lang="en-GB" dirty="0" smtClean="0">
                <a:solidFill>
                  <a:schemeClr val="tx1"/>
                </a:solidFill>
                <a:latin typeface="Arial" panose="020B0604020202020204" pitchFamily="34" charset="0"/>
                <a:cs typeface="Arial" panose="020B0604020202020204" pitchFamily="34" charset="0"/>
              </a:rPr>
              <a:t>).</a:t>
            </a:r>
          </a:p>
          <a:p>
            <a:pPr marL="0" indent="0">
              <a:buNone/>
            </a:pPr>
            <a:endParaRPr lang="en-GB" dirty="0" smtClean="0">
              <a:solidFill>
                <a:schemeClr val="tx1"/>
              </a:solidFill>
              <a:latin typeface="Arial" panose="020B0604020202020204" pitchFamily="34" charset="0"/>
              <a:cs typeface="Arial" panose="020B0604020202020204" pitchFamily="34" charset="0"/>
            </a:endParaRPr>
          </a:p>
          <a:p>
            <a:r>
              <a:rPr lang="en-GB" dirty="0">
                <a:solidFill>
                  <a:schemeClr val="tx1"/>
                </a:solidFill>
                <a:latin typeface="Arial" panose="020B0604020202020204" pitchFamily="34" charset="0"/>
                <a:cs typeface="Arial" panose="020B0604020202020204" pitchFamily="34" charset="0"/>
              </a:rPr>
              <a:t>The initial step in outbreak investigation is clinically confirming the diagnosis (NHS, 2025). Epidemiologists confirm that the cases are higher than the baseline seasonal levels (</a:t>
            </a:r>
            <a:r>
              <a:rPr lang="en-GB" dirty="0" err="1">
                <a:solidFill>
                  <a:schemeClr val="tx1"/>
                </a:solidFill>
                <a:latin typeface="Arial" panose="020B0604020202020204" pitchFamily="34" charset="0"/>
                <a:cs typeface="Arial" panose="020B0604020202020204" pitchFamily="34" charset="0"/>
              </a:rPr>
              <a:t>Bardsley</a:t>
            </a:r>
            <a:r>
              <a:rPr lang="en-GB" dirty="0">
                <a:solidFill>
                  <a:schemeClr val="tx1"/>
                </a:solidFill>
                <a:latin typeface="Arial" panose="020B0604020202020204" pitchFamily="34" charset="0"/>
                <a:cs typeface="Arial" panose="020B0604020202020204" pitchFamily="34" charset="0"/>
              </a:rPr>
              <a:t> et al., 2023). The detection of the index case makes it clear how transmission functions. Close classroom contacts are followed up and traced with the development of symptoms (UK Government, 2024). The process of surveillance is followed until no new cases are detected, which implies containment</a:t>
            </a:r>
            <a:r>
              <a:rPr lang="en-GB" dirty="0" smtClean="0">
                <a:solidFill>
                  <a:schemeClr val="tx1"/>
                </a:solidFill>
                <a:latin typeface="Arial" panose="020B0604020202020204" pitchFamily="34" charset="0"/>
                <a:cs typeface="Arial" panose="020B0604020202020204" pitchFamily="34" charset="0"/>
              </a:rPr>
              <a:t>.</a:t>
            </a:r>
          </a:p>
          <a:p>
            <a:endParaRPr lang="en-US" b="1" dirty="0"/>
          </a:p>
          <a:p>
            <a:endParaRPr lang="en-US" dirty="0">
              <a:solidFill>
                <a:schemeClr val="tx1"/>
              </a:solidFill>
              <a:latin typeface="Arial" panose="020B0604020202020204" pitchFamily="34" charset="0"/>
              <a:cs typeface="Arial" panose="020B0604020202020204" pitchFamily="34" charset="0"/>
            </a:endParaRPr>
          </a:p>
          <a:p>
            <a:endParaRPr lang="en-US" dirty="0"/>
          </a:p>
          <a:p>
            <a:pPr marL="0" indent="0" algn="r">
              <a:buNone/>
            </a:pPr>
            <a:r>
              <a:rPr lang="de-DE" b="1" dirty="0" smtClean="0">
                <a:solidFill>
                  <a:schemeClr val="tx1"/>
                </a:solidFill>
                <a:latin typeface="Arial" panose="020B0604020202020204" pitchFamily="34" charset="0"/>
                <a:cs typeface="Arial" panose="020B0604020202020204" pitchFamily="34" charset="0"/>
              </a:rPr>
              <a:t> Esther </a:t>
            </a:r>
            <a:r>
              <a:rPr lang="de-DE" b="1" dirty="0">
                <a:solidFill>
                  <a:schemeClr val="tx1"/>
                </a:solidFill>
                <a:latin typeface="Arial" panose="020B0604020202020204" pitchFamily="34" charset="0"/>
                <a:cs typeface="Arial" panose="020B0604020202020204" pitchFamily="34" charset="0"/>
              </a:rPr>
              <a:t>- 2510499</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85234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tx1"/>
                </a:solidFill>
                <a:latin typeface="Arial" panose="020B0604020202020204" pitchFamily="34" charset="0"/>
                <a:cs typeface="Arial" panose="020B0604020202020204" pitchFamily="34" charset="0"/>
              </a:rPr>
              <a:t>Continue…</a:t>
            </a:r>
            <a:endParaRPr lang="en-GB"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77333" y="2160589"/>
            <a:ext cx="10799319" cy="3880773"/>
          </a:xfrm>
        </p:spPr>
        <p:txBody>
          <a:bodyPr>
            <a:normAutofit lnSpcReduction="10000"/>
          </a:bodyPr>
          <a:lstStyle/>
          <a:p>
            <a:r>
              <a:rPr lang="en-GB" b="1" dirty="0">
                <a:solidFill>
                  <a:schemeClr val="tx1"/>
                </a:solidFill>
                <a:latin typeface="Arial" panose="020B0604020202020204" pitchFamily="34" charset="0"/>
                <a:cs typeface="Arial" panose="020B0604020202020204" pitchFamily="34" charset="0"/>
              </a:rPr>
              <a:t>Data Analysis &amp; Evaluation: </a:t>
            </a:r>
            <a:r>
              <a:rPr lang="en-GB" dirty="0">
                <a:solidFill>
                  <a:schemeClr val="tx1"/>
                </a:solidFill>
                <a:latin typeface="Arial" panose="020B0604020202020204" pitchFamily="34" charset="0"/>
                <a:cs typeface="Arial" panose="020B0604020202020204" pitchFamily="34" charset="0"/>
              </a:rPr>
              <a:t>Epidemic curves visualise the progress of the outbreak (</a:t>
            </a:r>
            <a:r>
              <a:rPr lang="en-GB" dirty="0" err="1">
                <a:solidFill>
                  <a:schemeClr val="tx1"/>
                </a:solidFill>
                <a:latin typeface="Arial" panose="020B0604020202020204" pitchFamily="34" charset="0"/>
                <a:cs typeface="Arial" panose="020B0604020202020204" pitchFamily="34" charset="0"/>
              </a:rPr>
              <a:t>Bardsley</a:t>
            </a:r>
            <a:r>
              <a:rPr lang="en-GB" dirty="0">
                <a:solidFill>
                  <a:schemeClr val="tx1"/>
                </a:solidFill>
                <a:latin typeface="Arial" panose="020B0604020202020204" pitchFamily="34" charset="0"/>
                <a:cs typeface="Arial" panose="020B0604020202020204" pitchFamily="34" charset="0"/>
              </a:rPr>
              <a:t> et al., 2023). Attack rates are measures of the proportion infected in a specified group. Transmission intensity is evaluated when reproduction potential is evaluated. The vulnerable groups are identified through demographic analysis (NICE, 2025). Lastly, the outcomes of the intervention are assessed to make further policy (UK Government, 2024</a:t>
            </a:r>
            <a:r>
              <a:rPr lang="en-GB" dirty="0" smtClean="0">
                <a:solidFill>
                  <a:schemeClr val="tx1"/>
                </a:solidFill>
                <a:latin typeface="Arial" panose="020B0604020202020204" pitchFamily="34" charset="0"/>
                <a:cs typeface="Arial" panose="020B0604020202020204" pitchFamily="34" charset="0"/>
              </a:rPr>
              <a:t>).</a:t>
            </a:r>
          </a:p>
          <a:p>
            <a:pPr marL="0" indent="0">
              <a:buNone/>
            </a:pPr>
            <a:endParaRPr lang="en-GB" dirty="0">
              <a:solidFill>
                <a:schemeClr val="tx1"/>
              </a:solidFill>
              <a:latin typeface="Arial" panose="020B0604020202020204" pitchFamily="34" charset="0"/>
              <a:cs typeface="Arial" panose="020B0604020202020204" pitchFamily="34" charset="0"/>
            </a:endParaRPr>
          </a:p>
          <a:p>
            <a:r>
              <a:rPr lang="en-GB" b="1" dirty="0">
                <a:solidFill>
                  <a:schemeClr val="tx1"/>
                </a:solidFill>
                <a:latin typeface="Arial" panose="020B0604020202020204" pitchFamily="34" charset="0"/>
                <a:cs typeface="Arial" panose="020B0604020202020204" pitchFamily="34" charset="0"/>
              </a:rPr>
              <a:t>Strengths &amp; Limitations: </a:t>
            </a:r>
            <a:r>
              <a:rPr lang="en-GB" dirty="0">
                <a:solidFill>
                  <a:schemeClr val="tx1"/>
                </a:solidFill>
                <a:latin typeface="Arial" panose="020B0604020202020204" pitchFamily="34" charset="0"/>
                <a:cs typeface="Arial" panose="020B0604020202020204" pitchFamily="34" charset="0"/>
              </a:rPr>
              <a:t>The UK has well-developed surveillance systems (</a:t>
            </a:r>
            <a:r>
              <a:rPr lang="en-GB" dirty="0" err="1">
                <a:solidFill>
                  <a:schemeClr val="tx1"/>
                </a:solidFill>
                <a:latin typeface="Arial" panose="020B0604020202020204" pitchFamily="34" charset="0"/>
                <a:cs typeface="Arial" panose="020B0604020202020204" pitchFamily="34" charset="0"/>
              </a:rPr>
              <a:t>Bardsley</a:t>
            </a:r>
            <a:r>
              <a:rPr lang="en-GB" dirty="0">
                <a:solidFill>
                  <a:schemeClr val="tx1"/>
                </a:solidFill>
                <a:latin typeface="Arial" panose="020B0604020202020204" pitchFamily="34" charset="0"/>
                <a:cs typeface="Arial" panose="020B0604020202020204" pitchFamily="34" charset="0"/>
              </a:rPr>
              <a:t> et al., 2023). Guidance on exclusion is </a:t>
            </a:r>
            <a:r>
              <a:rPr lang="en-US" dirty="0">
                <a:solidFill>
                  <a:schemeClr val="tx1"/>
                </a:solidFill>
                <a:latin typeface="Arial" panose="020B0604020202020204" pitchFamily="34" charset="0"/>
                <a:cs typeface="Arial" panose="020B0604020202020204" pitchFamily="34" charset="0"/>
              </a:rPr>
              <a:t>consistent</a:t>
            </a:r>
            <a:r>
              <a:rPr lang="en-GB" dirty="0">
                <a:solidFill>
                  <a:schemeClr val="tx1"/>
                </a:solidFill>
                <a:latin typeface="Arial" panose="020B0604020202020204" pitchFamily="34" charset="0"/>
                <a:cs typeface="Arial" panose="020B0604020202020204" pitchFamily="34" charset="0"/>
              </a:rPr>
              <a:t> and comprehensive (NHS, 2025). Nevertheless, mild severity might not manifest to GPs, who underreport (</a:t>
            </a:r>
            <a:r>
              <a:rPr lang="en-GB" dirty="0" err="1">
                <a:solidFill>
                  <a:schemeClr val="tx1"/>
                </a:solidFill>
                <a:latin typeface="Arial" panose="020B0604020202020204" pitchFamily="34" charset="0"/>
                <a:cs typeface="Arial" panose="020B0604020202020204" pitchFamily="34" charset="0"/>
              </a:rPr>
              <a:t>Bardsley</a:t>
            </a:r>
            <a:r>
              <a:rPr lang="en-GB" dirty="0">
                <a:solidFill>
                  <a:schemeClr val="tx1"/>
                </a:solidFill>
                <a:latin typeface="Arial" panose="020B0604020202020204" pitchFamily="34" charset="0"/>
                <a:cs typeface="Arial" panose="020B0604020202020204" pitchFamily="34" charset="0"/>
              </a:rPr>
              <a:t> et al.,2023). The attitude of parents towards vaccines affects the vaccine uptake (Jordan and Rowland, 2024). Responsive policy is maintained through continual review</a:t>
            </a:r>
            <a:r>
              <a:rPr lang="en-GB" dirty="0" smtClean="0">
                <a:solidFill>
                  <a:schemeClr val="tx1"/>
                </a:solidFill>
                <a:latin typeface="Arial" panose="020B0604020202020204" pitchFamily="34" charset="0"/>
                <a:cs typeface="Arial" panose="020B0604020202020204" pitchFamily="34" charset="0"/>
              </a:rPr>
              <a:t>.</a:t>
            </a:r>
          </a:p>
          <a:p>
            <a:endParaRPr lang="en-US" dirty="0">
              <a:solidFill>
                <a:schemeClr val="tx1"/>
              </a:solidFill>
              <a:latin typeface="Arial" panose="020B0604020202020204" pitchFamily="34" charset="0"/>
              <a:cs typeface="Arial" panose="020B0604020202020204" pitchFamily="34" charset="0"/>
            </a:endParaRPr>
          </a:p>
          <a:p>
            <a:pPr marL="0" indent="0" algn="r">
              <a:buNone/>
            </a:pPr>
            <a:r>
              <a:rPr lang="de-DE" b="1" dirty="0">
                <a:solidFill>
                  <a:schemeClr val="tx1"/>
                </a:solidFill>
                <a:latin typeface="Arial" panose="020B0604020202020204" pitchFamily="34" charset="0"/>
                <a:cs typeface="Arial" panose="020B0604020202020204" pitchFamily="34" charset="0"/>
              </a:rPr>
              <a:t> Esther - 2510499</a:t>
            </a:r>
          </a:p>
          <a:p>
            <a:pPr marL="0" indent="0">
              <a:buNone/>
            </a:pP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652503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4570" y="609601"/>
            <a:ext cx="8596668" cy="981808"/>
          </a:xfrm>
        </p:spPr>
        <p:txBody>
          <a:bodyPr>
            <a:normAutofit/>
          </a:bodyPr>
          <a:lstStyle/>
          <a:p>
            <a:r>
              <a:rPr lang="en-US" sz="2000" b="1" dirty="0" smtClean="0">
                <a:solidFill>
                  <a:schemeClr val="tx1"/>
                </a:solidFill>
                <a:latin typeface="Arial" panose="020B0604020202020204" pitchFamily="34" charset="0"/>
                <a:cs typeface="Arial" panose="020B0604020202020204" pitchFamily="34" charset="0"/>
              </a:rPr>
              <a:t>What are the main approaches and strategies that could be used to control an infectious disease outbreak?</a:t>
            </a:r>
            <a:endParaRPr lang="en-GB" sz="2000" b="1" dirty="0">
              <a:solidFill>
                <a:schemeClr val="tx1"/>
              </a:solidFill>
              <a:latin typeface="Arial" panose="020B0604020202020204" pitchFamily="34" charset="0"/>
              <a:cs typeface="Arial" panose="020B0604020202020204" pitchFamily="34" charset="0"/>
            </a:endParaRPr>
          </a:p>
        </p:txBody>
      </p:sp>
      <p:sp>
        <p:nvSpPr>
          <p:cNvPr id="3" name="Text Placeholder 2"/>
          <p:cNvSpPr>
            <a:spLocks noGrp="1"/>
          </p:cNvSpPr>
          <p:nvPr>
            <p:ph type="body" idx="1"/>
          </p:nvPr>
        </p:nvSpPr>
        <p:spPr>
          <a:xfrm>
            <a:off x="677334" y="1591409"/>
            <a:ext cx="11172543" cy="4958860"/>
          </a:xfrm>
        </p:spPr>
        <p:txBody>
          <a:bodyPr>
            <a:normAutofit fontScale="92500" lnSpcReduction="10000"/>
          </a:bodyPr>
          <a:lstStyle/>
          <a:p>
            <a:pPr fontAlgn="base"/>
            <a:r>
              <a:rPr lang="en-US" sz="2600" dirty="0" smtClean="0">
                <a:solidFill>
                  <a:schemeClr val="tx1"/>
                </a:solidFill>
                <a:latin typeface="Arial" panose="020B0604020202020204" pitchFamily="34" charset="0"/>
                <a:cs typeface="Arial" panose="020B0604020202020204" pitchFamily="34" charset="0"/>
              </a:rPr>
              <a:t>Controlling </a:t>
            </a:r>
            <a:r>
              <a:rPr lang="en-US" sz="2600" dirty="0">
                <a:solidFill>
                  <a:schemeClr val="tx1"/>
                </a:solidFill>
                <a:latin typeface="Arial" panose="020B0604020202020204" pitchFamily="34" charset="0"/>
                <a:cs typeface="Arial" panose="020B0604020202020204" pitchFamily="34" charset="0"/>
              </a:rPr>
              <a:t>an outbreak involves a combination of medical</a:t>
            </a:r>
            <a:r>
              <a:rPr lang="en-US" sz="2600" dirty="0" smtClean="0">
                <a:solidFill>
                  <a:schemeClr val="tx1"/>
                </a:solidFill>
                <a:latin typeface="Arial" panose="020B0604020202020204" pitchFamily="34" charset="0"/>
                <a:cs typeface="Arial" panose="020B0604020202020204" pitchFamily="34" charset="0"/>
              </a:rPr>
              <a:t>, administrative</a:t>
            </a:r>
            <a:r>
              <a:rPr lang="en-US" sz="2600" dirty="0">
                <a:solidFill>
                  <a:schemeClr val="tx1"/>
                </a:solidFill>
                <a:latin typeface="Arial" panose="020B0604020202020204" pitchFamily="34" charset="0"/>
                <a:cs typeface="Arial" panose="020B0604020202020204" pitchFamily="34" charset="0"/>
              </a:rPr>
              <a:t>, and environmental strategies designed to prevent the spread of infectious </a:t>
            </a:r>
            <a:r>
              <a:rPr lang="en-US" sz="2600" dirty="0" smtClean="0">
                <a:solidFill>
                  <a:schemeClr val="tx1"/>
                </a:solidFill>
                <a:latin typeface="Arial" panose="020B0604020202020204" pitchFamily="34" charset="0"/>
                <a:cs typeface="Arial" panose="020B0604020202020204" pitchFamily="34" charset="0"/>
              </a:rPr>
              <a:t>diseases.</a:t>
            </a:r>
          </a:p>
          <a:p>
            <a:pPr fontAlgn="base"/>
            <a:r>
              <a:rPr lang="en-US" sz="2600" dirty="0" smtClean="0">
                <a:solidFill>
                  <a:schemeClr val="tx1"/>
                </a:solidFill>
                <a:latin typeface="Arial" panose="020B0604020202020204" pitchFamily="34" charset="0"/>
                <a:cs typeface="Arial" panose="020B0604020202020204" pitchFamily="34" charset="0"/>
              </a:rPr>
              <a:t>Firstly, case identification and isolation Roma. The most immediate step is to identify the person with the symptoms and isolate the person from the population.</a:t>
            </a:r>
          </a:p>
          <a:p>
            <a:pPr fontAlgn="base"/>
            <a:r>
              <a:rPr lang="en-US" sz="2600" dirty="0" smtClean="0">
                <a:solidFill>
                  <a:schemeClr val="tx1"/>
                </a:solidFill>
                <a:latin typeface="Arial" panose="020B0604020202020204" pitchFamily="34" charset="0"/>
                <a:cs typeface="Arial" panose="020B0604020202020204" pitchFamily="34" charset="0"/>
              </a:rPr>
              <a:t>Infected </a:t>
            </a:r>
            <a:r>
              <a:rPr lang="en-US" sz="2600" dirty="0">
                <a:solidFill>
                  <a:schemeClr val="tx1"/>
                </a:solidFill>
                <a:latin typeface="Arial" panose="020B0604020202020204" pitchFamily="34" charset="0"/>
                <a:cs typeface="Arial" panose="020B0604020202020204" pitchFamily="34" charset="0"/>
              </a:rPr>
              <a:t>individuals like Roma must stay home until </a:t>
            </a:r>
            <a:r>
              <a:rPr lang="en-US" sz="2600" dirty="0" smtClean="0">
                <a:solidFill>
                  <a:schemeClr val="tx1"/>
                </a:solidFill>
                <a:latin typeface="Arial" panose="020B0604020202020204" pitchFamily="34" charset="0"/>
                <a:cs typeface="Arial" panose="020B0604020202020204" pitchFamily="34" charset="0"/>
              </a:rPr>
              <a:t>they </a:t>
            </a:r>
            <a:r>
              <a:rPr lang="en-US" sz="2600" dirty="0">
                <a:solidFill>
                  <a:schemeClr val="tx1"/>
                </a:solidFill>
                <a:latin typeface="Arial" panose="020B0604020202020204" pitchFamily="34" charset="0"/>
                <a:cs typeface="Arial" panose="020B0604020202020204" pitchFamily="34" charset="0"/>
              </a:rPr>
              <a:t>are no longer </a:t>
            </a:r>
            <a:r>
              <a:rPr lang="en-US" sz="2600" dirty="0" smtClean="0">
                <a:solidFill>
                  <a:schemeClr val="tx1"/>
                </a:solidFill>
                <a:latin typeface="Arial" panose="020B0604020202020204" pitchFamily="34" charset="0"/>
                <a:cs typeface="Arial" panose="020B0604020202020204" pitchFamily="34" charset="0"/>
              </a:rPr>
              <a:t>contagious, (Isolation).</a:t>
            </a:r>
            <a:endParaRPr lang="en-US" sz="2600" dirty="0">
              <a:solidFill>
                <a:schemeClr val="tx1"/>
              </a:solidFill>
              <a:latin typeface="Arial" panose="020B0604020202020204" pitchFamily="34" charset="0"/>
              <a:cs typeface="Arial" panose="020B0604020202020204" pitchFamily="34" charset="0"/>
            </a:endParaRPr>
          </a:p>
          <a:p>
            <a:pPr fontAlgn="base"/>
            <a:r>
              <a:rPr lang="en-US" sz="2600" dirty="0">
                <a:solidFill>
                  <a:schemeClr val="tx1"/>
                </a:solidFill>
                <a:latin typeface="Arial" panose="020B0604020202020204" pitchFamily="34" charset="0"/>
                <a:cs typeface="Arial" panose="020B0604020202020204" pitchFamily="34" charset="0"/>
              </a:rPr>
              <a:t>Identifying who was in close contact with the infected </a:t>
            </a:r>
            <a:r>
              <a:rPr lang="en-US" sz="2600" dirty="0" smtClean="0">
                <a:solidFill>
                  <a:schemeClr val="tx1"/>
                </a:solidFill>
                <a:latin typeface="Arial" panose="020B0604020202020204" pitchFamily="34" charset="0"/>
                <a:cs typeface="Arial" panose="020B0604020202020204" pitchFamily="34" charset="0"/>
              </a:rPr>
              <a:t>student, </a:t>
            </a:r>
            <a:r>
              <a:rPr lang="en-US" sz="2600" dirty="0">
                <a:solidFill>
                  <a:schemeClr val="tx1"/>
                </a:solidFill>
                <a:latin typeface="Arial" panose="020B0604020202020204" pitchFamily="34" charset="0"/>
                <a:cs typeface="Arial" panose="020B0604020202020204" pitchFamily="34" charset="0"/>
              </a:rPr>
              <a:t>Roma to monitor them for early symptoms.</a:t>
            </a:r>
          </a:p>
          <a:p>
            <a:pPr fontAlgn="base"/>
            <a:r>
              <a:rPr lang="en-US" sz="2600" dirty="0">
                <a:solidFill>
                  <a:schemeClr val="tx1"/>
                </a:solidFill>
                <a:latin typeface="Arial" panose="020B0604020202020204" pitchFamily="34" charset="0"/>
                <a:cs typeface="Arial" panose="020B0604020202020204" pitchFamily="34" charset="0"/>
              </a:rPr>
              <a:t/>
            </a:r>
            <a:br>
              <a:rPr lang="en-US" sz="2600" dirty="0">
                <a:solidFill>
                  <a:schemeClr val="tx1"/>
                </a:solidFill>
                <a:latin typeface="Arial" panose="020B0604020202020204" pitchFamily="34" charset="0"/>
                <a:cs typeface="Arial" panose="020B0604020202020204" pitchFamily="34" charset="0"/>
              </a:rPr>
            </a:br>
            <a:endParaRPr lang="en-US" sz="2600" dirty="0">
              <a:solidFill>
                <a:schemeClr val="tx1"/>
              </a:solidFill>
              <a:latin typeface="Arial" panose="020B0604020202020204" pitchFamily="34" charset="0"/>
              <a:cs typeface="Arial" panose="020B0604020202020204" pitchFamily="34" charset="0"/>
            </a:endParaRPr>
          </a:p>
          <a:p>
            <a:pPr fontAlgn="base"/>
            <a:r>
              <a:rPr lang="en-US" sz="2600" dirty="0">
                <a:solidFill>
                  <a:schemeClr val="tx1"/>
                </a:solidFill>
                <a:latin typeface="Arial" panose="020B0604020202020204" pitchFamily="34" charset="0"/>
                <a:cs typeface="Arial" panose="020B0604020202020204" pitchFamily="34" charset="0"/>
              </a:rPr>
              <a:t/>
            </a:r>
            <a:br>
              <a:rPr lang="en-US" sz="2600" dirty="0">
                <a:solidFill>
                  <a:schemeClr val="tx1"/>
                </a:solidFill>
                <a:latin typeface="Arial" panose="020B0604020202020204" pitchFamily="34" charset="0"/>
                <a:cs typeface="Arial" panose="020B0604020202020204" pitchFamily="34" charset="0"/>
              </a:rPr>
            </a:br>
            <a:r>
              <a:rPr lang="en-US" sz="2600" dirty="0" smtClean="0">
                <a:solidFill>
                  <a:schemeClr val="tx1"/>
                </a:solidFill>
                <a:latin typeface="Arial" panose="020B0604020202020204" pitchFamily="34" charset="0"/>
                <a:cs typeface="Arial" panose="020B0604020202020204" pitchFamily="34" charset="0"/>
              </a:rPr>
              <a:t>                                                                                                  </a:t>
            </a:r>
            <a:r>
              <a:rPr lang="en-US" sz="2600" b="1" dirty="0" smtClean="0">
                <a:solidFill>
                  <a:schemeClr val="tx1"/>
                </a:solidFill>
                <a:latin typeface="Arial" panose="020B0604020202020204" pitchFamily="34" charset="0"/>
                <a:cs typeface="Arial" panose="020B0604020202020204" pitchFamily="34" charset="0"/>
              </a:rPr>
              <a:t>Akua-2509126</a:t>
            </a:r>
            <a:r>
              <a:rPr lang="en-US" b="1" dirty="0">
                <a:latin typeface="Arial" panose="020B0604020202020204" pitchFamily="34" charset="0"/>
                <a:cs typeface="Arial" panose="020B0604020202020204" pitchFamily="34" charset="0"/>
              </a:rPr>
              <a:t/>
            </a:r>
            <a:br>
              <a:rPr lang="en-US" b="1" dirty="0">
                <a:latin typeface="Arial" panose="020B0604020202020204" pitchFamily="34" charset="0"/>
                <a:cs typeface="Arial" panose="020B0604020202020204" pitchFamily="34" charset="0"/>
              </a:rPr>
            </a:br>
            <a:endParaRPr lang="en-US" dirty="0"/>
          </a:p>
        </p:txBody>
      </p:sp>
      <p:pic>
        <p:nvPicPr>
          <p:cNvPr id="4" name="Picture 3"/>
          <p:cNvPicPr>
            <a:picLocks noChangeAspect="1"/>
          </p:cNvPicPr>
          <p:nvPr/>
        </p:nvPicPr>
        <p:blipFill>
          <a:blip r:embed="rId2"/>
          <a:stretch>
            <a:fillRect/>
          </a:stretch>
        </p:blipFill>
        <p:spPr>
          <a:xfrm>
            <a:off x="2286000" y="4786604"/>
            <a:ext cx="4357396" cy="1763665"/>
          </a:xfrm>
          <a:prstGeom prst="rect">
            <a:avLst/>
          </a:prstGeom>
        </p:spPr>
      </p:pic>
    </p:spTree>
    <p:extLst>
      <p:ext uri="{BB962C8B-B14F-4D97-AF65-F5344CB8AC3E}">
        <p14:creationId xmlns:p14="http://schemas.microsoft.com/office/powerpoint/2010/main" val="12524281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199" y="545123"/>
            <a:ext cx="10445263" cy="5632311"/>
          </a:xfrm>
          <a:prstGeom prst="rect">
            <a:avLst/>
          </a:prstGeom>
        </p:spPr>
        <p:txBody>
          <a:bodyPr wrap="square">
            <a:spAutoFit/>
          </a:bodyPr>
          <a:lstStyle/>
          <a:p>
            <a:pPr fontAlgn="base"/>
            <a:r>
              <a:rPr lang="en-US" dirty="0" smtClean="0">
                <a:solidFill>
                  <a:srgbClr val="000000"/>
                </a:solidFill>
                <a:latin typeface="Arial" panose="020B0604020202020204" pitchFamily="34" charset="0"/>
                <a:cs typeface="Arial" panose="020B0604020202020204" pitchFamily="34" charset="0"/>
              </a:rPr>
              <a:t>Secondly, </a:t>
            </a:r>
            <a:r>
              <a:rPr lang="en-US" dirty="0">
                <a:solidFill>
                  <a:srgbClr val="000000"/>
                </a:solidFill>
                <a:latin typeface="Arial" panose="020B0604020202020204" pitchFamily="34" charset="0"/>
                <a:cs typeface="Arial" panose="020B0604020202020204" pitchFamily="34" charset="0"/>
              </a:rPr>
              <a:t>vaccination and immunisation </a:t>
            </a:r>
            <a:r>
              <a:rPr lang="en-US" dirty="0" smtClean="0">
                <a:solidFill>
                  <a:srgbClr val="000000"/>
                </a:solidFill>
                <a:latin typeface="Arial" panose="020B0604020202020204" pitchFamily="34" charset="0"/>
                <a:cs typeface="Arial" panose="020B0604020202020204" pitchFamily="34" charset="0"/>
              </a:rPr>
              <a:t>are </a:t>
            </a:r>
            <a:r>
              <a:rPr lang="en-US" dirty="0">
                <a:solidFill>
                  <a:srgbClr val="000000"/>
                </a:solidFill>
                <a:latin typeface="Arial" panose="020B0604020202020204" pitchFamily="34" charset="0"/>
                <a:cs typeface="Arial" panose="020B0604020202020204" pitchFamily="34" charset="0"/>
              </a:rPr>
              <a:t>the primary long term strategy for controlling outbreaks</a:t>
            </a:r>
            <a:r>
              <a:rPr lang="en-US" dirty="0" smtClean="0">
                <a:solidFill>
                  <a:srgbClr val="000000"/>
                </a:solidFill>
                <a:latin typeface="Arial" panose="020B0604020202020204" pitchFamily="34" charset="0"/>
                <a:cs typeface="Arial" panose="020B0604020202020204" pitchFamily="34" charset="0"/>
              </a:rPr>
              <a:t>. </a:t>
            </a:r>
            <a:r>
              <a:rPr lang="en-US" dirty="0">
                <a:solidFill>
                  <a:srgbClr val="000000"/>
                </a:solidFill>
                <a:latin typeface="Arial" panose="020B0604020202020204" pitchFamily="34" charset="0"/>
                <a:cs typeface="Arial" panose="020B0604020202020204" pitchFamily="34" charset="0"/>
              </a:rPr>
              <a:t>W</a:t>
            </a:r>
            <a:r>
              <a:rPr lang="en-US" dirty="0" smtClean="0">
                <a:solidFill>
                  <a:srgbClr val="000000"/>
                </a:solidFill>
                <a:latin typeface="Arial" panose="020B0604020202020204" pitchFamily="34" charset="0"/>
                <a:cs typeface="Arial" panose="020B0604020202020204" pitchFamily="34" charset="0"/>
              </a:rPr>
              <a:t>e </a:t>
            </a:r>
            <a:r>
              <a:rPr lang="en-US" dirty="0">
                <a:solidFill>
                  <a:srgbClr val="000000"/>
                </a:solidFill>
                <a:latin typeface="Arial" panose="020B0604020202020204" pitchFamily="34" charset="0"/>
                <a:cs typeface="Arial" panose="020B0604020202020204" pitchFamily="34" charset="0"/>
              </a:rPr>
              <a:t>have the pre-exposure to take </a:t>
            </a:r>
            <a:r>
              <a:rPr lang="en-US" dirty="0" smtClean="0">
                <a:solidFill>
                  <a:srgbClr val="000000"/>
                </a:solidFill>
                <a:latin typeface="Arial" panose="020B0604020202020204" pitchFamily="34" charset="0"/>
                <a:cs typeface="Arial" panose="020B0604020202020204" pitchFamily="34" charset="0"/>
              </a:rPr>
              <a:t> the vaccine </a:t>
            </a:r>
            <a:r>
              <a:rPr lang="en-US" dirty="0">
                <a:solidFill>
                  <a:srgbClr val="000000"/>
                </a:solidFill>
                <a:latin typeface="Arial" panose="020B0604020202020204" pitchFamily="34" charset="0"/>
                <a:cs typeface="Arial" panose="020B0604020202020204" pitchFamily="34" charset="0"/>
              </a:rPr>
              <a:t>to prevent infectious diseases and the post exposure is to take </a:t>
            </a:r>
            <a:r>
              <a:rPr lang="en-US" dirty="0" smtClean="0">
                <a:solidFill>
                  <a:srgbClr val="000000"/>
                </a:solidFill>
                <a:latin typeface="Arial" panose="020B0604020202020204" pitchFamily="34" charset="0"/>
                <a:cs typeface="Arial" panose="020B0604020202020204" pitchFamily="34" charset="0"/>
              </a:rPr>
              <a:t>the vaccine </a:t>
            </a:r>
            <a:r>
              <a:rPr lang="en-US" dirty="0">
                <a:solidFill>
                  <a:srgbClr val="000000"/>
                </a:solidFill>
                <a:latin typeface="Arial" panose="020B0604020202020204" pitchFamily="34" charset="0"/>
                <a:cs typeface="Arial" panose="020B0604020202020204" pitchFamily="34" charset="0"/>
              </a:rPr>
              <a:t>as an emergency when u have the infection</a:t>
            </a:r>
            <a:r>
              <a:rPr lang="en-US" dirty="0" smtClean="0">
                <a:solidFill>
                  <a:srgbClr val="000000"/>
                </a:solidFill>
                <a:latin typeface="Arial" panose="020B0604020202020204" pitchFamily="34" charset="0"/>
                <a:cs typeface="Arial" panose="020B0604020202020204" pitchFamily="34" charset="0"/>
              </a:rPr>
              <a:t>.</a:t>
            </a:r>
            <a:r>
              <a:rPr lang="en-US" dirty="0">
                <a:solidFill>
                  <a:srgbClr val="000000"/>
                </a:solidFill>
                <a:latin typeface="Arial" panose="020B0604020202020204" pitchFamily="34" charset="0"/>
                <a:cs typeface="Arial" panose="020B0604020202020204" pitchFamily="34" charset="0"/>
              </a:rPr>
              <a:t/>
            </a:r>
            <a:br>
              <a:rPr lang="en-US" dirty="0">
                <a:solidFill>
                  <a:srgbClr val="000000"/>
                </a:solidFill>
                <a:latin typeface="Arial" panose="020B0604020202020204" pitchFamily="34" charset="0"/>
                <a:cs typeface="Arial" panose="020B0604020202020204" pitchFamily="34" charset="0"/>
              </a:rPr>
            </a:br>
            <a:endParaRPr lang="en-US" dirty="0">
              <a:solidFill>
                <a:srgbClr val="000000"/>
              </a:solidFill>
              <a:latin typeface="Arial" panose="020B0604020202020204" pitchFamily="34" charset="0"/>
              <a:cs typeface="Arial" panose="020B0604020202020204" pitchFamily="34" charset="0"/>
            </a:endParaRPr>
          </a:p>
          <a:p>
            <a:pPr fontAlgn="base"/>
            <a:r>
              <a:rPr lang="en-US" dirty="0" smtClean="0">
                <a:solidFill>
                  <a:srgbClr val="000000"/>
                </a:solidFill>
                <a:latin typeface="Arial" panose="020B0604020202020204" pitchFamily="34" charset="0"/>
                <a:cs typeface="Arial" panose="020B0604020202020204" pitchFamily="34" charset="0"/>
              </a:rPr>
              <a:t>Thirdly, </a:t>
            </a:r>
            <a:r>
              <a:rPr lang="en-US" dirty="0">
                <a:solidFill>
                  <a:srgbClr val="000000"/>
                </a:solidFill>
                <a:latin typeface="Arial" panose="020B0604020202020204" pitchFamily="34" charset="0"/>
                <a:cs typeface="Arial" panose="020B0604020202020204" pitchFamily="34" charset="0"/>
              </a:rPr>
              <a:t>environmental and hygiene measures</a:t>
            </a:r>
          </a:p>
          <a:p>
            <a:pPr fontAlgn="base"/>
            <a:r>
              <a:rPr lang="en-US" dirty="0">
                <a:solidFill>
                  <a:srgbClr val="000000"/>
                </a:solidFill>
                <a:latin typeface="Arial" panose="020B0604020202020204" pitchFamily="34" charset="0"/>
                <a:cs typeface="Arial" panose="020B0604020202020204" pitchFamily="34" charset="0"/>
              </a:rPr>
              <a:t>Enforcing strict hand washing protocols for students and staff.</a:t>
            </a:r>
          </a:p>
          <a:p>
            <a:pPr fontAlgn="base"/>
            <a:r>
              <a:rPr lang="en-US" dirty="0">
                <a:solidFill>
                  <a:srgbClr val="000000"/>
                </a:solidFill>
                <a:latin typeface="Arial" panose="020B0604020202020204" pitchFamily="34" charset="0"/>
                <a:cs typeface="Arial" panose="020B0604020202020204" pitchFamily="34" charset="0"/>
              </a:rPr>
              <a:t>Deep cleaning high touches surfacesing the </a:t>
            </a:r>
            <a:r>
              <a:rPr lang="en-US" dirty="0" smtClean="0">
                <a:solidFill>
                  <a:srgbClr val="000000"/>
                </a:solidFill>
                <a:latin typeface="Arial" panose="020B0604020202020204" pitchFamily="34" charset="0"/>
                <a:cs typeface="Arial" panose="020B0604020202020204" pitchFamily="34" charset="0"/>
              </a:rPr>
              <a:t>school, (door, </a:t>
            </a:r>
            <a:r>
              <a:rPr lang="en-US" dirty="0" err="1" smtClean="0">
                <a:solidFill>
                  <a:srgbClr val="000000"/>
                </a:solidFill>
                <a:latin typeface="Arial" panose="020B0604020202020204" pitchFamily="34" charset="0"/>
                <a:cs typeface="Arial" panose="020B0604020202020204" pitchFamily="34" charset="0"/>
              </a:rPr>
              <a:t>dests</a:t>
            </a:r>
            <a:r>
              <a:rPr lang="en-US" dirty="0" smtClean="0">
                <a:solidFill>
                  <a:srgbClr val="000000"/>
                </a:solidFill>
                <a:latin typeface="Arial" panose="020B0604020202020204" pitchFamily="34" charset="0"/>
                <a:cs typeface="Arial" panose="020B0604020202020204" pitchFamily="34" charset="0"/>
              </a:rPr>
              <a:t>, handles, toys </a:t>
            </a:r>
            <a:r>
              <a:rPr lang="en-US" dirty="0">
                <a:solidFill>
                  <a:srgbClr val="000000"/>
                </a:solidFill>
                <a:latin typeface="Arial" panose="020B0604020202020204" pitchFamily="34" charset="0"/>
                <a:cs typeface="Arial" panose="020B0604020202020204" pitchFamily="34" charset="0"/>
              </a:rPr>
              <a:t>etc</a:t>
            </a:r>
            <a:r>
              <a:rPr lang="en-US" dirty="0" smtClean="0">
                <a:solidFill>
                  <a:srgbClr val="000000"/>
                </a:solidFill>
                <a:latin typeface="Arial" panose="020B0604020202020204" pitchFamily="34" charset="0"/>
                <a:cs typeface="Arial" panose="020B0604020202020204" pitchFamily="34" charset="0"/>
              </a:rPr>
              <a:t>.)</a:t>
            </a:r>
            <a:endParaRPr lang="en-US" dirty="0">
              <a:solidFill>
                <a:srgbClr val="000000"/>
              </a:solidFill>
              <a:latin typeface="Arial" panose="020B0604020202020204" pitchFamily="34" charset="0"/>
              <a:cs typeface="Arial" panose="020B0604020202020204" pitchFamily="34" charset="0"/>
            </a:endParaRPr>
          </a:p>
          <a:p>
            <a:pPr fontAlgn="base"/>
            <a:r>
              <a:rPr lang="en-US" dirty="0">
                <a:solidFill>
                  <a:srgbClr val="000000"/>
                </a:solidFill>
                <a:latin typeface="Arial" panose="020B0604020202020204" pitchFamily="34" charset="0"/>
                <a:cs typeface="Arial" panose="020B0604020202020204" pitchFamily="34" charset="0"/>
              </a:rPr>
              <a:t>Improving airflow in classrooms to dilute airborne particles.</a:t>
            </a:r>
          </a:p>
          <a:p>
            <a:pPr fontAlgn="base"/>
            <a:endParaRPr lang="en-US" dirty="0">
              <a:solidFill>
                <a:srgbClr val="000000"/>
              </a:solidFill>
              <a:latin typeface="Arial" panose="020B0604020202020204" pitchFamily="34" charset="0"/>
              <a:cs typeface="Arial" panose="020B0604020202020204" pitchFamily="34" charset="0"/>
            </a:endParaRPr>
          </a:p>
          <a:p>
            <a:pPr fontAlgn="base"/>
            <a:r>
              <a:rPr lang="en-US" dirty="0" smtClean="0">
                <a:solidFill>
                  <a:srgbClr val="000000"/>
                </a:solidFill>
                <a:latin typeface="Arial" panose="020B0604020202020204" pitchFamily="34" charset="0"/>
                <a:cs typeface="Arial" panose="020B0604020202020204" pitchFamily="34" charset="0"/>
              </a:rPr>
              <a:t>Lastly, </a:t>
            </a:r>
            <a:r>
              <a:rPr lang="en-US" dirty="0">
                <a:solidFill>
                  <a:srgbClr val="000000"/>
                </a:solidFill>
                <a:latin typeface="Arial" panose="020B0604020202020204" pitchFamily="34" charset="0"/>
                <a:cs typeface="Arial" panose="020B0604020202020204" pitchFamily="34" charset="0"/>
              </a:rPr>
              <a:t>administrative control and policy</a:t>
            </a:r>
            <a:r>
              <a:rPr lang="en-US" dirty="0" smtClean="0">
                <a:solidFill>
                  <a:srgbClr val="000000"/>
                </a:solidFill>
                <a:latin typeface="Arial" panose="020B0604020202020204" pitchFamily="34" charset="0"/>
                <a:cs typeface="Arial" panose="020B0604020202020204" pitchFamily="34" charset="0"/>
              </a:rPr>
              <a:t>. </a:t>
            </a:r>
            <a:r>
              <a:rPr lang="en-US" dirty="0">
                <a:solidFill>
                  <a:srgbClr val="000000"/>
                </a:solidFill>
                <a:latin typeface="Arial" panose="020B0604020202020204" pitchFamily="34" charset="0"/>
                <a:cs typeface="Arial" panose="020B0604020202020204" pitchFamily="34" charset="0"/>
              </a:rPr>
              <a:t>S</a:t>
            </a:r>
            <a:r>
              <a:rPr lang="en-US" dirty="0" smtClean="0">
                <a:solidFill>
                  <a:srgbClr val="000000"/>
                </a:solidFill>
                <a:latin typeface="Arial" panose="020B0604020202020204" pitchFamily="34" charset="0"/>
                <a:cs typeface="Arial" panose="020B0604020202020204" pitchFamily="34" charset="0"/>
              </a:rPr>
              <a:t>chools </a:t>
            </a:r>
            <a:r>
              <a:rPr lang="en-US" dirty="0">
                <a:solidFill>
                  <a:srgbClr val="000000"/>
                </a:solidFill>
                <a:latin typeface="Arial" panose="020B0604020202020204" pitchFamily="34" charset="0"/>
                <a:cs typeface="Arial" panose="020B0604020202020204" pitchFamily="34" charset="0"/>
              </a:rPr>
              <a:t>must have clear protocols to manage health crises effectively.</a:t>
            </a:r>
          </a:p>
          <a:p>
            <a:pPr fontAlgn="base"/>
            <a:r>
              <a:rPr lang="en-US" dirty="0">
                <a:solidFill>
                  <a:srgbClr val="000000"/>
                </a:solidFill>
                <a:latin typeface="Arial" panose="020B0604020202020204" pitchFamily="34" charset="0"/>
                <a:cs typeface="Arial" panose="020B0604020202020204" pitchFamily="34" charset="0"/>
              </a:rPr>
              <a:t>Setting firm rules on when a child can return to school.</a:t>
            </a:r>
          </a:p>
          <a:p>
            <a:pPr fontAlgn="base"/>
            <a:r>
              <a:rPr lang="en-US" dirty="0">
                <a:solidFill>
                  <a:srgbClr val="000000"/>
                </a:solidFill>
                <a:latin typeface="Arial" panose="020B0604020202020204" pitchFamily="34" charset="0"/>
                <a:cs typeface="Arial" panose="020B0604020202020204" pitchFamily="34" charset="0"/>
              </a:rPr>
              <a:t>Providing clear guidelines letters to parents explaining the symptoms to be aware of and the actions being taken by the school.</a:t>
            </a:r>
          </a:p>
          <a:p>
            <a:pPr fontAlgn="base"/>
            <a:r>
              <a:rPr lang="en-US" dirty="0">
                <a:solidFill>
                  <a:srgbClr val="000000"/>
                </a:solidFill>
                <a:latin typeface="Arial" panose="020B0604020202020204" pitchFamily="34" charset="0"/>
                <a:cs typeface="Arial" panose="020B0604020202020204" pitchFamily="34" charset="0"/>
              </a:rPr>
              <a:t>Tracking absences to identify if the outbreak is spreading to other year groups or staff members in the school.</a:t>
            </a:r>
          </a:p>
          <a:p>
            <a:endParaRPr lang="en-US" dirty="0" smtClean="0">
              <a:solidFill>
                <a:srgbClr val="000000"/>
              </a:solidFill>
              <a:latin typeface="Aptos"/>
            </a:endParaRPr>
          </a:p>
          <a:p>
            <a:r>
              <a:rPr lang="en-US" dirty="0" smtClean="0">
                <a:latin typeface="Arial" panose="020B0604020202020204" pitchFamily="34" charset="0"/>
                <a:cs typeface="Arial" panose="020B0604020202020204" pitchFamily="34" charset="0"/>
              </a:rPr>
              <a:t>                                                                                                                                </a:t>
            </a:r>
            <a:endParaRPr lang="en-US" b="1" dirty="0" smtClean="0">
              <a:latin typeface="Arial" panose="020B0604020202020204" pitchFamily="34" charset="0"/>
              <a:cs typeface="Arial" panose="020B0604020202020204" pitchFamily="34" charset="0"/>
            </a:endParaRPr>
          </a:p>
          <a:p>
            <a:r>
              <a:rPr lang="en-US" b="1" dirty="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                                                                                                                                        Akua-2509126</a:t>
            </a:r>
            <a:r>
              <a:rPr lang="en-US" b="1" dirty="0">
                <a:latin typeface="Arial" panose="020B0604020202020204" pitchFamily="34" charset="0"/>
                <a:cs typeface="Arial" panose="020B0604020202020204" pitchFamily="34" charset="0"/>
              </a:rPr>
              <a:t/>
            </a:r>
            <a:br>
              <a:rPr lang="en-US" b="1" dirty="0">
                <a:latin typeface="Arial" panose="020B0604020202020204" pitchFamily="34" charset="0"/>
                <a:cs typeface="Arial" panose="020B0604020202020204" pitchFamily="34" charset="0"/>
              </a:rPr>
            </a:b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72895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5122" y="397804"/>
            <a:ext cx="9864969" cy="10187404"/>
          </a:xfrm>
          <a:prstGeom prst="rect">
            <a:avLst/>
          </a:prstGeom>
        </p:spPr>
        <p:txBody>
          <a:bodyPr wrap="square">
            <a:spAutoFit/>
          </a:bodyPr>
          <a:lstStyle/>
          <a:p>
            <a:r>
              <a:rPr lang="en-US" sz="2000" b="1" dirty="0">
                <a:latin typeface="Arial" panose="020B0604020202020204" pitchFamily="34" charset="0"/>
                <a:cs typeface="Arial" panose="020B0604020202020204" pitchFamily="34" charset="0"/>
              </a:rPr>
              <a:t>What policies and strategies are available to the UK government to maintain public health</a:t>
            </a:r>
            <a:r>
              <a:rPr lang="en-US" sz="2000" b="1" dirty="0" smtClean="0">
                <a:latin typeface="Arial" panose="020B0604020202020204" pitchFamily="34" charset="0"/>
                <a:cs typeface="Arial" panose="020B0604020202020204" pitchFamily="34" charset="0"/>
              </a:rPr>
              <a:t>?</a:t>
            </a:r>
          </a:p>
          <a:p>
            <a:endParaRPr lang="en-US" sz="2000" b="1" dirty="0" smtClean="0">
              <a:latin typeface="Arial" panose="020B0604020202020204" pitchFamily="34" charset="0"/>
              <a:cs typeface="Arial" panose="020B0604020202020204" pitchFamily="34" charset="0"/>
            </a:endParaRPr>
          </a:p>
          <a:p>
            <a:endParaRPr lang="en-US" sz="2000" b="1"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UK Health Security Agency (UKHSA) during chickenpox outbreak provides school and healthcare providers with health control </a:t>
            </a:r>
            <a:r>
              <a:rPr lang="en-US" dirty="0" smtClean="0">
                <a:latin typeface="Arial" panose="020B0604020202020204" pitchFamily="34" charset="0"/>
                <a:cs typeface="Arial" panose="020B0604020202020204" pitchFamily="34" charset="0"/>
              </a:rPr>
              <a:t>guidance monitor</a:t>
            </a:r>
            <a:r>
              <a:rPr lang="en-US" dirty="0">
                <a:latin typeface="Arial" panose="020B0604020202020204" pitchFamily="34" charset="0"/>
                <a:cs typeface="Arial" panose="020B0604020202020204" pitchFamily="34" charset="0"/>
              </a:rPr>
              <a:t>, and advice on managing vulnerable </a:t>
            </a:r>
            <a:r>
              <a:rPr lang="en-US" dirty="0" smtClean="0">
                <a:latin typeface="Arial" panose="020B0604020202020204" pitchFamily="34" charset="0"/>
                <a:cs typeface="Arial" panose="020B0604020202020204" pitchFamily="34" charset="0"/>
              </a:rPr>
              <a:t>contact.</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Department of Health and Social </a:t>
            </a:r>
            <a:r>
              <a:rPr lang="en-US" dirty="0" smtClean="0">
                <a:latin typeface="Arial" panose="020B0604020202020204" pitchFamily="34" charset="0"/>
                <a:cs typeface="Arial" panose="020B0604020202020204" pitchFamily="34" charset="0"/>
              </a:rPr>
              <a:t>Care(DHSC), ensures </a:t>
            </a:r>
            <a:r>
              <a:rPr lang="en-US" dirty="0">
                <a:latin typeface="Arial" panose="020B0604020202020204" pitchFamily="34" charset="0"/>
                <a:cs typeface="Arial" panose="020B0604020202020204" pitchFamily="34" charset="0"/>
              </a:rPr>
              <a:t>systems are in place to respond to infectious disease outbreak.</a:t>
            </a:r>
          </a:p>
          <a:p>
            <a:r>
              <a:rPr lang="en-US" dirty="0">
                <a:latin typeface="Arial" panose="020B0604020202020204" pitchFamily="34" charset="0"/>
                <a:cs typeface="Arial" panose="020B0604020202020204" pitchFamily="34" charset="0"/>
              </a:rPr>
              <a:t>NHS diagnose , treat, and deliver MMRV vaccine chicken pox (varicella)  most effective to reduce infection </a:t>
            </a:r>
            <a:r>
              <a:rPr lang="en-US" dirty="0" smtClean="0">
                <a:latin typeface="Arial" panose="020B0604020202020204" pitchFamily="34" charset="0"/>
                <a:cs typeface="Arial" panose="020B0604020202020204" pitchFamily="34" charset="0"/>
              </a:rPr>
              <a:t>rate.</a:t>
            </a:r>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Local </a:t>
            </a:r>
            <a:r>
              <a:rPr lang="en-US" dirty="0">
                <a:latin typeface="Arial" panose="020B0604020202020204" pitchFamily="34" charset="0"/>
                <a:cs typeface="Arial" panose="020B0604020202020204" pitchFamily="34" charset="0"/>
              </a:rPr>
              <a:t>councils work with schools and nurseries, provide public health education,  lead to control outbreaks in communities.</a:t>
            </a:r>
          </a:p>
          <a:p>
            <a:r>
              <a:rPr lang="en-US" dirty="0">
                <a:latin typeface="Arial" panose="020B0604020202020204" pitchFamily="34" charset="0"/>
                <a:cs typeface="Arial" panose="020B0604020202020204" pitchFamily="34" charset="0"/>
              </a:rPr>
              <a:t>Health and promotion strategies such as government public health campaigns which raise awareness of symptoms, promote hygiene practices, advise to stay at home, and give clear guidance via NHS websites and school </a:t>
            </a:r>
            <a:r>
              <a:rPr lang="en-US" dirty="0" smtClean="0">
                <a:latin typeface="Arial" panose="020B0604020202020204" pitchFamily="34" charset="0"/>
                <a:cs typeface="Arial" panose="020B0604020202020204" pitchFamily="34" charset="0"/>
              </a:rPr>
              <a:t>communications.</a:t>
            </a:r>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pPr algn="r"/>
            <a:r>
              <a:rPr lang="en-US" b="1" dirty="0" smtClean="0"/>
              <a:t>Tanya - </a:t>
            </a:r>
            <a:r>
              <a:rPr lang="nl-NL" b="1" dirty="0">
                <a:latin typeface="Arial" panose="020B0604020202020204" pitchFamily="34" charset="0"/>
                <a:ea typeface="DengXian" panose="02010600030101010101" pitchFamily="2" charset="-122"/>
              </a:rPr>
              <a:t>22508552</a:t>
            </a:r>
            <a:endParaRPr lang="en-US" b="1"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8031154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10110828" cy="5562601"/>
          </a:xfrm>
        </p:spPr>
        <p:txBody>
          <a:bodyPr>
            <a:normAutofit fontScale="90000"/>
          </a:bodyPr>
          <a:lstStyle/>
          <a:p>
            <a:r>
              <a:rPr lang="en-US" sz="2200" b="1" dirty="0" smtClean="0">
                <a:solidFill>
                  <a:schemeClr val="tx1"/>
                </a:solidFill>
                <a:latin typeface="Arial" panose="020B0604020202020204" pitchFamily="34" charset="0"/>
                <a:cs typeface="Arial" panose="020B0604020202020204" pitchFamily="34" charset="0"/>
              </a:rPr>
              <a:t>What health education will you give to the school to address the chicken pox outbreak?</a:t>
            </a: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Simple clear information must be provided to staff, parents and pupils</a:t>
            </a:r>
            <a:br>
              <a:rPr lang="en-US" sz="2000" dirty="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Explaining how  highly contagious chickenpox is, how it is </a:t>
            </a:r>
            <a:r>
              <a:rPr lang="en-US" sz="2000" dirty="0" smtClean="0">
                <a:solidFill>
                  <a:schemeClr val="tx1"/>
                </a:solidFill>
                <a:latin typeface="Arial" panose="020B0604020202020204" pitchFamily="34" charset="0"/>
                <a:cs typeface="Arial" panose="020B0604020202020204" pitchFamily="34" charset="0"/>
              </a:rPr>
              <a:t>spread through </a:t>
            </a:r>
            <a:r>
              <a:rPr lang="en-US" sz="2000" dirty="0">
                <a:solidFill>
                  <a:schemeClr val="tx1"/>
                </a:solidFill>
                <a:latin typeface="Arial" panose="020B0604020202020204" pitchFamily="34" charset="0"/>
                <a:cs typeface="Arial" panose="020B0604020202020204" pitchFamily="34" charset="0"/>
              </a:rPr>
              <a:t>respiratory droplets( cough, sneezing), or direct contact</a:t>
            </a:r>
            <a:r>
              <a:rPr lang="en-US" sz="2000" dirty="0" smtClean="0">
                <a:solidFill>
                  <a:schemeClr val="tx1"/>
                </a:solidFill>
                <a:latin typeface="Arial" panose="020B0604020202020204" pitchFamily="34" charset="0"/>
                <a:cs typeface="Arial" panose="020B0604020202020204" pitchFamily="34" charset="0"/>
              </a:rPr>
              <a:t>.</a:t>
            </a:r>
            <a:br>
              <a:rPr lang="en-US" sz="2000" dirty="0" smtClean="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
            </a:r>
            <a:br>
              <a:rPr lang="en-US" sz="2000" dirty="0">
                <a:solidFill>
                  <a:schemeClr val="tx1"/>
                </a:solidFill>
                <a:latin typeface="Arial" panose="020B0604020202020204" pitchFamily="34" charset="0"/>
                <a:cs typeface="Arial" panose="020B0604020202020204" pitchFamily="34" charset="0"/>
              </a:rPr>
            </a:br>
            <a:r>
              <a:rPr lang="en-US" sz="2000" dirty="0" smtClean="0">
                <a:solidFill>
                  <a:schemeClr val="tx1"/>
                </a:solidFill>
                <a:latin typeface="Arial" panose="020B0604020202020204" pitchFamily="34" charset="0"/>
                <a:cs typeface="Arial" panose="020B0604020202020204" pitchFamily="34" charset="0"/>
              </a:rPr>
              <a:t>Staff and </a:t>
            </a:r>
            <a:r>
              <a:rPr lang="en-US" sz="2000" dirty="0">
                <a:solidFill>
                  <a:schemeClr val="tx1"/>
                </a:solidFill>
                <a:latin typeface="Arial" panose="020B0604020202020204" pitchFamily="34" charset="0"/>
                <a:cs typeface="Arial" panose="020B0604020202020204" pitchFamily="34" charset="0"/>
              </a:rPr>
              <a:t>parents should be educated to look out for symptoms such as fever, tiredness, itchy red spots that turn into fluid- filled blisters.</a:t>
            </a:r>
            <a:br>
              <a:rPr lang="en-US" sz="2000" dirty="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Inform persons it can be contagious1-2 days before </a:t>
            </a:r>
            <a:r>
              <a:rPr lang="en-US" sz="2000" dirty="0" smtClean="0">
                <a:solidFill>
                  <a:schemeClr val="tx1"/>
                </a:solidFill>
                <a:latin typeface="Arial" panose="020B0604020202020204" pitchFamily="34" charset="0"/>
                <a:cs typeface="Arial" panose="020B0604020202020204" pitchFamily="34" charset="0"/>
              </a:rPr>
              <a:t>the rash </a:t>
            </a:r>
            <a:r>
              <a:rPr lang="en-US" sz="2000" dirty="0">
                <a:solidFill>
                  <a:schemeClr val="tx1"/>
                </a:solidFill>
                <a:latin typeface="Arial" panose="020B0604020202020204" pitchFamily="34" charset="0"/>
                <a:cs typeface="Arial" panose="020B0604020202020204" pitchFamily="34" charset="0"/>
              </a:rPr>
              <a:t>appears</a:t>
            </a:r>
            <a:br>
              <a:rPr lang="en-US" sz="2000" dirty="0">
                <a:solidFill>
                  <a:schemeClr val="tx1"/>
                </a:solidFill>
                <a:latin typeface="Arial" panose="020B0604020202020204" pitchFamily="34" charset="0"/>
                <a:cs typeface="Arial" panose="020B0604020202020204" pitchFamily="34" charset="0"/>
              </a:rPr>
            </a:br>
            <a:r>
              <a:rPr lang="en-US" sz="2000" dirty="0" smtClean="0">
                <a:solidFill>
                  <a:schemeClr val="tx1"/>
                </a:solidFill>
                <a:latin typeface="Arial" panose="020B0604020202020204" pitchFamily="34" charset="0"/>
                <a:cs typeface="Arial" panose="020B0604020202020204" pitchFamily="34" charset="0"/>
              </a:rPr>
              <a:t>And that </a:t>
            </a:r>
            <a:r>
              <a:rPr lang="en-US" sz="2000" dirty="0">
                <a:solidFill>
                  <a:schemeClr val="tx1"/>
                </a:solidFill>
                <a:latin typeface="Arial" panose="020B0604020202020204" pitchFamily="34" charset="0"/>
                <a:cs typeface="Arial" panose="020B0604020202020204" pitchFamily="34" charset="0"/>
              </a:rPr>
              <a:t>the incubation period is 10-21 days</a:t>
            </a:r>
            <a:r>
              <a:rPr lang="en-US" sz="2000" dirty="0" smtClean="0">
                <a:solidFill>
                  <a:schemeClr val="tx1"/>
                </a:solidFill>
                <a:latin typeface="Arial" panose="020B0604020202020204" pitchFamily="34" charset="0"/>
                <a:cs typeface="Arial" panose="020B0604020202020204" pitchFamily="34" charset="0"/>
              </a:rPr>
              <a:t>.</a:t>
            </a:r>
            <a:br>
              <a:rPr lang="en-US" sz="2000" dirty="0" smtClean="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
            </a:r>
            <a:br>
              <a:rPr lang="en-US" sz="2000" dirty="0">
                <a:solidFill>
                  <a:schemeClr val="tx1"/>
                </a:solidFill>
                <a:latin typeface="Arial" panose="020B0604020202020204" pitchFamily="34" charset="0"/>
                <a:cs typeface="Arial" panose="020B0604020202020204" pitchFamily="34" charset="0"/>
              </a:rPr>
            </a:br>
            <a:r>
              <a:rPr lang="en-US" sz="2000" dirty="0" smtClean="0">
                <a:solidFill>
                  <a:schemeClr val="tx1"/>
                </a:solidFill>
                <a:latin typeface="Arial" panose="020B0604020202020204" pitchFamily="34" charset="0"/>
                <a:cs typeface="Arial" panose="020B0604020202020204" pitchFamily="34" charset="0"/>
              </a:rPr>
              <a:t>School hygiene </a:t>
            </a:r>
            <a:r>
              <a:rPr lang="en-US" sz="2000" dirty="0">
                <a:solidFill>
                  <a:schemeClr val="tx1"/>
                </a:solidFill>
                <a:latin typeface="Arial" panose="020B0604020202020204" pitchFamily="34" charset="0"/>
                <a:cs typeface="Arial" panose="020B0604020202020204" pitchFamily="34" charset="0"/>
              </a:rPr>
              <a:t>and Infection controls measures must be daily reinforced regular </a:t>
            </a:r>
            <a:r>
              <a:rPr lang="en-US" sz="2000" dirty="0" smtClean="0">
                <a:solidFill>
                  <a:schemeClr val="tx1"/>
                </a:solidFill>
                <a:latin typeface="Arial" panose="020B0604020202020204" pitchFamily="34" charset="0"/>
                <a:cs typeface="Arial" panose="020B0604020202020204" pitchFamily="34" charset="0"/>
              </a:rPr>
              <a:t>hand washing, </a:t>
            </a:r>
            <a:r>
              <a:rPr lang="en-US" sz="2000" dirty="0">
                <a:solidFill>
                  <a:schemeClr val="tx1"/>
                </a:solidFill>
                <a:latin typeface="Arial" panose="020B0604020202020204" pitchFamily="34" charset="0"/>
                <a:cs typeface="Arial" panose="020B0604020202020204" pitchFamily="34" charset="0"/>
              </a:rPr>
              <a:t>use of tissues for cough or sneeze, clean touched surfaces frequently.</a:t>
            </a:r>
            <a:br>
              <a:rPr lang="en-US" sz="2000" dirty="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 Parents and staff should be informed that chickenpox can be serious if individual is pregnant,  those with weaken immune systems or a newborn baby, so avoid contact with </a:t>
            </a:r>
            <a:r>
              <a:rPr lang="en-US" sz="2000" dirty="0" smtClean="0">
                <a:solidFill>
                  <a:schemeClr val="tx1"/>
                </a:solidFill>
                <a:latin typeface="Arial" panose="020B0604020202020204" pitchFamily="34" charset="0"/>
                <a:cs typeface="Arial" panose="020B0604020202020204" pitchFamily="34" charset="0"/>
              </a:rPr>
              <a:t>high risk groups.</a:t>
            </a:r>
            <a:br>
              <a:rPr lang="en-US" sz="2000" dirty="0" smtClean="0">
                <a:solidFill>
                  <a:schemeClr val="tx1"/>
                </a:solidFill>
                <a:latin typeface="Arial" panose="020B0604020202020204" pitchFamily="34" charset="0"/>
                <a:cs typeface="Arial" panose="020B0604020202020204" pitchFamily="34" charset="0"/>
              </a:rPr>
            </a:br>
            <a:r>
              <a:rPr lang="en-US" sz="2000" dirty="0">
                <a:solidFill>
                  <a:schemeClr val="tx1"/>
                </a:solidFill>
                <a:latin typeface="Arial" panose="020B0604020202020204" pitchFamily="34" charset="0"/>
                <a:cs typeface="Arial" panose="020B0604020202020204" pitchFamily="34" charset="0"/>
              </a:rPr>
              <a:t/>
            </a:r>
            <a:br>
              <a:rPr lang="en-US" sz="20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t>
            </a:r>
            <a:r>
              <a:rPr lang="en-US" sz="1800" dirty="0" smtClean="0">
                <a:solidFill>
                  <a:schemeClr val="tx1"/>
                </a:solidFill>
                <a:latin typeface="Arial" panose="020B0604020202020204" pitchFamily="34" charset="0"/>
                <a:cs typeface="Arial" panose="020B0604020202020204" pitchFamily="34" charset="0"/>
              </a:rPr>
              <a:t>                                                                                                                                            </a:t>
            </a:r>
            <a:r>
              <a:rPr lang="en-US" sz="2000" b="1" dirty="0" smtClean="0">
                <a:solidFill>
                  <a:schemeClr val="tx1"/>
                </a:solidFill>
                <a:latin typeface="Arial" panose="020B0604020202020204" pitchFamily="34" charset="0"/>
                <a:cs typeface="Arial" panose="020B0604020202020204" pitchFamily="34" charset="0"/>
              </a:rPr>
              <a:t>Tanya -</a:t>
            </a:r>
            <a:r>
              <a:rPr lang="nl-NL" sz="2000" b="1" dirty="0" smtClean="0">
                <a:solidFill>
                  <a:schemeClr val="tx1"/>
                </a:solidFill>
                <a:latin typeface="Arial" panose="020B0604020202020204" pitchFamily="34" charset="0"/>
                <a:ea typeface="DengXian" panose="02010600030101010101" pitchFamily="2" charset="-122"/>
                <a:cs typeface="Arial" panose="020B0604020202020204" pitchFamily="34" charset="0"/>
              </a:rPr>
              <a:t>22508552</a:t>
            </a:r>
            <a:r>
              <a:rPr lang="en-US" sz="1800" dirty="0">
                <a:latin typeface="Arial" panose="020B0604020202020204" pitchFamily="34" charset="0"/>
                <a:cs typeface="Arial" panose="020B0604020202020204" pitchFamily="34" charset="0"/>
              </a:rPr>
              <a:t/>
            </a:r>
            <a:br>
              <a:rPr lang="en-US" sz="1800" dirty="0">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t>
            </a: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r>
              <a:rPr lang="en-US" sz="1800" dirty="0">
                <a:solidFill>
                  <a:schemeClr val="tx1"/>
                </a:solidFill>
                <a:latin typeface="Arial" panose="020B0604020202020204" pitchFamily="34" charset="0"/>
                <a:cs typeface="Arial" panose="020B0604020202020204" pitchFamily="34" charset="0"/>
              </a:rPr>
              <a:t/>
            </a:r>
            <a:br>
              <a:rPr lang="en-US" sz="1800" dirty="0">
                <a:solidFill>
                  <a:schemeClr val="tx1"/>
                </a:solidFill>
                <a:latin typeface="Arial" panose="020B0604020202020204" pitchFamily="34" charset="0"/>
                <a:cs typeface="Arial" panose="020B0604020202020204" pitchFamily="34" charset="0"/>
              </a:rPr>
            </a:br>
            <a:r>
              <a:rPr lang="en-US" sz="1800" dirty="0" smtClean="0">
                <a:solidFill>
                  <a:schemeClr val="tx1"/>
                </a:solidFill>
                <a:latin typeface="Arial" panose="020B0604020202020204" pitchFamily="34" charset="0"/>
                <a:cs typeface="Arial" panose="020B0604020202020204" pitchFamily="34" charset="0"/>
              </a:rPr>
              <a:t/>
            </a:r>
            <a:br>
              <a:rPr lang="en-US" sz="1800" dirty="0" smtClean="0">
                <a:solidFill>
                  <a:schemeClr val="tx1"/>
                </a:solidFill>
                <a:latin typeface="Arial" panose="020B0604020202020204" pitchFamily="34" charset="0"/>
                <a:cs typeface="Arial" panose="020B0604020202020204" pitchFamily="34" charset="0"/>
              </a:rPr>
            </a:br>
            <a:endParaRPr lang="en-GB" sz="18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86516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363" y="862543"/>
            <a:ext cx="9627577" cy="5386090"/>
          </a:xfrm>
          <a:prstGeom prst="rect">
            <a:avLst/>
          </a:prstGeom>
        </p:spPr>
        <p:txBody>
          <a:bodyPr wrap="square">
            <a:spAutoFit/>
          </a:bodyPr>
          <a:lstStyle/>
          <a:p>
            <a:pPr algn="ctr"/>
            <a:endParaRPr lang="en-US" dirty="0" smtClean="0">
              <a:latin typeface="Arial" panose="020B0604020202020204" pitchFamily="34" charset="0"/>
              <a:cs typeface="Arial" panose="020B0604020202020204" pitchFamily="34" charset="0"/>
            </a:endParaRPr>
          </a:p>
          <a:p>
            <a:pPr algn="ctr"/>
            <a:r>
              <a:rPr lang="en-US" sz="2000" b="1" dirty="0">
                <a:latin typeface="Arial" panose="020B0604020202020204" pitchFamily="34" charset="0"/>
                <a:cs typeface="Arial" panose="020B0604020202020204" pitchFamily="34" charset="0"/>
              </a:rPr>
              <a:t>Attendance and exclusion guidance</a:t>
            </a: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smtClean="0">
                <a:latin typeface="Arial" panose="020B0604020202020204" pitchFamily="34" charset="0"/>
                <a:cs typeface="Arial" panose="020B0604020202020204" pitchFamily="34" charset="0"/>
              </a:rPr>
              <a:t>School </a:t>
            </a:r>
            <a:r>
              <a:rPr lang="en-US" dirty="0">
                <a:latin typeface="Arial" panose="020B0604020202020204" pitchFamily="34" charset="0"/>
                <a:cs typeface="Arial" panose="020B0604020202020204" pitchFamily="34" charset="0"/>
              </a:rPr>
              <a:t>exclusion advice must be clearly given to reduce classroom </a:t>
            </a:r>
            <a:r>
              <a:rPr lang="en-US" dirty="0" smtClean="0">
                <a:latin typeface="Arial" panose="020B0604020202020204" pitchFamily="34" charset="0"/>
                <a:cs typeface="Arial" panose="020B0604020202020204" pitchFamily="34" charset="0"/>
              </a:rPr>
              <a:t>transmission.</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smtClean="0">
                <a:latin typeface="Arial" panose="020B0604020202020204" pitchFamily="34" charset="0"/>
                <a:cs typeface="Arial" panose="020B0604020202020204" pitchFamily="34" charset="0"/>
              </a:rPr>
              <a:t>The school </a:t>
            </a:r>
            <a:r>
              <a:rPr lang="en-US" dirty="0">
                <a:latin typeface="Arial" panose="020B0604020202020204" pitchFamily="34" charset="0"/>
                <a:cs typeface="Arial" panose="020B0604020202020204" pitchFamily="34" charset="0"/>
              </a:rPr>
              <a:t>should </a:t>
            </a:r>
            <a:r>
              <a:rPr lang="en-US" dirty="0" smtClean="0">
                <a:latin typeface="Arial" panose="020B0604020202020204" pitchFamily="34" charset="0"/>
                <a:cs typeface="Arial" panose="020B0604020202020204" pitchFamily="34" charset="0"/>
              </a:rPr>
              <a:t>be immediately informed if a </a:t>
            </a:r>
            <a:r>
              <a:rPr lang="en-US" dirty="0">
                <a:latin typeface="Arial" panose="020B0604020202020204" pitchFamily="34" charset="0"/>
                <a:cs typeface="Arial" panose="020B0604020202020204" pitchFamily="34" charset="0"/>
              </a:rPr>
              <a:t>child is </a:t>
            </a:r>
            <a:r>
              <a:rPr lang="en-US" dirty="0" smtClean="0">
                <a:latin typeface="Arial" panose="020B0604020202020204" pitchFamily="34" charset="0"/>
                <a:cs typeface="Arial" panose="020B0604020202020204" pitchFamily="34" charset="0"/>
              </a:rPr>
              <a:t>diagnosed.</a:t>
            </a: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Monitor for any complications, seek medical help if needed.</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Children should be kept </a:t>
            </a:r>
            <a:r>
              <a:rPr lang="en-US" dirty="0" smtClean="0">
                <a:latin typeface="Arial" panose="020B0604020202020204" pitchFamily="34" charset="0"/>
                <a:cs typeface="Arial" panose="020B0604020202020204" pitchFamily="34" charset="0"/>
              </a:rPr>
              <a:t>out of </a:t>
            </a:r>
            <a:r>
              <a:rPr lang="en-US" dirty="0">
                <a:latin typeface="Arial" panose="020B0604020202020204" pitchFamily="34" charset="0"/>
                <a:cs typeface="Arial" panose="020B0604020202020204" pitchFamily="34" charset="0"/>
              </a:rPr>
              <a:t>school until all their spots have crusted over to prevent the spread</a:t>
            </a:r>
            <a:r>
              <a:rPr lang="en-US" dirty="0" smtClean="0">
                <a:latin typeface="Arial" panose="020B0604020202020204" pitchFamily="34" charset="0"/>
                <a:cs typeface="Arial" panose="020B0604020202020204" pitchFamily="34" charset="0"/>
              </a:rPr>
              <a:t>. (at </a:t>
            </a:r>
            <a:r>
              <a:rPr lang="en-US" dirty="0">
                <a:latin typeface="Arial" panose="020B0604020202020204" pitchFamily="34" charset="0"/>
                <a:cs typeface="Arial" panose="020B0604020202020204" pitchFamily="34" charset="0"/>
              </a:rPr>
              <a:t>least 5 days after rash appears).</a:t>
            </a:r>
          </a:p>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 Staff with chickenpox should stay off work until non- </a:t>
            </a:r>
            <a:r>
              <a:rPr lang="en-US" dirty="0" smtClean="0">
                <a:latin typeface="Arial" panose="020B0604020202020204" pitchFamily="34" charset="0"/>
                <a:cs typeface="Arial" panose="020B0604020202020204" pitchFamily="34" charset="0"/>
              </a:rPr>
              <a:t>infectious.</a:t>
            </a:r>
          </a:p>
          <a:p>
            <a:pPr marL="285750" indent="-285750">
              <a:buFont typeface="Arial" panose="020B0604020202020204" pitchFamily="34" charset="0"/>
              <a:buChar char="•"/>
            </a:pPr>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r>
              <a:rPr lang="en-US" dirty="0" smtClean="0"/>
              <a:t>                                                                                              </a:t>
            </a:r>
            <a:r>
              <a:rPr lang="en-US" b="1" dirty="0" smtClean="0"/>
              <a:t>Tanya - </a:t>
            </a:r>
            <a:r>
              <a:rPr lang="nl-NL" b="1" dirty="0">
                <a:latin typeface="Arial" panose="020B0604020202020204" pitchFamily="34" charset="0"/>
                <a:ea typeface="DengXian" panose="02010600030101010101" pitchFamily="2" charset="-122"/>
              </a:rPr>
              <a:t>22508552</a:t>
            </a:r>
            <a:endParaRPr lang="en-US" b="1"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p:txBody>
      </p:sp>
      <p:pic>
        <p:nvPicPr>
          <p:cNvPr id="3074" name="Picture 2" descr="https://www.bing.com/th/id/OIP.RTZeHCfHZQRvaPeI0aEibQHaFs?w=205&amp;h=189&amp;c=8&amp;rs=1&amp;qlt=90&amp;o=6&amp;dpr=1.3&amp;pid=3.1&amp;rm=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4" y="4143277"/>
            <a:ext cx="3825550" cy="2333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3783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65285"/>
          </a:xfrm>
        </p:spPr>
        <p:txBody>
          <a:bodyPr/>
          <a:lstStyle/>
          <a:p>
            <a:pPr algn="ctr"/>
            <a:r>
              <a:rPr lang="en-US" dirty="0" smtClean="0">
                <a:solidFill>
                  <a:schemeClr val="tx1"/>
                </a:solidFill>
                <a:latin typeface="Arial" panose="020B0604020202020204" pitchFamily="34" charset="0"/>
                <a:cs typeface="Arial" panose="020B0604020202020204" pitchFamily="34" charset="0"/>
              </a:rPr>
              <a:t>Common questions about chickenpox </a:t>
            </a:r>
            <a:endParaRPr lang="en-GB" dirty="0">
              <a:solidFill>
                <a:schemeClr val="tx1"/>
              </a:solidFill>
              <a:latin typeface="Arial" panose="020B0604020202020204" pitchFamily="34" charset="0"/>
              <a:cs typeface="Arial" panose="020B0604020202020204" pitchFamily="34" charset="0"/>
            </a:endParaRPr>
          </a:p>
        </p:txBody>
      </p:sp>
      <p:sp>
        <p:nvSpPr>
          <p:cNvPr id="5" name="Rectangle 2"/>
          <p:cNvSpPr>
            <a:spLocks noChangeArrowheads="1"/>
          </p:cNvSpPr>
          <p:nvPr/>
        </p:nvSpPr>
        <p:spPr bwMode="auto">
          <a:xfrm>
            <a:off x="0" y="-461665"/>
            <a:ext cx="18473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smtClean="0">
                <a:ln>
                  <a:noFill/>
                </a:ln>
                <a:solidFill>
                  <a:schemeClr val="tx1"/>
                </a:solidFill>
                <a:effectLst/>
                <a:latin typeface="Arial" panose="020B0604020202020204" pitchFamily="34" charset="0"/>
              </a:rPr>
              <a:t/>
            </a:r>
            <a:br>
              <a:rPr kumimoji="0" lang="en-US" altLang="en-US" sz="1800" b="0" i="0" u="none" strike="noStrike" cap="none" normalizeH="0" baseline="0" dirty="0" smtClean="0">
                <a:ln>
                  <a:noFill/>
                </a:ln>
                <a:solidFill>
                  <a:schemeClr val="tx1"/>
                </a:solidFill>
                <a:effectLst/>
                <a:latin typeface="Arial" panose="020B0604020202020204" pitchFamily="34" charset="0"/>
              </a:rPr>
            </a:br>
            <a:endParaRPr kumimoji="0" lang="en-US" alt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5" name="Content Placeholder 14"/>
          <p:cNvSpPr>
            <a:spLocks noGrp="1"/>
          </p:cNvSpPr>
          <p:nvPr>
            <p:ph idx="1"/>
          </p:nvPr>
        </p:nvSpPr>
        <p:spPr>
          <a:xfrm>
            <a:off x="677333" y="1274885"/>
            <a:ext cx="10339429" cy="5424853"/>
          </a:xfrm>
        </p:spPr>
        <p:txBody>
          <a:bodyPr>
            <a:noAutofit/>
          </a:bodyPr>
          <a:lstStyle/>
          <a:p>
            <a:pPr lvl="0">
              <a:buFont typeface="+mj-lt"/>
              <a:buAutoNum type="arabicPeriod"/>
            </a:pPr>
            <a:r>
              <a:rPr lang="en-GB" sz="1400" b="1" dirty="0" smtClean="0">
                <a:solidFill>
                  <a:schemeClr val="tx1"/>
                </a:solidFill>
                <a:latin typeface="Arial" panose="020B0604020202020204" pitchFamily="34" charset="0"/>
                <a:cs typeface="Arial" panose="020B0604020202020204" pitchFamily="34" charset="0"/>
              </a:rPr>
              <a:t>What </a:t>
            </a:r>
            <a:r>
              <a:rPr lang="en-GB" sz="1400" b="1" dirty="0">
                <a:solidFill>
                  <a:schemeClr val="tx1"/>
                </a:solidFill>
                <a:latin typeface="Arial" panose="020B0604020202020204" pitchFamily="34" charset="0"/>
                <a:cs typeface="Arial" panose="020B0604020202020204" pitchFamily="34" charset="0"/>
              </a:rPr>
              <a:t>causes chickenpox?</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Chickenpox is caused by the varicella-zoster virus, which spreads easily from person to person</a:t>
            </a:r>
            <a:r>
              <a:rPr lang="en-GB" sz="1400" dirty="0" smtClean="0">
                <a:solidFill>
                  <a:schemeClr val="tx1"/>
                </a:solidFill>
                <a:latin typeface="Arial" panose="020B0604020202020204" pitchFamily="34" charset="0"/>
                <a:cs typeface="Arial" panose="020B0604020202020204" pitchFamily="34" charset="0"/>
              </a:rPr>
              <a:t>.</a:t>
            </a:r>
          </a:p>
          <a:p>
            <a:pPr lvl="0">
              <a:buFont typeface="+mj-lt"/>
              <a:buAutoNum type="arabicPeriod"/>
            </a:pPr>
            <a:r>
              <a:rPr lang="en-GB" sz="1400" b="1" dirty="0" smtClean="0">
                <a:solidFill>
                  <a:schemeClr val="tx1"/>
                </a:solidFill>
                <a:latin typeface="Arial" panose="020B0604020202020204" pitchFamily="34" charset="0"/>
                <a:cs typeface="Arial" panose="020B0604020202020204" pitchFamily="34" charset="0"/>
              </a:rPr>
              <a:t>Who </a:t>
            </a:r>
            <a:r>
              <a:rPr lang="en-GB" sz="1400" b="1" dirty="0">
                <a:solidFill>
                  <a:schemeClr val="tx1"/>
                </a:solidFill>
                <a:latin typeface="Arial" panose="020B0604020202020204" pitchFamily="34" charset="0"/>
                <a:cs typeface="Arial" panose="020B0604020202020204" pitchFamily="34" charset="0"/>
              </a:rPr>
              <a:t>is most at risk of chickenpox?</a:t>
            </a:r>
            <a:br>
              <a:rPr lang="en-GB" sz="1400" b="1"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Children under 10 years old are most commonly affected, but adults who have never had chickenpox can also get it.</a:t>
            </a:r>
          </a:p>
          <a:p>
            <a:pPr lvl="0">
              <a:buFont typeface="+mj-lt"/>
              <a:buAutoNum type="arabicPeriod"/>
            </a:pPr>
            <a:r>
              <a:rPr lang="en-GB" sz="1400" b="1" dirty="0">
                <a:solidFill>
                  <a:schemeClr val="tx1"/>
                </a:solidFill>
                <a:latin typeface="Arial" panose="020B0604020202020204" pitchFamily="34" charset="0"/>
                <a:cs typeface="Arial" panose="020B0604020202020204" pitchFamily="34" charset="0"/>
              </a:rPr>
              <a:t>How is chickenpox diagnosed?</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Doctors usually diagnose it by examining the typical rash and symptoms. Laboratory tests may be used in some cases.</a:t>
            </a:r>
          </a:p>
          <a:p>
            <a:pPr lvl="0">
              <a:buFont typeface="+mj-lt"/>
              <a:buAutoNum type="arabicPeriod"/>
            </a:pPr>
            <a:r>
              <a:rPr lang="en-GB" sz="1400" b="1" dirty="0">
                <a:solidFill>
                  <a:schemeClr val="tx1"/>
                </a:solidFill>
                <a:latin typeface="Arial" panose="020B0604020202020204" pitchFamily="34" charset="0"/>
                <a:cs typeface="Arial" panose="020B0604020202020204" pitchFamily="34" charset="0"/>
              </a:rPr>
              <a:t>How can chickenpox be treated?</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Treatment usually focuses on relieving symptoms, such as using paracetamol for fever, antihistamines for itching, and keeping the skin clean.</a:t>
            </a:r>
          </a:p>
          <a:p>
            <a:pPr lvl="0">
              <a:buFont typeface="+mj-lt"/>
              <a:buAutoNum type="arabicPeriod"/>
            </a:pPr>
            <a:r>
              <a:rPr lang="en-GB" sz="1400" b="1" dirty="0">
                <a:solidFill>
                  <a:schemeClr val="tx1"/>
                </a:solidFill>
                <a:latin typeface="Arial" panose="020B0604020202020204" pitchFamily="34" charset="0"/>
                <a:cs typeface="Arial" panose="020B0604020202020204" pitchFamily="34" charset="0"/>
              </a:rPr>
              <a:t>Can chickenpox be prevented?</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Vaccination, avoiding close contact with infected individuals, and good hygiene can help prevent the spread.</a:t>
            </a:r>
          </a:p>
          <a:p>
            <a:pPr lvl="0">
              <a:buFont typeface="+mj-lt"/>
              <a:buAutoNum type="arabicPeriod"/>
            </a:pPr>
            <a:r>
              <a:rPr lang="en-GB" sz="1400" b="1" dirty="0">
                <a:solidFill>
                  <a:schemeClr val="tx1"/>
                </a:solidFill>
                <a:latin typeface="Arial" panose="020B0604020202020204" pitchFamily="34" charset="0"/>
                <a:cs typeface="Arial" panose="020B0604020202020204" pitchFamily="34" charset="0"/>
              </a:rPr>
              <a:t>When can a child return to school or nursery after chickenpox?</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A child can usually return when all blisters have dried and crusted over.</a:t>
            </a:r>
          </a:p>
          <a:p>
            <a:pPr lvl="0">
              <a:buFont typeface="+mj-lt"/>
              <a:buAutoNum type="arabicPeriod"/>
            </a:pPr>
            <a:r>
              <a:rPr lang="en-GB" sz="1400" b="1" dirty="0">
                <a:solidFill>
                  <a:schemeClr val="tx1"/>
                </a:solidFill>
                <a:latin typeface="Arial" panose="020B0604020202020204" pitchFamily="34" charset="0"/>
                <a:cs typeface="Arial" panose="020B0604020202020204" pitchFamily="34" charset="0"/>
              </a:rPr>
              <a:t>Can you get chickenpox more than once?</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Most people only get chickenpox once because the body develops immunity, although it is possible in rare cases.</a:t>
            </a:r>
          </a:p>
          <a:p>
            <a:pPr lvl="0">
              <a:buFont typeface="+mj-lt"/>
              <a:buAutoNum type="arabicPeriod"/>
            </a:pPr>
            <a:r>
              <a:rPr lang="en-GB" sz="1400" b="1" dirty="0">
                <a:solidFill>
                  <a:schemeClr val="tx1"/>
                </a:solidFill>
                <a:latin typeface="Arial" panose="020B0604020202020204" pitchFamily="34" charset="0"/>
                <a:cs typeface="Arial" panose="020B0604020202020204" pitchFamily="34" charset="0"/>
              </a:rPr>
              <a:t>Are there complications of chickenpox?</a:t>
            </a:r>
            <a:r>
              <a:rPr lang="en-GB" sz="1400" dirty="0">
                <a:solidFill>
                  <a:schemeClr val="tx1"/>
                </a:solidFill>
                <a:latin typeface="Arial" panose="020B0604020202020204" pitchFamily="34" charset="0"/>
                <a:cs typeface="Arial" panose="020B0604020202020204" pitchFamily="34" charset="0"/>
              </a:rPr>
              <a:t/>
            </a:r>
            <a:br>
              <a:rPr lang="en-GB" sz="1400" dirty="0">
                <a:solidFill>
                  <a:schemeClr val="tx1"/>
                </a:solidFill>
                <a:latin typeface="Arial" panose="020B0604020202020204" pitchFamily="34" charset="0"/>
                <a:cs typeface="Arial" panose="020B0604020202020204" pitchFamily="34" charset="0"/>
              </a:rPr>
            </a:br>
            <a:r>
              <a:rPr lang="en-GB" sz="1400" dirty="0">
                <a:solidFill>
                  <a:schemeClr val="tx1"/>
                </a:solidFill>
                <a:latin typeface="Arial" panose="020B0604020202020204" pitchFamily="34" charset="0"/>
                <a:cs typeface="Arial" panose="020B0604020202020204" pitchFamily="34" charset="0"/>
              </a:rPr>
              <a:t>Complications can include skin infections, pneumonia, or brain inflammation, especially in adults or people with weakened immune systems.</a:t>
            </a:r>
          </a:p>
          <a:p>
            <a:pPr marL="0" lvl="0" indent="0" defTabSz="914400" eaLnBrk="0" fontAlgn="base" hangingPunct="0">
              <a:spcBef>
                <a:spcPct val="0"/>
              </a:spcBef>
              <a:spcAft>
                <a:spcPct val="0"/>
              </a:spcAft>
              <a:buClrTx/>
              <a:buSzTx/>
              <a:buNone/>
            </a:pPr>
            <a:endParaRPr lang="en-US" altLang="en-US" sz="1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139080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chemeClr val="tx1"/>
                </a:solidFill>
              </a:rPr>
              <a:t>References </a:t>
            </a:r>
            <a:endParaRPr lang="en-GB" dirty="0">
              <a:solidFill>
                <a:schemeClr val="tx1"/>
              </a:solidFill>
            </a:endParaRPr>
          </a:p>
        </p:txBody>
      </p:sp>
      <p:sp>
        <p:nvSpPr>
          <p:cNvPr id="3" name="Content Placeholder 2"/>
          <p:cNvSpPr>
            <a:spLocks noGrp="1"/>
          </p:cNvSpPr>
          <p:nvPr>
            <p:ph idx="1"/>
          </p:nvPr>
        </p:nvSpPr>
        <p:spPr>
          <a:xfrm>
            <a:off x="677334" y="1186962"/>
            <a:ext cx="9548120" cy="5257799"/>
          </a:xfrm>
        </p:spPr>
        <p:txBody>
          <a:bodyPr>
            <a:noAutofit/>
          </a:bodyPr>
          <a:lstStyle/>
          <a:p>
            <a:r>
              <a:rPr lang="en-GB" sz="1000" dirty="0" err="1" smtClean="0">
                <a:solidFill>
                  <a:schemeClr val="tx1"/>
                </a:solidFill>
                <a:latin typeface="Arial" panose="020B0604020202020204" pitchFamily="34" charset="0"/>
                <a:cs typeface="Arial" panose="020B0604020202020204" pitchFamily="34" charset="0"/>
              </a:rPr>
              <a:t>Bardsley</a:t>
            </a:r>
            <a:r>
              <a:rPr lang="en-GB" sz="1000" dirty="0" smtClean="0">
                <a:solidFill>
                  <a:schemeClr val="tx1"/>
                </a:solidFill>
                <a:latin typeface="Arial" panose="020B0604020202020204" pitchFamily="34" charset="0"/>
                <a:cs typeface="Arial" panose="020B0604020202020204" pitchFamily="34" charset="0"/>
              </a:rPr>
              <a:t>, M., </a:t>
            </a:r>
            <a:r>
              <a:rPr lang="en-GB" sz="1000" dirty="0" err="1" smtClean="0">
                <a:solidFill>
                  <a:schemeClr val="tx1"/>
                </a:solidFill>
                <a:latin typeface="Arial" panose="020B0604020202020204" pitchFamily="34" charset="0"/>
                <a:cs typeface="Arial" panose="020B0604020202020204" pitchFamily="34" charset="0"/>
              </a:rPr>
              <a:t>Loveridge</a:t>
            </a:r>
            <a:r>
              <a:rPr lang="en-GB" sz="1000" dirty="0" smtClean="0">
                <a:solidFill>
                  <a:schemeClr val="tx1"/>
                </a:solidFill>
                <a:latin typeface="Arial" panose="020B0604020202020204" pitchFamily="34" charset="0"/>
                <a:cs typeface="Arial" panose="020B0604020202020204" pitchFamily="34" charset="0"/>
              </a:rPr>
              <a:t>, P., </a:t>
            </a:r>
            <a:r>
              <a:rPr lang="en-GB" sz="1000" dirty="0" err="1" smtClean="0">
                <a:solidFill>
                  <a:schemeClr val="tx1"/>
                </a:solidFill>
                <a:latin typeface="Arial" panose="020B0604020202020204" pitchFamily="34" charset="0"/>
                <a:cs typeface="Arial" panose="020B0604020202020204" pitchFamily="34" charset="0"/>
              </a:rPr>
              <a:t>Bednarska</a:t>
            </a:r>
            <a:r>
              <a:rPr lang="en-GB" sz="1000" dirty="0" smtClean="0">
                <a:solidFill>
                  <a:schemeClr val="tx1"/>
                </a:solidFill>
                <a:latin typeface="Arial" panose="020B0604020202020204" pitchFamily="34" charset="0"/>
                <a:cs typeface="Arial" panose="020B0604020202020204" pitchFamily="34" charset="0"/>
              </a:rPr>
              <a:t>, N.G., Smith, S., </a:t>
            </a:r>
            <a:r>
              <a:rPr lang="en-GB" sz="1000" dirty="0" err="1" smtClean="0">
                <a:solidFill>
                  <a:schemeClr val="tx1"/>
                </a:solidFill>
                <a:latin typeface="Arial" panose="020B0604020202020204" pitchFamily="34" charset="0"/>
                <a:cs typeface="Arial" panose="020B0604020202020204" pitchFamily="34" charset="0"/>
              </a:rPr>
              <a:t>Morbey</a:t>
            </a:r>
            <a:r>
              <a:rPr lang="en-GB" sz="1000" dirty="0" smtClean="0">
                <a:solidFill>
                  <a:schemeClr val="tx1"/>
                </a:solidFill>
                <a:latin typeface="Arial" panose="020B0604020202020204" pitchFamily="34" charset="0"/>
                <a:cs typeface="Arial" panose="020B0604020202020204" pitchFamily="34" charset="0"/>
              </a:rPr>
              <a:t>, R.A., </a:t>
            </a:r>
            <a:r>
              <a:rPr lang="en-GB" sz="1000" dirty="0" err="1" smtClean="0">
                <a:solidFill>
                  <a:schemeClr val="tx1"/>
                </a:solidFill>
                <a:latin typeface="Arial" panose="020B0604020202020204" pitchFamily="34" charset="0"/>
                <a:cs typeface="Arial" panose="020B0604020202020204" pitchFamily="34" charset="0"/>
              </a:rPr>
              <a:t>Amirthalingam</a:t>
            </a:r>
            <a:r>
              <a:rPr lang="en-GB" sz="1000" dirty="0" smtClean="0">
                <a:solidFill>
                  <a:schemeClr val="tx1"/>
                </a:solidFill>
                <a:latin typeface="Arial" panose="020B0604020202020204" pitchFamily="34" charset="0"/>
                <a:cs typeface="Arial" panose="020B0604020202020204" pitchFamily="34" charset="0"/>
              </a:rPr>
              <a:t>, G., Elson, W.H., Bates, C., de </a:t>
            </a:r>
            <a:r>
              <a:rPr lang="en-GB" sz="1000" dirty="0" err="1" smtClean="0">
                <a:solidFill>
                  <a:schemeClr val="tx1"/>
                </a:solidFill>
                <a:latin typeface="Arial" panose="020B0604020202020204" pitchFamily="34" charset="0"/>
                <a:cs typeface="Arial" panose="020B0604020202020204" pitchFamily="34" charset="0"/>
              </a:rPr>
              <a:t>Lusignan</a:t>
            </a:r>
            <a:r>
              <a:rPr lang="en-GB" sz="1000" dirty="0" smtClean="0">
                <a:solidFill>
                  <a:schemeClr val="tx1"/>
                </a:solidFill>
                <a:latin typeface="Arial" panose="020B0604020202020204" pitchFamily="34" charset="0"/>
                <a:cs typeface="Arial" panose="020B0604020202020204" pitchFamily="34" charset="0"/>
              </a:rPr>
              <a:t>, S., </a:t>
            </a:r>
            <a:r>
              <a:rPr lang="en-GB" sz="1000" dirty="0" err="1" smtClean="0">
                <a:solidFill>
                  <a:schemeClr val="tx1"/>
                </a:solidFill>
                <a:latin typeface="Arial" panose="020B0604020202020204" pitchFamily="34" charset="0"/>
                <a:cs typeface="Arial" panose="020B0604020202020204" pitchFamily="34" charset="0"/>
              </a:rPr>
              <a:t>Todkill</a:t>
            </a:r>
            <a:r>
              <a:rPr lang="en-GB" sz="1000" dirty="0" smtClean="0">
                <a:solidFill>
                  <a:schemeClr val="tx1"/>
                </a:solidFill>
                <a:latin typeface="Arial" panose="020B0604020202020204" pitchFamily="34" charset="0"/>
                <a:cs typeface="Arial" panose="020B0604020202020204" pitchFamily="34" charset="0"/>
              </a:rPr>
              <a:t>, D. and Elliot, A.J. (2023). </a:t>
            </a:r>
            <a:r>
              <a:rPr lang="en-GB" sz="1000" i="1" dirty="0" smtClean="0">
                <a:solidFill>
                  <a:schemeClr val="tx1"/>
                </a:solidFill>
                <a:latin typeface="Arial" panose="020B0604020202020204" pitchFamily="34" charset="0"/>
                <a:cs typeface="Arial" panose="020B0604020202020204" pitchFamily="34" charset="0"/>
              </a:rPr>
              <a:t>The Epidemiology of Chickenpox in England, 2016–2022: An Observational Study Using General Practitioner Consultations</a:t>
            </a:r>
            <a:r>
              <a:rPr lang="en-GB" sz="1000" dirty="0" smtClean="0">
                <a:solidFill>
                  <a:schemeClr val="tx1"/>
                </a:solidFill>
                <a:latin typeface="Arial" panose="020B0604020202020204" pitchFamily="34" charset="0"/>
                <a:cs typeface="Arial" panose="020B0604020202020204" pitchFamily="34" charset="0"/>
              </a:rPr>
              <a:t>, Viruses, 15(11), 2163. Available at: </a:t>
            </a:r>
            <a:r>
              <a:rPr lang="en-GB" sz="1000" u="sng" dirty="0" smtClean="0">
                <a:solidFill>
                  <a:schemeClr val="tx1"/>
                </a:solidFill>
                <a:latin typeface="Arial" panose="020B0604020202020204" pitchFamily="34" charset="0"/>
                <a:cs typeface="Arial" panose="020B0604020202020204" pitchFamily="34" charset="0"/>
                <a:hlinkClick r:id="rId2"/>
              </a:rPr>
              <a:t>https://researchportal.UKSHA.gov.uk/en/publications/the-epidemiology-of-chickenpox-in-england-20162022-an-observation/</a:t>
            </a:r>
            <a:r>
              <a:rPr lang="en-GB" sz="1000" dirty="0" smtClean="0">
                <a:solidFill>
                  <a:schemeClr val="tx1"/>
                </a:solidFill>
                <a:latin typeface="Arial" panose="020B0604020202020204" pitchFamily="34" charset="0"/>
                <a:cs typeface="Arial" panose="020B0604020202020204" pitchFamily="34" charset="0"/>
              </a:rPr>
              <a:t> (Accessed: 19 Feb. 26). </a:t>
            </a:r>
          </a:p>
          <a:p>
            <a:r>
              <a:rPr lang="en-US" sz="1000" dirty="0" smtClean="0">
                <a:solidFill>
                  <a:schemeClr val="tx1"/>
                </a:solidFill>
                <a:latin typeface="Arial" panose="020B0604020202020204" pitchFamily="34" charset="0"/>
                <a:cs typeface="Arial" panose="020B0604020202020204" pitchFamily="34" charset="0"/>
                <a:hlinkClick r:id="rId3"/>
              </a:rPr>
              <a:t>Chickenpox | Health topics A to Z | CKS | NICE</a:t>
            </a:r>
            <a:endParaRPr lang="en-GB" sz="1000" dirty="0" smtClean="0">
              <a:solidFill>
                <a:schemeClr val="tx1"/>
              </a:solidFill>
              <a:latin typeface="Arial" panose="020B0604020202020204" pitchFamily="34" charset="0"/>
              <a:cs typeface="Arial" panose="020B0604020202020204" pitchFamily="34" charset="0"/>
            </a:endParaRPr>
          </a:p>
          <a:p>
            <a:r>
              <a:rPr lang="en-GB" sz="1000" dirty="0" smtClean="0">
                <a:solidFill>
                  <a:schemeClr val="tx1"/>
                </a:solidFill>
                <a:latin typeface="Arial" panose="020B0604020202020204" pitchFamily="34" charset="0"/>
                <a:cs typeface="Arial" panose="020B0604020202020204" pitchFamily="34" charset="0"/>
              </a:rPr>
              <a:t>DHSC (2024). </a:t>
            </a:r>
            <a:r>
              <a:rPr lang="en-GB" sz="1000" i="1" dirty="0" smtClean="0">
                <a:solidFill>
                  <a:schemeClr val="tx1"/>
                </a:solidFill>
                <a:latin typeface="Arial" panose="020B0604020202020204" pitchFamily="34" charset="0"/>
                <a:cs typeface="Arial" panose="020B0604020202020204" pitchFamily="34" charset="0"/>
              </a:rPr>
              <a:t>Department of Health and Social Care</a:t>
            </a:r>
            <a:r>
              <a:rPr lang="en-GB" sz="1000" dirty="0" smtClean="0">
                <a:solidFill>
                  <a:schemeClr val="tx1"/>
                </a:solidFill>
                <a:latin typeface="Arial" panose="020B0604020202020204" pitchFamily="34" charset="0"/>
                <a:cs typeface="Arial" panose="020B0604020202020204" pitchFamily="34" charset="0"/>
              </a:rPr>
              <a:t>. [online] GOV.UK. Available at: https://www.gov.uk/government/organisations/department-of-health-and-social-care [Accessed 8 Mar. 2026].</a:t>
            </a:r>
          </a:p>
          <a:p>
            <a:r>
              <a:rPr lang="en-GB" sz="1000" dirty="0" smtClean="0">
                <a:solidFill>
                  <a:schemeClr val="tx1"/>
                </a:solidFill>
                <a:latin typeface="Arial" panose="020B0604020202020204" pitchFamily="34" charset="0"/>
                <a:cs typeface="Arial" panose="020B0604020202020204" pitchFamily="34" charset="0"/>
              </a:rPr>
              <a:t>Duncan, D.L. (2019) ‘Chickenpox: presentation, transmission, complications and prevention’, </a:t>
            </a:r>
            <a:r>
              <a:rPr lang="en-GB" sz="1000" i="1" dirty="0" smtClean="0">
                <a:solidFill>
                  <a:schemeClr val="tx1"/>
                </a:solidFill>
                <a:latin typeface="Arial" panose="020B0604020202020204" pitchFamily="34" charset="0"/>
                <a:cs typeface="Arial" panose="020B0604020202020204" pitchFamily="34" charset="0"/>
              </a:rPr>
              <a:t>British Journal of School Nursing</a:t>
            </a:r>
            <a:r>
              <a:rPr lang="en-GB" sz="1000" dirty="0" smtClean="0">
                <a:solidFill>
                  <a:schemeClr val="tx1"/>
                </a:solidFill>
                <a:latin typeface="Arial" panose="020B0604020202020204" pitchFamily="34" charset="0"/>
                <a:cs typeface="Arial" panose="020B0604020202020204" pitchFamily="34" charset="0"/>
              </a:rPr>
              <a:t>, 14(10), pp. 482–485.</a:t>
            </a:r>
          </a:p>
          <a:p>
            <a:r>
              <a:rPr lang="en-GB" sz="1000" dirty="0" err="1" smtClean="0">
                <a:solidFill>
                  <a:schemeClr val="tx1"/>
                </a:solidFill>
                <a:latin typeface="Arial" panose="020B0604020202020204" pitchFamily="34" charset="0"/>
                <a:cs typeface="Arial" panose="020B0604020202020204" pitchFamily="34" charset="0"/>
              </a:rPr>
              <a:t>Harford</a:t>
            </a:r>
            <a:r>
              <a:rPr lang="en-GB" sz="1000" dirty="0" smtClean="0">
                <a:solidFill>
                  <a:schemeClr val="tx1"/>
                </a:solidFill>
                <a:latin typeface="Arial" panose="020B0604020202020204" pitchFamily="34" charset="0"/>
                <a:cs typeface="Arial" panose="020B0604020202020204" pitchFamily="34" charset="0"/>
              </a:rPr>
              <a:t>, J. (2025) ‘Chicken pox vaccination: implications for nursing practice and MMR uptake’, </a:t>
            </a:r>
            <a:r>
              <a:rPr lang="en-GB" sz="1000" i="1" dirty="0" smtClean="0">
                <a:solidFill>
                  <a:schemeClr val="tx1"/>
                </a:solidFill>
                <a:latin typeface="Arial" panose="020B0604020202020204" pitchFamily="34" charset="0"/>
                <a:cs typeface="Arial" panose="020B0604020202020204" pitchFamily="34" charset="0"/>
              </a:rPr>
              <a:t>Journal of General Practice Nursing (GPN)</a:t>
            </a:r>
            <a:r>
              <a:rPr lang="en-GB" sz="1000" dirty="0" smtClean="0">
                <a:solidFill>
                  <a:schemeClr val="tx1"/>
                </a:solidFill>
                <a:latin typeface="Arial" panose="020B0604020202020204" pitchFamily="34" charset="0"/>
                <a:cs typeface="Arial" panose="020B0604020202020204" pitchFamily="34" charset="0"/>
              </a:rPr>
              <a:t>, 11(4).</a:t>
            </a:r>
          </a:p>
          <a:p>
            <a:r>
              <a:rPr lang="en-GB" sz="1000" dirty="0" smtClean="0">
                <a:solidFill>
                  <a:schemeClr val="tx1"/>
                </a:solidFill>
                <a:latin typeface="Arial" panose="020B0604020202020204" pitchFamily="34" charset="0"/>
                <a:cs typeface="Arial" panose="020B0604020202020204" pitchFamily="34" charset="0"/>
              </a:rPr>
              <a:t>Jordan, Z. and Rowland, E. (2024) ‘Parental perceptions of chickenpox and the varicella vaccine: a qualitative systematic review’, </a:t>
            </a:r>
            <a:r>
              <a:rPr lang="en-GB" sz="1000" i="1" dirty="0" smtClean="0">
                <a:solidFill>
                  <a:schemeClr val="tx1"/>
                </a:solidFill>
                <a:latin typeface="Arial" panose="020B0604020202020204" pitchFamily="34" charset="0"/>
                <a:cs typeface="Arial" panose="020B0604020202020204" pitchFamily="34" charset="0"/>
              </a:rPr>
              <a:t>Vaccine</a:t>
            </a:r>
            <a:r>
              <a:rPr lang="en-GB" sz="1000" dirty="0" smtClean="0">
                <a:solidFill>
                  <a:schemeClr val="tx1"/>
                </a:solidFill>
                <a:latin typeface="Arial" panose="020B0604020202020204" pitchFamily="34" charset="0"/>
                <a:cs typeface="Arial" panose="020B0604020202020204" pitchFamily="34" charset="0"/>
              </a:rPr>
              <a:t>, 42(2), pp. 75–83.</a:t>
            </a:r>
          </a:p>
          <a:p>
            <a:r>
              <a:rPr lang="en-GB" sz="1000" dirty="0" smtClean="0">
                <a:solidFill>
                  <a:schemeClr val="tx1"/>
                </a:solidFill>
                <a:latin typeface="Arial" panose="020B0604020202020204" pitchFamily="34" charset="0"/>
                <a:cs typeface="Arial" panose="020B0604020202020204" pitchFamily="34" charset="0"/>
              </a:rPr>
              <a:t>National Institute for Health and Care Excellence (NICE) (2025) </a:t>
            </a:r>
            <a:r>
              <a:rPr lang="en-GB" sz="1000" i="1" dirty="0" smtClean="0">
                <a:solidFill>
                  <a:schemeClr val="tx1"/>
                </a:solidFill>
                <a:latin typeface="Arial" panose="020B0604020202020204" pitchFamily="34" charset="0"/>
                <a:cs typeface="Arial" panose="020B0604020202020204" pitchFamily="34" charset="0"/>
              </a:rPr>
              <a:t>Chickenpox: background information, prevalence</a:t>
            </a:r>
            <a:r>
              <a:rPr lang="en-GB" sz="1000" dirty="0" smtClean="0">
                <a:solidFill>
                  <a:schemeClr val="tx1"/>
                </a:solidFill>
                <a:latin typeface="Arial" panose="020B0604020202020204" pitchFamily="34" charset="0"/>
                <a:cs typeface="Arial" panose="020B0604020202020204" pitchFamily="34" charset="0"/>
              </a:rPr>
              <a:t>. Available at: </a:t>
            </a:r>
            <a:r>
              <a:rPr lang="en-GB" sz="1000" u="sng" dirty="0" smtClean="0">
                <a:solidFill>
                  <a:schemeClr val="tx1"/>
                </a:solidFill>
                <a:latin typeface="Arial" panose="020B0604020202020204" pitchFamily="34" charset="0"/>
                <a:cs typeface="Arial" panose="020B0604020202020204" pitchFamily="34" charset="0"/>
                <a:hlinkClick r:id="rId4"/>
              </a:rPr>
              <a:t>https://cks.nice.org.uk/topics/chickenpox/background-information/prevalence/</a:t>
            </a:r>
            <a:r>
              <a:rPr lang="en-GB" sz="1000" dirty="0" smtClean="0">
                <a:solidFill>
                  <a:schemeClr val="tx1"/>
                </a:solidFill>
                <a:latin typeface="Arial" panose="020B0604020202020204" pitchFamily="34" charset="0"/>
                <a:cs typeface="Arial" panose="020B0604020202020204" pitchFamily="34" charset="0"/>
              </a:rPr>
              <a:t> (Accessed: 19 Feb. 26). </a:t>
            </a:r>
          </a:p>
          <a:p>
            <a:r>
              <a:rPr lang="en-GB" sz="1000" dirty="0" smtClean="0">
                <a:solidFill>
                  <a:schemeClr val="tx1"/>
                </a:solidFill>
                <a:latin typeface="Arial" panose="020B0604020202020204" pitchFamily="34" charset="0"/>
                <a:cs typeface="Arial" panose="020B0604020202020204" pitchFamily="34" charset="0"/>
              </a:rPr>
              <a:t>NHS UK (2025) </a:t>
            </a:r>
            <a:r>
              <a:rPr lang="en-GB" sz="1000" i="1" dirty="0" smtClean="0">
                <a:solidFill>
                  <a:schemeClr val="tx1"/>
                </a:solidFill>
                <a:latin typeface="Arial" panose="020B0604020202020204" pitchFamily="34" charset="0"/>
                <a:cs typeface="Arial" panose="020B0604020202020204" pitchFamily="34" charset="0"/>
              </a:rPr>
              <a:t>Chickenpox</a:t>
            </a:r>
            <a:r>
              <a:rPr lang="en-GB" sz="1000" dirty="0" smtClean="0">
                <a:solidFill>
                  <a:schemeClr val="tx1"/>
                </a:solidFill>
                <a:latin typeface="Arial" panose="020B0604020202020204" pitchFamily="34" charset="0"/>
                <a:cs typeface="Arial" panose="020B0604020202020204" pitchFamily="34" charset="0"/>
              </a:rPr>
              <a:t>. Available at: </a:t>
            </a:r>
            <a:r>
              <a:rPr lang="en-GB" sz="1000" u="sng" dirty="0" smtClean="0">
                <a:solidFill>
                  <a:schemeClr val="tx1"/>
                </a:solidFill>
                <a:latin typeface="Arial" panose="020B0604020202020204" pitchFamily="34" charset="0"/>
                <a:cs typeface="Arial" panose="020B0604020202020204" pitchFamily="34" charset="0"/>
                <a:hlinkClick r:id="rId5"/>
              </a:rPr>
              <a:t>https://www.nhs.uk/conditions/chickenpox/</a:t>
            </a:r>
            <a:r>
              <a:rPr lang="en-GB" sz="1000" dirty="0" smtClean="0">
                <a:solidFill>
                  <a:schemeClr val="tx1"/>
                </a:solidFill>
                <a:latin typeface="Arial" panose="020B0604020202020204" pitchFamily="34" charset="0"/>
                <a:cs typeface="Arial" panose="020B0604020202020204" pitchFamily="34" charset="0"/>
              </a:rPr>
              <a:t> (Accessed: 19 Feb. 26)</a:t>
            </a:r>
          </a:p>
          <a:p>
            <a:r>
              <a:rPr lang="en-GB" sz="1000" dirty="0" smtClean="0">
                <a:solidFill>
                  <a:schemeClr val="tx1"/>
                </a:solidFill>
                <a:latin typeface="Arial" panose="020B0604020202020204" pitchFamily="34" charset="0"/>
                <a:cs typeface="Arial" panose="020B0604020202020204" pitchFamily="34" charset="0"/>
              </a:rPr>
              <a:t> NHS (2025). </a:t>
            </a:r>
            <a:r>
              <a:rPr lang="en-GB" sz="1000" i="1" dirty="0" smtClean="0">
                <a:solidFill>
                  <a:schemeClr val="tx1"/>
                </a:solidFill>
                <a:latin typeface="Arial" panose="020B0604020202020204" pitchFamily="34" charset="0"/>
                <a:cs typeface="Arial" panose="020B0604020202020204" pitchFamily="34" charset="0"/>
              </a:rPr>
              <a:t>Chickenpox</a:t>
            </a:r>
            <a:r>
              <a:rPr lang="en-GB" sz="1000" dirty="0" smtClean="0">
                <a:solidFill>
                  <a:schemeClr val="tx1"/>
                </a:solidFill>
                <a:latin typeface="Arial" panose="020B0604020202020204" pitchFamily="34" charset="0"/>
                <a:cs typeface="Arial" panose="020B0604020202020204" pitchFamily="34" charset="0"/>
              </a:rPr>
              <a:t>. [online] NHS. Available at: https://www.nhs.uk/conditions/chickenpox/ [Accessed 8 Mar. 2026].</a:t>
            </a:r>
          </a:p>
          <a:p>
            <a:r>
              <a:rPr lang="en-GB" sz="1000" dirty="0" err="1" smtClean="0">
                <a:solidFill>
                  <a:schemeClr val="tx1"/>
                </a:solidFill>
                <a:latin typeface="Arial" panose="020B0604020202020204" pitchFamily="34" charset="0"/>
                <a:cs typeface="Arial" panose="020B0604020202020204" pitchFamily="34" charset="0"/>
              </a:rPr>
              <a:t>O’Mahony</a:t>
            </a:r>
            <a:r>
              <a:rPr lang="en-GB" sz="1000" dirty="0" smtClean="0">
                <a:solidFill>
                  <a:schemeClr val="tx1"/>
                </a:solidFill>
                <a:latin typeface="Arial" panose="020B0604020202020204" pitchFamily="34" charset="0"/>
                <a:cs typeface="Arial" panose="020B0604020202020204" pitchFamily="34" charset="0"/>
              </a:rPr>
              <a:t>, E., Sherman, S.M., Marlow, R., Bedford, H. and Fitzgerald, F. (2024) ‘UK paediatricians’ attitudes towards the chicken pox vaccine: the SPOTTY study’, </a:t>
            </a:r>
            <a:r>
              <a:rPr lang="en-GB" sz="1000" i="1" dirty="0" smtClean="0">
                <a:solidFill>
                  <a:schemeClr val="tx1"/>
                </a:solidFill>
                <a:latin typeface="Arial" panose="020B0604020202020204" pitchFamily="34" charset="0"/>
                <a:cs typeface="Arial" panose="020B0604020202020204" pitchFamily="34" charset="0"/>
              </a:rPr>
              <a:t>Vaccine</a:t>
            </a:r>
            <a:r>
              <a:rPr lang="en-GB" sz="1000" dirty="0" smtClean="0">
                <a:solidFill>
                  <a:schemeClr val="tx1"/>
                </a:solidFill>
                <a:latin typeface="Arial" panose="020B0604020202020204" pitchFamily="34" charset="0"/>
                <a:cs typeface="Arial" panose="020B0604020202020204" pitchFamily="34" charset="0"/>
              </a:rPr>
              <a:t>, 42(22), p. 126199.</a:t>
            </a:r>
          </a:p>
          <a:p>
            <a:r>
              <a:rPr lang="en-GB" sz="1000" dirty="0" smtClean="0">
                <a:solidFill>
                  <a:schemeClr val="tx1"/>
                </a:solidFill>
                <a:latin typeface="Arial" panose="020B0604020202020204" pitchFamily="34" charset="0"/>
                <a:cs typeface="Arial" panose="020B0604020202020204" pitchFamily="34" charset="0"/>
              </a:rPr>
              <a:t>Royal College of Obstetricians and Gynaecologists (RCOG) (2023) </a:t>
            </a:r>
            <a:r>
              <a:rPr lang="en-GB" sz="1000" i="1" dirty="0" smtClean="0">
                <a:solidFill>
                  <a:schemeClr val="tx1"/>
                </a:solidFill>
                <a:latin typeface="Arial" panose="020B0604020202020204" pitchFamily="34" charset="0"/>
                <a:cs typeface="Arial" panose="020B0604020202020204" pitchFamily="34" charset="0"/>
              </a:rPr>
              <a:t>Chickenpox and pregnancy</a:t>
            </a:r>
            <a:r>
              <a:rPr lang="en-GB" sz="1000" dirty="0" smtClean="0">
                <a:solidFill>
                  <a:schemeClr val="tx1"/>
                </a:solidFill>
                <a:latin typeface="Arial" panose="020B0604020202020204" pitchFamily="34" charset="0"/>
                <a:cs typeface="Arial" panose="020B0604020202020204" pitchFamily="34" charset="0"/>
              </a:rPr>
              <a:t>. Available at: </a:t>
            </a:r>
            <a:r>
              <a:rPr lang="en-GB" sz="1000" u="sng" dirty="0" smtClean="0">
                <a:solidFill>
                  <a:schemeClr val="tx1"/>
                </a:solidFill>
                <a:latin typeface="Arial" panose="020B0604020202020204" pitchFamily="34" charset="0"/>
                <a:cs typeface="Arial" panose="020B0604020202020204" pitchFamily="34" charset="0"/>
                <a:hlinkClick r:id="rId6"/>
              </a:rPr>
              <a:t>https://www.rcog.org.uk/for-the-public/browse-our-patient-information/chickenpox-and-pregnancy/</a:t>
            </a:r>
            <a:r>
              <a:rPr lang="en-GB" sz="1000" dirty="0" smtClean="0">
                <a:solidFill>
                  <a:schemeClr val="tx1"/>
                </a:solidFill>
                <a:latin typeface="Arial" panose="020B0604020202020204" pitchFamily="34" charset="0"/>
                <a:cs typeface="Arial" panose="020B0604020202020204" pitchFamily="34" charset="0"/>
              </a:rPr>
              <a:t> (Accessed: 19 Feb. 26). </a:t>
            </a:r>
          </a:p>
          <a:p>
            <a:r>
              <a:rPr lang="en-GB" sz="1000" dirty="0" smtClean="0">
                <a:solidFill>
                  <a:schemeClr val="tx1"/>
                </a:solidFill>
                <a:latin typeface="Arial" panose="020B0604020202020204" pitchFamily="34" charset="0"/>
                <a:cs typeface="Arial" panose="020B0604020202020204" pitchFamily="34" charset="0"/>
              </a:rPr>
              <a:t>UK Health Security Agency (2025) </a:t>
            </a:r>
            <a:r>
              <a:rPr lang="en-GB" sz="1000" i="1" dirty="0" smtClean="0">
                <a:solidFill>
                  <a:schemeClr val="tx1"/>
                </a:solidFill>
                <a:latin typeface="Arial" panose="020B0604020202020204" pitchFamily="34" charset="0"/>
                <a:cs typeface="Arial" panose="020B0604020202020204" pitchFamily="34" charset="0"/>
              </a:rPr>
              <a:t>Chickenpox as a notifiable disease: information for health professionals</a:t>
            </a:r>
            <a:r>
              <a:rPr lang="en-GB" sz="1000" dirty="0" smtClean="0">
                <a:solidFill>
                  <a:schemeClr val="tx1"/>
                </a:solidFill>
                <a:latin typeface="Arial" panose="020B0604020202020204" pitchFamily="34" charset="0"/>
                <a:cs typeface="Arial" panose="020B0604020202020204" pitchFamily="34" charset="0"/>
              </a:rPr>
              <a:t>. Available at: </a:t>
            </a:r>
            <a:r>
              <a:rPr lang="en-GB" sz="1000" u="sng" dirty="0" smtClean="0">
                <a:solidFill>
                  <a:schemeClr val="tx1"/>
                </a:solidFill>
                <a:latin typeface="Arial" panose="020B0604020202020204" pitchFamily="34" charset="0"/>
                <a:cs typeface="Arial" panose="020B0604020202020204" pitchFamily="34" charset="0"/>
                <a:hlinkClick r:id="rId7"/>
              </a:rPr>
              <a:t>https://www.gov.uk/guidance/chickenpox-as-a-notifiable-disease-information-for-health-professionals</a:t>
            </a:r>
            <a:r>
              <a:rPr lang="en-GB" sz="1000" dirty="0" smtClean="0">
                <a:solidFill>
                  <a:schemeClr val="tx1"/>
                </a:solidFill>
                <a:latin typeface="Arial" panose="020B0604020202020204" pitchFamily="34" charset="0"/>
                <a:cs typeface="Arial" panose="020B0604020202020204" pitchFamily="34" charset="0"/>
              </a:rPr>
              <a:t> (Accessed: 19 Feb. 26). </a:t>
            </a:r>
            <a:endParaRPr lang="en-US" sz="1000" dirty="0" smtClean="0">
              <a:solidFill>
                <a:schemeClr val="tx1"/>
              </a:solidFill>
              <a:latin typeface="Arial" panose="020B0604020202020204" pitchFamily="34" charset="0"/>
              <a:cs typeface="Arial" panose="020B0604020202020204" pitchFamily="34" charset="0"/>
              <a:hlinkClick r:id="rId3"/>
            </a:endParaRPr>
          </a:p>
          <a:p>
            <a:pPr>
              <a:lnSpc>
                <a:spcPct val="150000"/>
              </a:lnSpc>
            </a:pPr>
            <a:r>
              <a:rPr lang="en-GB" sz="1000" dirty="0" smtClean="0">
                <a:solidFill>
                  <a:schemeClr val="tx1"/>
                </a:solidFill>
                <a:latin typeface="Arial" panose="020B0604020202020204" pitchFamily="34" charset="0"/>
                <a:cs typeface="Arial" panose="020B0604020202020204" pitchFamily="34" charset="0"/>
              </a:rPr>
              <a:t>UK, G. (2024). </a:t>
            </a:r>
            <a:r>
              <a:rPr lang="en-GB" sz="1000" i="1" dirty="0" smtClean="0">
                <a:solidFill>
                  <a:schemeClr val="tx1"/>
                </a:solidFill>
                <a:latin typeface="Arial" panose="020B0604020202020204" pitchFamily="34" charset="0"/>
                <a:cs typeface="Arial" panose="020B0604020202020204" pitchFamily="34" charset="0"/>
              </a:rPr>
              <a:t>Managing Outbreaks and Incidents</a:t>
            </a:r>
            <a:r>
              <a:rPr lang="en-GB" sz="1000" dirty="0" smtClean="0">
                <a:solidFill>
                  <a:schemeClr val="tx1"/>
                </a:solidFill>
                <a:latin typeface="Arial" panose="020B0604020202020204" pitchFamily="34" charset="0"/>
                <a:cs typeface="Arial" panose="020B0604020202020204" pitchFamily="34" charset="0"/>
              </a:rPr>
              <a:t>. [online] GOV.UK. Available at: https://www.gov.uk/government/publications/health-protection-in-schools-and-other-childcare-facilities/managing-outbreaks-and-incidents [Accessed 8 Mar. 2026].</a:t>
            </a:r>
            <a:endParaRPr lang="en-GB" sz="10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40575073"/>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18332</TotalTime>
  <Words>1786</Words>
  <Application>Microsoft Office PowerPoint</Application>
  <PresentationFormat>Widescreen</PresentationFormat>
  <Paragraphs>145</Paragraphs>
  <Slides>13</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Aptos</vt:lpstr>
      <vt:lpstr>Arial</vt:lpstr>
      <vt:lpstr>Calibri</vt:lpstr>
      <vt:lpstr>DengXian</vt:lpstr>
      <vt:lpstr>Times New Roman</vt:lpstr>
      <vt:lpstr>Trebuchet MS</vt:lpstr>
      <vt:lpstr>Wingdings</vt:lpstr>
      <vt:lpstr>Wingdings 3</vt:lpstr>
      <vt:lpstr>Facet</vt:lpstr>
      <vt:lpstr> Group 5 Module Code: LCHS4001 Module: Public Health Lecturer: Arif Ahmed</vt:lpstr>
      <vt:lpstr>The introduction of the case that is related to chicken pox</vt:lpstr>
      <vt:lpstr>What are the main approaches and strategies that could be used to measure an infectious disease outbreak?  </vt:lpstr>
      <vt:lpstr>What are the many approaches and strategies that could be used to monitor an infectious disease outbreak?  </vt:lpstr>
      <vt:lpstr>PowerPoint Presentation</vt:lpstr>
      <vt:lpstr>Continue…</vt:lpstr>
      <vt:lpstr>What are the main approaches and strategies that could be used to control an infectious disease outbreak?</vt:lpstr>
      <vt:lpstr>PowerPoint Presentation</vt:lpstr>
      <vt:lpstr>PowerPoint Presentation</vt:lpstr>
      <vt:lpstr>What health education will you give to the school to address the chicken pox outbreak?  Simple clear information must be provided to staff, parents and pupils Explaining how  highly contagious chickenpox is, how it is spread through respiratory droplets( cough, sneezing), or direct contact.  Staff and parents should be educated to look out for symptoms such as fever, tiredness, itchy red spots that turn into fluid- filled blisters. Inform persons it can be contagious1-2 days before the rash appears And that the incubation period is 10-21 days.  School hygiene and Infection controls measures must be daily reinforced regular hand washing, use of tissues for cough or sneeze, clean touched surfaces frequently.  Parents and staff should be informed that chickenpox can be serious if individual is pregnant,  those with weaken immune systems or a newborn baby, so avoid contact with high risk groups.                                                                                                                                                                                                                                                                      Tanya -22508552                                                                                                                                           </vt:lpstr>
      <vt:lpstr>PowerPoint Presentation</vt:lpstr>
      <vt:lpstr>Common questions about chickenpox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5 Module Code: LCHS4001 Module: Public Health Lecturer: Arif Ahmed</dc:title>
  <dc:creator>acer</dc:creator>
  <cp:lastModifiedBy>acer</cp:lastModifiedBy>
  <cp:revision>62</cp:revision>
  <dcterms:created xsi:type="dcterms:W3CDTF">2026-03-03T12:35:10Z</dcterms:created>
  <dcterms:modified xsi:type="dcterms:W3CDTF">2026-03-16T06:07:22Z</dcterms:modified>
</cp:coreProperties>
</file>