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56" r:id="rId2"/>
    <p:sldId id="257" r:id="rId3"/>
    <p:sldId id="258" r:id="rId4"/>
    <p:sldId id="259" r:id="rId5"/>
    <p:sldId id="262" r:id="rId6"/>
    <p:sldId id="263" r:id="rId7"/>
    <p:sldId id="260" r:id="rId8"/>
    <p:sldId id="261" r:id="rId9"/>
    <p:sldId id="264" r:id="rId10"/>
    <p:sldId id="266" r:id="rId11"/>
    <p:sldId id="267" r:id="rId12"/>
    <p:sldId id="268" r:id="rId13"/>
    <p:sldId id="269" r:id="rId14"/>
    <p:sldId id="270" r:id="rId15"/>
    <p:sldId id="271" r:id="rId16"/>
    <p:sldId id="272" r:id="rId17"/>
    <p:sldId id="273" r:id="rId18"/>
    <p:sldId id="274" r:id="rId19"/>
    <p:sldId id="275" r:id="rId20"/>
    <p:sldId id="276"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890962-6B08-4005-AC6E-3AFF45B2307B}" v="1723" dt="2022-10-12T18:25:37.248"/>
    <p1510:client id="{712D7744-60D2-DA6E-0104-34F918450453}" v="1" dt="2022-10-12T18:32:47.0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Slade" userId="S::catherine.slade@uwtsd.ac.uk::8111b2c8-df5f-4978-8c54-12699a69998a" providerId="AD" clId="Web-{712D7744-60D2-DA6E-0104-34F918450453}"/>
    <pc:docChg chg="modSld">
      <pc:chgData name="Catherine Slade" userId="S::catherine.slade@uwtsd.ac.uk::8111b2c8-df5f-4978-8c54-12699a69998a" providerId="AD" clId="Web-{712D7744-60D2-DA6E-0104-34F918450453}" dt="2022-10-12T18:33:15.020" v="23"/>
      <pc:docMkLst>
        <pc:docMk/>
      </pc:docMkLst>
      <pc:sldChg chg="modNotes">
        <pc:chgData name="Catherine Slade" userId="S::catherine.slade@uwtsd.ac.uk::8111b2c8-df5f-4978-8c54-12699a69998a" providerId="AD" clId="Web-{712D7744-60D2-DA6E-0104-34F918450453}" dt="2022-10-12T18:31:31.298" v="1"/>
        <pc:sldMkLst>
          <pc:docMk/>
          <pc:sldMk cId="2281906762" sldId="260"/>
        </pc:sldMkLst>
      </pc:sldChg>
      <pc:sldChg chg="modNotes">
        <pc:chgData name="Catherine Slade" userId="S::catherine.slade@uwtsd.ac.uk::8111b2c8-df5f-4978-8c54-12699a69998a" providerId="AD" clId="Web-{712D7744-60D2-DA6E-0104-34F918450453}" dt="2022-10-12T18:31:25.142" v="0"/>
        <pc:sldMkLst>
          <pc:docMk/>
          <pc:sldMk cId="605631048" sldId="262"/>
        </pc:sldMkLst>
      </pc:sldChg>
      <pc:sldChg chg="modNotes">
        <pc:chgData name="Catherine Slade" userId="S::catherine.slade@uwtsd.ac.uk::8111b2c8-df5f-4978-8c54-12699a69998a" providerId="AD" clId="Web-{712D7744-60D2-DA6E-0104-34F918450453}" dt="2022-10-12T18:31:41.627" v="4"/>
        <pc:sldMkLst>
          <pc:docMk/>
          <pc:sldMk cId="2286321110" sldId="264"/>
        </pc:sldMkLst>
      </pc:sldChg>
      <pc:sldChg chg="modNotes">
        <pc:chgData name="Catherine Slade" userId="S::catherine.slade@uwtsd.ac.uk::8111b2c8-df5f-4978-8c54-12699a69998a" providerId="AD" clId="Web-{712D7744-60D2-DA6E-0104-34F918450453}" dt="2022-10-12T18:31:44.720" v="5"/>
        <pc:sldMkLst>
          <pc:docMk/>
          <pc:sldMk cId="2994283200" sldId="266"/>
        </pc:sldMkLst>
      </pc:sldChg>
      <pc:sldChg chg="modNotes">
        <pc:chgData name="Catherine Slade" userId="S::catherine.slade@uwtsd.ac.uk::8111b2c8-df5f-4978-8c54-12699a69998a" providerId="AD" clId="Web-{712D7744-60D2-DA6E-0104-34F918450453}" dt="2022-10-12T18:31:50.299" v="6"/>
        <pc:sldMkLst>
          <pc:docMk/>
          <pc:sldMk cId="1489556961" sldId="267"/>
        </pc:sldMkLst>
      </pc:sldChg>
      <pc:sldChg chg="modNotes">
        <pc:chgData name="Catherine Slade" userId="S::catherine.slade@uwtsd.ac.uk::8111b2c8-df5f-4978-8c54-12699a69998a" providerId="AD" clId="Web-{712D7744-60D2-DA6E-0104-34F918450453}" dt="2022-10-12T18:31:56.033" v="7"/>
        <pc:sldMkLst>
          <pc:docMk/>
          <pc:sldMk cId="2099060997" sldId="269"/>
        </pc:sldMkLst>
      </pc:sldChg>
      <pc:sldChg chg="modNotes">
        <pc:chgData name="Catherine Slade" userId="S::catherine.slade@uwtsd.ac.uk::8111b2c8-df5f-4978-8c54-12699a69998a" providerId="AD" clId="Web-{712D7744-60D2-DA6E-0104-34F918450453}" dt="2022-10-12T18:32:01.815" v="8"/>
        <pc:sldMkLst>
          <pc:docMk/>
          <pc:sldMk cId="2902925975" sldId="270"/>
        </pc:sldMkLst>
      </pc:sldChg>
      <pc:sldChg chg="modNotes">
        <pc:chgData name="Catherine Slade" userId="S::catherine.slade@uwtsd.ac.uk::8111b2c8-df5f-4978-8c54-12699a69998a" providerId="AD" clId="Web-{712D7744-60D2-DA6E-0104-34F918450453}" dt="2022-10-12T18:32:05.737" v="9"/>
        <pc:sldMkLst>
          <pc:docMk/>
          <pc:sldMk cId="3942898998" sldId="271"/>
        </pc:sldMkLst>
      </pc:sldChg>
      <pc:sldChg chg="modNotes">
        <pc:chgData name="Catherine Slade" userId="S::catherine.slade@uwtsd.ac.uk::8111b2c8-df5f-4978-8c54-12699a69998a" providerId="AD" clId="Web-{712D7744-60D2-DA6E-0104-34F918450453}" dt="2022-10-12T18:32:09.502" v="10"/>
        <pc:sldMkLst>
          <pc:docMk/>
          <pc:sldMk cId="3893785003" sldId="272"/>
        </pc:sldMkLst>
      </pc:sldChg>
      <pc:sldChg chg="modNotes">
        <pc:chgData name="Catherine Slade" userId="S::catherine.slade@uwtsd.ac.uk::8111b2c8-df5f-4978-8c54-12699a69998a" providerId="AD" clId="Web-{712D7744-60D2-DA6E-0104-34F918450453}" dt="2022-10-12T18:32:26.284" v="12"/>
        <pc:sldMkLst>
          <pc:docMk/>
          <pc:sldMk cId="2593702810" sldId="275"/>
        </pc:sldMkLst>
      </pc:sldChg>
      <pc:sldChg chg="modNotes">
        <pc:chgData name="Catherine Slade" userId="S::catherine.slade@uwtsd.ac.uk::8111b2c8-df5f-4978-8c54-12699a69998a" providerId="AD" clId="Web-{712D7744-60D2-DA6E-0104-34F918450453}" dt="2022-10-12T18:32:30.862" v="13"/>
        <pc:sldMkLst>
          <pc:docMk/>
          <pc:sldMk cId="1068982674" sldId="276"/>
        </pc:sldMkLst>
      </pc:sldChg>
      <pc:sldChg chg="modNotes">
        <pc:chgData name="Catherine Slade" userId="S::catherine.slade@uwtsd.ac.uk::8111b2c8-df5f-4978-8c54-12699a69998a" providerId="AD" clId="Web-{712D7744-60D2-DA6E-0104-34F918450453}" dt="2022-10-12T18:32:36.816" v="14"/>
        <pc:sldMkLst>
          <pc:docMk/>
          <pc:sldMk cId="963249273" sldId="279"/>
        </pc:sldMkLst>
      </pc:sldChg>
      <pc:sldChg chg="modNotes">
        <pc:chgData name="Catherine Slade" userId="S::catherine.slade@uwtsd.ac.uk::8111b2c8-df5f-4978-8c54-12699a69998a" providerId="AD" clId="Web-{712D7744-60D2-DA6E-0104-34F918450453}" dt="2022-10-12T18:32:44.535" v="16"/>
        <pc:sldMkLst>
          <pc:docMk/>
          <pc:sldMk cId="1263021181" sldId="281"/>
        </pc:sldMkLst>
      </pc:sldChg>
      <pc:sldChg chg="modNotes">
        <pc:chgData name="Catherine Slade" userId="S::catherine.slade@uwtsd.ac.uk::8111b2c8-df5f-4978-8c54-12699a69998a" providerId="AD" clId="Web-{712D7744-60D2-DA6E-0104-34F918450453}" dt="2022-10-12T18:32:49.488" v="17"/>
        <pc:sldMkLst>
          <pc:docMk/>
          <pc:sldMk cId="3545983993" sldId="282"/>
        </pc:sldMkLst>
      </pc:sldChg>
      <pc:sldChg chg="modNotes">
        <pc:chgData name="Catherine Slade" userId="S::catherine.slade@uwtsd.ac.uk::8111b2c8-df5f-4978-8c54-12699a69998a" providerId="AD" clId="Web-{712D7744-60D2-DA6E-0104-34F918450453}" dt="2022-10-12T18:32:55.254" v="19"/>
        <pc:sldMkLst>
          <pc:docMk/>
          <pc:sldMk cId="3275225769" sldId="283"/>
        </pc:sldMkLst>
      </pc:sldChg>
      <pc:sldChg chg="modNotes">
        <pc:chgData name="Catherine Slade" userId="S::catherine.slade@uwtsd.ac.uk::8111b2c8-df5f-4978-8c54-12699a69998a" providerId="AD" clId="Web-{712D7744-60D2-DA6E-0104-34F918450453}" dt="2022-10-12T18:33:02.363" v="20"/>
        <pc:sldMkLst>
          <pc:docMk/>
          <pc:sldMk cId="2598342391" sldId="285"/>
        </pc:sldMkLst>
      </pc:sldChg>
      <pc:sldChg chg="modNotes">
        <pc:chgData name="Catherine Slade" userId="S::catherine.slade@uwtsd.ac.uk::8111b2c8-df5f-4978-8c54-12699a69998a" providerId="AD" clId="Web-{712D7744-60D2-DA6E-0104-34F918450453}" dt="2022-10-12T18:33:06.238" v="21"/>
        <pc:sldMkLst>
          <pc:docMk/>
          <pc:sldMk cId="1254628510" sldId="286"/>
        </pc:sldMkLst>
      </pc:sldChg>
      <pc:sldChg chg="modNotes">
        <pc:chgData name="Catherine Slade" userId="S::catherine.slade@uwtsd.ac.uk::8111b2c8-df5f-4978-8c54-12699a69998a" providerId="AD" clId="Web-{712D7744-60D2-DA6E-0104-34F918450453}" dt="2022-10-12T18:33:10.988" v="22"/>
        <pc:sldMkLst>
          <pc:docMk/>
          <pc:sldMk cId="966810500" sldId="288"/>
        </pc:sldMkLst>
      </pc:sldChg>
      <pc:sldChg chg="modNotes">
        <pc:chgData name="Catherine Slade" userId="S::catherine.slade@uwtsd.ac.uk::8111b2c8-df5f-4978-8c54-12699a69998a" providerId="AD" clId="Web-{712D7744-60D2-DA6E-0104-34F918450453}" dt="2022-10-12T18:33:15.020" v="23"/>
        <pc:sldMkLst>
          <pc:docMk/>
          <pc:sldMk cId="2150123625" sldId="28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5FDAA7-44F8-4C36-AEF7-BFB84E6DDB0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AF1D1F8-A65D-4B7E-B455-127B8D787DAC}">
      <dgm:prSet/>
      <dgm:spPr/>
      <dgm:t>
        <a:bodyPr/>
        <a:lstStyle/>
        <a:p>
          <a:r>
            <a:rPr lang="en-GB"/>
            <a:t>Psychodynamic Influences</a:t>
          </a:r>
          <a:endParaRPr lang="en-US"/>
        </a:p>
      </dgm:t>
    </dgm:pt>
    <dgm:pt modelId="{0A24C5F3-28EC-44E9-9BFB-77A2AFB0869B}" type="parTrans" cxnId="{87DBCDE0-5B6F-4D07-9D42-562DE7E2DDB7}">
      <dgm:prSet/>
      <dgm:spPr/>
      <dgm:t>
        <a:bodyPr/>
        <a:lstStyle/>
        <a:p>
          <a:endParaRPr lang="en-US"/>
        </a:p>
      </dgm:t>
    </dgm:pt>
    <dgm:pt modelId="{D214FE4F-30EA-4FC9-997E-A98A96B903E2}" type="sibTrans" cxnId="{87DBCDE0-5B6F-4D07-9D42-562DE7E2DDB7}">
      <dgm:prSet/>
      <dgm:spPr/>
      <dgm:t>
        <a:bodyPr/>
        <a:lstStyle/>
        <a:p>
          <a:endParaRPr lang="en-US"/>
        </a:p>
      </dgm:t>
    </dgm:pt>
    <dgm:pt modelId="{21F8AB0D-9FEC-4B75-860B-73A3267ECBFD}">
      <dgm:prSet/>
      <dgm:spPr/>
      <dgm:t>
        <a:bodyPr/>
        <a:lstStyle/>
        <a:p>
          <a:r>
            <a:rPr lang="en-GB"/>
            <a:t>Object-Relations theory</a:t>
          </a:r>
          <a:endParaRPr lang="en-US"/>
        </a:p>
      </dgm:t>
    </dgm:pt>
    <dgm:pt modelId="{B841390F-CC35-4A0E-B63B-F1F09FCAD399}" type="parTrans" cxnId="{560DFF16-FB8E-4E29-8AEF-F061783C19F2}">
      <dgm:prSet/>
      <dgm:spPr/>
      <dgm:t>
        <a:bodyPr/>
        <a:lstStyle/>
        <a:p>
          <a:endParaRPr lang="en-US"/>
        </a:p>
      </dgm:t>
    </dgm:pt>
    <dgm:pt modelId="{80C7D361-2350-4B74-829B-7907B947B1F8}" type="sibTrans" cxnId="{560DFF16-FB8E-4E29-8AEF-F061783C19F2}">
      <dgm:prSet/>
      <dgm:spPr/>
      <dgm:t>
        <a:bodyPr/>
        <a:lstStyle/>
        <a:p>
          <a:endParaRPr lang="en-US"/>
        </a:p>
      </dgm:t>
    </dgm:pt>
    <dgm:pt modelId="{EBDF4C25-D770-4546-8A5D-BB6FA76EBEDA}">
      <dgm:prSet/>
      <dgm:spPr/>
      <dgm:t>
        <a:bodyPr/>
        <a:lstStyle/>
        <a:p>
          <a:r>
            <a:rPr lang="en-GB"/>
            <a:t>Tavistock Clinic</a:t>
          </a:r>
          <a:endParaRPr lang="en-US"/>
        </a:p>
      </dgm:t>
    </dgm:pt>
    <dgm:pt modelId="{D02FA008-D319-4CF6-A6F8-670A9633FC47}" type="parTrans" cxnId="{8500485B-A6EB-47D4-9DF7-3FDE5B77BBF0}">
      <dgm:prSet/>
      <dgm:spPr/>
      <dgm:t>
        <a:bodyPr/>
        <a:lstStyle/>
        <a:p>
          <a:endParaRPr lang="en-US"/>
        </a:p>
      </dgm:t>
    </dgm:pt>
    <dgm:pt modelId="{12B54E67-AF1D-4FD8-9EA5-F0616D76070A}" type="sibTrans" cxnId="{8500485B-A6EB-47D4-9DF7-3FDE5B77BBF0}">
      <dgm:prSet/>
      <dgm:spPr/>
      <dgm:t>
        <a:bodyPr/>
        <a:lstStyle/>
        <a:p>
          <a:endParaRPr lang="en-US"/>
        </a:p>
      </dgm:t>
    </dgm:pt>
    <dgm:pt modelId="{642FE7A9-5BDD-4328-AE64-1A45BE76B4FC}">
      <dgm:prSet/>
      <dgm:spPr/>
      <dgm:t>
        <a:bodyPr/>
        <a:lstStyle/>
        <a:p>
          <a:r>
            <a:rPr lang="en-GB"/>
            <a:t>Drew from different sciences</a:t>
          </a:r>
          <a:endParaRPr lang="en-US"/>
        </a:p>
      </dgm:t>
    </dgm:pt>
    <dgm:pt modelId="{7C8834D3-2878-445C-BF54-8379235E38AB}" type="parTrans" cxnId="{C4684624-772D-4DEF-9481-40A2620955D0}">
      <dgm:prSet/>
      <dgm:spPr/>
      <dgm:t>
        <a:bodyPr/>
        <a:lstStyle/>
        <a:p>
          <a:endParaRPr lang="en-US"/>
        </a:p>
      </dgm:t>
    </dgm:pt>
    <dgm:pt modelId="{3ADA5AAD-30D0-4128-8F1A-34AF6021FDDD}" type="sibTrans" cxnId="{C4684624-772D-4DEF-9481-40A2620955D0}">
      <dgm:prSet/>
      <dgm:spPr/>
      <dgm:t>
        <a:bodyPr/>
        <a:lstStyle/>
        <a:p>
          <a:endParaRPr lang="en-US"/>
        </a:p>
      </dgm:t>
    </dgm:pt>
    <dgm:pt modelId="{C0BAB489-ECF3-4865-8A3A-53C83D6E45B6}">
      <dgm:prSet/>
      <dgm:spPr/>
      <dgm:t>
        <a:bodyPr/>
        <a:lstStyle/>
        <a:p>
          <a:r>
            <a:rPr lang="en-GB"/>
            <a:t>Ground-breaking trilogy</a:t>
          </a:r>
          <a:endParaRPr lang="en-US"/>
        </a:p>
      </dgm:t>
    </dgm:pt>
    <dgm:pt modelId="{3035118A-1B95-4CFC-9DC5-7F67DF820495}" type="parTrans" cxnId="{8F947551-5569-425B-926B-C4632F4BD72B}">
      <dgm:prSet/>
      <dgm:spPr/>
      <dgm:t>
        <a:bodyPr/>
        <a:lstStyle/>
        <a:p>
          <a:endParaRPr lang="en-US"/>
        </a:p>
      </dgm:t>
    </dgm:pt>
    <dgm:pt modelId="{A174CFCA-0A51-488E-BDDC-AE528FD0932A}" type="sibTrans" cxnId="{8F947551-5569-425B-926B-C4632F4BD72B}">
      <dgm:prSet/>
      <dgm:spPr/>
      <dgm:t>
        <a:bodyPr/>
        <a:lstStyle/>
        <a:p>
          <a:endParaRPr lang="en-US"/>
        </a:p>
      </dgm:t>
    </dgm:pt>
    <dgm:pt modelId="{B16E65E6-7E13-45C0-A771-5511CDE55756}" type="pres">
      <dgm:prSet presAssocID="{C75FDAA7-44F8-4C36-AEF7-BFB84E6DDB0C}" presName="vert0" presStyleCnt="0">
        <dgm:presLayoutVars>
          <dgm:dir/>
          <dgm:animOne val="branch"/>
          <dgm:animLvl val="lvl"/>
        </dgm:presLayoutVars>
      </dgm:prSet>
      <dgm:spPr/>
    </dgm:pt>
    <dgm:pt modelId="{8C14A9ED-1B1E-4350-A0CC-44BBE3508EBF}" type="pres">
      <dgm:prSet presAssocID="{3AF1D1F8-A65D-4B7E-B455-127B8D787DAC}" presName="thickLine" presStyleLbl="alignNode1" presStyleIdx="0" presStyleCnt="5"/>
      <dgm:spPr/>
    </dgm:pt>
    <dgm:pt modelId="{E51E597A-755E-4FCD-8DFF-5DE92B0DA938}" type="pres">
      <dgm:prSet presAssocID="{3AF1D1F8-A65D-4B7E-B455-127B8D787DAC}" presName="horz1" presStyleCnt="0"/>
      <dgm:spPr/>
    </dgm:pt>
    <dgm:pt modelId="{060BE7BB-BFBC-4E6D-AAB5-E77C6DA3CB83}" type="pres">
      <dgm:prSet presAssocID="{3AF1D1F8-A65D-4B7E-B455-127B8D787DAC}" presName="tx1" presStyleLbl="revTx" presStyleIdx="0" presStyleCnt="5"/>
      <dgm:spPr/>
    </dgm:pt>
    <dgm:pt modelId="{CEC2B203-500C-4BE6-9152-F4C1521A9542}" type="pres">
      <dgm:prSet presAssocID="{3AF1D1F8-A65D-4B7E-B455-127B8D787DAC}" presName="vert1" presStyleCnt="0"/>
      <dgm:spPr/>
    </dgm:pt>
    <dgm:pt modelId="{7989D9AB-7968-414A-8CA1-08C23CD427A1}" type="pres">
      <dgm:prSet presAssocID="{21F8AB0D-9FEC-4B75-860B-73A3267ECBFD}" presName="thickLine" presStyleLbl="alignNode1" presStyleIdx="1" presStyleCnt="5"/>
      <dgm:spPr/>
    </dgm:pt>
    <dgm:pt modelId="{555D04AE-283D-4291-B900-915F0FACAF7D}" type="pres">
      <dgm:prSet presAssocID="{21F8AB0D-9FEC-4B75-860B-73A3267ECBFD}" presName="horz1" presStyleCnt="0"/>
      <dgm:spPr/>
    </dgm:pt>
    <dgm:pt modelId="{ACCDE40E-F058-49BF-9517-953D6559F3A2}" type="pres">
      <dgm:prSet presAssocID="{21F8AB0D-9FEC-4B75-860B-73A3267ECBFD}" presName="tx1" presStyleLbl="revTx" presStyleIdx="1" presStyleCnt="5"/>
      <dgm:spPr/>
    </dgm:pt>
    <dgm:pt modelId="{E3CAA8E6-E2B7-495F-99A5-921680BE088F}" type="pres">
      <dgm:prSet presAssocID="{21F8AB0D-9FEC-4B75-860B-73A3267ECBFD}" presName="vert1" presStyleCnt="0"/>
      <dgm:spPr/>
    </dgm:pt>
    <dgm:pt modelId="{7693BAB3-FF38-415D-9475-1E7A71A46A1C}" type="pres">
      <dgm:prSet presAssocID="{EBDF4C25-D770-4546-8A5D-BB6FA76EBEDA}" presName="thickLine" presStyleLbl="alignNode1" presStyleIdx="2" presStyleCnt="5"/>
      <dgm:spPr/>
    </dgm:pt>
    <dgm:pt modelId="{F7A30A8C-978E-4E90-BE1B-FD1068843FB7}" type="pres">
      <dgm:prSet presAssocID="{EBDF4C25-D770-4546-8A5D-BB6FA76EBEDA}" presName="horz1" presStyleCnt="0"/>
      <dgm:spPr/>
    </dgm:pt>
    <dgm:pt modelId="{73011019-65F8-46FC-BC47-13CE8B81CD22}" type="pres">
      <dgm:prSet presAssocID="{EBDF4C25-D770-4546-8A5D-BB6FA76EBEDA}" presName="tx1" presStyleLbl="revTx" presStyleIdx="2" presStyleCnt="5"/>
      <dgm:spPr/>
    </dgm:pt>
    <dgm:pt modelId="{F2DD76BE-CEBC-4E79-BAD2-047EBDD35252}" type="pres">
      <dgm:prSet presAssocID="{EBDF4C25-D770-4546-8A5D-BB6FA76EBEDA}" presName="vert1" presStyleCnt="0"/>
      <dgm:spPr/>
    </dgm:pt>
    <dgm:pt modelId="{A9C4B29C-ACFF-4507-A252-10D6FD232E72}" type="pres">
      <dgm:prSet presAssocID="{642FE7A9-5BDD-4328-AE64-1A45BE76B4FC}" presName="thickLine" presStyleLbl="alignNode1" presStyleIdx="3" presStyleCnt="5"/>
      <dgm:spPr/>
    </dgm:pt>
    <dgm:pt modelId="{B5EF1036-22CA-46AB-8E1E-5FFFE93CEA68}" type="pres">
      <dgm:prSet presAssocID="{642FE7A9-5BDD-4328-AE64-1A45BE76B4FC}" presName="horz1" presStyleCnt="0"/>
      <dgm:spPr/>
    </dgm:pt>
    <dgm:pt modelId="{D324F39B-C1F3-44A1-A558-F4DC1CD24DA9}" type="pres">
      <dgm:prSet presAssocID="{642FE7A9-5BDD-4328-AE64-1A45BE76B4FC}" presName="tx1" presStyleLbl="revTx" presStyleIdx="3" presStyleCnt="5"/>
      <dgm:spPr/>
    </dgm:pt>
    <dgm:pt modelId="{114B12D0-0456-47E1-9A72-5FF607891F00}" type="pres">
      <dgm:prSet presAssocID="{642FE7A9-5BDD-4328-AE64-1A45BE76B4FC}" presName="vert1" presStyleCnt="0"/>
      <dgm:spPr/>
    </dgm:pt>
    <dgm:pt modelId="{0B4B997B-D8EF-4E3B-A7C8-D59C5C1BB3F1}" type="pres">
      <dgm:prSet presAssocID="{C0BAB489-ECF3-4865-8A3A-53C83D6E45B6}" presName="thickLine" presStyleLbl="alignNode1" presStyleIdx="4" presStyleCnt="5"/>
      <dgm:spPr/>
    </dgm:pt>
    <dgm:pt modelId="{666466E2-C176-4F40-B9BB-880D1E035E9A}" type="pres">
      <dgm:prSet presAssocID="{C0BAB489-ECF3-4865-8A3A-53C83D6E45B6}" presName="horz1" presStyleCnt="0"/>
      <dgm:spPr/>
    </dgm:pt>
    <dgm:pt modelId="{212636BC-1E93-4096-9D85-EFED72042536}" type="pres">
      <dgm:prSet presAssocID="{C0BAB489-ECF3-4865-8A3A-53C83D6E45B6}" presName="tx1" presStyleLbl="revTx" presStyleIdx="4" presStyleCnt="5"/>
      <dgm:spPr/>
    </dgm:pt>
    <dgm:pt modelId="{74CFA879-93F0-403B-956C-02C13EC0FC5A}" type="pres">
      <dgm:prSet presAssocID="{C0BAB489-ECF3-4865-8A3A-53C83D6E45B6}" presName="vert1" presStyleCnt="0"/>
      <dgm:spPr/>
    </dgm:pt>
  </dgm:ptLst>
  <dgm:cxnLst>
    <dgm:cxn modelId="{C6FAAF0C-F62C-4762-8217-7D34F07C347E}" type="presOf" srcId="{642FE7A9-5BDD-4328-AE64-1A45BE76B4FC}" destId="{D324F39B-C1F3-44A1-A558-F4DC1CD24DA9}" srcOrd="0" destOrd="0" presId="urn:microsoft.com/office/officeart/2008/layout/LinedList"/>
    <dgm:cxn modelId="{560DFF16-FB8E-4E29-8AEF-F061783C19F2}" srcId="{C75FDAA7-44F8-4C36-AEF7-BFB84E6DDB0C}" destId="{21F8AB0D-9FEC-4B75-860B-73A3267ECBFD}" srcOrd="1" destOrd="0" parTransId="{B841390F-CC35-4A0E-B63B-F1F09FCAD399}" sibTransId="{80C7D361-2350-4B74-829B-7907B947B1F8}"/>
    <dgm:cxn modelId="{C4684624-772D-4DEF-9481-40A2620955D0}" srcId="{C75FDAA7-44F8-4C36-AEF7-BFB84E6DDB0C}" destId="{642FE7A9-5BDD-4328-AE64-1A45BE76B4FC}" srcOrd="3" destOrd="0" parTransId="{7C8834D3-2878-445C-BF54-8379235E38AB}" sibTransId="{3ADA5AAD-30D0-4128-8F1A-34AF6021FDDD}"/>
    <dgm:cxn modelId="{21A58D2E-9E87-49BD-9D7C-34D387D5681D}" type="presOf" srcId="{3AF1D1F8-A65D-4B7E-B455-127B8D787DAC}" destId="{060BE7BB-BFBC-4E6D-AAB5-E77C6DA3CB83}" srcOrd="0" destOrd="0" presId="urn:microsoft.com/office/officeart/2008/layout/LinedList"/>
    <dgm:cxn modelId="{23911533-FC63-45DD-9D68-B5A5CD998DB4}" type="presOf" srcId="{21F8AB0D-9FEC-4B75-860B-73A3267ECBFD}" destId="{ACCDE40E-F058-49BF-9517-953D6559F3A2}" srcOrd="0" destOrd="0" presId="urn:microsoft.com/office/officeart/2008/layout/LinedList"/>
    <dgm:cxn modelId="{519E7F36-562E-4092-9C77-AC786B4B74BE}" type="presOf" srcId="{EBDF4C25-D770-4546-8A5D-BB6FA76EBEDA}" destId="{73011019-65F8-46FC-BC47-13CE8B81CD22}" srcOrd="0" destOrd="0" presId="urn:microsoft.com/office/officeart/2008/layout/LinedList"/>
    <dgm:cxn modelId="{8500485B-A6EB-47D4-9DF7-3FDE5B77BBF0}" srcId="{C75FDAA7-44F8-4C36-AEF7-BFB84E6DDB0C}" destId="{EBDF4C25-D770-4546-8A5D-BB6FA76EBEDA}" srcOrd="2" destOrd="0" parTransId="{D02FA008-D319-4CF6-A6F8-670A9633FC47}" sibTransId="{12B54E67-AF1D-4FD8-9EA5-F0616D76070A}"/>
    <dgm:cxn modelId="{8F947551-5569-425B-926B-C4632F4BD72B}" srcId="{C75FDAA7-44F8-4C36-AEF7-BFB84E6DDB0C}" destId="{C0BAB489-ECF3-4865-8A3A-53C83D6E45B6}" srcOrd="4" destOrd="0" parTransId="{3035118A-1B95-4CFC-9DC5-7F67DF820495}" sibTransId="{A174CFCA-0A51-488E-BDDC-AE528FD0932A}"/>
    <dgm:cxn modelId="{8CE082A2-3610-42AC-9710-646E826D4B3E}" type="presOf" srcId="{C75FDAA7-44F8-4C36-AEF7-BFB84E6DDB0C}" destId="{B16E65E6-7E13-45C0-A771-5511CDE55756}" srcOrd="0" destOrd="0" presId="urn:microsoft.com/office/officeart/2008/layout/LinedList"/>
    <dgm:cxn modelId="{F6A58FAC-09B1-4F3C-A3F8-8ECD3076C927}" type="presOf" srcId="{C0BAB489-ECF3-4865-8A3A-53C83D6E45B6}" destId="{212636BC-1E93-4096-9D85-EFED72042536}" srcOrd="0" destOrd="0" presId="urn:microsoft.com/office/officeart/2008/layout/LinedList"/>
    <dgm:cxn modelId="{87DBCDE0-5B6F-4D07-9D42-562DE7E2DDB7}" srcId="{C75FDAA7-44F8-4C36-AEF7-BFB84E6DDB0C}" destId="{3AF1D1F8-A65D-4B7E-B455-127B8D787DAC}" srcOrd="0" destOrd="0" parTransId="{0A24C5F3-28EC-44E9-9BFB-77A2AFB0869B}" sibTransId="{D214FE4F-30EA-4FC9-997E-A98A96B903E2}"/>
    <dgm:cxn modelId="{3324C891-FE79-4FAD-9E14-49A8243027FE}" type="presParOf" srcId="{B16E65E6-7E13-45C0-A771-5511CDE55756}" destId="{8C14A9ED-1B1E-4350-A0CC-44BBE3508EBF}" srcOrd="0" destOrd="0" presId="urn:microsoft.com/office/officeart/2008/layout/LinedList"/>
    <dgm:cxn modelId="{414D5B7E-EC2D-4E7C-8805-E39BB77ABCDC}" type="presParOf" srcId="{B16E65E6-7E13-45C0-A771-5511CDE55756}" destId="{E51E597A-755E-4FCD-8DFF-5DE92B0DA938}" srcOrd="1" destOrd="0" presId="urn:microsoft.com/office/officeart/2008/layout/LinedList"/>
    <dgm:cxn modelId="{A71240B2-8B96-474B-8A2E-B4FD11E09CCB}" type="presParOf" srcId="{E51E597A-755E-4FCD-8DFF-5DE92B0DA938}" destId="{060BE7BB-BFBC-4E6D-AAB5-E77C6DA3CB83}" srcOrd="0" destOrd="0" presId="urn:microsoft.com/office/officeart/2008/layout/LinedList"/>
    <dgm:cxn modelId="{AC0FBF93-D903-4D97-8AFB-673F33095D73}" type="presParOf" srcId="{E51E597A-755E-4FCD-8DFF-5DE92B0DA938}" destId="{CEC2B203-500C-4BE6-9152-F4C1521A9542}" srcOrd="1" destOrd="0" presId="urn:microsoft.com/office/officeart/2008/layout/LinedList"/>
    <dgm:cxn modelId="{8C854DE3-2E0B-468B-9E80-9F5A712B5CDA}" type="presParOf" srcId="{B16E65E6-7E13-45C0-A771-5511CDE55756}" destId="{7989D9AB-7968-414A-8CA1-08C23CD427A1}" srcOrd="2" destOrd="0" presId="urn:microsoft.com/office/officeart/2008/layout/LinedList"/>
    <dgm:cxn modelId="{7D97CD01-18A5-4CAE-8741-C43B1C1A1B94}" type="presParOf" srcId="{B16E65E6-7E13-45C0-A771-5511CDE55756}" destId="{555D04AE-283D-4291-B900-915F0FACAF7D}" srcOrd="3" destOrd="0" presId="urn:microsoft.com/office/officeart/2008/layout/LinedList"/>
    <dgm:cxn modelId="{27AA9401-F441-4257-9AEF-9C3CC1823260}" type="presParOf" srcId="{555D04AE-283D-4291-B900-915F0FACAF7D}" destId="{ACCDE40E-F058-49BF-9517-953D6559F3A2}" srcOrd="0" destOrd="0" presId="urn:microsoft.com/office/officeart/2008/layout/LinedList"/>
    <dgm:cxn modelId="{F210E9CB-8B90-4D49-B78B-6442C00A39A5}" type="presParOf" srcId="{555D04AE-283D-4291-B900-915F0FACAF7D}" destId="{E3CAA8E6-E2B7-495F-99A5-921680BE088F}" srcOrd="1" destOrd="0" presId="urn:microsoft.com/office/officeart/2008/layout/LinedList"/>
    <dgm:cxn modelId="{24A6E719-40EF-404C-9B84-B94B1ABCBC1A}" type="presParOf" srcId="{B16E65E6-7E13-45C0-A771-5511CDE55756}" destId="{7693BAB3-FF38-415D-9475-1E7A71A46A1C}" srcOrd="4" destOrd="0" presId="urn:microsoft.com/office/officeart/2008/layout/LinedList"/>
    <dgm:cxn modelId="{3319D943-D45C-42A2-BB9C-9F25A05B8CBD}" type="presParOf" srcId="{B16E65E6-7E13-45C0-A771-5511CDE55756}" destId="{F7A30A8C-978E-4E90-BE1B-FD1068843FB7}" srcOrd="5" destOrd="0" presId="urn:microsoft.com/office/officeart/2008/layout/LinedList"/>
    <dgm:cxn modelId="{AC01E96F-A2C4-4281-BDAC-A2D72E8DD58E}" type="presParOf" srcId="{F7A30A8C-978E-4E90-BE1B-FD1068843FB7}" destId="{73011019-65F8-46FC-BC47-13CE8B81CD22}" srcOrd="0" destOrd="0" presId="urn:microsoft.com/office/officeart/2008/layout/LinedList"/>
    <dgm:cxn modelId="{F2FADDD9-2CA2-4646-AA72-D6A5AB7798EB}" type="presParOf" srcId="{F7A30A8C-978E-4E90-BE1B-FD1068843FB7}" destId="{F2DD76BE-CEBC-4E79-BAD2-047EBDD35252}" srcOrd="1" destOrd="0" presId="urn:microsoft.com/office/officeart/2008/layout/LinedList"/>
    <dgm:cxn modelId="{008FF1A4-23DA-4E13-9EDA-E5948CFC2479}" type="presParOf" srcId="{B16E65E6-7E13-45C0-A771-5511CDE55756}" destId="{A9C4B29C-ACFF-4507-A252-10D6FD232E72}" srcOrd="6" destOrd="0" presId="urn:microsoft.com/office/officeart/2008/layout/LinedList"/>
    <dgm:cxn modelId="{A27828A8-9F85-410A-BF9C-E909F2C6E80A}" type="presParOf" srcId="{B16E65E6-7E13-45C0-A771-5511CDE55756}" destId="{B5EF1036-22CA-46AB-8E1E-5FFFE93CEA68}" srcOrd="7" destOrd="0" presId="urn:microsoft.com/office/officeart/2008/layout/LinedList"/>
    <dgm:cxn modelId="{C07445D7-5BE8-46E3-8703-C8506F0BF3E7}" type="presParOf" srcId="{B5EF1036-22CA-46AB-8E1E-5FFFE93CEA68}" destId="{D324F39B-C1F3-44A1-A558-F4DC1CD24DA9}" srcOrd="0" destOrd="0" presId="urn:microsoft.com/office/officeart/2008/layout/LinedList"/>
    <dgm:cxn modelId="{23285101-4907-4AFE-8CE1-221FB5148B62}" type="presParOf" srcId="{B5EF1036-22CA-46AB-8E1E-5FFFE93CEA68}" destId="{114B12D0-0456-47E1-9A72-5FF607891F00}" srcOrd="1" destOrd="0" presId="urn:microsoft.com/office/officeart/2008/layout/LinedList"/>
    <dgm:cxn modelId="{9B52D396-F50B-4845-AFB4-B910100B4824}" type="presParOf" srcId="{B16E65E6-7E13-45C0-A771-5511CDE55756}" destId="{0B4B997B-D8EF-4E3B-A7C8-D59C5C1BB3F1}" srcOrd="8" destOrd="0" presId="urn:microsoft.com/office/officeart/2008/layout/LinedList"/>
    <dgm:cxn modelId="{88C8DA1C-D9E7-4735-968A-A8764ED9AD7A}" type="presParOf" srcId="{B16E65E6-7E13-45C0-A771-5511CDE55756}" destId="{666466E2-C176-4F40-B9BB-880D1E035E9A}" srcOrd="9" destOrd="0" presId="urn:microsoft.com/office/officeart/2008/layout/LinedList"/>
    <dgm:cxn modelId="{82B06438-06DB-4EA1-AF7B-635A1ACE28F4}" type="presParOf" srcId="{666466E2-C176-4F40-B9BB-880D1E035E9A}" destId="{212636BC-1E93-4096-9D85-EFED72042536}" srcOrd="0" destOrd="0" presId="urn:microsoft.com/office/officeart/2008/layout/LinedList"/>
    <dgm:cxn modelId="{1850779F-E26A-47FA-A530-68DC968A5303}" type="presParOf" srcId="{666466E2-C176-4F40-B9BB-880D1E035E9A}" destId="{74CFA879-93F0-403B-956C-02C13EC0FC5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5FDAA7-44F8-4C36-AEF7-BFB84E6DDB0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0BAB489-ECF3-4865-8A3A-53C83D6E45B6}">
      <dgm:prSet phldr="0"/>
      <dgm:spPr/>
      <dgm:t>
        <a:bodyPr/>
        <a:lstStyle/>
        <a:p>
          <a:pPr algn="l">
            <a:lnSpc>
              <a:spcPct val="90000"/>
            </a:lnSpc>
          </a:pPr>
          <a:r>
            <a:rPr lang="en-GB" dirty="0">
              <a:latin typeface="Calibri"/>
              <a:cs typeface="Calibri"/>
            </a:rPr>
            <a:t>The Strange Situation.</a:t>
          </a:r>
          <a:endParaRPr lang="en-GB" dirty="0"/>
        </a:p>
      </dgm:t>
    </dgm:pt>
    <dgm:pt modelId="{3035118A-1B95-4CFC-9DC5-7F67DF820495}" type="parTrans" cxnId="{8F947551-5569-425B-926B-C4632F4BD72B}">
      <dgm:prSet/>
      <dgm:spPr/>
      <dgm:t>
        <a:bodyPr/>
        <a:lstStyle/>
        <a:p>
          <a:endParaRPr lang="en-US"/>
        </a:p>
      </dgm:t>
    </dgm:pt>
    <dgm:pt modelId="{A174CFCA-0A51-488E-BDDC-AE528FD0932A}" type="sibTrans" cxnId="{8F947551-5569-425B-926B-C4632F4BD72B}">
      <dgm:prSet/>
      <dgm:spPr/>
      <dgm:t>
        <a:bodyPr/>
        <a:lstStyle/>
        <a:p>
          <a:endParaRPr lang="en-US"/>
        </a:p>
      </dgm:t>
    </dgm:pt>
    <dgm:pt modelId="{B793C34D-3E53-4133-BA2E-FC1E34AF5D0F}">
      <dgm:prSet phldr="0"/>
      <dgm:spPr/>
      <dgm:t>
        <a:bodyPr/>
        <a:lstStyle/>
        <a:p>
          <a:pPr algn="l" rtl="0">
            <a:lnSpc>
              <a:spcPct val="90000"/>
            </a:lnSpc>
          </a:pPr>
          <a:r>
            <a:rPr lang="en-GB" dirty="0">
              <a:latin typeface="Calibri"/>
              <a:cs typeface="Calibri"/>
            </a:rPr>
            <a:t>Worked with John Bowlby for a number of Years</a:t>
          </a:r>
          <a:endParaRPr lang="en-US" dirty="0"/>
        </a:p>
      </dgm:t>
    </dgm:pt>
    <dgm:pt modelId="{2CE2A681-9630-486E-8A22-30216C005705}" type="parTrans" cxnId="{37484D96-D87A-4D6F-8BBD-48C85095617F}">
      <dgm:prSet/>
      <dgm:spPr/>
    </dgm:pt>
    <dgm:pt modelId="{D81359F4-D66C-4B53-B771-8C81137C064E}" type="sibTrans" cxnId="{37484D96-D87A-4D6F-8BBD-48C85095617F}">
      <dgm:prSet/>
      <dgm:spPr/>
    </dgm:pt>
    <dgm:pt modelId="{3A71A1E3-7C20-424B-A63F-F3CE977EA22F}">
      <dgm:prSet phldr="0"/>
      <dgm:spPr/>
      <dgm:t>
        <a:bodyPr/>
        <a:lstStyle/>
        <a:p>
          <a:pPr algn="l">
            <a:lnSpc>
              <a:spcPct val="90000"/>
            </a:lnSpc>
          </a:pPr>
          <a:r>
            <a:rPr lang="en-GB" dirty="0">
              <a:latin typeface="Calibri"/>
              <a:cs typeface="Calibri"/>
            </a:rPr>
            <a:t>Developed the ideas further:</a:t>
          </a:r>
          <a:endParaRPr lang="en-GB" dirty="0"/>
        </a:p>
      </dgm:t>
    </dgm:pt>
    <dgm:pt modelId="{846244B0-8C89-42EA-8DDF-5F9628049660}" type="parTrans" cxnId="{B69DD612-6A62-4E7F-A3A3-A6F3BD353398}">
      <dgm:prSet/>
      <dgm:spPr/>
    </dgm:pt>
    <dgm:pt modelId="{04AACF31-6D89-49C1-BBBF-01BE6412553A}" type="sibTrans" cxnId="{B69DD612-6A62-4E7F-A3A3-A6F3BD353398}">
      <dgm:prSet/>
      <dgm:spPr/>
    </dgm:pt>
    <dgm:pt modelId="{B16E65E6-7E13-45C0-A771-5511CDE55756}" type="pres">
      <dgm:prSet presAssocID="{C75FDAA7-44F8-4C36-AEF7-BFB84E6DDB0C}" presName="vert0" presStyleCnt="0">
        <dgm:presLayoutVars>
          <dgm:dir/>
          <dgm:animOne val="branch"/>
          <dgm:animLvl val="lvl"/>
        </dgm:presLayoutVars>
      </dgm:prSet>
      <dgm:spPr/>
    </dgm:pt>
    <dgm:pt modelId="{D85C21DD-6E94-425A-8E83-7417B68FE421}" type="pres">
      <dgm:prSet presAssocID="{B793C34D-3E53-4133-BA2E-FC1E34AF5D0F}" presName="thickLine" presStyleLbl="alignNode1" presStyleIdx="0" presStyleCnt="3"/>
      <dgm:spPr/>
    </dgm:pt>
    <dgm:pt modelId="{D9171B0D-8D07-41E7-B131-6FD2C61DBD17}" type="pres">
      <dgm:prSet presAssocID="{B793C34D-3E53-4133-BA2E-FC1E34AF5D0F}" presName="horz1" presStyleCnt="0"/>
      <dgm:spPr/>
    </dgm:pt>
    <dgm:pt modelId="{7B3E3681-92B2-42AD-A3E4-55D20445D2B3}" type="pres">
      <dgm:prSet presAssocID="{B793C34D-3E53-4133-BA2E-FC1E34AF5D0F}" presName="tx1" presStyleLbl="revTx" presStyleIdx="0" presStyleCnt="3"/>
      <dgm:spPr/>
    </dgm:pt>
    <dgm:pt modelId="{82BE53FF-829D-4155-AD52-7FED3166F5CC}" type="pres">
      <dgm:prSet presAssocID="{B793C34D-3E53-4133-BA2E-FC1E34AF5D0F}" presName="vert1" presStyleCnt="0"/>
      <dgm:spPr/>
    </dgm:pt>
    <dgm:pt modelId="{D9B860B9-0BFD-4B47-9384-5B8B0530899D}" type="pres">
      <dgm:prSet presAssocID="{3A71A1E3-7C20-424B-A63F-F3CE977EA22F}" presName="thickLine" presStyleLbl="alignNode1" presStyleIdx="1" presStyleCnt="3"/>
      <dgm:spPr/>
    </dgm:pt>
    <dgm:pt modelId="{F280A193-5210-49E5-8E47-7EA855C79D2C}" type="pres">
      <dgm:prSet presAssocID="{3A71A1E3-7C20-424B-A63F-F3CE977EA22F}" presName="horz1" presStyleCnt="0"/>
      <dgm:spPr/>
    </dgm:pt>
    <dgm:pt modelId="{6D76A163-E686-46E4-AD93-452C1DD3B9E9}" type="pres">
      <dgm:prSet presAssocID="{3A71A1E3-7C20-424B-A63F-F3CE977EA22F}" presName="tx1" presStyleLbl="revTx" presStyleIdx="1" presStyleCnt="3"/>
      <dgm:spPr/>
    </dgm:pt>
    <dgm:pt modelId="{92B9FC00-3647-42BD-BDEE-017E7392889F}" type="pres">
      <dgm:prSet presAssocID="{3A71A1E3-7C20-424B-A63F-F3CE977EA22F}" presName="vert1" presStyleCnt="0"/>
      <dgm:spPr/>
    </dgm:pt>
    <dgm:pt modelId="{0B4B997B-D8EF-4E3B-A7C8-D59C5C1BB3F1}" type="pres">
      <dgm:prSet presAssocID="{C0BAB489-ECF3-4865-8A3A-53C83D6E45B6}" presName="thickLine" presStyleLbl="alignNode1" presStyleIdx="2" presStyleCnt="3"/>
      <dgm:spPr/>
    </dgm:pt>
    <dgm:pt modelId="{666466E2-C176-4F40-B9BB-880D1E035E9A}" type="pres">
      <dgm:prSet presAssocID="{C0BAB489-ECF3-4865-8A3A-53C83D6E45B6}" presName="horz1" presStyleCnt="0"/>
      <dgm:spPr/>
    </dgm:pt>
    <dgm:pt modelId="{212636BC-1E93-4096-9D85-EFED72042536}" type="pres">
      <dgm:prSet presAssocID="{C0BAB489-ECF3-4865-8A3A-53C83D6E45B6}" presName="tx1" presStyleLbl="revTx" presStyleIdx="2" presStyleCnt="3"/>
      <dgm:spPr/>
    </dgm:pt>
    <dgm:pt modelId="{74CFA879-93F0-403B-956C-02C13EC0FC5A}" type="pres">
      <dgm:prSet presAssocID="{C0BAB489-ECF3-4865-8A3A-53C83D6E45B6}" presName="vert1" presStyleCnt="0"/>
      <dgm:spPr/>
    </dgm:pt>
  </dgm:ptLst>
  <dgm:cxnLst>
    <dgm:cxn modelId="{B69DD612-6A62-4E7F-A3A3-A6F3BD353398}" srcId="{C75FDAA7-44F8-4C36-AEF7-BFB84E6DDB0C}" destId="{3A71A1E3-7C20-424B-A63F-F3CE977EA22F}" srcOrd="1" destOrd="0" parTransId="{846244B0-8C89-42EA-8DDF-5F9628049660}" sibTransId="{04AACF31-6D89-49C1-BBBF-01BE6412553A}"/>
    <dgm:cxn modelId="{71A30326-1DAA-469C-B216-06FD783C6A29}" type="presOf" srcId="{3A71A1E3-7C20-424B-A63F-F3CE977EA22F}" destId="{6D76A163-E686-46E4-AD93-452C1DD3B9E9}" srcOrd="0" destOrd="0" presId="urn:microsoft.com/office/officeart/2008/layout/LinedList"/>
    <dgm:cxn modelId="{8F947551-5569-425B-926B-C4632F4BD72B}" srcId="{C75FDAA7-44F8-4C36-AEF7-BFB84E6DDB0C}" destId="{C0BAB489-ECF3-4865-8A3A-53C83D6E45B6}" srcOrd="2" destOrd="0" parTransId="{3035118A-1B95-4CFC-9DC5-7F67DF820495}" sibTransId="{A174CFCA-0A51-488E-BDDC-AE528FD0932A}"/>
    <dgm:cxn modelId="{5C85FB78-52F4-4DF8-92A7-8F94F25B1423}" type="presOf" srcId="{C0BAB489-ECF3-4865-8A3A-53C83D6E45B6}" destId="{212636BC-1E93-4096-9D85-EFED72042536}" srcOrd="0" destOrd="0" presId="urn:microsoft.com/office/officeart/2008/layout/LinedList"/>
    <dgm:cxn modelId="{37484D96-D87A-4D6F-8BBD-48C85095617F}" srcId="{C75FDAA7-44F8-4C36-AEF7-BFB84E6DDB0C}" destId="{B793C34D-3E53-4133-BA2E-FC1E34AF5D0F}" srcOrd="0" destOrd="0" parTransId="{2CE2A681-9630-486E-8A22-30216C005705}" sibTransId="{D81359F4-D66C-4B53-B771-8C81137C064E}"/>
    <dgm:cxn modelId="{8CE082A2-3610-42AC-9710-646E826D4B3E}" type="presOf" srcId="{C75FDAA7-44F8-4C36-AEF7-BFB84E6DDB0C}" destId="{B16E65E6-7E13-45C0-A771-5511CDE55756}" srcOrd="0" destOrd="0" presId="urn:microsoft.com/office/officeart/2008/layout/LinedList"/>
    <dgm:cxn modelId="{C9F100F7-9B2B-484D-A6B2-878C567D2A57}" type="presOf" srcId="{B793C34D-3E53-4133-BA2E-FC1E34AF5D0F}" destId="{7B3E3681-92B2-42AD-A3E4-55D20445D2B3}" srcOrd="0" destOrd="0" presId="urn:microsoft.com/office/officeart/2008/layout/LinedList"/>
    <dgm:cxn modelId="{9A7566DD-55A8-4161-87A2-35B1F9B9A228}" type="presParOf" srcId="{B16E65E6-7E13-45C0-A771-5511CDE55756}" destId="{D85C21DD-6E94-425A-8E83-7417B68FE421}" srcOrd="0" destOrd="0" presId="urn:microsoft.com/office/officeart/2008/layout/LinedList"/>
    <dgm:cxn modelId="{6D67EFF8-D263-4C44-8FE9-F821D49CAB9D}" type="presParOf" srcId="{B16E65E6-7E13-45C0-A771-5511CDE55756}" destId="{D9171B0D-8D07-41E7-B131-6FD2C61DBD17}" srcOrd="1" destOrd="0" presId="urn:microsoft.com/office/officeart/2008/layout/LinedList"/>
    <dgm:cxn modelId="{C4F14E81-7E22-4949-9586-65C1DAFFE5F4}" type="presParOf" srcId="{D9171B0D-8D07-41E7-B131-6FD2C61DBD17}" destId="{7B3E3681-92B2-42AD-A3E4-55D20445D2B3}" srcOrd="0" destOrd="0" presId="urn:microsoft.com/office/officeart/2008/layout/LinedList"/>
    <dgm:cxn modelId="{32C9F382-1F15-433E-9289-444F68D0A762}" type="presParOf" srcId="{D9171B0D-8D07-41E7-B131-6FD2C61DBD17}" destId="{82BE53FF-829D-4155-AD52-7FED3166F5CC}" srcOrd="1" destOrd="0" presId="urn:microsoft.com/office/officeart/2008/layout/LinedList"/>
    <dgm:cxn modelId="{8BBB7FD2-30EE-4B8F-9185-D6FFBB87E6F8}" type="presParOf" srcId="{B16E65E6-7E13-45C0-A771-5511CDE55756}" destId="{D9B860B9-0BFD-4B47-9384-5B8B0530899D}" srcOrd="2" destOrd="0" presId="urn:microsoft.com/office/officeart/2008/layout/LinedList"/>
    <dgm:cxn modelId="{14DC2770-9084-4D61-8B0A-D10C813123B2}" type="presParOf" srcId="{B16E65E6-7E13-45C0-A771-5511CDE55756}" destId="{F280A193-5210-49E5-8E47-7EA855C79D2C}" srcOrd="3" destOrd="0" presId="urn:microsoft.com/office/officeart/2008/layout/LinedList"/>
    <dgm:cxn modelId="{68DD71D6-8114-45B3-A93E-423F624E8745}" type="presParOf" srcId="{F280A193-5210-49E5-8E47-7EA855C79D2C}" destId="{6D76A163-E686-46E4-AD93-452C1DD3B9E9}" srcOrd="0" destOrd="0" presId="urn:microsoft.com/office/officeart/2008/layout/LinedList"/>
    <dgm:cxn modelId="{53FC59E1-1FDF-45AB-914B-9F78A25C4165}" type="presParOf" srcId="{F280A193-5210-49E5-8E47-7EA855C79D2C}" destId="{92B9FC00-3647-42BD-BDEE-017E7392889F}" srcOrd="1" destOrd="0" presId="urn:microsoft.com/office/officeart/2008/layout/LinedList"/>
    <dgm:cxn modelId="{965359C2-3C34-4B37-90BB-E2AA8F8DF7BA}" type="presParOf" srcId="{B16E65E6-7E13-45C0-A771-5511CDE55756}" destId="{0B4B997B-D8EF-4E3B-A7C8-D59C5C1BB3F1}" srcOrd="4" destOrd="0" presId="urn:microsoft.com/office/officeart/2008/layout/LinedList"/>
    <dgm:cxn modelId="{C62FA03E-913A-42B1-BD06-22443F6DD453}" type="presParOf" srcId="{B16E65E6-7E13-45C0-A771-5511CDE55756}" destId="{666466E2-C176-4F40-B9BB-880D1E035E9A}" srcOrd="5" destOrd="0" presId="urn:microsoft.com/office/officeart/2008/layout/LinedList"/>
    <dgm:cxn modelId="{545A7659-130E-4811-8E3F-4696870E6B7E}" type="presParOf" srcId="{666466E2-C176-4F40-B9BB-880D1E035E9A}" destId="{212636BC-1E93-4096-9D85-EFED72042536}" srcOrd="0" destOrd="0" presId="urn:microsoft.com/office/officeart/2008/layout/LinedList"/>
    <dgm:cxn modelId="{1FD651FD-A67E-4334-A574-51623DC4B17B}" type="presParOf" srcId="{666466E2-C176-4F40-B9BB-880D1E035E9A}" destId="{74CFA879-93F0-403B-956C-02C13EC0FC5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166C9F-C2ED-4546-9D22-25DF52E14CFE}"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37AEC16B-4678-410C-A0FC-48FC89C30347}">
      <dgm:prSet/>
      <dgm:spPr/>
      <dgm:t>
        <a:bodyPr/>
        <a:lstStyle/>
        <a:p>
          <a:r>
            <a:rPr lang="en-GB"/>
            <a:t>Behaviour Systems:</a:t>
          </a:r>
          <a:endParaRPr lang="en-US"/>
        </a:p>
      </dgm:t>
    </dgm:pt>
    <dgm:pt modelId="{DCB5DC52-663F-4426-BD9B-69536A1A2A3E}" type="parTrans" cxnId="{A521354D-5BE6-4B54-B69C-351ED3C5B338}">
      <dgm:prSet/>
      <dgm:spPr/>
      <dgm:t>
        <a:bodyPr/>
        <a:lstStyle/>
        <a:p>
          <a:endParaRPr lang="en-US"/>
        </a:p>
      </dgm:t>
    </dgm:pt>
    <dgm:pt modelId="{ACF36F07-F29C-4B13-A2F9-4735FDABC92F}" type="sibTrans" cxnId="{A521354D-5BE6-4B54-B69C-351ED3C5B338}">
      <dgm:prSet/>
      <dgm:spPr/>
      <dgm:t>
        <a:bodyPr/>
        <a:lstStyle/>
        <a:p>
          <a:endParaRPr lang="en-US"/>
        </a:p>
      </dgm:t>
    </dgm:pt>
    <dgm:pt modelId="{B1ECDFFD-A066-46DB-A0E5-C21514629377}">
      <dgm:prSet/>
      <dgm:spPr/>
      <dgm:t>
        <a:bodyPr/>
        <a:lstStyle/>
        <a:p>
          <a:r>
            <a:rPr lang="en-GB"/>
            <a:t>Signs and Signals</a:t>
          </a:r>
          <a:endParaRPr lang="en-US"/>
        </a:p>
      </dgm:t>
    </dgm:pt>
    <dgm:pt modelId="{77016252-E717-46D5-8755-4161C1A4C29C}" type="parTrans" cxnId="{9DF5C5ED-B5A0-467A-8EF4-CA06B338989B}">
      <dgm:prSet/>
      <dgm:spPr/>
      <dgm:t>
        <a:bodyPr/>
        <a:lstStyle/>
        <a:p>
          <a:endParaRPr lang="en-US"/>
        </a:p>
      </dgm:t>
    </dgm:pt>
    <dgm:pt modelId="{DD0EED8D-9F3C-4657-AF44-10DB3FC01442}" type="sibTrans" cxnId="{9DF5C5ED-B5A0-467A-8EF4-CA06B338989B}">
      <dgm:prSet/>
      <dgm:spPr/>
      <dgm:t>
        <a:bodyPr/>
        <a:lstStyle/>
        <a:p>
          <a:endParaRPr lang="en-US"/>
        </a:p>
      </dgm:t>
    </dgm:pt>
    <dgm:pt modelId="{F74E7EC7-40BB-4B1C-86CC-10C623E82FBA}">
      <dgm:prSet/>
      <dgm:spPr/>
      <dgm:t>
        <a:bodyPr/>
        <a:lstStyle/>
        <a:p>
          <a:r>
            <a:rPr lang="en-GB"/>
            <a:t>Principle Aim</a:t>
          </a:r>
          <a:endParaRPr lang="en-US"/>
        </a:p>
      </dgm:t>
    </dgm:pt>
    <dgm:pt modelId="{42FE97B9-6F6F-4559-A70A-CDAD2EC3C764}" type="parTrans" cxnId="{CAFCF2AA-6E58-4DAA-A0E0-99CA754E9764}">
      <dgm:prSet/>
      <dgm:spPr/>
      <dgm:t>
        <a:bodyPr/>
        <a:lstStyle/>
        <a:p>
          <a:endParaRPr lang="en-US"/>
        </a:p>
      </dgm:t>
    </dgm:pt>
    <dgm:pt modelId="{49C9C943-8296-4AEC-8AE9-47834940D513}" type="sibTrans" cxnId="{CAFCF2AA-6E58-4DAA-A0E0-99CA754E9764}">
      <dgm:prSet/>
      <dgm:spPr/>
      <dgm:t>
        <a:bodyPr/>
        <a:lstStyle/>
        <a:p>
          <a:endParaRPr lang="en-US"/>
        </a:p>
      </dgm:t>
    </dgm:pt>
    <dgm:pt modelId="{9E19A78E-DEE4-4131-9DE2-723FA0CC5507}" type="pres">
      <dgm:prSet presAssocID="{83166C9F-C2ED-4546-9D22-25DF52E14CFE}" presName="vert0" presStyleCnt="0">
        <dgm:presLayoutVars>
          <dgm:dir/>
          <dgm:animOne val="branch"/>
          <dgm:animLvl val="lvl"/>
        </dgm:presLayoutVars>
      </dgm:prSet>
      <dgm:spPr/>
    </dgm:pt>
    <dgm:pt modelId="{E708B770-A55C-4C00-AF2B-6D2AA5890185}" type="pres">
      <dgm:prSet presAssocID="{37AEC16B-4678-410C-A0FC-48FC89C30347}" presName="thickLine" presStyleLbl="alignNode1" presStyleIdx="0" presStyleCnt="3"/>
      <dgm:spPr/>
    </dgm:pt>
    <dgm:pt modelId="{FD45C4C8-F41B-4570-9DB4-C9CD96BE4D08}" type="pres">
      <dgm:prSet presAssocID="{37AEC16B-4678-410C-A0FC-48FC89C30347}" presName="horz1" presStyleCnt="0"/>
      <dgm:spPr/>
    </dgm:pt>
    <dgm:pt modelId="{19644420-9926-44A0-978B-17ADF1B813DF}" type="pres">
      <dgm:prSet presAssocID="{37AEC16B-4678-410C-A0FC-48FC89C30347}" presName="tx1" presStyleLbl="revTx" presStyleIdx="0" presStyleCnt="3"/>
      <dgm:spPr/>
    </dgm:pt>
    <dgm:pt modelId="{E6791DEB-1BCE-4E4C-8A25-79E5DA2B61B0}" type="pres">
      <dgm:prSet presAssocID="{37AEC16B-4678-410C-A0FC-48FC89C30347}" presName="vert1" presStyleCnt="0"/>
      <dgm:spPr/>
    </dgm:pt>
    <dgm:pt modelId="{7752609A-473D-43D1-94C0-5A232D5C5FDE}" type="pres">
      <dgm:prSet presAssocID="{B1ECDFFD-A066-46DB-A0E5-C21514629377}" presName="thickLine" presStyleLbl="alignNode1" presStyleIdx="1" presStyleCnt="3"/>
      <dgm:spPr/>
    </dgm:pt>
    <dgm:pt modelId="{C363F43F-FA3D-4106-8A95-DE61BACFA90C}" type="pres">
      <dgm:prSet presAssocID="{B1ECDFFD-A066-46DB-A0E5-C21514629377}" presName="horz1" presStyleCnt="0"/>
      <dgm:spPr/>
    </dgm:pt>
    <dgm:pt modelId="{AB71E464-6554-4B3B-91C7-3FF0348F54BE}" type="pres">
      <dgm:prSet presAssocID="{B1ECDFFD-A066-46DB-A0E5-C21514629377}" presName="tx1" presStyleLbl="revTx" presStyleIdx="1" presStyleCnt="3"/>
      <dgm:spPr/>
    </dgm:pt>
    <dgm:pt modelId="{AF67499E-B027-49A2-80A9-C4BF611245AF}" type="pres">
      <dgm:prSet presAssocID="{B1ECDFFD-A066-46DB-A0E5-C21514629377}" presName="vert1" presStyleCnt="0"/>
      <dgm:spPr/>
    </dgm:pt>
    <dgm:pt modelId="{7B25E540-E555-44FF-8DFA-AF531EC0497A}" type="pres">
      <dgm:prSet presAssocID="{F74E7EC7-40BB-4B1C-86CC-10C623E82FBA}" presName="thickLine" presStyleLbl="alignNode1" presStyleIdx="2" presStyleCnt="3"/>
      <dgm:spPr/>
    </dgm:pt>
    <dgm:pt modelId="{BF1E7DED-3786-4EEF-AC24-F7A58CB85ADC}" type="pres">
      <dgm:prSet presAssocID="{F74E7EC7-40BB-4B1C-86CC-10C623E82FBA}" presName="horz1" presStyleCnt="0"/>
      <dgm:spPr/>
    </dgm:pt>
    <dgm:pt modelId="{7CC9B559-44A9-4E14-B3BA-854CD727886A}" type="pres">
      <dgm:prSet presAssocID="{F74E7EC7-40BB-4B1C-86CC-10C623E82FBA}" presName="tx1" presStyleLbl="revTx" presStyleIdx="2" presStyleCnt="3"/>
      <dgm:spPr/>
    </dgm:pt>
    <dgm:pt modelId="{BB9FFAC6-8C46-4758-A50F-F6E8A0DAC1D3}" type="pres">
      <dgm:prSet presAssocID="{F74E7EC7-40BB-4B1C-86CC-10C623E82FBA}" presName="vert1" presStyleCnt="0"/>
      <dgm:spPr/>
    </dgm:pt>
  </dgm:ptLst>
  <dgm:cxnLst>
    <dgm:cxn modelId="{93DB7526-AB5D-4214-B8DE-6F78FF9F1AF8}" type="presOf" srcId="{B1ECDFFD-A066-46DB-A0E5-C21514629377}" destId="{AB71E464-6554-4B3B-91C7-3FF0348F54BE}" srcOrd="0" destOrd="0" presId="urn:microsoft.com/office/officeart/2008/layout/LinedList"/>
    <dgm:cxn modelId="{6C6FF167-71C7-49BC-B060-64E59315FB24}" type="presOf" srcId="{37AEC16B-4678-410C-A0FC-48FC89C30347}" destId="{19644420-9926-44A0-978B-17ADF1B813DF}" srcOrd="0" destOrd="0" presId="urn:microsoft.com/office/officeart/2008/layout/LinedList"/>
    <dgm:cxn modelId="{A521354D-5BE6-4B54-B69C-351ED3C5B338}" srcId="{83166C9F-C2ED-4546-9D22-25DF52E14CFE}" destId="{37AEC16B-4678-410C-A0FC-48FC89C30347}" srcOrd="0" destOrd="0" parTransId="{DCB5DC52-663F-4426-BD9B-69536A1A2A3E}" sibTransId="{ACF36F07-F29C-4B13-A2F9-4735FDABC92F}"/>
    <dgm:cxn modelId="{CAFCF2AA-6E58-4DAA-A0E0-99CA754E9764}" srcId="{83166C9F-C2ED-4546-9D22-25DF52E14CFE}" destId="{F74E7EC7-40BB-4B1C-86CC-10C623E82FBA}" srcOrd="2" destOrd="0" parTransId="{42FE97B9-6F6F-4559-A70A-CDAD2EC3C764}" sibTransId="{49C9C943-8296-4AEC-8AE9-47834940D513}"/>
    <dgm:cxn modelId="{FC4ABAED-30D5-47B6-80E0-A94DC0408B89}" type="presOf" srcId="{F74E7EC7-40BB-4B1C-86CC-10C623E82FBA}" destId="{7CC9B559-44A9-4E14-B3BA-854CD727886A}" srcOrd="0" destOrd="0" presId="urn:microsoft.com/office/officeart/2008/layout/LinedList"/>
    <dgm:cxn modelId="{9DF5C5ED-B5A0-467A-8EF4-CA06B338989B}" srcId="{83166C9F-C2ED-4546-9D22-25DF52E14CFE}" destId="{B1ECDFFD-A066-46DB-A0E5-C21514629377}" srcOrd="1" destOrd="0" parTransId="{77016252-E717-46D5-8755-4161C1A4C29C}" sibTransId="{DD0EED8D-9F3C-4657-AF44-10DB3FC01442}"/>
    <dgm:cxn modelId="{67A757F4-2E1A-45A9-B334-BF2529570173}" type="presOf" srcId="{83166C9F-C2ED-4546-9D22-25DF52E14CFE}" destId="{9E19A78E-DEE4-4131-9DE2-723FA0CC5507}" srcOrd="0" destOrd="0" presId="urn:microsoft.com/office/officeart/2008/layout/LinedList"/>
    <dgm:cxn modelId="{263AA495-0457-4F75-A91E-BCFB99992B02}" type="presParOf" srcId="{9E19A78E-DEE4-4131-9DE2-723FA0CC5507}" destId="{E708B770-A55C-4C00-AF2B-6D2AA5890185}" srcOrd="0" destOrd="0" presId="urn:microsoft.com/office/officeart/2008/layout/LinedList"/>
    <dgm:cxn modelId="{43A2D506-16CA-4D31-8720-12B6C4E2CD1A}" type="presParOf" srcId="{9E19A78E-DEE4-4131-9DE2-723FA0CC5507}" destId="{FD45C4C8-F41B-4570-9DB4-C9CD96BE4D08}" srcOrd="1" destOrd="0" presId="urn:microsoft.com/office/officeart/2008/layout/LinedList"/>
    <dgm:cxn modelId="{FEA2149E-625E-4FFB-AF5E-2E45B4365CAA}" type="presParOf" srcId="{FD45C4C8-F41B-4570-9DB4-C9CD96BE4D08}" destId="{19644420-9926-44A0-978B-17ADF1B813DF}" srcOrd="0" destOrd="0" presId="urn:microsoft.com/office/officeart/2008/layout/LinedList"/>
    <dgm:cxn modelId="{F8CE5A3D-D03E-44B7-8E89-17CA19258148}" type="presParOf" srcId="{FD45C4C8-F41B-4570-9DB4-C9CD96BE4D08}" destId="{E6791DEB-1BCE-4E4C-8A25-79E5DA2B61B0}" srcOrd="1" destOrd="0" presId="urn:microsoft.com/office/officeart/2008/layout/LinedList"/>
    <dgm:cxn modelId="{07987BD4-CB4F-4783-86EB-8B10E4DAE0DC}" type="presParOf" srcId="{9E19A78E-DEE4-4131-9DE2-723FA0CC5507}" destId="{7752609A-473D-43D1-94C0-5A232D5C5FDE}" srcOrd="2" destOrd="0" presId="urn:microsoft.com/office/officeart/2008/layout/LinedList"/>
    <dgm:cxn modelId="{C4061801-7D68-4BA8-A675-200909944FA2}" type="presParOf" srcId="{9E19A78E-DEE4-4131-9DE2-723FA0CC5507}" destId="{C363F43F-FA3D-4106-8A95-DE61BACFA90C}" srcOrd="3" destOrd="0" presId="urn:microsoft.com/office/officeart/2008/layout/LinedList"/>
    <dgm:cxn modelId="{18401C3D-6EBD-4B46-88ED-59ADF8CF6817}" type="presParOf" srcId="{C363F43F-FA3D-4106-8A95-DE61BACFA90C}" destId="{AB71E464-6554-4B3B-91C7-3FF0348F54BE}" srcOrd="0" destOrd="0" presId="urn:microsoft.com/office/officeart/2008/layout/LinedList"/>
    <dgm:cxn modelId="{063F9BD3-A823-47D8-A5A6-7B0EFD4A7431}" type="presParOf" srcId="{C363F43F-FA3D-4106-8A95-DE61BACFA90C}" destId="{AF67499E-B027-49A2-80A9-C4BF611245AF}" srcOrd="1" destOrd="0" presId="urn:microsoft.com/office/officeart/2008/layout/LinedList"/>
    <dgm:cxn modelId="{08F534C1-BE00-49F5-B6C6-15FB6732534A}" type="presParOf" srcId="{9E19A78E-DEE4-4131-9DE2-723FA0CC5507}" destId="{7B25E540-E555-44FF-8DFA-AF531EC0497A}" srcOrd="4" destOrd="0" presId="urn:microsoft.com/office/officeart/2008/layout/LinedList"/>
    <dgm:cxn modelId="{EF208C7E-E731-4E46-BAEE-7EDAC5D382B8}" type="presParOf" srcId="{9E19A78E-DEE4-4131-9DE2-723FA0CC5507}" destId="{BF1E7DED-3786-4EEF-AC24-F7A58CB85ADC}" srcOrd="5" destOrd="0" presId="urn:microsoft.com/office/officeart/2008/layout/LinedList"/>
    <dgm:cxn modelId="{A12401FD-360D-4032-AF03-4FC8375DA98B}" type="presParOf" srcId="{BF1E7DED-3786-4EEF-AC24-F7A58CB85ADC}" destId="{7CC9B559-44A9-4E14-B3BA-854CD727886A}" srcOrd="0" destOrd="0" presId="urn:microsoft.com/office/officeart/2008/layout/LinedList"/>
    <dgm:cxn modelId="{A65C6AAF-2629-4D6C-BF51-C58D32384FA4}" type="presParOf" srcId="{BF1E7DED-3786-4EEF-AC24-F7A58CB85ADC}" destId="{BB9FFAC6-8C46-4758-A50F-F6E8A0DAC1D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14A9ED-1B1E-4350-A0CC-44BBE3508EBF}">
      <dsp:nvSpPr>
        <dsp:cNvPr id="0" name=""/>
        <dsp:cNvSpPr/>
      </dsp:nvSpPr>
      <dsp:spPr>
        <a:xfrm>
          <a:off x="0" y="412"/>
          <a:ext cx="531454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0BE7BB-BFBC-4E6D-AAB5-E77C6DA3CB83}">
      <dsp:nvSpPr>
        <dsp:cNvPr id="0" name=""/>
        <dsp:cNvSpPr/>
      </dsp:nvSpPr>
      <dsp:spPr>
        <a:xfrm>
          <a:off x="0" y="412"/>
          <a:ext cx="5314543"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Psychodynamic Influences</a:t>
          </a:r>
          <a:endParaRPr lang="en-US" sz="3100" kern="1200"/>
        </a:p>
      </dsp:txBody>
      <dsp:txXfrm>
        <a:off x="0" y="412"/>
        <a:ext cx="5314543" cy="675019"/>
      </dsp:txXfrm>
    </dsp:sp>
    <dsp:sp modelId="{7989D9AB-7968-414A-8CA1-08C23CD427A1}">
      <dsp:nvSpPr>
        <dsp:cNvPr id="0" name=""/>
        <dsp:cNvSpPr/>
      </dsp:nvSpPr>
      <dsp:spPr>
        <a:xfrm>
          <a:off x="0" y="675431"/>
          <a:ext cx="531454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CDE40E-F058-49BF-9517-953D6559F3A2}">
      <dsp:nvSpPr>
        <dsp:cNvPr id="0" name=""/>
        <dsp:cNvSpPr/>
      </dsp:nvSpPr>
      <dsp:spPr>
        <a:xfrm>
          <a:off x="0" y="675431"/>
          <a:ext cx="5314543"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Object-Relations theory</a:t>
          </a:r>
          <a:endParaRPr lang="en-US" sz="3100" kern="1200"/>
        </a:p>
      </dsp:txBody>
      <dsp:txXfrm>
        <a:off x="0" y="675431"/>
        <a:ext cx="5314543" cy="675019"/>
      </dsp:txXfrm>
    </dsp:sp>
    <dsp:sp modelId="{7693BAB3-FF38-415D-9475-1E7A71A46A1C}">
      <dsp:nvSpPr>
        <dsp:cNvPr id="0" name=""/>
        <dsp:cNvSpPr/>
      </dsp:nvSpPr>
      <dsp:spPr>
        <a:xfrm>
          <a:off x="0" y="1350450"/>
          <a:ext cx="531454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011019-65F8-46FC-BC47-13CE8B81CD22}">
      <dsp:nvSpPr>
        <dsp:cNvPr id="0" name=""/>
        <dsp:cNvSpPr/>
      </dsp:nvSpPr>
      <dsp:spPr>
        <a:xfrm>
          <a:off x="0" y="1350450"/>
          <a:ext cx="5314543"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Tavistock Clinic</a:t>
          </a:r>
          <a:endParaRPr lang="en-US" sz="3100" kern="1200"/>
        </a:p>
      </dsp:txBody>
      <dsp:txXfrm>
        <a:off x="0" y="1350450"/>
        <a:ext cx="5314543" cy="675019"/>
      </dsp:txXfrm>
    </dsp:sp>
    <dsp:sp modelId="{A9C4B29C-ACFF-4507-A252-10D6FD232E72}">
      <dsp:nvSpPr>
        <dsp:cNvPr id="0" name=""/>
        <dsp:cNvSpPr/>
      </dsp:nvSpPr>
      <dsp:spPr>
        <a:xfrm>
          <a:off x="0" y="2025469"/>
          <a:ext cx="531454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24F39B-C1F3-44A1-A558-F4DC1CD24DA9}">
      <dsp:nvSpPr>
        <dsp:cNvPr id="0" name=""/>
        <dsp:cNvSpPr/>
      </dsp:nvSpPr>
      <dsp:spPr>
        <a:xfrm>
          <a:off x="0" y="2025469"/>
          <a:ext cx="5314543"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Drew from different sciences</a:t>
          </a:r>
          <a:endParaRPr lang="en-US" sz="3100" kern="1200"/>
        </a:p>
      </dsp:txBody>
      <dsp:txXfrm>
        <a:off x="0" y="2025469"/>
        <a:ext cx="5314543" cy="675019"/>
      </dsp:txXfrm>
    </dsp:sp>
    <dsp:sp modelId="{0B4B997B-D8EF-4E3B-A7C8-D59C5C1BB3F1}">
      <dsp:nvSpPr>
        <dsp:cNvPr id="0" name=""/>
        <dsp:cNvSpPr/>
      </dsp:nvSpPr>
      <dsp:spPr>
        <a:xfrm>
          <a:off x="0" y="2700488"/>
          <a:ext cx="531454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2636BC-1E93-4096-9D85-EFED72042536}">
      <dsp:nvSpPr>
        <dsp:cNvPr id="0" name=""/>
        <dsp:cNvSpPr/>
      </dsp:nvSpPr>
      <dsp:spPr>
        <a:xfrm>
          <a:off x="0" y="2700488"/>
          <a:ext cx="5314543"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Ground-breaking trilogy</a:t>
          </a:r>
          <a:endParaRPr lang="en-US" sz="3100" kern="1200"/>
        </a:p>
      </dsp:txBody>
      <dsp:txXfrm>
        <a:off x="0" y="2700488"/>
        <a:ext cx="5314543" cy="6750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5C21DD-6E94-425A-8E83-7417B68FE421}">
      <dsp:nvSpPr>
        <dsp:cNvPr id="0" name=""/>
        <dsp:cNvSpPr/>
      </dsp:nvSpPr>
      <dsp:spPr>
        <a:xfrm>
          <a:off x="0" y="1648"/>
          <a:ext cx="531454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3E3681-92B2-42AD-A3E4-55D20445D2B3}">
      <dsp:nvSpPr>
        <dsp:cNvPr id="0" name=""/>
        <dsp:cNvSpPr/>
      </dsp:nvSpPr>
      <dsp:spPr>
        <a:xfrm>
          <a:off x="0" y="1648"/>
          <a:ext cx="5314543" cy="1124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dirty="0">
              <a:latin typeface="Calibri"/>
              <a:cs typeface="Calibri"/>
            </a:rPr>
            <a:t>Worked with John Bowlby for a number of Years</a:t>
          </a:r>
          <a:endParaRPr lang="en-US" sz="3100" kern="1200" dirty="0"/>
        </a:p>
      </dsp:txBody>
      <dsp:txXfrm>
        <a:off x="0" y="1648"/>
        <a:ext cx="5314543" cy="1124207"/>
      </dsp:txXfrm>
    </dsp:sp>
    <dsp:sp modelId="{D9B860B9-0BFD-4B47-9384-5B8B0530899D}">
      <dsp:nvSpPr>
        <dsp:cNvPr id="0" name=""/>
        <dsp:cNvSpPr/>
      </dsp:nvSpPr>
      <dsp:spPr>
        <a:xfrm>
          <a:off x="0" y="1125856"/>
          <a:ext cx="531454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76A163-E686-46E4-AD93-452C1DD3B9E9}">
      <dsp:nvSpPr>
        <dsp:cNvPr id="0" name=""/>
        <dsp:cNvSpPr/>
      </dsp:nvSpPr>
      <dsp:spPr>
        <a:xfrm>
          <a:off x="0" y="1125856"/>
          <a:ext cx="5314543" cy="1124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latin typeface="Calibri"/>
              <a:cs typeface="Calibri"/>
            </a:rPr>
            <a:t>Developed the ideas further:</a:t>
          </a:r>
          <a:endParaRPr lang="en-GB" sz="3100" kern="1200" dirty="0"/>
        </a:p>
      </dsp:txBody>
      <dsp:txXfrm>
        <a:off x="0" y="1125856"/>
        <a:ext cx="5314543" cy="1124207"/>
      </dsp:txXfrm>
    </dsp:sp>
    <dsp:sp modelId="{0B4B997B-D8EF-4E3B-A7C8-D59C5C1BB3F1}">
      <dsp:nvSpPr>
        <dsp:cNvPr id="0" name=""/>
        <dsp:cNvSpPr/>
      </dsp:nvSpPr>
      <dsp:spPr>
        <a:xfrm>
          <a:off x="0" y="2250063"/>
          <a:ext cx="531454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2636BC-1E93-4096-9D85-EFED72042536}">
      <dsp:nvSpPr>
        <dsp:cNvPr id="0" name=""/>
        <dsp:cNvSpPr/>
      </dsp:nvSpPr>
      <dsp:spPr>
        <a:xfrm>
          <a:off x="0" y="2250063"/>
          <a:ext cx="5314543" cy="1124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latin typeface="Calibri"/>
              <a:cs typeface="Calibri"/>
            </a:rPr>
            <a:t>The Strange Situation.</a:t>
          </a:r>
          <a:endParaRPr lang="en-GB" sz="3100" kern="1200" dirty="0"/>
        </a:p>
      </dsp:txBody>
      <dsp:txXfrm>
        <a:off x="0" y="2250063"/>
        <a:ext cx="5314543" cy="11242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8B770-A55C-4C00-AF2B-6D2AA5890185}">
      <dsp:nvSpPr>
        <dsp:cNvPr id="0" name=""/>
        <dsp:cNvSpPr/>
      </dsp:nvSpPr>
      <dsp:spPr>
        <a:xfrm>
          <a:off x="0" y="1553"/>
          <a:ext cx="500407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644420-9926-44A0-978B-17ADF1B813DF}">
      <dsp:nvSpPr>
        <dsp:cNvPr id="0" name=""/>
        <dsp:cNvSpPr/>
      </dsp:nvSpPr>
      <dsp:spPr>
        <a:xfrm>
          <a:off x="0" y="1553"/>
          <a:ext cx="5004073" cy="1059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Behaviour Systems:</a:t>
          </a:r>
          <a:endParaRPr lang="en-US" sz="4600" kern="1200"/>
        </a:p>
      </dsp:txBody>
      <dsp:txXfrm>
        <a:off x="0" y="1553"/>
        <a:ext cx="5004073" cy="1059525"/>
      </dsp:txXfrm>
    </dsp:sp>
    <dsp:sp modelId="{7752609A-473D-43D1-94C0-5A232D5C5FDE}">
      <dsp:nvSpPr>
        <dsp:cNvPr id="0" name=""/>
        <dsp:cNvSpPr/>
      </dsp:nvSpPr>
      <dsp:spPr>
        <a:xfrm>
          <a:off x="0" y="1061079"/>
          <a:ext cx="500407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71E464-6554-4B3B-91C7-3FF0348F54BE}">
      <dsp:nvSpPr>
        <dsp:cNvPr id="0" name=""/>
        <dsp:cNvSpPr/>
      </dsp:nvSpPr>
      <dsp:spPr>
        <a:xfrm>
          <a:off x="0" y="1061079"/>
          <a:ext cx="5004073" cy="1059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Signs and Signals</a:t>
          </a:r>
          <a:endParaRPr lang="en-US" sz="4600" kern="1200"/>
        </a:p>
      </dsp:txBody>
      <dsp:txXfrm>
        <a:off x="0" y="1061079"/>
        <a:ext cx="5004073" cy="1059525"/>
      </dsp:txXfrm>
    </dsp:sp>
    <dsp:sp modelId="{7B25E540-E555-44FF-8DFA-AF531EC0497A}">
      <dsp:nvSpPr>
        <dsp:cNvPr id="0" name=""/>
        <dsp:cNvSpPr/>
      </dsp:nvSpPr>
      <dsp:spPr>
        <a:xfrm>
          <a:off x="0" y="2120604"/>
          <a:ext cx="500407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C9B559-44A9-4E14-B3BA-854CD727886A}">
      <dsp:nvSpPr>
        <dsp:cNvPr id="0" name=""/>
        <dsp:cNvSpPr/>
      </dsp:nvSpPr>
      <dsp:spPr>
        <a:xfrm>
          <a:off x="0" y="2120604"/>
          <a:ext cx="5004073" cy="1059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Principle Aim</a:t>
          </a:r>
          <a:endParaRPr lang="en-US" sz="4600" kern="1200"/>
        </a:p>
      </dsp:txBody>
      <dsp:txXfrm>
        <a:off x="0" y="2120604"/>
        <a:ext cx="5004073" cy="105952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A8DB8E-F3B2-4267-8144-C914CF015FB6}" type="datetimeFigureOut">
              <a:t>10/12/2022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00B2CE-29CF-487E-A50E-702D79BB8EEF}" type="slidenum">
              <a:t>‹#›</a:t>
            </a:fld>
            <a:endParaRPr lang="en-GB"/>
          </a:p>
        </p:txBody>
      </p:sp>
    </p:spTree>
    <p:extLst>
      <p:ext uri="{BB962C8B-B14F-4D97-AF65-F5344CB8AC3E}">
        <p14:creationId xmlns:p14="http://schemas.microsoft.com/office/powerpoint/2010/main" val="260034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5</a:t>
            </a:fld>
            <a:endParaRPr lang="en-GB"/>
          </a:p>
        </p:txBody>
      </p:sp>
    </p:spTree>
    <p:extLst>
      <p:ext uri="{BB962C8B-B14F-4D97-AF65-F5344CB8AC3E}">
        <p14:creationId xmlns:p14="http://schemas.microsoft.com/office/powerpoint/2010/main" val="2226200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7</a:t>
            </a:fld>
            <a:endParaRPr lang="en-GB"/>
          </a:p>
        </p:txBody>
      </p:sp>
    </p:spTree>
    <p:extLst>
      <p:ext uri="{BB962C8B-B14F-4D97-AF65-F5344CB8AC3E}">
        <p14:creationId xmlns:p14="http://schemas.microsoft.com/office/powerpoint/2010/main" val="2353819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9</a:t>
            </a:fld>
            <a:endParaRPr lang="en-GB"/>
          </a:p>
        </p:txBody>
      </p:sp>
    </p:spTree>
    <p:extLst>
      <p:ext uri="{BB962C8B-B14F-4D97-AF65-F5344CB8AC3E}">
        <p14:creationId xmlns:p14="http://schemas.microsoft.com/office/powerpoint/2010/main" val="28399327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10</a:t>
            </a:fld>
            <a:endParaRPr lang="en-GB"/>
          </a:p>
        </p:txBody>
      </p:sp>
    </p:spTree>
    <p:extLst>
      <p:ext uri="{BB962C8B-B14F-4D97-AF65-F5344CB8AC3E}">
        <p14:creationId xmlns:p14="http://schemas.microsoft.com/office/powerpoint/2010/main" val="3928992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11</a:t>
            </a:fld>
            <a:endParaRPr lang="en-GB"/>
          </a:p>
        </p:txBody>
      </p:sp>
    </p:spTree>
    <p:extLst>
      <p:ext uri="{BB962C8B-B14F-4D97-AF65-F5344CB8AC3E}">
        <p14:creationId xmlns:p14="http://schemas.microsoft.com/office/powerpoint/2010/main" val="2672209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13</a:t>
            </a:fld>
            <a:endParaRPr lang="en-GB"/>
          </a:p>
        </p:txBody>
      </p:sp>
    </p:spTree>
    <p:extLst>
      <p:ext uri="{BB962C8B-B14F-4D97-AF65-F5344CB8AC3E}">
        <p14:creationId xmlns:p14="http://schemas.microsoft.com/office/powerpoint/2010/main" val="157805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14</a:t>
            </a:fld>
            <a:endParaRPr lang="en-GB"/>
          </a:p>
        </p:txBody>
      </p:sp>
    </p:spTree>
    <p:extLst>
      <p:ext uri="{BB962C8B-B14F-4D97-AF65-F5344CB8AC3E}">
        <p14:creationId xmlns:p14="http://schemas.microsoft.com/office/powerpoint/2010/main" val="2912560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15</a:t>
            </a:fld>
            <a:endParaRPr lang="en-GB"/>
          </a:p>
        </p:txBody>
      </p:sp>
    </p:spTree>
    <p:extLst>
      <p:ext uri="{BB962C8B-B14F-4D97-AF65-F5344CB8AC3E}">
        <p14:creationId xmlns:p14="http://schemas.microsoft.com/office/powerpoint/2010/main" val="9791550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16</a:t>
            </a:fld>
            <a:endParaRPr lang="en-GB"/>
          </a:p>
        </p:txBody>
      </p:sp>
    </p:spTree>
    <p:extLst>
      <p:ext uri="{BB962C8B-B14F-4D97-AF65-F5344CB8AC3E}">
        <p14:creationId xmlns:p14="http://schemas.microsoft.com/office/powerpoint/2010/main" val="36515779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19</a:t>
            </a:fld>
            <a:endParaRPr lang="en-GB"/>
          </a:p>
        </p:txBody>
      </p:sp>
    </p:spTree>
    <p:extLst>
      <p:ext uri="{BB962C8B-B14F-4D97-AF65-F5344CB8AC3E}">
        <p14:creationId xmlns:p14="http://schemas.microsoft.com/office/powerpoint/2010/main" val="7572149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20</a:t>
            </a:fld>
            <a:endParaRPr lang="en-GB"/>
          </a:p>
        </p:txBody>
      </p:sp>
    </p:spTree>
    <p:extLst>
      <p:ext uri="{BB962C8B-B14F-4D97-AF65-F5344CB8AC3E}">
        <p14:creationId xmlns:p14="http://schemas.microsoft.com/office/powerpoint/2010/main" val="28702288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22</a:t>
            </a:fld>
            <a:endParaRPr lang="en-GB"/>
          </a:p>
        </p:txBody>
      </p:sp>
    </p:spTree>
    <p:extLst>
      <p:ext uri="{BB962C8B-B14F-4D97-AF65-F5344CB8AC3E}">
        <p14:creationId xmlns:p14="http://schemas.microsoft.com/office/powerpoint/2010/main" val="20747379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24</a:t>
            </a:fld>
            <a:endParaRPr lang="en-GB"/>
          </a:p>
        </p:txBody>
      </p:sp>
    </p:spTree>
    <p:extLst>
      <p:ext uri="{BB962C8B-B14F-4D97-AF65-F5344CB8AC3E}">
        <p14:creationId xmlns:p14="http://schemas.microsoft.com/office/powerpoint/2010/main" val="19664561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25</a:t>
            </a:fld>
            <a:endParaRPr lang="en-GB"/>
          </a:p>
        </p:txBody>
      </p:sp>
    </p:spTree>
    <p:extLst>
      <p:ext uri="{BB962C8B-B14F-4D97-AF65-F5344CB8AC3E}">
        <p14:creationId xmlns:p14="http://schemas.microsoft.com/office/powerpoint/2010/main" val="16631113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26</a:t>
            </a:fld>
            <a:endParaRPr lang="en-GB"/>
          </a:p>
        </p:txBody>
      </p:sp>
    </p:spTree>
    <p:extLst>
      <p:ext uri="{BB962C8B-B14F-4D97-AF65-F5344CB8AC3E}">
        <p14:creationId xmlns:p14="http://schemas.microsoft.com/office/powerpoint/2010/main" val="29486005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28</a:t>
            </a:fld>
            <a:endParaRPr lang="en-GB"/>
          </a:p>
        </p:txBody>
      </p:sp>
    </p:spTree>
    <p:extLst>
      <p:ext uri="{BB962C8B-B14F-4D97-AF65-F5344CB8AC3E}">
        <p14:creationId xmlns:p14="http://schemas.microsoft.com/office/powerpoint/2010/main" val="5539351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29</a:t>
            </a:fld>
            <a:endParaRPr lang="en-GB"/>
          </a:p>
        </p:txBody>
      </p:sp>
    </p:spTree>
    <p:extLst>
      <p:ext uri="{BB962C8B-B14F-4D97-AF65-F5344CB8AC3E}">
        <p14:creationId xmlns:p14="http://schemas.microsoft.com/office/powerpoint/2010/main" val="21049594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31</a:t>
            </a:fld>
            <a:endParaRPr lang="en-GB"/>
          </a:p>
        </p:txBody>
      </p:sp>
    </p:spTree>
    <p:extLst>
      <p:ext uri="{BB962C8B-B14F-4D97-AF65-F5344CB8AC3E}">
        <p14:creationId xmlns:p14="http://schemas.microsoft.com/office/powerpoint/2010/main" val="33977374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F00B2CE-29CF-487E-A50E-702D79BB8EEF}" type="slidenum">
              <a:t>32</a:t>
            </a:fld>
            <a:endParaRPr lang="en-GB"/>
          </a:p>
        </p:txBody>
      </p:sp>
    </p:spTree>
    <p:extLst>
      <p:ext uri="{BB962C8B-B14F-4D97-AF65-F5344CB8AC3E}">
        <p14:creationId xmlns:p14="http://schemas.microsoft.com/office/powerpoint/2010/main" val="1646030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vimeo.com/88333079" TargetMode="External"/><Relationship Id="rId2" Type="http://schemas.openxmlformats.org/officeDocument/2006/relationships/slideLayout" Target="../slideLayouts/slideLayout2.xml"/><Relationship Id="rId1" Type="http://schemas.openxmlformats.org/officeDocument/2006/relationships/video" Target="https://player.vimeo.com/video/88333079?h=bf4c859f96&amp;app_id=122963"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3.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4.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4" descr="Metal paperclips art">
            <a:extLst>
              <a:ext uri="{FF2B5EF4-FFF2-40B4-BE49-F238E27FC236}">
                <a16:creationId xmlns:a16="http://schemas.microsoft.com/office/drawing/2014/main" id="{47D2A4B3-34AF-232A-6C18-1F6DFD869CF3}"/>
              </a:ext>
            </a:extLst>
          </p:cNvPr>
          <p:cNvPicPr>
            <a:picLocks noChangeAspect="1"/>
          </p:cNvPicPr>
          <p:nvPr/>
        </p:nvPicPr>
        <p:blipFill rotWithShape="1">
          <a:blip r:embed="rId2"/>
          <a:srcRect l="20869" t="9091" r="23965" b="3"/>
          <a:stretch/>
        </p:blipFill>
        <p:spPr>
          <a:xfrm>
            <a:off x="4818888" y="1"/>
            <a:ext cx="7373112" cy="6857999"/>
          </a:xfrm>
          <a:prstGeom prst="rect">
            <a:avLst/>
          </a:prstGeom>
        </p:spPr>
      </p:pic>
      <p:sp>
        <p:nvSpPr>
          <p:cNvPr id="14" name="Freeform 8">
            <a:extLst>
              <a:ext uri="{FF2B5EF4-FFF2-40B4-BE49-F238E27FC236}">
                <a16:creationId xmlns:a16="http://schemas.microsoft.com/office/drawing/2014/main" id="{9225B0D8-E56E-4ACC-A464-81F406276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 y="-478"/>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1">
            <a:extLst>
              <a:ext uri="{FF2B5EF4-FFF2-40B4-BE49-F238E27FC236}">
                <a16:creationId xmlns:a16="http://schemas.microsoft.com/office/drawing/2014/main" id="{8F5D1B28-3976-4367-807C-CAD629CDD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 y="-478"/>
            <a:ext cx="8078052" cy="6858478"/>
          </a:xfrm>
          <a:custGeom>
            <a:avLst/>
            <a:gdLst>
              <a:gd name="connsiteX0" fmla="*/ 0 w 8078052"/>
              <a:gd name="connsiteY0" fmla="*/ 0 h 6858478"/>
              <a:gd name="connsiteX1" fmla="*/ 3829872 w 8078052"/>
              <a:gd name="connsiteY1" fmla="*/ 0 h 6858478"/>
              <a:gd name="connsiteX2" fmla="*/ 4896100 w 8078052"/>
              <a:gd name="connsiteY2" fmla="*/ 0 h 6858478"/>
              <a:gd name="connsiteX3" fmla="*/ 4901677 w 8078052"/>
              <a:gd name="connsiteY3" fmla="*/ 0 h 6858478"/>
              <a:gd name="connsiteX4" fmla="*/ 8078052 w 8078052"/>
              <a:gd name="connsiteY4" fmla="*/ 6858478 h 6858478"/>
              <a:gd name="connsiteX5" fmla="*/ 653497 w 8078052"/>
              <a:gd name="connsiteY5" fmla="*/ 6858478 h 6858478"/>
              <a:gd name="connsiteX6" fmla="*/ 653757 w 8078052"/>
              <a:gd name="connsiteY6" fmla="*/ 6857916 h 6858478"/>
              <a:gd name="connsiteX7" fmla="*/ 0 w 8078052"/>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2" h="6858478">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4672" y="2600324"/>
            <a:ext cx="5058370" cy="3320973"/>
          </a:xfrm>
        </p:spPr>
        <p:txBody>
          <a:bodyPr anchor="t">
            <a:normAutofit/>
          </a:bodyPr>
          <a:lstStyle/>
          <a:p>
            <a:pPr algn="l"/>
            <a:r>
              <a:rPr lang="en-GB" sz="5400">
                <a:cs typeface="Calibri Light"/>
              </a:rPr>
              <a:t>Attachment</a:t>
            </a:r>
            <a:endParaRPr lang="en-GB" sz="5400"/>
          </a:p>
        </p:txBody>
      </p:sp>
      <p:sp>
        <p:nvSpPr>
          <p:cNvPr id="3" name="Subtitle 2"/>
          <p:cNvSpPr>
            <a:spLocks noGrp="1"/>
          </p:cNvSpPr>
          <p:nvPr>
            <p:ph type="subTitle" idx="1"/>
          </p:nvPr>
        </p:nvSpPr>
        <p:spPr>
          <a:xfrm>
            <a:off x="804672" y="1300450"/>
            <a:ext cx="4167376" cy="1155525"/>
          </a:xfrm>
        </p:spPr>
        <p:txBody>
          <a:bodyPr anchor="b">
            <a:normAutofit/>
          </a:bodyPr>
          <a:lstStyle/>
          <a:p>
            <a:pPr algn="l"/>
            <a:endParaRPr lang="en-GB" sz="200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3F531-91BB-0762-0748-E0C136DAFBCA}"/>
              </a:ext>
            </a:extLst>
          </p:cNvPr>
          <p:cNvSpPr>
            <a:spLocks noGrp="1"/>
          </p:cNvSpPr>
          <p:nvPr>
            <p:ph type="title"/>
          </p:nvPr>
        </p:nvSpPr>
        <p:spPr>
          <a:xfrm>
            <a:off x="6634134" y="1396289"/>
            <a:ext cx="5006336" cy="1325563"/>
          </a:xfrm>
        </p:spPr>
        <p:txBody>
          <a:bodyPr>
            <a:normAutofit/>
          </a:bodyPr>
          <a:lstStyle/>
          <a:p>
            <a:r>
              <a:rPr lang="en-GB" dirty="0">
                <a:cs typeface="Calibri Light"/>
              </a:rPr>
              <a:t>Aims</a:t>
            </a:r>
            <a:endParaRPr lang="en-GB" dirty="0"/>
          </a:p>
        </p:txBody>
      </p:sp>
      <p:sp>
        <p:nvSpPr>
          <p:cNvPr id="13"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person, outdoor, tree, ground&#10;&#10;Description automatically generated">
            <a:extLst>
              <a:ext uri="{FF2B5EF4-FFF2-40B4-BE49-F238E27FC236}">
                <a16:creationId xmlns:a16="http://schemas.microsoft.com/office/drawing/2014/main" id="{11A724BD-711A-DDE0-9F8F-F9194D88BA61}"/>
              </a:ext>
            </a:extLst>
          </p:cNvPr>
          <p:cNvPicPr>
            <a:picLocks noChangeAspect="1"/>
          </p:cNvPicPr>
          <p:nvPr/>
        </p:nvPicPr>
        <p:blipFill rotWithShape="1">
          <a:blip r:embed="rId2"/>
          <a:srcRect t="18647" r="-1" b="5363"/>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D7373CF0-18F5-9FB2-88C3-E0D2A9F57339}"/>
              </a:ext>
            </a:extLst>
          </p:cNvPr>
          <p:cNvSpPr>
            <a:spLocks noGrp="1"/>
          </p:cNvSpPr>
          <p:nvPr>
            <p:ph idx="1"/>
          </p:nvPr>
        </p:nvSpPr>
        <p:spPr>
          <a:xfrm>
            <a:off x="6638578" y="2871982"/>
            <a:ext cx="5004073" cy="3181684"/>
          </a:xfrm>
        </p:spPr>
        <p:txBody>
          <a:bodyPr vert="horz" lIns="91440" tIns="45720" rIns="91440" bIns="45720" rtlCol="0" anchor="t">
            <a:normAutofit/>
          </a:bodyPr>
          <a:lstStyle/>
          <a:p>
            <a:r>
              <a:rPr lang="en-GB" sz="1800">
                <a:cs typeface="Calibri"/>
              </a:rPr>
              <a:t>To understand attachment</a:t>
            </a:r>
          </a:p>
          <a:p>
            <a:r>
              <a:rPr lang="en-GB" sz="1800">
                <a:cs typeface="Calibri"/>
              </a:rPr>
              <a:t>Explore why it is important</a:t>
            </a:r>
          </a:p>
          <a:p>
            <a:r>
              <a:rPr lang="en-GB" sz="1800">
                <a:cs typeface="Calibri"/>
              </a:rPr>
              <a:t>To look at and understand attachment behaviours.</a:t>
            </a:r>
          </a:p>
        </p:txBody>
      </p:sp>
    </p:spTree>
    <p:extLst>
      <p:ext uri="{BB962C8B-B14F-4D97-AF65-F5344CB8AC3E}">
        <p14:creationId xmlns:p14="http://schemas.microsoft.com/office/powerpoint/2010/main" val="272502748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482BD70C-C4A0-46C4-9518-A731098B4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0F473-9DEB-3DF4-9A8B-D0720A7E3B1E}"/>
              </a:ext>
            </a:extLst>
          </p:cNvPr>
          <p:cNvSpPr>
            <a:spLocks noGrp="1"/>
          </p:cNvSpPr>
          <p:nvPr>
            <p:ph type="title"/>
          </p:nvPr>
        </p:nvSpPr>
        <p:spPr>
          <a:xfrm>
            <a:off x="6072445" y="3640254"/>
            <a:ext cx="5319433" cy="2076333"/>
          </a:xfrm>
        </p:spPr>
        <p:txBody>
          <a:bodyPr vert="horz" lIns="91440" tIns="45720" rIns="91440" bIns="45720" rtlCol="0" anchor="t">
            <a:normAutofit/>
          </a:bodyPr>
          <a:lstStyle/>
          <a:p>
            <a:r>
              <a:rPr lang="en-US" sz="4800" kern="1200">
                <a:solidFill>
                  <a:schemeClr val="bg1"/>
                </a:solidFill>
                <a:latin typeface="+mj-lt"/>
                <a:ea typeface="+mj-ea"/>
                <a:cs typeface="+mj-cs"/>
              </a:rPr>
              <a:t>Why attachment matters</a:t>
            </a:r>
          </a:p>
        </p:txBody>
      </p:sp>
      <p:sp>
        <p:nvSpPr>
          <p:cNvPr id="17" name="Content Placeholder 16">
            <a:extLst>
              <a:ext uri="{FF2B5EF4-FFF2-40B4-BE49-F238E27FC236}">
                <a16:creationId xmlns:a16="http://schemas.microsoft.com/office/drawing/2014/main" id="{70E84ED9-BF27-05ED-D339-03D4ABDA54A4}"/>
              </a:ext>
            </a:extLst>
          </p:cNvPr>
          <p:cNvSpPr>
            <a:spLocks noGrp="1"/>
          </p:cNvSpPr>
          <p:nvPr>
            <p:ph idx="1"/>
          </p:nvPr>
        </p:nvSpPr>
        <p:spPr>
          <a:xfrm>
            <a:off x="6072446" y="2668075"/>
            <a:ext cx="5319431" cy="972180"/>
          </a:xfrm>
        </p:spPr>
        <p:txBody>
          <a:bodyPr vert="horz" lIns="91440" tIns="45720" rIns="91440" bIns="45720" rtlCol="0" anchor="b">
            <a:normAutofit/>
          </a:bodyPr>
          <a:lstStyle/>
          <a:p>
            <a:pPr marL="0" indent="0">
              <a:buNone/>
            </a:pPr>
            <a:r>
              <a:rPr lang="en-US" sz="2000" kern="1200">
                <a:solidFill>
                  <a:schemeClr val="bg1"/>
                </a:solidFill>
                <a:latin typeface="+mn-lt"/>
                <a:ea typeface="+mn-ea"/>
                <a:cs typeface="+mn-cs"/>
                <a:hlinkClick r:id="rId3"/>
              </a:rPr>
              <a:t>Introduction: why attachment matters on Vimeo</a:t>
            </a:r>
            <a:endParaRPr lang="en-US" sz="2000" kern="1200">
              <a:solidFill>
                <a:schemeClr val="bg1"/>
              </a:solidFill>
              <a:latin typeface="+mn-lt"/>
              <a:ea typeface="+mn-ea"/>
              <a:cs typeface="+mn-cs"/>
            </a:endParaRPr>
          </a:p>
        </p:txBody>
      </p:sp>
      <p:sp>
        <p:nvSpPr>
          <p:cNvPr id="35" name="Freeform: Shape 34">
            <a:extLst>
              <a:ext uri="{FF2B5EF4-FFF2-40B4-BE49-F238E27FC236}">
                <a16:creationId xmlns:a16="http://schemas.microsoft.com/office/drawing/2014/main" id="{39B74A45-BDDD-4892-B8C0-B290C0944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379352" cy="6374535"/>
          </a:xfrm>
          <a:custGeom>
            <a:avLst/>
            <a:gdLst>
              <a:gd name="connsiteX0" fmla="*/ 609861 w 5379352"/>
              <a:gd name="connsiteY0" fmla="*/ 6374535 h 6374535"/>
              <a:gd name="connsiteX1" fmla="*/ 3449004 w 5379352"/>
              <a:gd name="connsiteY1" fmla="*/ 6374535 h 6374535"/>
              <a:gd name="connsiteX2" fmla="*/ 3628245 w 5379352"/>
              <a:gd name="connsiteY2" fmla="*/ 6288190 h 6374535"/>
              <a:gd name="connsiteX3" fmla="*/ 5379352 w 5379352"/>
              <a:gd name="connsiteY3" fmla="*/ 3346018 h 6374535"/>
              <a:gd name="connsiteX4" fmla="*/ 2033334 w 5379352"/>
              <a:gd name="connsiteY4" fmla="*/ 0 h 6374535"/>
              <a:gd name="connsiteX5" fmla="*/ 129310 w 5379352"/>
              <a:gd name="connsiteY5" fmla="*/ 594192 h 6374535"/>
              <a:gd name="connsiteX6" fmla="*/ 0 w 5379352"/>
              <a:gd name="connsiteY6" fmla="*/ 692103 h 6374535"/>
              <a:gd name="connsiteX7" fmla="*/ 0 w 5379352"/>
              <a:gd name="connsiteY7" fmla="*/ 5999934 h 6374535"/>
              <a:gd name="connsiteX8" fmla="*/ 129311 w 5379352"/>
              <a:gd name="connsiteY8" fmla="*/ 6097845 h 6374535"/>
              <a:gd name="connsiteX9" fmla="*/ 367831 w 5379352"/>
              <a:gd name="connsiteY9" fmla="*/ 6248727 h 637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79352" h="6374535">
                <a:moveTo>
                  <a:pt x="609861" y="6374535"/>
                </a:moveTo>
                <a:lnTo>
                  <a:pt x="3449004" y="6374535"/>
                </a:lnTo>
                <a:lnTo>
                  <a:pt x="3628245" y="6288190"/>
                </a:lnTo>
                <a:cubicBezTo>
                  <a:pt x="4671283" y="5721578"/>
                  <a:pt x="5379352" y="4616487"/>
                  <a:pt x="5379352" y="3346018"/>
                </a:cubicBezTo>
                <a:cubicBezTo>
                  <a:pt x="5379352" y="1498063"/>
                  <a:pt x="3881289" y="0"/>
                  <a:pt x="2033334" y="0"/>
                </a:cubicBezTo>
                <a:cubicBezTo>
                  <a:pt x="1325914" y="0"/>
                  <a:pt x="669769" y="219535"/>
                  <a:pt x="129310" y="594192"/>
                </a:cubicBezTo>
                <a:lnTo>
                  <a:pt x="0" y="692103"/>
                </a:lnTo>
                <a:lnTo>
                  <a:pt x="0" y="5999934"/>
                </a:lnTo>
                <a:lnTo>
                  <a:pt x="129311" y="6097845"/>
                </a:lnTo>
                <a:cubicBezTo>
                  <a:pt x="206519" y="6151367"/>
                  <a:pt x="286089" y="6201724"/>
                  <a:pt x="367831" y="624872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C516C73E-9465-4C9E-9B86-9E58FB326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9" y="0"/>
            <a:ext cx="5210147" cy="6210629"/>
          </a:xfrm>
          <a:custGeom>
            <a:avLst/>
            <a:gdLst>
              <a:gd name="connsiteX0" fmla="*/ 1058223 w 5210147"/>
              <a:gd name="connsiteY0" fmla="*/ 0 h 6210629"/>
              <a:gd name="connsiteX1" fmla="*/ 3003078 w 5210147"/>
              <a:gd name="connsiteY1" fmla="*/ 0 h 6210629"/>
              <a:gd name="connsiteX2" fmla="*/ 3266657 w 5210147"/>
              <a:gd name="connsiteY2" fmla="*/ 96471 h 6210629"/>
              <a:gd name="connsiteX3" fmla="*/ 5210147 w 5210147"/>
              <a:gd name="connsiteY3" fmla="*/ 3028517 h 6210629"/>
              <a:gd name="connsiteX4" fmla="*/ 2028035 w 5210147"/>
              <a:gd name="connsiteY4" fmla="*/ 6210629 h 6210629"/>
              <a:gd name="connsiteX5" fmla="*/ 3916 w 5210147"/>
              <a:gd name="connsiteY5" fmla="*/ 5483989 h 6210629"/>
              <a:gd name="connsiteX6" fmla="*/ 0 w 5210147"/>
              <a:gd name="connsiteY6" fmla="*/ 5480430 h 6210629"/>
              <a:gd name="connsiteX7" fmla="*/ 0 w 5210147"/>
              <a:gd name="connsiteY7" fmla="*/ 576603 h 6210629"/>
              <a:gd name="connsiteX8" fmla="*/ 3916 w 5210147"/>
              <a:gd name="connsiteY8" fmla="*/ 573044 h 6210629"/>
              <a:gd name="connsiteX9" fmla="*/ 933918 w 5210147"/>
              <a:gd name="connsiteY9" fmla="*/ 39494 h 621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10147" h="6210629">
                <a:moveTo>
                  <a:pt x="1058223" y="0"/>
                </a:moveTo>
                <a:lnTo>
                  <a:pt x="3003078" y="0"/>
                </a:lnTo>
                <a:lnTo>
                  <a:pt x="3266657" y="96471"/>
                </a:lnTo>
                <a:cubicBezTo>
                  <a:pt x="4408765" y="579542"/>
                  <a:pt x="5210147" y="1710443"/>
                  <a:pt x="5210147" y="3028517"/>
                </a:cubicBezTo>
                <a:cubicBezTo>
                  <a:pt x="5210147" y="4785949"/>
                  <a:pt x="3785467" y="6210629"/>
                  <a:pt x="2028035" y="6210629"/>
                </a:cubicBezTo>
                <a:cubicBezTo>
                  <a:pt x="1259159" y="6210629"/>
                  <a:pt x="553973" y="5937936"/>
                  <a:pt x="3916" y="5483989"/>
                </a:cubicBezTo>
                <a:lnTo>
                  <a:pt x="0" y="5480430"/>
                </a:lnTo>
                <a:lnTo>
                  <a:pt x="0" y="576603"/>
                </a:lnTo>
                <a:lnTo>
                  <a:pt x="3916" y="573044"/>
                </a:lnTo>
                <a:cubicBezTo>
                  <a:pt x="278945" y="346070"/>
                  <a:pt x="592755" y="164410"/>
                  <a:pt x="933918" y="3949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Online Media 3" descr="This video clip supports the presentation An introduction to attachment and the implications for learning and behaviour." title="Introduction: why attachment matters">
            <a:hlinkClick r:id="" action="ppaction://media"/>
            <a:extLst>
              <a:ext uri="{FF2B5EF4-FFF2-40B4-BE49-F238E27FC236}">
                <a16:creationId xmlns:a16="http://schemas.microsoft.com/office/drawing/2014/main" id="{99C9E244-7597-EDA5-87B6-939CA99F5785}"/>
              </a:ext>
            </a:extLst>
          </p:cNvPr>
          <p:cNvPicPr>
            <a:picLocks noRot="1" noChangeAspect="1"/>
          </p:cNvPicPr>
          <p:nvPr>
            <a:videoFile r:link="rId1"/>
          </p:nvPr>
        </p:nvPicPr>
        <p:blipFill>
          <a:blip r:embed="rId4"/>
          <a:stretch>
            <a:fillRect/>
          </a:stretch>
        </p:blipFill>
        <p:spPr>
          <a:xfrm>
            <a:off x="480941" y="2053820"/>
            <a:ext cx="3440610" cy="1936072"/>
          </a:xfrm>
          <a:prstGeom prst="rect">
            <a:avLst/>
          </a:prstGeom>
        </p:spPr>
      </p:pic>
    </p:spTree>
    <p:extLst>
      <p:ext uri="{BB962C8B-B14F-4D97-AF65-F5344CB8AC3E}">
        <p14:creationId xmlns:p14="http://schemas.microsoft.com/office/powerpoint/2010/main" val="315749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D6F20-03B8-EA03-2C3C-C182D0A3F460}"/>
              </a:ext>
            </a:extLst>
          </p:cNvPr>
          <p:cNvSpPr>
            <a:spLocks noGrp="1"/>
          </p:cNvSpPr>
          <p:nvPr>
            <p:ph type="title"/>
          </p:nvPr>
        </p:nvSpPr>
        <p:spPr>
          <a:xfrm>
            <a:off x="4128368" y="4522156"/>
            <a:ext cx="4937937" cy="1363215"/>
          </a:xfrm>
        </p:spPr>
        <p:txBody>
          <a:bodyPr vert="horz" lIns="91440" tIns="45720" rIns="91440" bIns="45720" rtlCol="0" anchor="t">
            <a:normAutofit/>
          </a:bodyPr>
          <a:lstStyle/>
          <a:p>
            <a:r>
              <a:rPr lang="en-US" kern="1200" dirty="0">
                <a:solidFill>
                  <a:schemeClr val="tx1"/>
                </a:solidFill>
                <a:latin typeface="+mj-lt"/>
                <a:ea typeface="+mj-ea"/>
                <a:cs typeface="+mj-cs"/>
              </a:rPr>
              <a:t>Attachment in children</a:t>
            </a:r>
          </a:p>
        </p:txBody>
      </p:sp>
      <p:sp>
        <p:nvSpPr>
          <p:cNvPr id="13" name="Freeform: Shape 12">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8" descr="A picture containing person, child, young, little&#10;&#10;Description automatically generated">
            <a:extLst>
              <a:ext uri="{FF2B5EF4-FFF2-40B4-BE49-F238E27FC236}">
                <a16:creationId xmlns:a16="http://schemas.microsoft.com/office/drawing/2014/main" id="{CC4A4E55-EBCB-88DD-E447-C081977620FF}"/>
              </a:ext>
            </a:extLst>
          </p:cNvPr>
          <p:cNvPicPr>
            <a:picLocks noChangeAspect="1"/>
          </p:cNvPicPr>
          <p:nvPr/>
        </p:nvPicPr>
        <p:blipFill rotWithShape="1">
          <a:blip r:embed="rId2"/>
          <a:srcRect t="5512" r="-1" b="7009"/>
          <a:stretch/>
        </p:blipFill>
        <p:spPr>
          <a:xfrm>
            <a:off x="1246573" y="10"/>
            <a:ext cx="3913632"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p:spPr>
      </p:pic>
      <p:pic>
        <p:nvPicPr>
          <p:cNvPr id="4" name="Picture 4">
            <a:extLst>
              <a:ext uri="{FF2B5EF4-FFF2-40B4-BE49-F238E27FC236}">
                <a16:creationId xmlns:a16="http://schemas.microsoft.com/office/drawing/2014/main" id="{7600945F-27CC-94D3-4135-A68197D1F837}"/>
              </a:ext>
            </a:extLst>
          </p:cNvPr>
          <p:cNvPicPr>
            <a:picLocks noGrp="1" noChangeAspect="1"/>
          </p:cNvPicPr>
          <p:nvPr>
            <p:ph idx="1"/>
          </p:nvPr>
        </p:nvPicPr>
        <p:blipFill rotWithShape="1">
          <a:blip r:embed="rId3"/>
          <a:srcRect r="1" b="14110"/>
          <a:stretch/>
        </p:blipFill>
        <p:spPr>
          <a:xfrm>
            <a:off x="20" y="2288331"/>
            <a:ext cx="356461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p:spPr>
      </p:pic>
      <p:sp>
        <p:nvSpPr>
          <p:cNvPr id="17" name="Oval 16">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0967" y="561316"/>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F54AF040-D056-2689-5A97-E4C6D4A1F554}"/>
              </a:ext>
            </a:extLst>
          </p:cNvPr>
          <p:cNvPicPr>
            <a:picLocks noChangeAspect="1"/>
          </p:cNvPicPr>
          <p:nvPr/>
        </p:nvPicPr>
        <p:blipFill rotWithShape="1">
          <a:blip r:embed="rId4"/>
          <a:srcRect l="15125" r="18124" b="-1"/>
          <a:stretch/>
        </p:blipFill>
        <p:spPr>
          <a:xfrm>
            <a:off x="5525559" y="725908"/>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19" name="Freeform: Shape 18">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7" descr="A picture containing indoor, person, black, white&#10;&#10;Description automatically generated">
            <a:extLst>
              <a:ext uri="{FF2B5EF4-FFF2-40B4-BE49-F238E27FC236}">
                <a16:creationId xmlns:a16="http://schemas.microsoft.com/office/drawing/2014/main" id="{CB16A705-0671-4B66-B8AA-3F5346B5166B}"/>
              </a:ext>
            </a:extLst>
          </p:cNvPr>
          <p:cNvPicPr>
            <a:picLocks noChangeAspect="1"/>
          </p:cNvPicPr>
          <p:nvPr/>
        </p:nvPicPr>
        <p:blipFill rotWithShape="1">
          <a:blip r:embed="rId5"/>
          <a:srcRect l="17192" r="20899" b="-2"/>
          <a:stretch/>
        </p:blipFill>
        <p:spPr>
          <a:xfrm>
            <a:off x="8918761" y="-4331"/>
            <a:ext cx="3273238"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p:spPr>
      </p:pic>
      <p:sp>
        <p:nvSpPr>
          <p:cNvPr id="21" name="Freeform: Shape 20">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7B7D0708-CC52-040B-6BD9-A1B44E46BC83}"/>
              </a:ext>
            </a:extLst>
          </p:cNvPr>
          <p:cNvPicPr>
            <a:picLocks noChangeAspect="1"/>
          </p:cNvPicPr>
          <p:nvPr/>
        </p:nvPicPr>
        <p:blipFill rotWithShape="1">
          <a:blip r:embed="rId6"/>
          <a:srcRect l="2067" r="33220" b="-1"/>
          <a:stretch/>
        </p:blipFill>
        <p:spPr>
          <a:xfrm>
            <a:off x="9363236" y="4071322"/>
            <a:ext cx="2828765"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p:spPr>
      </p:pic>
    </p:spTree>
    <p:extLst>
      <p:ext uri="{BB962C8B-B14F-4D97-AF65-F5344CB8AC3E}">
        <p14:creationId xmlns:p14="http://schemas.microsoft.com/office/powerpoint/2010/main" val="26862200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3AE95142-2018-1348-9775-3AAE0F55829B}"/>
              </a:ext>
            </a:extLst>
          </p:cNvPr>
          <p:cNvPicPr>
            <a:picLocks noChangeAspect="1"/>
          </p:cNvPicPr>
          <p:nvPr/>
        </p:nvPicPr>
        <p:blipFill rotWithShape="1">
          <a:blip r:embed="rId3"/>
          <a:srcRect l="18204" r="13567" b="-1"/>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9" name="Freeform: Shape 8">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F779A57-93FE-1248-EA50-B87F210DF9E6}"/>
              </a:ext>
            </a:extLst>
          </p:cNvPr>
          <p:cNvSpPr>
            <a:spLocks noGrp="1"/>
          </p:cNvSpPr>
          <p:nvPr>
            <p:ph type="title"/>
          </p:nvPr>
        </p:nvSpPr>
        <p:spPr>
          <a:xfrm>
            <a:off x="6801436" y="1396289"/>
            <a:ext cx="4819952" cy="1325563"/>
          </a:xfrm>
        </p:spPr>
        <p:txBody>
          <a:bodyPr>
            <a:normAutofit/>
          </a:bodyPr>
          <a:lstStyle/>
          <a:p>
            <a:r>
              <a:rPr lang="en-GB" dirty="0">
                <a:cs typeface="Calibri Light"/>
              </a:rPr>
              <a:t>What is attachment?</a:t>
            </a:r>
            <a:endParaRPr lang="en-GB" dirty="0"/>
          </a:p>
        </p:txBody>
      </p:sp>
      <p:sp>
        <p:nvSpPr>
          <p:cNvPr id="3" name="Content Placeholder 2">
            <a:extLst>
              <a:ext uri="{FF2B5EF4-FFF2-40B4-BE49-F238E27FC236}">
                <a16:creationId xmlns:a16="http://schemas.microsoft.com/office/drawing/2014/main" id="{9C3409D8-780F-8564-9EDB-E34682B29844}"/>
              </a:ext>
            </a:extLst>
          </p:cNvPr>
          <p:cNvSpPr>
            <a:spLocks noGrp="1"/>
          </p:cNvSpPr>
          <p:nvPr>
            <p:ph idx="1"/>
          </p:nvPr>
        </p:nvSpPr>
        <p:spPr>
          <a:xfrm>
            <a:off x="6801435" y="2871982"/>
            <a:ext cx="4819951" cy="3181684"/>
          </a:xfrm>
        </p:spPr>
        <p:txBody>
          <a:bodyPr vert="horz" lIns="91440" tIns="45720" rIns="91440" bIns="45720" rtlCol="0" anchor="t">
            <a:normAutofit/>
          </a:bodyPr>
          <a:lstStyle/>
          <a:p>
            <a:pPr marL="0" indent="0">
              <a:buNone/>
            </a:pPr>
            <a:r>
              <a:rPr lang="en-GB" sz="1800">
                <a:cs typeface="Calibri"/>
              </a:rPr>
              <a:t>The ability to allow a child to feel safe through their relationship with their main caregiver.</a:t>
            </a:r>
          </a:p>
          <a:p>
            <a:pPr marL="0" indent="0">
              <a:buNone/>
            </a:pPr>
            <a:endParaRPr lang="en-GB" sz="1800">
              <a:cs typeface="Calibri"/>
            </a:endParaRPr>
          </a:p>
          <a:p>
            <a:pPr marL="0" indent="0">
              <a:buNone/>
            </a:pPr>
            <a:r>
              <a:rPr lang="en-GB" sz="1800">
                <a:cs typeface="Calibri"/>
              </a:rPr>
              <a:t>What does attachment mean to you? Can you produce a definition? </a:t>
            </a:r>
          </a:p>
        </p:txBody>
      </p:sp>
    </p:spTree>
    <p:extLst>
      <p:ext uri="{BB962C8B-B14F-4D97-AF65-F5344CB8AC3E}">
        <p14:creationId xmlns:p14="http://schemas.microsoft.com/office/powerpoint/2010/main" val="60563104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E22CA-1823-4CAF-DB03-72382167EF1F}"/>
              </a:ext>
            </a:extLst>
          </p:cNvPr>
          <p:cNvSpPr>
            <a:spLocks noGrp="1"/>
          </p:cNvSpPr>
          <p:nvPr>
            <p:ph type="title"/>
          </p:nvPr>
        </p:nvSpPr>
        <p:spPr>
          <a:xfrm>
            <a:off x="6634134" y="1396289"/>
            <a:ext cx="5006336" cy="1325563"/>
          </a:xfrm>
        </p:spPr>
        <p:txBody>
          <a:bodyPr>
            <a:normAutofit/>
          </a:bodyPr>
          <a:lstStyle/>
          <a:p>
            <a:r>
              <a:rPr lang="en-GB" sz="4100">
                <a:cs typeface="Calibri Light"/>
              </a:rPr>
              <a:t>How does attachment begin or develop?</a:t>
            </a:r>
            <a:endParaRPr lang="en-GB" sz="4100"/>
          </a:p>
        </p:txBody>
      </p:sp>
      <p:sp>
        <p:nvSpPr>
          <p:cNvPr id="15" name="Freeform: Shape 14">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person, grass, outdoor, child&#10;&#10;Description automatically generated">
            <a:extLst>
              <a:ext uri="{FF2B5EF4-FFF2-40B4-BE49-F238E27FC236}">
                <a16:creationId xmlns:a16="http://schemas.microsoft.com/office/drawing/2014/main" id="{A97B514A-4291-72D2-DCD0-D0E393665544}"/>
              </a:ext>
            </a:extLst>
          </p:cNvPr>
          <p:cNvPicPr>
            <a:picLocks noChangeAspect="1"/>
          </p:cNvPicPr>
          <p:nvPr/>
        </p:nvPicPr>
        <p:blipFill rotWithShape="1">
          <a:blip r:embed="rId2"/>
          <a:srcRect t="1537" r="-1" b="22472"/>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1B29DF24-94F2-246E-CDF9-72C4493FC78C}"/>
              </a:ext>
            </a:extLst>
          </p:cNvPr>
          <p:cNvSpPr>
            <a:spLocks noGrp="1"/>
          </p:cNvSpPr>
          <p:nvPr>
            <p:ph idx="1"/>
          </p:nvPr>
        </p:nvSpPr>
        <p:spPr>
          <a:xfrm>
            <a:off x="6638578" y="2871982"/>
            <a:ext cx="5004073" cy="3181684"/>
          </a:xfrm>
        </p:spPr>
        <p:txBody>
          <a:bodyPr vert="horz" lIns="91440" tIns="45720" rIns="91440" bIns="45720" rtlCol="0" anchor="t">
            <a:normAutofit/>
          </a:bodyPr>
          <a:lstStyle/>
          <a:p>
            <a:r>
              <a:rPr lang="en-GB" sz="1500">
                <a:cs typeface="Calibri"/>
              </a:rPr>
              <a:t>Attachment begins even before the birth of the baby. The mother will respond to the baby's movement and interacts through gentle caresses and speaking gently to the baby as it is in the womb.</a:t>
            </a:r>
          </a:p>
          <a:p>
            <a:r>
              <a:rPr lang="en-GB" sz="1500">
                <a:cs typeface="Calibri"/>
              </a:rPr>
              <a:t>Sounds and touch are particularly important for nurturing and demonstrating love.</a:t>
            </a:r>
          </a:p>
          <a:p>
            <a:r>
              <a:rPr lang="en-GB" sz="1500">
                <a:cs typeface="Calibri"/>
              </a:rPr>
              <a:t>After the baby is born, attachment is the response that provides safety, security. It helps to regulate emotions, through the nurturing response towards the newborn. </a:t>
            </a:r>
          </a:p>
          <a:p>
            <a:r>
              <a:rPr lang="en-GB" sz="1500">
                <a:cs typeface="Calibri"/>
              </a:rPr>
              <a:t>As the child grows older it becomes the safe and secure base from which to discover the world around them. </a:t>
            </a:r>
          </a:p>
        </p:txBody>
      </p:sp>
    </p:spTree>
    <p:extLst>
      <p:ext uri="{BB962C8B-B14F-4D97-AF65-F5344CB8AC3E}">
        <p14:creationId xmlns:p14="http://schemas.microsoft.com/office/powerpoint/2010/main" val="364294038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B9F28-74F6-B2BE-15EA-DE6A80C5EDF8}"/>
              </a:ext>
            </a:extLst>
          </p:cNvPr>
          <p:cNvSpPr>
            <a:spLocks noGrp="1"/>
          </p:cNvSpPr>
          <p:nvPr>
            <p:ph type="title"/>
          </p:nvPr>
        </p:nvSpPr>
        <p:spPr>
          <a:xfrm>
            <a:off x="6634134" y="1396289"/>
            <a:ext cx="5006336" cy="1325563"/>
          </a:xfrm>
        </p:spPr>
        <p:txBody>
          <a:bodyPr>
            <a:normAutofit/>
          </a:bodyPr>
          <a:lstStyle/>
          <a:p>
            <a:r>
              <a:rPr lang="en-GB" dirty="0">
                <a:cs typeface="Calibri Light"/>
              </a:rPr>
              <a:t>Why is it important?</a:t>
            </a:r>
            <a:endParaRPr lang="en-US" dirty="0"/>
          </a:p>
        </p:txBody>
      </p:sp>
      <p:sp>
        <p:nvSpPr>
          <p:cNvPr id="11" name="Freeform: Shape 13">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AC148F8F-7572-73EE-877D-A05DF58B2344}"/>
              </a:ext>
            </a:extLst>
          </p:cNvPr>
          <p:cNvPicPr>
            <a:picLocks noChangeAspect="1"/>
          </p:cNvPicPr>
          <p:nvPr/>
        </p:nvPicPr>
        <p:blipFill rotWithShape="1">
          <a:blip r:embed="rId3"/>
          <a:srcRect t="24011" r="-1"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DC82FC36-EC25-378B-752D-7B846F5270B1}"/>
              </a:ext>
            </a:extLst>
          </p:cNvPr>
          <p:cNvSpPr>
            <a:spLocks noGrp="1"/>
          </p:cNvSpPr>
          <p:nvPr>
            <p:ph idx="1"/>
          </p:nvPr>
        </p:nvSpPr>
        <p:spPr>
          <a:xfrm>
            <a:off x="6638578" y="2871982"/>
            <a:ext cx="5004073" cy="3181684"/>
          </a:xfrm>
        </p:spPr>
        <p:txBody>
          <a:bodyPr vert="horz" lIns="91440" tIns="45720" rIns="91440" bIns="45720" rtlCol="0" anchor="t">
            <a:normAutofit/>
          </a:bodyPr>
          <a:lstStyle/>
          <a:p>
            <a:r>
              <a:rPr lang="en-GB" sz="1800">
                <a:ea typeface="+mn-lt"/>
                <a:cs typeface="+mn-lt"/>
              </a:rPr>
              <a:t>Brain development</a:t>
            </a:r>
            <a:endParaRPr lang="en-GB" sz="1800">
              <a:cs typeface="Calibri" panose="020F0502020204030204"/>
            </a:endParaRPr>
          </a:p>
          <a:p>
            <a:r>
              <a:rPr lang="en-GB" sz="1800">
                <a:ea typeface="+mn-lt"/>
                <a:cs typeface="+mn-lt"/>
              </a:rPr>
              <a:t>Stress Hormones</a:t>
            </a:r>
            <a:endParaRPr lang="en-GB" sz="1800"/>
          </a:p>
          <a:p>
            <a:r>
              <a:rPr lang="en-GB" sz="1800">
                <a:ea typeface="+mn-lt"/>
                <a:cs typeface="+mn-lt"/>
              </a:rPr>
              <a:t>Emotional and Social Development </a:t>
            </a:r>
            <a:endParaRPr lang="en-GB" sz="1800"/>
          </a:p>
          <a:p>
            <a:endParaRPr lang="en-GB" sz="1800">
              <a:cs typeface="Calibri"/>
            </a:endParaRPr>
          </a:p>
        </p:txBody>
      </p:sp>
    </p:spTree>
    <p:extLst>
      <p:ext uri="{BB962C8B-B14F-4D97-AF65-F5344CB8AC3E}">
        <p14:creationId xmlns:p14="http://schemas.microsoft.com/office/powerpoint/2010/main" val="228190676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FAD2D-0330-77AB-AF7E-1EB1FC5AA484}"/>
              </a:ext>
            </a:extLst>
          </p:cNvPr>
          <p:cNvSpPr>
            <a:spLocks noGrp="1"/>
          </p:cNvSpPr>
          <p:nvPr>
            <p:ph type="title"/>
          </p:nvPr>
        </p:nvSpPr>
        <p:spPr>
          <a:xfrm>
            <a:off x="6634134" y="1396289"/>
            <a:ext cx="5006336" cy="1325563"/>
          </a:xfrm>
        </p:spPr>
        <p:txBody>
          <a:bodyPr>
            <a:normAutofit/>
          </a:bodyPr>
          <a:lstStyle/>
          <a:p>
            <a:r>
              <a:rPr lang="en-GB" dirty="0">
                <a:cs typeface="Calibri Light"/>
              </a:rPr>
              <a:t>Where did it all start?</a:t>
            </a:r>
            <a:endParaRPr lang="en-GB" dirty="0"/>
          </a:p>
        </p:txBody>
      </p:sp>
      <p:sp>
        <p:nvSpPr>
          <p:cNvPr id="9"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574EFD13-6BC0-B7E3-FA53-E75A71E4C3D5}"/>
              </a:ext>
            </a:extLst>
          </p:cNvPr>
          <p:cNvPicPr>
            <a:picLocks noChangeAspect="1"/>
          </p:cNvPicPr>
          <p:nvPr/>
        </p:nvPicPr>
        <p:blipFill rotWithShape="1">
          <a:blip r:embed="rId2"/>
          <a:srcRect t="13363" r="-1" b="10646"/>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627A1A80-57E8-708C-C36D-CE6ECB50FB2C}"/>
              </a:ext>
            </a:extLst>
          </p:cNvPr>
          <p:cNvSpPr>
            <a:spLocks noGrp="1"/>
          </p:cNvSpPr>
          <p:nvPr>
            <p:ph idx="1"/>
          </p:nvPr>
        </p:nvSpPr>
        <p:spPr>
          <a:xfrm>
            <a:off x="6638578" y="2871982"/>
            <a:ext cx="5004073" cy="3181684"/>
          </a:xfrm>
        </p:spPr>
        <p:txBody>
          <a:bodyPr vert="horz" lIns="91440" tIns="45720" rIns="91440" bIns="45720" rtlCol="0" anchor="t">
            <a:normAutofit/>
          </a:bodyPr>
          <a:lstStyle/>
          <a:p>
            <a:r>
              <a:rPr lang="en-GB" sz="1800">
                <a:cs typeface="Calibri"/>
              </a:rPr>
              <a:t>John Bowlby</a:t>
            </a:r>
          </a:p>
          <a:p>
            <a:r>
              <a:rPr lang="en-GB" sz="1800">
                <a:cs typeface="Calibri"/>
              </a:rPr>
              <a:t>Mary Ainsworth </a:t>
            </a:r>
          </a:p>
        </p:txBody>
      </p:sp>
    </p:spTree>
    <p:extLst>
      <p:ext uri="{BB962C8B-B14F-4D97-AF65-F5344CB8AC3E}">
        <p14:creationId xmlns:p14="http://schemas.microsoft.com/office/powerpoint/2010/main" val="267581542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85F60-EDEB-0599-836F-E036D31423E9}"/>
              </a:ext>
            </a:extLst>
          </p:cNvPr>
          <p:cNvSpPr>
            <a:spLocks noGrp="1"/>
          </p:cNvSpPr>
          <p:nvPr>
            <p:ph type="title"/>
          </p:nvPr>
        </p:nvSpPr>
        <p:spPr>
          <a:xfrm>
            <a:off x="6234330" y="803325"/>
            <a:ext cx="5314536" cy="1325563"/>
          </a:xfrm>
        </p:spPr>
        <p:txBody>
          <a:bodyPr>
            <a:normAutofit/>
          </a:bodyPr>
          <a:lstStyle/>
          <a:p>
            <a:r>
              <a:rPr lang="en-GB" dirty="0">
                <a:cs typeface="Calibri Light"/>
              </a:rPr>
              <a:t>John Bowlby</a:t>
            </a:r>
            <a:endParaRPr lang="en-GB" dirty="0"/>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0FD217C6-841D-EEA3-8B66-D73FFC14D588}"/>
              </a:ext>
            </a:extLst>
          </p:cNvPr>
          <p:cNvPicPr>
            <a:picLocks noChangeAspect="1"/>
          </p:cNvPicPr>
          <p:nvPr/>
        </p:nvPicPr>
        <p:blipFill rotWithShape="1">
          <a:blip r:embed="rId3"/>
          <a:srcRect l="27589" r="8275" b="5"/>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graphicFrame>
        <p:nvGraphicFramePr>
          <p:cNvPr id="5" name="Content Placeholder 2">
            <a:extLst>
              <a:ext uri="{FF2B5EF4-FFF2-40B4-BE49-F238E27FC236}">
                <a16:creationId xmlns:a16="http://schemas.microsoft.com/office/drawing/2014/main" id="{4150F99B-72A0-7A26-DC77-A82B79687018}"/>
              </a:ext>
            </a:extLst>
          </p:cNvPr>
          <p:cNvGraphicFramePr>
            <a:graphicFrameLocks noGrp="1"/>
          </p:cNvGraphicFramePr>
          <p:nvPr>
            <p:ph idx="1"/>
            <p:extLst>
              <p:ext uri="{D42A27DB-BD31-4B8C-83A1-F6EECF244321}">
                <p14:modId xmlns:p14="http://schemas.microsoft.com/office/powerpoint/2010/main" val="2255255"/>
              </p:ext>
            </p:extLst>
          </p:nvPr>
        </p:nvGraphicFramePr>
        <p:xfrm>
          <a:off x="6234329" y="2279018"/>
          <a:ext cx="5314543" cy="337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8632111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85F60-EDEB-0599-836F-E036D31423E9}"/>
              </a:ext>
            </a:extLst>
          </p:cNvPr>
          <p:cNvSpPr>
            <a:spLocks noGrp="1"/>
          </p:cNvSpPr>
          <p:nvPr>
            <p:ph type="title"/>
          </p:nvPr>
        </p:nvSpPr>
        <p:spPr>
          <a:xfrm>
            <a:off x="6234330" y="803325"/>
            <a:ext cx="5314536" cy="1325563"/>
          </a:xfrm>
        </p:spPr>
        <p:txBody>
          <a:bodyPr>
            <a:normAutofit/>
          </a:bodyPr>
          <a:lstStyle/>
          <a:p>
            <a:r>
              <a:rPr lang="en-GB" dirty="0">
                <a:cs typeface="Calibri Light"/>
              </a:rPr>
              <a:t>Mary Ainsworth</a:t>
            </a:r>
            <a:endParaRPr lang="en-GB" dirty="0"/>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0FD217C6-841D-EEA3-8B66-D73FFC14D588}"/>
              </a:ext>
            </a:extLst>
          </p:cNvPr>
          <p:cNvPicPr>
            <a:picLocks noChangeAspect="1"/>
          </p:cNvPicPr>
          <p:nvPr/>
        </p:nvPicPr>
        <p:blipFill rotWithShape="1">
          <a:blip r:embed="rId3"/>
          <a:srcRect l="27589" r="8275" b="5"/>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graphicFrame>
        <p:nvGraphicFramePr>
          <p:cNvPr id="5" name="Content Placeholder 2">
            <a:extLst>
              <a:ext uri="{FF2B5EF4-FFF2-40B4-BE49-F238E27FC236}">
                <a16:creationId xmlns:a16="http://schemas.microsoft.com/office/drawing/2014/main" id="{4150F99B-72A0-7A26-DC77-A82B79687018}"/>
              </a:ext>
            </a:extLst>
          </p:cNvPr>
          <p:cNvGraphicFramePr>
            <a:graphicFrameLocks noGrp="1"/>
          </p:cNvGraphicFramePr>
          <p:nvPr>
            <p:ph idx="1"/>
          </p:nvPr>
        </p:nvGraphicFramePr>
        <p:xfrm>
          <a:off x="6234329" y="2279018"/>
          <a:ext cx="5314543" cy="337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9428320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2EA49-3A35-C1AF-B6FE-A454C9D03FE9}"/>
              </a:ext>
            </a:extLst>
          </p:cNvPr>
          <p:cNvSpPr>
            <a:spLocks noGrp="1"/>
          </p:cNvSpPr>
          <p:nvPr>
            <p:ph type="title"/>
          </p:nvPr>
        </p:nvSpPr>
        <p:spPr>
          <a:xfrm>
            <a:off x="6634134" y="1396289"/>
            <a:ext cx="5006336" cy="1325563"/>
          </a:xfrm>
        </p:spPr>
        <p:txBody>
          <a:bodyPr>
            <a:normAutofit/>
          </a:bodyPr>
          <a:lstStyle/>
          <a:p>
            <a:r>
              <a:rPr lang="en-GB" dirty="0">
                <a:cs typeface="Calibri Light"/>
              </a:rPr>
              <a:t>Attachment Systems</a:t>
            </a:r>
            <a:endParaRPr lang="en-GB" dirty="0"/>
          </a:p>
        </p:txBody>
      </p:sp>
      <p:sp>
        <p:nvSpPr>
          <p:cNvPr id="15" name="Freeform: Shape 14">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813C143A-74E0-DAAC-AAE5-9B301EFCAA2B}"/>
              </a:ext>
            </a:extLst>
          </p:cNvPr>
          <p:cNvPicPr>
            <a:picLocks noChangeAspect="1"/>
          </p:cNvPicPr>
          <p:nvPr/>
        </p:nvPicPr>
        <p:blipFill rotWithShape="1">
          <a:blip r:embed="rId3"/>
          <a:srcRect l="10553" r="30812"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graphicFrame>
        <p:nvGraphicFramePr>
          <p:cNvPr id="5" name="Content Placeholder 2">
            <a:extLst>
              <a:ext uri="{FF2B5EF4-FFF2-40B4-BE49-F238E27FC236}">
                <a16:creationId xmlns:a16="http://schemas.microsoft.com/office/drawing/2014/main" id="{F25D0787-7DF7-3BCF-AB60-F407D7FCC7C4}"/>
              </a:ext>
            </a:extLst>
          </p:cNvPr>
          <p:cNvGraphicFramePr>
            <a:graphicFrameLocks noGrp="1"/>
          </p:cNvGraphicFramePr>
          <p:nvPr>
            <p:ph idx="1"/>
            <p:extLst>
              <p:ext uri="{D42A27DB-BD31-4B8C-83A1-F6EECF244321}">
                <p14:modId xmlns:p14="http://schemas.microsoft.com/office/powerpoint/2010/main" val="2287782994"/>
              </p:ext>
            </p:extLst>
          </p:nvPr>
        </p:nvGraphicFramePr>
        <p:xfrm>
          <a:off x="6638578" y="2871982"/>
          <a:ext cx="5004073" cy="31816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8955696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27D02-9FE9-CC47-B413-FFC4D07CBC64}"/>
              </a:ext>
            </a:extLst>
          </p:cNvPr>
          <p:cNvSpPr>
            <a:spLocks noGrp="1"/>
          </p:cNvSpPr>
          <p:nvPr>
            <p:ph type="title"/>
          </p:nvPr>
        </p:nvSpPr>
        <p:spPr>
          <a:xfrm>
            <a:off x="6634134" y="1396289"/>
            <a:ext cx="5006336" cy="1325563"/>
          </a:xfrm>
        </p:spPr>
        <p:txBody>
          <a:bodyPr>
            <a:normAutofit/>
          </a:bodyPr>
          <a:lstStyle/>
          <a:p>
            <a:r>
              <a:rPr lang="en-GB" sz="2800">
                <a:ea typeface="+mj-lt"/>
                <a:cs typeface="+mj-lt"/>
              </a:rPr>
              <a:t>Ethology – the scientific study of non-human animal behaviour</a:t>
            </a:r>
            <a:endParaRPr lang="en-US" sz="2800"/>
          </a:p>
        </p:txBody>
      </p:sp>
      <p:sp>
        <p:nvSpPr>
          <p:cNvPr id="9"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1BB60CEC-CD95-C27E-30F9-6758663CEDB8}"/>
              </a:ext>
            </a:extLst>
          </p:cNvPr>
          <p:cNvPicPr>
            <a:picLocks noChangeAspect="1"/>
          </p:cNvPicPr>
          <p:nvPr/>
        </p:nvPicPr>
        <p:blipFill rotWithShape="1">
          <a:blip r:embed="rId2"/>
          <a:srcRect t="5227" r="-3" b="-3"/>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7B5DE16C-E98A-F83A-502B-B4D12C3FFD8E}"/>
              </a:ext>
            </a:extLst>
          </p:cNvPr>
          <p:cNvSpPr>
            <a:spLocks noGrp="1"/>
          </p:cNvSpPr>
          <p:nvPr>
            <p:ph idx="1"/>
          </p:nvPr>
        </p:nvSpPr>
        <p:spPr>
          <a:xfrm>
            <a:off x="6638578" y="2871982"/>
            <a:ext cx="5004073" cy="3181684"/>
          </a:xfrm>
        </p:spPr>
        <p:txBody>
          <a:bodyPr vert="horz" lIns="91440" tIns="45720" rIns="91440" bIns="45720" rtlCol="0" anchor="t">
            <a:normAutofit/>
          </a:bodyPr>
          <a:lstStyle/>
          <a:p>
            <a:r>
              <a:rPr lang="en-GB" sz="1800" dirty="0">
                <a:ea typeface="+mn-lt"/>
                <a:cs typeface="+mn-lt"/>
              </a:rPr>
              <a:t>Animals can learn from experience</a:t>
            </a:r>
            <a:endParaRPr lang="en-GB" sz="1800" dirty="0">
              <a:cs typeface="Calibri" panose="020F0502020204030204"/>
            </a:endParaRPr>
          </a:p>
          <a:p>
            <a:r>
              <a:rPr lang="en-GB" sz="1800" dirty="0">
                <a:ea typeface="+mn-lt"/>
                <a:cs typeface="+mn-lt"/>
              </a:rPr>
              <a:t>Develop a range of strategies to cope with situations</a:t>
            </a:r>
            <a:endParaRPr lang="en-GB" sz="1800" dirty="0"/>
          </a:p>
          <a:p>
            <a:r>
              <a:rPr lang="en-GB" sz="1800" dirty="0">
                <a:ea typeface="+mn-lt"/>
                <a:cs typeface="+mn-lt"/>
              </a:rPr>
              <a:t>Behaviours that do not achieve their goal are not as likely to be repeated.</a:t>
            </a:r>
            <a:endParaRPr lang="en-GB" sz="1800" dirty="0"/>
          </a:p>
          <a:p>
            <a:r>
              <a:rPr lang="en-GB" sz="1800" dirty="0">
                <a:ea typeface="+mn-lt"/>
                <a:cs typeface="+mn-lt"/>
              </a:rPr>
              <a:t>This is an important element of child attachment and how children react to their caregiving environment. </a:t>
            </a:r>
            <a:endParaRPr lang="en-GB" sz="1800" dirty="0"/>
          </a:p>
          <a:p>
            <a:endParaRPr lang="en-GB" sz="1800">
              <a:cs typeface="Calibri"/>
            </a:endParaRPr>
          </a:p>
        </p:txBody>
      </p:sp>
    </p:spTree>
    <p:extLst>
      <p:ext uri="{BB962C8B-B14F-4D97-AF65-F5344CB8AC3E}">
        <p14:creationId xmlns:p14="http://schemas.microsoft.com/office/powerpoint/2010/main" val="382910584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ADED6EC-8576-0133-496D-F868AB98CE85}"/>
              </a:ext>
            </a:extLst>
          </p:cNvPr>
          <p:cNvPicPr>
            <a:picLocks noChangeAspect="1"/>
          </p:cNvPicPr>
          <p:nvPr/>
        </p:nvPicPr>
        <p:blipFill rotWithShape="1">
          <a:blip r:embed="rId3"/>
          <a:srcRect l="15365" r="11806"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9" name="Freeform: Shape 8">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A869C64-3C1B-E256-E5C8-D768B8B46E14}"/>
              </a:ext>
            </a:extLst>
          </p:cNvPr>
          <p:cNvSpPr>
            <a:spLocks noGrp="1"/>
          </p:cNvSpPr>
          <p:nvPr>
            <p:ph type="title"/>
          </p:nvPr>
        </p:nvSpPr>
        <p:spPr>
          <a:xfrm>
            <a:off x="804673" y="1396289"/>
            <a:ext cx="4782458" cy="1325563"/>
          </a:xfrm>
        </p:spPr>
        <p:txBody>
          <a:bodyPr>
            <a:normAutofit/>
          </a:bodyPr>
          <a:lstStyle/>
          <a:p>
            <a:r>
              <a:rPr lang="en-GB" dirty="0">
                <a:cs typeface="Calibri Light"/>
              </a:rPr>
              <a:t>Fear System</a:t>
            </a:r>
            <a:endParaRPr lang="en-GB" dirty="0"/>
          </a:p>
        </p:txBody>
      </p:sp>
      <p:sp>
        <p:nvSpPr>
          <p:cNvPr id="3" name="Content Placeholder 2">
            <a:extLst>
              <a:ext uri="{FF2B5EF4-FFF2-40B4-BE49-F238E27FC236}">
                <a16:creationId xmlns:a16="http://schemas.microsoft.com/office/drawing/2014/main" id="{49D5CC3B-FCD1-CDA6-E263-6CE674BBD0CF}"/>
              </a:ext>
            </a:extLst>
          </p:cNvPr>
          <p:cNvSpPr>
            <a:spLocks noGrp="1"/>
          </p:cNvSpPr>
          <p:nvPr>
            <p:ph idx="1"/>
          </p:nvPr>
        </p:nvSpPr>
        <p:spPr>
          <a:xfrm>
            <a:off x="804672" y="2871982"/>
            <a:ext cx="4782458" cy="3181684"/>
          </a:xfrm>
        </p:spPr>
        <p:txBody>
          <a:bodyPr vert="horz" lIns="91440" tIns="45720" rIns="91440" bIns="45720" rtlCol="0" anchor="t">
            <a:normAutofit/>
          </a:bodyPr>
          <a:lstStyle/>
          <a:p>
            <a:r>
              <a:rPr lang="en-GB" sz="1800">
                <a:ea typeface="+mn-lt"/>
                <a:cs typeface="+mn-lt"/>
              </a:rPr>
              <a:t>Fundamental System</a:t>
            </a:r>
            <a:endParaRPr lang="en-GB" sz="1800">
              <a:cs typeface="Calibri" panose="020F0502020204030204"/>
            </a:endParaRPr>
          </a:p>
          <a:p>
            <a:r>
              <a:rPr lang="en-GB" sz="1800">
                <a:ea typeface="+mn-lt"/>
                <a:cs typeface="+mn-lt"/>
              </a:rPr>
              <a:t>Alerts us to danger</a:t>
            </a:r>
            <a:endParaRPr lang="en-GB" sz="1800"/>
          </a:p>
          <a:p>
            <a:r>
              <a:rPr lang="en-GB" sz="1800">
                <a:ea typeface="+mn-lt"/>
                <a:cs typeface="+mn-lt"/>
              </a:rPr>
              <a:t>Fear and Attachment come hand-in-hand </a:t>
            </a:r>
            <a:endParaRPr lang="en-GB" sz="1800"/>
          </a:p>
          <a:p>
            <a:endParaRPr lang="en-GB" sz="1800">
              <a:cs typeface="Calibri"/>
            </a:endParaRPr>
          </a:p>
        </p:txBody>
      </p:sp>
    </p:spTree>
    <p:extLst>
      <p:ext uri="{BB962C8B-B14F-4D97-AF65-F5344CB8AC3E}">
        <p14:creationId xmlns:p14="http://schemas.microsoft.com/office/powerpoint/2010/main" val="209906099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DABD7-D2CF-FC2A-72A7-3A3627951C93}"/>
              </a:ext>
            </a:extLst>
          </p:cNvPr>
          <p:cNvSpPr>
            <a:spLocks noGrp="1"/>
          </p:cNvSpPr>
          <p:nvPr>
            <p:ph type="title"/>
          </p:nvPr>
        </p:nvSpPr>
        <p:spPr>
          <a:xfrm>
            <a:off x="6634134" y="1396289"/>
            <a:ext cx="5006336" cy="1325563"/>
          </a:xfrm>
        </p:spPr>
        <p:txBody>
          <a:bodyPr>
            <a:normAutofit/>
          </a:bodyPr>
          <a:lstStyle/>
          <a:p>
            <a:r>
              <a:rPr lang="en-GB" dirty="0">
                <a:ea typeface="+mj-lt"/>
                <a:cs typeface="+mj-lt"/>
              </a:rPr>
              <a:t>Attachment System and the Fear System</a:t>
            </a:r>
            <a:endParaRPr lang="en-US" dirty="0">
              <a:ea typeface="+mj-lt"/>
              <a:cs typeface="+mj-lt"/>
            </a:endParaRPr>
          </a:p>
        </p:txBody>
      </p:sp>
      <p:sp>
        <p:nvSpPr>
          <p:cNvPr id="15" name="Freeform: Shape 14">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Background pattern&#10;&#10;Description automatically generated">
            <a:extLst>
              <a:ext uri="{FF2B5EF4-FFF2-40B4-BE49-F238E27FC236}">
                <a16:creationId xmlns:a16="http://schemas.microsoft.com/office/drawing/2014/main" id="{1D47E8D0-40C2-64C8-DA14-F1DDA0CDC4DE}"/>
              </a:ext>
            </a:extLst>
          </p:cNvPr>
          <p:cNvPicPr>
            <a:picLocks noChangeAspect="1"/>
          </p:cNvPicPr>
          <p:nvPr/>
        </p:nvPicPr>
        <p:blipFill rotWithShape="1">
          <a:blip r:embed="rId3"/>
          <a:srcRect l="15534" r="29565"/>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9CBAE1D3-DDCE-6170-8C50-758D40FC08A4}"/>
              </a:ext>
            </a:extLst>
          </p:cNvPr>
          <p:cNvSpPr>
            <a:spLocks noGrp="1"/>
          </p:cNvSpPr>
          <p:nvPr>
            <p:ph idx="1"/>
          </p:nvPr>
        </p:nvSpPr>
        <p:spPr>
          <a:xfrm>
            <a:off x="6638578" y="2871982"/>
            <a:ext cx="5004073" cy="3181684"/>
          </a:xfrm>
        </p:spPr>
        <p:txBody>
          <a:bodyPr vert="horz" lIns="91440" tIns="45720" rIns="91440" bIns="45720" rtlCol="0" anchor="t">
            <a:normAutofit/>
          </a:bodyPr>
          <a:lstStyle/>
          <a:p>
            <a:r>
              <a:rPr lang="en-GB" sz="1800">
                <a:ea typeface="+mn-lt"/>
                <a:cs typeface="+mn-lt"/>
              </a:rPr>
              <a:t>Activation of the attachment system</a:t>
            </a:r>
            <a:endParaRPr lang="en-GB" sz="1800">
              <a:cs typeface="Calibri" panose="020F0502020204030204"/>
            </a:endParaRPr>
          </a:p>
          <a:p>
            <a:r>
              <a:rPr lang="en-GB" sz="1800">
                <a:ea typeface="+mn-lt"/>
                <a:cs typeface="+mn-lt"/>
              </a:rPr>
              <a:t>Attachment behaviours</a:t>
            </a:r>
            <a:endParaRPr lang="en-GB" sz="1800"/>
          </a:p>
          <a:p>
            <a:r>
              <a:rPr lang="en-GB" sz="1800">
                <a:ea typeface="+mn-lt"/>
                <a:cs typeface="+mn-lt"/>
              </a:rPr>
              <a:t>Proximity to someone safe.</a:t>
            </a:r>
            <a:endParaRPr lang="en-GB" sz="1800"/>
          </a:p>
          <a:p>
            <a:endParaRPr lang="en-GB" sz="1800">
              <a:cs typeface="Calibri"/>
            </a:endParaRPr>
          </a:p>
        </p:txBody>
      </p:sp>
    </p:spTree>
    <p:extLst>
      <p:ext uri="{BB962C8B-B14F-4D97-AF65-F5344CB8AC3E}">
        <p14:creationId xmlns:p14="http://schemas.microsoft.com/office/powerpoint/2010/main" val="290292597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BC9AA-564E-268F-A9B8-80747472B67F}"/>
              </a:ext>
            </a:extLst>
          </p:cNvPr>
          <p:cNvSpPr>
            <a:spLocks noGrp="1"/>
          </p:cNvSpPr>
          <p:nvPr>
            <p:ph type="title"/>
          </p:nvPr>
        </p:nvSpPr>
        <p:spPr>
          <a:xfrm>
            <a:off x="6634134" y="1396289"/>
            <a:ext cx="5006336" cy="1325563"/>
          </a:xfrm>
        </p:spPr>
        <p:txBody>
          <a:bodyPr>
            <a:normAutofit/>
          </a:bodyPr>
          <a:lstStyle/>
          <a:p>
            <a:r>
              <a:rPr lang="en-GB" sz="4100">
                <a:ea typeface="+mj-lt"/>
                <a:cs typeface="+mj-lt"/>
              </a:rPr>
              <a:t>Attachment Behaviour and Young Children</a:t>
            </a:r>
            <a:endParaRPr lang="en-US" sz="4100"/>
          </a:p>
        </p:txBody>
      </p:sp>
      <p:sp>
        <p:nvSpPr>
          <p:cNvPr id="9"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outdoor, person, way, sidewalk&#10;&#10;Description automatically generated">
            <a:extLst>
              <a:ext uri="{FF2B5EF4-FFF2-40B4-BE49-F238E27FC236}">
                <a16:creationId xmlns:a16="http://schemas.microsoft.com/office/drawing/2014/main" id="{483F1D26-3312-6884-3762-DBC3B0E29357}"/>
              </a:ext>
            </a:extLst>
          </p:cNvPr>
          <p:cNvPicPr>
            <a:picLocks noChangeAspect="1"/>
          </p:cNvPicPr>
          <p:nvPr/>
        </p:nvPicPr>
        <p:blipFill rotWithShape="1">
          <a:blip r:embed="rId3"/>
          <a:srcRect l="23772" r="17593"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50B93096-14AE-9CDA-5511-497A7042D5B1}"/>
              </a:ext>
            </a:extLst>
          </p:cNvPr>
          <p:cNvSpPr>
            <a:spLocks noGrp="1"/>
          </p:cNvSpPr>
          <p:nvPr>
            <p:ph idx="1"/>
          </p:nvPr>
        </p:nvSpPr>
        <p:spPr>
          <a:xfrm>
            <a:off x="6638578" y="2871982"/>
            <a:ext cx="5004073" cy="3181684"/>
          </a:xfrm>
        </p:spPr>
        <p:txBody>
          <a:bodyPr vert="horz" lIns="91440" tIns="45720" rIns="91440" bIns="45720" rtlCol="0" anchor="t">
            <a:normAutofit/>
          </a:bodyPr>
          <a:lstStyle/>
          <a:p>
            <a:r>
              <a:rPr lang="en-GB" sz="1800">
                <a:ea typeface="+mn-lt"/>
                <a:cs typeface="+mn-lt"/>
              </a:rPr>
              <a:t>Young children will regularly look for two phenomena:</a:t>
            </a:r>
            <a:endParaRPr lang="en-GB" sz="1800">
              <a:cs typeface="Calibri" panose="020F0502020204030204"/>
            </a:endParaRPr>
          </a:p>
          <a:p>
            <a:pPr marL="0" indent="0">
              <a:buNone/>
            </a:pPr>
            <a:endParaRPr lang="en-GB" sz="1800">
              <a:ea typeface="+mn-lt"/>
              <a:cs typeface="+mn-lt"/>
            </a:endParaRPr>
          </a:p>
          <a:p>
            <a:pPr marL="0" indent="0">
              <a:buNone/>
            </a:pPr>
            <a:r>
              <a:rPr lang="en-GB" sz="1800">
                <a:ea typeface="+mn-lt"/>
                <a:cs typeface="+mn-lt"/>
              </a:rPr>
              <a:t>1. Is danger or stress present?</a:t>
            </a:r>
            <a:endParaRPr lang="en-GB" sz="1800">
              <a:cs typeface="Calibri"/>
            </a:endParaRPr>
          </a:p>
          <a:p>
            <a:pPr marL="0" indent="0">
              <a:buNone/>
            </a:pPr>
            <a:endParaRPr lang="en-GB" sz="1800">
              <a:cs typeface="Calibri"/>
            </a:endParaRPr>
          </a:p>
          <a:p>
            <a:pPr marL="0" indent="0">
              <a:buNone/>
            </a:pPr>
            <a:r>
              <a:rPr lang="en-GB" sz="1800">
                <a:ea typeface="+mn-lt"/>
                <a:cs typeface="+mn-lt"/>
              </a:rPr>
              <a:t>2. Where, or how easy will it be to reach my caregiver?</a:t>
            </a:r>
            <a:endParaRPr lang="en-GB" sz="1800">
              <a:cs typeface="Calibri"/>
            </a:endParaRPr>
          </a:p>
          <a:p>
            <a:endParaRPr lang="en-GB" sz="1800">
              <a:cs typeface="Calibri"/>
            </a:endParaRPr>
          </a:p>
        </p:txBody>
      </p:sp>
    </p:spTree>
    <p:extLst>
      <p:ext uri="{BB962C8B-B14F-4D97-AF65-F5344CB8AC3E}">
        <p14:creationId xmlns:p14="http://schemas.microsoft.com/office/powerpoint/2010/main" val="394289899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9A71E-87CE-A607-099A-4F2EDBA20FFF}"/>
              </a:ext>
            </a:extLst>
          </p:cNvPr>
          <p:cNvSpPr>
            <a:spLocks noGrp="1"/>
          </p:cNvSpPr>
          <p:nvPr>
            <p:ph type="title"/>
          </p:nvPr>
        </p:nvSpPr>
        <p:spPr>
          <a:xfrm>
            <a:off x="6634134" y="1396289"/>
            <a:ext cx="5006336" cy="1325563"/>
          </a:xfrm>
        </p:spPr>
        <p:txBody>
          <a:bodyPr>
            <a:normAutofit/>
          </a:bodyPr>
          <a:lstStyle/>
          <a:p>
            <a:r>
              <a:rPr lang="en-GB" dirty="0">
                <a:ea typeface="+mj-lt"/>
                <a:cs typeface="+mj-lt"/>
              </a:rPr>
              <a:t>Attachment and young children</a:t>
            </a:r>
            <a:endParaRPr lang="en-US" dirty="0"/>
          </a:p>
        </p:txBody>
      </p:sp>
      <p:sp>
        <p:nvSpPr>
          <p:cNvPr id="9"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9060A595-612B-3B6D-995E-5BA447204DA2}"/>
              </a:ext>
            </a:extLst>
          </p:cNvPr>
          <p:cNvPicPr>
            <a:picLocks noChangeAspect="1"/>
          </p:cNvPicPr>
          <p:nvPr/>
        </p:nvPicPr>
        <p:blipFill rotWithShape="1">
          <a:blip r:embed="rId3"/>
          <a:srcRect l="18562" r="22803"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3A9B3D00-DDEC-EE82-EA99-2F1E6EEEE22C}"/>
              </a:ext>
            </a:extLst>
          </p:cNvPr>
          <p:cNvSpPr>
            <a:spLocks noGrp="1"/>
          </p:cNvSpPr>
          <p:nvPr>
            <p:ph idx="1"/>
          </p:nvPr>
        </p:nvSpPr>
        <p:spPr>
          <a:xfrm>
            <a:off x="6638578" y="2871982"/>
            <a:ext cx="5004073" cy="3181684"/>
          </a:xfrm>
        </p:spPr>
        <p:txBody>
          <a:bodyPr vert="horz" lIns="91440" tIns="45720" rIns="91440" bIns="45720" rtlCol="0" anchor="t">
            <a:normAutofit/>
          </a:bodyPr>
          <a:lstStyle/>
          <a:p>
            <a:r>
              <a:rPr lang="en-GB" sz="1800">
                <a:ea typeface="+mn-lt"/>
                <a:cs typeface="+mn-lt"/>
              </a:rPr>
              <a:t>•Availability of the parent/primary caregiver</a:t>
            </a:r>
            <a:endParaRPr lang="en-GB" sz="1800">
              <a:cs typeface="Calibri" panose="020F0502020204030204"/>
            </a:endParaRPr>
          </a:p>
          <a:p>
            <a:r>
              <a:rPr lang="en-GB" sz="1800">
                <a:ea typeface="+mn-lt"/>
                <a:cs typeface="+mn-lt"/>
              </a:rPr>
              <a:t>•Fight responses and signalling behaviours </a:t>
            </a:r>
            <a:endParaRPr lang="en-GB" sz="1800"/>
          </a:p>
          <a:p>
            <a:endParaRPr lang="en-GB" sz="1800">
              <a:cs typeface="Calibri"/>
            </a:endParaRPr>
          </a:p>
        </p:txBody>
      </p:sp>
    </p:spTree>
    <p:extLst>
      <p:ext uri="{BB962C8B-B14F-4D97-AF65-F5344CB8AC3E}">
        <p14:creationId xmlns:p14="http://schemas.microsoft.com/office/powerpoint/2010/main" val="3893785003"/>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0F2D59-4BDD-7865-BD46-FE4AC9B5D009}"/>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Attachment behaviours</a:t>
            </a:r>
          </a:p>
        </p:txBody>
      </p:sp>
      <p:pic>
        <p:nvPicPr>
          <p:cNvPr id="8" name="Picture 8">
            <a:extLst>
              <a:ext uri="{FF2B5EF4-FFF2-40B4-BE49-F238E27FC236}">
                <a16:creationId xmlns:a16="http://schemas.microsoft.com/office/drawing/2014/main" id="{3FEF3348-E256-4A3B-3614-B611ECEC3DD0}"/>
              </a:ext>
            </a:extLst>
          </p:cNvPr>
          <p:cNvPicPr>
            <a:picLocks noChangeAspect="1"/>
          </p:cNvPicPr>
          <p:nvPr/>
        </p:nvPicPr>
        <p:blipFill rotWithShape="1">
          <a:blip r:embed="rId2"/>
          <a:srcRect l="5559" r="2" b="2"/>
          <a:stretch/>
        </p:blipFill>
        <p:spPr>
          <a:xfrm>
            <a:off x="317636" y="321734"/>
            <a:ext cx="3797570" cy="2010551"/>
          </a:xfrm>
          <a:prstGeom prst="rect">
            <a:avLst/>
          </a:prstGeom>
        </p:spPr>
      </p:pic>
      <p:pic>
        <p:nvPicPr>
          <p:cNvPr id="7" name="Picture 7" descr="A picture containing text&#10;&#10;Description automatically generated">
            <a:extLst>
              <a:ext uri="{FF2B5EF4-FFF2-40B4-BE49-F238E27FC236}">
                <a16:creationId xmlns:a16="http://schemas.microsoft.com/office/drawing/2014/main" id="{F7AD66AC-364A-3AEE-8278-446964BA5E68}"/>
              </a:ext>
            </a:extLst>
          </p:cNvPr>
          <p:cNvPicPr>
            <a:picLocks noChangeAspect="1"/>
          </p:cNvPicPr>
          <p:nvPr/>
        </p:nvPicPr>
        <p:blipFill rotWithShape="1">
          <a:blip r:embed="rId3"/>
          <a:srcRect t="14961" r="-1" b="3212"/>
          <a:stretch/>
        </p:blipFill>
        <p:spPr>
          <a:xfrm>
            <a:off x="4202549" y="321732"/>
            <a:ext cx="3793472" cy="4111323"/>
          </a:xfrm>
          <a:prstGeom prst="rect">
            <a:avLst/>
          </a:prstGeom>
        </p:spPr>
      </p:pic>
      <p:pic>
        <p:nvPicPr>
          <p:cNvPr id="9" name="Picture 9" descr="A picture containing indoor, person&#10;&#10;Description automatically generated">
            <a:extLst>
              <a:ext uri="{FF2B5EF4-FFF2-40B4-BE49-F238E27FC236}">
                <a16:creationId xmlns:a16="http://schemas.microsoft.com/office/drawing/2014/main" id="{8F70FB33-02C2-BD41-B1AF-5377DA15692A}"/>
              </a:ext>
            </a:extLst>
          </p:cNvPr>
          <p:cNvPicPr>
            <a:picLocks noChangeAspect="1"/>
          </p:cNvPicPr>
          <p:nvPr/>
        </p:nvPicPr>
        <p:blipFill rotWithShape="1">
          <a:blip r:embed="rId4"/>
          <a:srcRect t="13402" b="16015"/>
          <a:stretch/>
        </p:blipFill>
        <p:spPr>
          <a:xfrm>
            <a:off x="8086176" y="321733"/>
            <a:ext cx="3797984" cy="2010552"/>
          </a:xfrm>
          <a:prstGeom prst="rect">
            <a:avLst/>
          </a:prstGeom>
        </p:spPr>
      </p:pic>
      <p:pic>
        <p:nvPicPr>
          <p:cNvPr id="5" name="Picture 5" descr="A picture containing person, grass, outdoor, baby&#10;&#10;Description automatically generated">
            <a:extLst>
              <a:ext uri="{FF2B5EF4-FFF2-40B4-BE49-F238E27FC236}">
                <a16:creationId xmlns:a16="http://schemas.microsoft.com/office/drawing/2014/main" id="{188082D5-8CC5-777C-B575-D5A45005E6F1}"/>
              </a:ext>
            </a:extLst>
          </p:cNvPr>
          <p:cNvPicPr>
            <a:picLocks noChangeAspect="1"/>
          </p:cNvPicPr>
          <p:nvPr/>
        </p:nvPicPr>
        <p:blipFill rotWithShape="1">
          <a:blip r:embed="rId5"/>
          <a:srcRect t="12712" r="1" b="34221"/>
          <a:stretch/>
        </p:blipFill>
        <p:spPr>
          <a:xfrm>
            <a:off x="317634" y="2422097"/>
            <a:ext cx="3794760" cy="2013804"/>
          </a:xfrm>
          <a:prstGeom prst="rect">
            <a:avLst/>
          </a:prstGeom>
        </p:spPr>
      </p:pic>
      <p:pic>
        <p:nvPicPr>
          <p:cNvPr id="4" name="Picture 4" descr="A picture containing person, baby&#10;&#10;Description automatically generated">
            <a:extLst>
              <a:ext uri="{FF2B5EF4-FFF2-40B4-BE49-F238E27FC236}">
                <a16:creationId xmlns:a16="http://schemas.microsoft.com/office/drawing/2014/main" id="{CCEE365E-5C52-15A7-8D73-BC0F773107DA}"/>
              </a:ext>
            </a:extLst>
          </p:cNvPr>
          <p:cNvPicPr>
            <a:picLocks noGrp="1" noChangeAspect="1"/>
          </p:cNvPicPr>
          <p:nvPr>
            <p:ph idx="1"/>
          </p:nvPr>
        </p:nvPicPr>
        <p:blipFill rotWithShape="1">
          <a:blip r:embed="rId6"/>
          <a:srcRect b="9165"/>
          <a:stretch/>
        </p:blipFill>
        <p:spPr>
          <a:xfrm>
            <a:off x="8082952" y="2431705"/>
            <a:ext cx="3797983" cy="2000947"/>
          </a:xfrm>
          <a:prstGeom prst="rect">
            <a:avLst/>
          </a:prstGeom>
        </p:spPr>
      </p:pic>
      <p:pic>
        <p:nvPicPr>
          <p:cNvPr id="6" name="Picture 6">
            <a:extLst>
              <a:ext uri="{FF2B5EF4-FFF2-40B4-BE49-F238E27FC236}">
                <a16:creationId xmlns:a16="http://schemas.microsoft.com/office/drawing/2014/main" id="{041B4899-A8D4-15E7-B01B-587F8C2B3FD2}"/>
              </a:ext>
            </a:extLst>
          </p:cNvPr>
          <p:cNvPicPr>
            <a:picLocks noChangeAspect="1"/>
          </p:cNvPicPr>
          <p:nvPr/>
        </p:nvPicPr>
        <p:blipFill rotWithShape="1">
          <a:blip r:embed="rId7"/>
          <a:srcRect t="1355" r="1" b="4035"/>
          <a:stretch/>
        </p:blipFill>
        <p:spPr>
          <a:xfrm>
            <a:off x="317634" y="4525716"/>
            <a:ext cx="3794760" cy="2010551"/>
          </a:xfrm>
          <a:prstGeom prst="rect">
            <a:avLst/>
          </a:prstGeom>
        </p:spPr>
      </p:pic>
      <p:cxnSp>
        <p:nvCxnSpPr>
          <p:cNvPr id="16" name="Straight Connector 15">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92388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4E913B5-4F5D-E8B8-DBE9-1271E0FD0A72}"/>
              </a:ext>
            </a:extLst>
          </p:cNvPr>
          <p:cNvPicPr>
            <a:picLocks noChangeAspect="1"/>
          </p:cNvPicPr>
          <p:nvPr/>
        </p:nvPicPr>
        <p:blipFill rotWithShape="1">
          <a:blip r:embed="rId2"/>
          <a:srcRect l="25726" r="20371" b="6250"/>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9" name="Freeform: Shape 8">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39E34B-0463-8703-A198-320978B44991}"/>
              </a:ext>
            </a:extLst>
          </p:cNvPr>
          <p:cNvSpPr>
            <a:spLocks noGrp="1"/>
          </p:cNvSpPr>
          <p:nvPr>
            <p:ph type="title"/>
          </p:nvPr>
        </p:nvSpPr>
        <p:spPr>
          <a:xfrm>
            <a:off x="6801436" y="1396289"/>
            <a:ext cx="4819952" cy="1325563"/>
          </a:xfrm>
        </p:spPr>
        <p:txBody>
          <a:bodyPr>
            <a:normAutofit/>
          </a:bodyPr>
          <a:lstStyle/>
          <a:p>
            <a:r>
              <a:rPr lang="en-GB" dirty="0">
                <a:cs typeface="Calibri Light"/>
              </a:rPr>
              <a:t>The older infant</a:t>
            </a:r>
            <a:endParaRPr lang="en-GB" dirty="0"/>
          </a:p>
        </p:txBody>
      </p:sp>
      <p:sp>
        <p:nvSpPr>
          <p:cNvPr id="3" name="Content Placeholder 2">
            <a:extLst>
              <a:ext uri="{FF2B5EF4-FFF2-40B4-BE49-F238E27FC236}">
                <a16:creationId xmlns:a16="http://schemas.microsoft.com/office/drawing/2014/main" id="{8BC3934B-B7E6-767F-E775-93BC0BE2453B}"/>
              </a:ext>
            </a:extLst>
          </p:cNvPr>
          <p:cNvSpPr>
            <a:spLocks noGrp="1"/>
          </p:cNvSpPr>
          <p:nvPr>
            <p:ph idx="1"/>
          </p:nvPr>
        </p:nvSpPr>
        <p:spPr>
          <a:xfrm>
            <a:off x="6801435" y="2871982"/>
            <a:ext cx="4819951" cy="3181684"/>
          </a:xfrm>
        </p:spPr>
        <p:txBody>
          <a:bodyPr vert="horz" lIns="91440" tIns="45720" rIns="91440" bIns="45720" rtlCol="0" anchor="t">
            <a:normAutofit/>
          </a:bodyPr>
          <a:lstStyle/>
          <a:p>
            <a:r>
              <a:rPr lang="en-GB" sz="1800">
                <a:ea typeface="+mn-lt"/>
                <a:cs typeface="+mn-lt"/>
              </a:rPr>
              <a:t>As the young child develops, learns to walk etc, they will be able to run towards their primary caregiver. </a:t>
            </a:r>
            <a:endParaRPr lang="en-GB" sz="1800">
              <a:cs typeface="Calibri" panose="020F0502020204030204"/>
            </a:endParaRPr>
          </a:p>
          <a:p>
            <a:r>
              <a:rPr lang="en-GB" sz="1800">
                <a:ea typeface="+mn-lt"/>
                <a:cs typeface="+mn-lt"/>
              </a:rPr>
              <a:t>They can make sense of relationships and social situations</a:t>
            </a:r>
            <a:endParaRPr lang="en-GB" sz="1800"/>
          </a:p>
          <a:p>
            <a:r>
              <a:rPr lang="en-GB" sz="1800">
                <a:ea typeface="+mn-lt"/>
                <a:cs typeface="+mn-lt"/>
              </a:rPr>
              <a:t>All children (with only extreme exceptions) will attach to their carers.</a:t>
            </a:r>
            <a:endParaRPr lang="en-GB" sz="1800"/>
          </a:p>
          <a:p>
            <a:endParaRPr lang="en-GB" sz="1800">
              <a:cs typeface="Calibri"/>
            </a:endParaRPr>
          </a:p>
        </p:txBody>
      </p:sp>
    </p:spTree>
    <p:extLst>
      <p:ext uri="{BB962C8B-B14F-4D97-AF65-F5344CB8AC3E}">
        <p14:creationId xmlns:p14="http://schemas.microsoft.com/office/powerpoint/2010/main" val="2306742091"/>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FE07568-E5AF-8D29-6996-383E722A8C9F}"/>
              </a:ext>
            </a:extLst>
          </p:cNvPr>
          <p:cNvPicPr>
            <a:picLocks noChangeAspect="1"/>
          </p:cNvPicPr>
          <p:nvPr/>
        </p:nvPicPr>
        <p:blipFill rotWithShape="1">
          <a:blip r:embed="rId3"/>
          <a:srcRect t="7911" r="-1" b="26784"/>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9" name="Freeform: Shape 8">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69AE35-F34B-D42F-7F29-B471AA75E2F8}"/>
              </a:ext>
            </a:extLst>
          </p:cNvPr>
          <p:cNvSpPr>
            <a:spLocks noGrp="1"/>
          </p:cNvSpPr>
          <p:nvPr>
            <p:ph type="title"/>
          </p:nvPr>
        </p:nvSpPr>
        <p:spPr>
          <a:xfrm>
            <a:off x="6801436" y="1396289"/>
            <a:ext cx="4819952" cy="1325563"/>
          </a:xfrm>
        </p:spPr>
        <p:txBody>
          <a:bodyPr>
            <a:normAutofit/>
          </a:bodyPr>
          <a:lstStyle/>
          <a:p>
            <a:r>
              <a:rPr lang="en-GB" dirty="0">
                <a:ea typeface="+mj-lt"/>
                <a:cs typeface="+mj-lt"/>
              </a:rPr>
              <a:t>Attachment Figures</a:t>
            </a:r>
            <a:endParaRPr lang="en-US" dirty="0"/>
          </a:p>
        </p:txBody>
      </p:sp>
      <p:sp>
        <p:nvSpPr>
          <p:cNvPr id="3" name="Content Placeholder 2">
            <a:extLst>
              <a:ext uri="{FF2B5EF4-FFF2-40B4-BE49-F238E27FC236}">
                <a16:creationId xmlns:a16="http://schemas.microsoft.com/office/drawing/2014/main" id="{E780B6C8-B3FA-F94A-36A2-21E93E33BA6A}"/>
              </a:ext>
            </a:extLst>
          </p:cNvPr>
          <p:cNvSpPr>
            <a:spLocks noGrp="1"/>
          </p:cNvSpPr>
          <p:nvPr>
            <p:ph idx="1"/>
          </p:nvPr>
        </p:nvSpPr>
        <p:spPr>
          <a:xfrm>
            <a:off x="6801435" y="2871982"/>
            <a:ext cx="4819951" cy="3181684"/>
          </a:xfrm>
        </p:spPr>
        <p:txBody>
          <a:bodyPr vert="horz" lIns="91440" tIns="45720" rIns="91440" bIns="45720" rtlCol="0" anchor="t">
            <a:normAutofit/>
          </a:bodyPr>
          <a:lstStyle/>
          <a:p>
            <a:r>
              <a:rPr lang="en-GB" sz="1800">
                <a:ea typeface="+mn-lt"/>
                <a:cs typeface="+mn-lt"/>
              </a:rPr>
              <a:t>Primary Caregivers and attachment figures</a:t>
            </a:r>
            <a:endParaRPr lang="en-GB" sz="1800">
              <a:cs typeface="Calibri" panose="020F0502020204030204"/>
            </a:endParaRPr>
          </a:p>
          <a:p>
            <a:r>
              <a:rPr lang="en-GB" sz="1800">
                <a:ea typeface="+mn-lt"/>
                <a:cs typeface="+mn-lt"/>
              </a:rPr>
              <a:t>Guarded and cautious around unfamiliar adults </a:t>
            </a:r>
            <a:endParaRPr lang="en-GB" sz="1800"/>
          </a:p>
          <a:p>
            <a:endParaRPr lang="en-GB" sz="1800">
              <a:cs typeface="Calibri"/>
            </a:endParaRPr>
          </a:p>
        </p:txBody>
      </p:sp>
    </p:spTree>
    <p:extLst>
      <p:ext uri="{BB962C8B-B14F-4D97-AF65-F5344CB8AC3E}">
        <p14:creationId xmlns:p14="http://schemas.microsoft.com/office/powerpoint/2010/main" val="2593702810"/>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3A614-E293-1F57-1E5D-16D2DA6BD761}"/>
              </a:ext>
            </a:extLst>
          </p:cNvPr>
          <p:cNvSpPr>
            <a:spLocks noGrp="1"/>
          </p:cNvSpPr>
          <p:nvPr>
            <p:ph type="title"/>
          </p:nvPr>
        </p:nvSpPr>
        <p:spPr>
          <a:xfrm>
            <a:off x="6634134" y="1396289"/>
            <a:ext cx="5006336" cy="1325563"/>
          </a:xfrm>
        </p:spPr>
        <p:txBody>
          <a:bodyPr>
            <a:normAutofit/>
          </a:bodyPr>
          <a:lstStyle/>
          <a:p>
            <a:r>
              <a:rPr lang="en-GB" dirty="0">
                <a:ea typeface="+mj-lt"/>
                <a:cs typeface="+mj-lt"/>
              </a:rPr>
              <a:t>Maintenance of Attachment System</a:t>
            </a:r>
            <a:endParaRPr lang="en-US" dirty="0"/>
          </a:p>
        </p:txBody>
      </p:sp>
      <p:sp>
        <p:nvSpPr>
          <p:cNvPr id="9"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Background pattern&#10;&#10;Description automatically generated">
            <a:extLst>
              <a:ext uri="{FF2B5EF4-FFF2-40B4-BE49-F238E27FC236}">
                <a16:creationId xmlns:a16="http://schemas.microsoft.com/office/drawing/2014/main" id="{5896C9BE-CD22-CC8A-CA6D-F4F278207CA1}"/>
              </a:ext>
            </a:extLst>
          </p:cNvPr>
          <p:cNvPicPr>
            <a:picLocks noChangeAspect="1"/>
          </p:cNvPicPr>
          <p:nvPr/>
        </p:nvPicPr>
        <p:blipFill rotWithShape="1">
          <a:blip r:embed="rId3"/>
          <a:srcRect l="27744" r="13842"/>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53697805-9933-2CA6-7F8E-C61D8B72B554}"/>
              </a:ext>
            </a:extLst>
          </p:cNvPr>
          <p:cNvSpPr>
            <a:spLocks noGrp="1"/>
          </p:cNvSpPr>
          <p:nvPr>
            <p:ph idx="1"/>
          </p:nvPr>
        </p:nvSpPr>
        <p:spPr>
          <a:xfrm>
            <a:off x="6638578" y="2871982"/>
            <a:ext cx="5004073" cy="3181684"/>
          </a:xfrm>
        </p:spPr>
        <p:txBody>
          <a:bodyPr vert="horz" lIns="91440" tIns="45720" rIns="91440" bIns="45720" rtlCol="0" anchor="t">
            <a:normAutofit/>
          </a:bodyPr>
          <a:lstStyle/>
          <a:p>
            <a:pPr>
              <a:spcBef>
                <a:spcPts val="0"/>
              </a:spcBef>
            </a:pPr>
            <a:r>
              <a:rPr lang="en-US" sz="1800">
                <a:ea typeface="+mn-lt"/>
                <a:cs typeface="+mn-lt"/>
              </a:rPr>
              <a:t>If attachment behaviours fail to achieve their goal, the system will remain activated – along with this will go the arousal and distress that accompanies the activated system.</a:t>
            </a:r>
          </a:p>
          <a:p>
            <a:pPr>
              <a:spcBef>
                <a:spcPts val="0"/>
              </a:spcBef>
            </a:pPr>
            <a:r>
              <a:rPr lang="en-US" sz="1800" i="1">
                <a:ea typeface="+mn-lt"/>
                <a:cs typeface="+mn-lt"/>
              </a:rPr>
              <a:t>Protest</a:t>
            </a:r>
            <a:endParaRPr lang="en-GB" sz="1800">
              <a:ea typeface="+mn-lt"/>
              <a:cs typeface="+mn-lt"/>
            </a:endParaRPr>
          </a:p>
          <a:p>
            <a:pPr>
              <a:spcBef>
                <a:spcPts val="0"/>
              </a:spcBef>
            </a:pPr>
            <a:r>
              <a:rPr lang="en-US" sz="1800" i="1">
                <a:ea typeface="+mn-lt"/>
                <a:cs typeface="+mn-lt"/>
              </a:rPr>
              <a:t>Despair – period of grief and mourning</a:t>
            </a:r>
            <a:endParaRPr lang="en-GB" sz="1800">
              <a:ea typeface="+mn-lt"/>
              <a:cs typeface="+mn-lt"/>
            </a:endParaRPr>
          </a:p>
          <a:p>
            <a:pPr>
              <a:spcBef>
                <a:spcPts val="0"/>
              </a:spcBef>
            </a:pPr>
            <a:r>
              <a:rPr lang="en-US" sz="1800" i="1">
                <a:ea typeface="+mn-lt"/>
                <a:cs typeface="+mn-lt"/>
              </a:rPr>
              <a:t>Detachment </a:t>
            </a:r>
            <a:endParaRPr lang="en-GB" sz="1800">
              <a:ea typeface="+mn-lt"/>
              <a:cs typeface="+mn-lt"/>
            </a:endParaRPr>
          </a:p>
          <a:p>
            <a:endParaRPr lang="en-GB" sz="1800">
              <a:cs typeface="Calibri"/>
            </a:endParaRPr>
          </a:p>
        </p:txBody>
      </p:sp>
    </p:spTree>
    <p:extLst>
      <p:ext uri="{BB962C8B-B14F-4D97-AF65-F5344CB8AC3E}">
        <p14:creationId xmlns:p14="http://schemas.microsoft.com/office/powerpoint/2010/main" val="1068982674"/>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24C46-4644-FF74-1879-1DC17F6AE808}"/>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Circle of Security</a:t>
            </a:r>
          </a:p>
        </p:txBody>
      </p:sp>
      <p:pic>
        <p:nvPicPr>
          <p:cNvPr id="4" name="Picture 4" descr="Text&#10;&#10;Description automatically generated">
            <a:extLst>
              <a:ext uri="{FF2B5EF4-FFF2-40B4-BE49-F238E27FC236}">
                <a16:creationId xmlns:a16="http://schemas.microsoft.com/office/drawing/2014/main" id="{26C1D2E5-5E59-6012-F932-E551361A5D7C}"/>
              </a:ext>
            </a:extLst>
          </p:cNvPr>
          <p:cNvPicPr>
            <a:picLocks noGrp="1" noChangeAspect="1"/>
          </p:cNvPicPr>
          <p:nvPr>
            <p:ph idx="1"/>
          </p:nvPr>
        </p:nvPicPr>
        <p:blipFill>
          <a:blip r:embed="rId2"/>
          <a:stretch>
            <a:fillRect/>
          </a:stretch>
        </p:blipFill>
        <p:spPr>
          <a:xfrm>
            <a:off x="2258272" y="1675227"/>
            <a:ext cx="7675455" cy="4394199"/>
          </a:xfrm>
          <a:prstGeom prst="rect">
            <a:avLst/>
          </a:prstGeom>
        </p:spPr>
      </p:pic>
    </p:spTree>
    <p:extLst>
      <p:ext uri="{BB962C8B-B14F-4D97-AF65-F5344CB8AC3E}">
        <p14:creationId xmlns:p14="http://schemas.microsoft.com/office/powerpoint/2010/main" val="36498674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13EF0-4221-2EE1-B1FE-B4603F1829DB}"/>
              </a:ext>
            </a:extLst>
          </p:cNvPr>
          <p:cNvSpPr>
            <a:spLocks noGrp="1"/>
          </p:cNvSpPr>
          <p:nvPr>
            <p:ph type="title"/>
          </p:nvPr>
        </p:nvSpPr>
        <p:spPr>
          <a:xfrm>
            <a:off x="6634134" y="1396289"/>
            <a:ext cx="5006336" cy="1325563"/>
          </a:xfrm>
        </p:spPr>
        <p:txBody>
          <a:bodyPr>
            <a:normAutofit/>
          </a:bodyPr>
          <a:lstStyle/>
          <a:p>
            <a:r>
              <a:rPr lang="en-GB" dirty="0">
                <a:cs typeface="Calibri Light"/>
              </a:rPr>
              <a:t>Safe haven and Secure base</a:t>
            </a:r>
            <a:endParaRPr lang="en-US" dirty="0"/>
          </a:p>
        </p:txBody>
      </p:sp>
      <p:sp>
        <p:nvSpPr>
          <p:cNvPr id="10" name="Freeform: Shape 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Background pattern&#10;&#10;Description automatically generated">
            <a:extLst>
              <a:ext uri="{FF2B5EF4-FFF2-40B4-BE49-F238E27FC236}">
                <a16:creationId xmlns:a16="http://schemas.microsoft.com/office/drawing/2014/main" id="{68EC5400-18A2-4E5E-90A8-6A0046C74EEF}"/>
              </a:ext>
            </a:extLst>
          </p:cNvPr>
          <p:cNvPicPr>
            <a:picLocks noChangeAspect="1"/>
          </p:cNvPicPr>
          <p:nvPr/>
        </p:nvPicPr>
        <p:blipFill rotWithShape="1">
          <a:blip r:embed="rId3"/>
          <a:srcRect l="15534" r="29565"/>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75643340-A55F-239A-C157-C3E7E6D81DB1}"/>
              </a:ext>
            </a:extLst>
          </p:cNvPr>
          <p:cNvSpPr>
            <a:spLocks noGrp="1"/>
          </p:cNvSpPr>
          <p:nvPr>
            <p:ph idx="1"/>
          </p:nvPr>
        </p:nvSpPr>
        <p:spPr>
          <a:xfrm>
            <a:off x="6638578" y="2871982"/>
            <a:ext cx="5004073" cy="3181684"/>
          </a:xfrm>
        </p:spPr>
        <p:txBody>
          <a:bodyPr vert="horz" lIns="91440" tIns="45720" rIns="91440" bIns="45720" rtlCol="0" anchor="t">
            <a:normAutofit/>
          </a:bodyPr>
          <a:lstStyle/>
          <a:p>
            <a:r>
              <a:rPr lang="en-GB" sz="1800">
                <a:ea typeface="+mn-lt"/>
                <a:cs typeface="+mn-lt"/>
              </a:rPr>
              <a:t>Attachment figures and the safe haven</a:t>
            </a:r>
          </a:p>
          <a:p>
            <a:r>
              <a:rPr lang="en-GB" sz="1800">
                <a:ea typeface="+mn-lt"/>
                <a:cs typeface="+mn-lt"/>
              </a:rPr>
              <a:t>Lack of a secure base can have significant development consequences.</a:t>
            </a:r>
          </a:p>
          <a:p>
            <a:endParaRPr lang="en-GB" sz="1800">
              <a:cs typeface="Calibri"/>
            </a:endParaRPr>
          </a:p>
        </p:txBody>
      </p:sp>
    </p:spTree>
    <p:extLst>
      <p:ext uri="{BB962C8B-B14F-4D97-AF65-F5344CB8AC3E}">
        <p14:creationId xmlns:p14="http://schemas.microsoft.com/office/powerpoint/2010/main" val="963249273"/>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4" descr="A picture containing wearing, hat, person, purple&#10;&#10;Description automatically generated">
            <a:extLst>
              <a:ext uri="{FF2B5EF4-FFF2-40B4-BE49-F238E27FC236}">
                <a16:creationId xmlns:a16="http://schemas.microsoft.com/office/drawing/2014/main" id="{B061F689-C3DD-8D2B-4F44-224A3D37995C}"/>
              </a:ext>
            </a:extLst>
          </p:cNvPr>
          <p:cNvPicPr>
            <a:picLocks noChangeAspect="1"/>
          </p:cNvPicPr>
          <p:nvPr/>
        </p:nvPicPr>
        <p:blipFill rotWithShape="1">
          <a:blip r:embed="rId2"/>
          <a:srcRect l="9133" r="33882"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9" name="Freeform: Shape 8">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3EC274-17A7-88F0-C529-08B6EA4EC436}"/>
              </a:ext>
            </a:extLst>
          </p:cNvPr>
          <p:cNvSpPr>
            <a:spLocks noGrp="1"/>
          </p:cNvSpPr>
          <p:nvPr>
            <p:ph type="title"/>
          </p:nvPr>
        </p:nvSpPr>
        <p:spPr>
          <a:xfrm>
            <a:off x="804673" y="1396289"/>
            <a:ext cx="4782458" cy="1325563"/>
          </a:xfrm>
        </p:spPr>
        <p:txBody>
          <a:bodyPr>
            <a:normAutofit/>
          </a:bodyPr>
          <a:lstStyle/>
          <a:p>
            <a:r>
              <a:rPr lang="en-GB" dirty="0">
                <a:ea typeface="+mj-lt"/>
                <a:cs typeface="+mj-lt"/>
              </a:rPr>
              <a:t>Emotion Regulation</a:t>
            </a:r>
            <a:endParaRPr lang="en-US" dirty="0"/>
          </a:p>
        </p:txBody>
      </p:sp>
      <p:sp>
        <p:nvSpPr>
          <p:cNvPr id="3" name="Content Placeholder 2">
            <a:extLst>
              <a:ext uri="{FF2B5EF4-FFF2-40B4-BE49-F238E27FC236}">
                <a16:creationId xmlns:a16="http://schemas.microsoft.com/office/drawing/2014/main" id="{3B1C8CD6-3888-89DC-E7C8-D2EB729DBAC8}"/>
              </a:ext>
            </a:extLst>
          </p:cNvPr>
          <p:cNvSpPr>
            <a:spLocks noGrp="1"/>
          </p:cNvSpPr>
          <p:nvPr>
            <p:ph idx="1"/>
          </p:nvPr>
        </p:nvSpPr>
        <p:spPr>
          <a:xfrm>
            <a:off x="804672" y="2871982"/>
            <a:ext cx="4782458" cy="3181684"/>
          </a:xfrm>
        </p:spPr>
        <p:txBody>
          <a:bodyPr vert="horz" lIns="91440" tIns="45720" rIns="91440" bIns="45720" rtlCol="0" anchor="t">
            <a:normAutofit/>
          </a:bodyPr>
          <a:lstStyle/>
          <a:p>
            <a:r>
              <a:rPr lang="en-GB" sz="1800">
                <a:ea typeface="+mn-lt"/>
                <a:cs typeface="+mn-lt"/>
              </a:rPr>
              <a:t>Young babies cannot regulate their emotions, they do not know how. Therefore, they need adults around to help them to cope with the arousal.</a:t>
            </a:r>
            <a:endParaRPr lang="en-GB" sz="1800">
              <a:cs typeface="Calibri" panose="020F0502020204030204"/>
            </a:endParaRPr>
          </a:p>
          <a:p>
            <a:r>
              <a:rPr lang="en-GB" sz="1800">
                <a:ea typeface="+mn-lt"/>
                <a:cs typeface="+mn-lt"/>
              </a:rPr>
              <a:t>Interaction between caregivers and babies is a dual process. Parent and child respond to each other, each can respond and predict the other’s reactions and behaviours as well as their own during interactions with each other.</a:t>
            </a:r>
            <a:endParaRPr lang="en-GB" sz="1800"/>
          </a:p>
          <a:p>
            <a:endParaRPr lang="en-GB" sz="1800">
              <a:cs typeface="Calibri"/>
            </a:endParaRPr>
          </a:p>
        </p:txBody>
      </p:sp>
    </p:spTree>
    <p:extLst>
      <p:ext uri="{BB962C8B-B14F-4D97-AF65-F5344CB8AC3E}">
        <p14:creationId xmlns:p14="http://schemas.microsoft.com/office/powerpoint/2010/main" val="268667806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A946E-3562-6A87-86A8-A80938933BBC}"/>
              </a:ext>
            </a:extLst>
          </p:cNvPr>
          <p:cNvSpPr>
            <a:spLocks noGrp="1"/>
          </p:cNvSpPr>
          <p:nvPr>
            <p:ph type="title"/>
          </p:nvPr>
        </p:nvSpPr>
        <p:spPr>
          <a:xfrm>
            <a:off x="6634134" y="1396289"/>
            <a:ext cx="5006336" cy="1325563"/>
          </a:xfrm>
        </p:spPr>
        <p:txBody>
          <a:bodyPr>
            <a:normAutofit/>
          </a:bodyPr>
          <a:lstStyle/>
          <a:p>
            <a:r>
              <a:rPr lang="en-GB" dirty="0">
                <a:cs typeface="Calibri Light"/>
              </a:rPr>
              <a:t>Emotion Regulation</a:t>
            </a:r>
            <a:endParaRPr lang="en-GB" dirty="0"/>
          </a:p>
        </p:txBody>
      </p:sp>
      <p:sp>
        <p:nvSpPr>
          <p:cNvPr id="10" name="Freeform: Shape 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Background pattern&#10;&#10;Description automatically generated">
            <a:extLst>
              <a:ext uri="{FF2B5EF4-FFF2-40B4-BE49-F238E27FC236}">
                <a16:creationId xmlns:a16="http://schemas.microsoft.com/office/drawing/2014/main" id="{0702F7C8-078F-3E8E-A5DC-E7C78CFD3853}"/>
              </a:ext>
            </a:extLst>
          </p:cNvPr>
          <p:cNvPicPr>
            <a:picLocks noChangeAspect="1"/>
          </p:cNvPicPr>
          <p:nvPr/>
        </p:nvPicPr>
        <p:blipFill rotWithShape="1">
          <a:blip r:embed="rId3"/>
          <a:srcRect l="10553" r="30812"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1F46A8E7-DF75-1F49-FC0E-4D75F2795775}"/>
              </a:ext>
            </a:extLst>
          </p:cNvPr>
          <p:cNvSpPr>
            <a:spLocks noGrp="1"/>
          </p:cNvSpPr>
          <p:nvPr>
            <p:ph idx="1"/>
          </p:nvPr>
        </p:nvSpPr>
        <p:spPr>
          <a:xfrm>
            <a:off x="6638578" y="2871982"/>
            <a:ext cx="5004073" cy="3181684"/>
          </a:xfrm>
        </p:spPr>
        <p:txBody>
          <a:bodyPr vert="horz" lIns="91440" tIns="45720" rIns="91440" bIns="45720" rtlCol="0" anchor="t">
            <a:normAutofit/>
          </a:bodyPr>
          <a:lstStyle/>
          <a:p>
            <a:pPr>
              <a:buNone/>
            </a:pPr>
            <a:r>
              <a:rPr lang="en-GB" sz="1800">
                <a:ea typeface="+mn-lt"/>
                <a:cs typeface="+mn-lt"/>
              </a:rPr>
              <a:t>•Regulation and co-regulation</a:t>
            </a:r>
            <a:endParaRPr lang="en-US" sz="1800"/>
          </a:p>
          <a:p>
            <a:pPr>
              <a:buNone/>
            </a:pPr>
            <a:endParaRPr lang="en-GB" sz="1800">
              <a:cs typeface="Calibri"/>
            </a:endParaRPr>
          </a:p>
          <a:p>
            <a:pPr>
              <a:buNone/>
            </a:pPr>
            <a:r>
              <a:rPr lang="en-GB" sz="1800">
                <a:ea typeface="+mn-lt"/>
                <a:cs typeface="+mn-lt"/>
              </a:rPr>
              <a:t>•Neuroscience</a:t>
            </a:r>
            <a:endParaRPr lang="en-GB" sz="1800"/>
          </a:p>
          <a:p>
            <a:pPr marL="0" indent="0">
              <a:buNone/>
            </a:pPr>
            <a:endParaRPr lang="en-GB" sz="1800">
              <a:cs typeface="Calibri" panose="020F0502020204030204"/>
            </a:endParaRPr>
          </a:p>
          <a:p>
            <a:endParaRPr lang="en-GB" sz="1800">
              <a:cs typeface="Calibri" panose="020F0502020204030204"/>
            </a:endParaRPr>
          </a:p>
        </p:txBody>
      </p:sp>
    </p:spTree>
    <p:extLst>
      <p:ext uri="{BB962C8B-B14F-4D97-AF65-F5344CB8AC3E}">
        <p14:creationId xmlns:p14="http://schemas.microsoft.com/office/powerpoint/2010/main" val="1263021181"/>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FE64ECA-1749-64FA-632A-1B3F2C118550}"/>
              </a:ext>
            </a:extLst>
          </p:cNvPr>
          <p:cNvPicPr>
            <a:picLocks noChangeAspect="1"/>
          </p:cNvPicPr>
          <p:nvPr/>
        </p:nvPicPr>
        <p:blipFill rotWithShape="1">
          <a:blip r:embed="rId3"/>
          <a:srcRect l="25014" r="6756" b="-1"/>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10" name="Freeform: Shape 9">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9220E5-8C4D-AB7E-B02F-4680C81D3CE7}"/>
              </a:ext>
            </a:extLst>
          </p:cNvPr>
          <p:cNvSpPr>
            <a:spLocks noGrp="1"/>
          </p:cNvSpPr>
          <p:nvPr>
            <p:ph type="title"/>
          </p:nvPr>
        </p:nvSpPr>
        <p:spPr>
          <a:xfrm>
            <a:off x="6801436" y="1396289"/>
            <a:ext cx="4819952" cy="1325563"/>
          </a:xfrm>
        </p:spPr>
        <p:txBody>
          <a:bodyPr>
            <a:normAutofit/>
          </a:bodyPr>
          <a:lstStyle/>
          <a:p>
            <a:r>
              <a:rPr lang="en-GB" dirty="0">
                <a:cs typeface="Calibri Light"/>
              </a:rPr>
              <a:t>Biological Stress Systems</a:t>
            </a:r>
            <a:endParaRPr lang="en-GB" dirty="0"/>
          </a:p>
        </p:txBody>
      </p:sp>
      <p:sp>
        <p:nvSpPr>
          <p:cNvPr id="3" name="Content Placeholder 2">
            <a:extLst>
              <a:ext uri="{FF2B5EF4-FFF2-40B4-BE49-F238E27FC236}">
                <a16:creationId xmlns:a16="http://schemas.microsoft.com/office/drawing/2014/main" id="{D29D63C5-6399-B07B-61A3-9C624B39A283}"/>
              </a:ext>
            </a:extLst>
          </p:cNvPr>
          <p:cNvSpPr>
            <a:spLocks noGrp="1"/>
          </p:cNvSpPr>
          <p:nvPr>
            <p:ph idx="1"/>
          </p:nvPr>
        </p:nvSpPr>
        <p:spPr>
          <a:xfrm>
            <a:off x="6801435" y="2871982"/>
            <a:ext cx="4819951" cy="3181684"/>
          </a:xfrm>
        </p:spPr>
        <p:txBody>
          <a:bodyPr vert="horz" lIns="91440" tIns="45720" rIns="91440" bIns="45720" rtlCol="0" anchor="t">
            <a:normAutofit/>
          </a:bodyPr>
          <a:lstStyle/>
          <a:p>
            <a:r>
              <a:rPr lang="en-GB" sz="1800">
                <a:ea typeface="+mn-lt"/>
                <a:cs typeface="+mn-lt"/>
              </a:rPr>
              <a:t>Stress hormone – Cortisol</a:t>
            </a:r>
            <a:endParaRPr lang="en-GB" sz="1800">
              <a:cs typeface="Calibri"/>
            </a:endParaRPr>
          </a:p>
          <a:p>
            <a:pPr marL="0" indent="0">
              <a:buNone/>
            </a:pPr>
            <a:endParaRPr lang="en-GB" sz="1800">
              <a:cs typeface="Calibri"/>
            </a:endParaRPr>
          </a:p>
          <a:p>
            <a:endParaRPr lang="en-GB" sz="1800">
              <a:cs typeface="Calibri"/>
            </a:endParaRPr>
          </a:p>
        </p:txBody>
      </p:sp>
    </p:spTree>
    <p:extLst>
      <p:ext uri="{BB962C8B-B14F-4D97-AF65-F5344CB8AC3E}">
        <p14:creationId xmlns:p14="http://schemas.microsoft.com/office/powerpoint/2010/main" val="3545983993"/>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2C845-9EBB-C596-D3FB-BC3A04611CF1}"/>
              </a:ext>
            </a:extLst>
          </p:cNvPr>
          <p:cNvSpPr>
            <a:spLocks noGrp="1"/>
          </p:cNvSpPr>
          <p:nvPr>
            <p:ph type="title"/>
          </p:nvPr>
        </p:nvSpPr>
        <p:spPr>
          <a:xfrm>
            <a:off x="6634134" y="1396289"/>
            <a:ext cx="5006336" cy="1325563"/>
          </a:xfrm>
        </p:spPr>
        <p:txBody>
          <a:bodyPr>
            <a:normAutofit/>
          </a:bodyPr>
          <a:lstStyle/>
          <a:p>
            <a:r>
              <a:rPr lang="en-GB" dirty="0">
                <a:ea typeface="+mj-lt"/>
                <a:cs typeface="+mj-lt"/>
              </a:rPr>
              <a:t>The Internal Working Model</a:t>
            </a:r>
            <a:endParaRPr lang="en-US" dirty="0"/>
          </a:p>
        </p:txBody>
      </p:sp>
      <p:sp>
        <p:nvSpPr>
          <p:cNvPr id="9"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Diagram, engineering drawing&#10;&#10;Description automatically generated">
            <a:extLst>
              <a:ext uri="{FF2B5EF4-FFF2-40B4-BE49-F238E27FC236}">
                <a16:creationId xmlns:a16="http://schemas.microsoft.com/office/drawing/2014/main" id="{9D50E5B8-513D-4FC5-C806-D6D97578274F}"/>
              </a:ext>
            </a:extLst>
          </p:cNvPr>
          <p:cNvPicPr>
            <a:picLocks noChangeAspect="1"/>
          </p:cNvPicPr>
          <p:nvPr/>
        </p:nvPicPr>
        <p:blipFill rotWithShape="1">
          <a:blip r:embed="rId3"/>
          <a:srcRect t="9298" r="1" b="8167"/>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5A490BD9-DCAC-A216-C347-19B39393EE7B}"/>
              </a:ext>
            </a:extLst>
          </p:cNvPr>
          <p:cNvSpPr>
            <a:spLocks noGrp="1"/>
          </p:cNvSpPr>
          <p:nvPr>
            <p:ph idx="1"/>
          </p:nvPr>
        </p:nvSpPr>
        <p:spPr>
          <a:xfrm>
            <a:off x="6638578" y="2871982"/>
            <a:ext cx="5004073" cy="3181684"/>
          </a:xfrm>
        </p:spPr>
        <p:txBody>
          <a:bodyPr vert="horz" lIns="91440" tIns="45720" rIns="91440" bIns="45720" rtlCol="0" anchor="t">
            <a:normAutofit/>
          </a:bodyPr>
          <a:lstStyle/>
          <a:p>
            <a:r>
              <a:rPr lang="en-GB" sz="1500">
                <a:ea typeface="+mn-lt"/>
                <a:cs typeface="+mn-lt"/>
              </a:rPr>
              <a:t>Mental Representation (internal working model) </a:t>
            </a:r>
            <a:endParaRPr lang="en-GB" sz="1500">
              <a:cs typeface="Calibri" panose="020F0502020204030204"/>
            </a:endParaRPr>
          </a:p>
          <a:p>
            <a:r>
              <a:rPr lang="en-GB" sz="1500">
                <a:ea typeface="+mn-lt"/>
                <a:cs typeface="+mn-lt"/>
              </a:rPr>
              <a:t>of their own worthiness</a:t>
            </a:r>
            <a:endParaRPr lang="en-GB" sz="1500"/>
          </a:p>
          <a:p>
            <a:r>
              <a:rPr lang="en-GB" sz="1500">
                <a:ea typeface="+mn-lt"/>
                <a:cs typeface="+mn-lt"/>
              </a:rPr>
              <a:t>•</a:t>
            </a:r>
            <a:endParaRPr lang="en-GB" sz="1500"/>
          </a:p>
          <a:p>
            <a:r>
              <a:rPr lang="en-GB" sz="1500">
                <a:ea typeface="+mn-lt"/>
                <a:cs typeface="+mn-lt"/>
              </a:rPr>
              <a:t>•The Self</a:t>
            </a:r>
            <a:endParaRPr lang="en-GB" sz="1500"/>
          </a:p>
          <a:p>
            <a:r>
              <a:rPr lang="en-GB" sz="1500">
                <a:ea typeface="+mn-lt"/>
                <a:cs typeface="+mn-lt"/>
              </a:rPr>
              <a:t>•Other People</a:t>
            </a:r>
            <a:endParaRPr lang="en-GB" sz="1500"/>
          </a:p>
          <a:p>
            <a:r>
              <a:rPr lang="en-GB" sz="1500">
                <a:ea typeface="+mn-lt"/>
                <a:cs typeface="+mn-lt"/>
              </a:rPr>
              <a:t>•The Relationship between self and others.</a:t>
            </a:r>
            <a:endParaRPr lang="en-GB" sz="1500"/>
          </a:p>
          <a:p>
            <a:r>
              <a:rPr lang="en-GB" sz="1500">
                <a:ea typeface="+mn-lt"/>
                <a:cs typeface="+mn-lt"/>
              </a:rPr>
              <a:t>•The quality of the close relationships developed as a young child, has a significant impact on how the self, others and social relationships are viewed, not just in childhood, but also into adulthood. </a:t>
            </a:r>
            <a:endParaRPr lang="en-GB" sz="1500"/>
          </a:p>
          <a:p>
            <a:endParaRPr lang="en-GB" sz="1500">
              <a:cs typeface="Calibri"/>
            </a:endParaRPr>
          </a:p>
        </p:txBody>
      </p:sp>
    </p:spTree>
    <p:extLst>
      <p:ext uri="{BB962C8B-B14F-4D97-AF65-F5344CB8AC3E}">
        <p14:creationId xmlns:p14="http://schemas.microsoft.com/office/powerpoint/2010/main" val="3275225769"/>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descr="Background pattern&#10;&#10;Description automatically generated">
            <a:extLst>
              <a:ext uri="{FF2B5EF4-FFF2-40B4-BE49-F238E27FC236}">
                <a16:creationId xmlns:a16="http://schemas.microsoft.com/office/drawing/2014/main" id="{E6D442F1-7A7F-08B6-ED50-030F42AD3537}"/>
              </a:ext>
            </a:extLst>
          </p:cNvPr>
          <p:cNvPicPr>
            <a:picLocks noChangeAspect="1"/>
          </p:cNvPicPr>
          <p:nvPr/>
        </p:nvPicPr>
        <p:blipFill rotWithShape="1">
          <a:blip r:embed="rId2"/>
          <a:srcRect l="22965" r="9062"/>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15" name="Freeform: Shape 14">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7" name="Freeform: Shape 16">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3C051D-BEB2-0179-587C-99E4FD8E1B9F}"/>
              </a:ext>
            </a:extLst>
          </p:cNvPr>
          <p:cNvSpPr>
            <a:spLocks noGrp="1"/>
          </p:cNvSpPr>
          <p:nvPr>
            <p:ph type="title"/>
          </p:nvPr>
        </p:nvSpPr>
        <p:spPr>
          <a:xfrm>
            <a:off x="6801436" y="1396289"/>
            <a:ext cx="4819952" cy="1325563"/>
          </a:xfrm>
        </p:spPr>
        <p:txBody>
          <a:bodyPr>
            <a:normAutofit/>
          </a:bodyPr>
          <a:lstStyle/>
          <a:p>
            <a:r>
              <a:rPr lang="en-GB">
                <a:cs typeface="Calibri Light"/>
              </a:rPr>
              <a:t>Cont'd...</a:t>
            </a:r>
            <a:endParaRPr lang="en-GB"/>
          </a:p>
        </p:txBody>
      </p:sp>
      <p:sp>
        <p:nvSpPr>
          <p:cNvPr id="3" name="Content Placeholder 2">
            <a:extLst>
              <a:ext uri="{FF2B5EF4-FFF2-40B4-BE49-F238E27FC236}">
                <a16:creationId xmlns:a16="http://schemas.microsoft.com/office/drawing/2014/main" id="{D37BF5EA-A4E4-D388-5971-039DA1131F1C}"/>
              </a:ext>
            </a:extLst>
          </p:cNvPr>
          <p:cNvSpPr>
            <a:spLocks noGrp="1"/>
          </p:cNvSpPr>
          <p:nvPr>
            <p:ph idx="1"/>
          </p:nvPr>
        </p:nvSpPr>
        <p:spPr>
          <a:xfrm>
            <a:off x="6801435" y="2871982"/>
            <a:ext cx="4819951" cy="3181684"/>
          </a:xfrm>
        </p:spPr>
        <p:txBody>
          <a:bodyPr vert="horz" lIns="91440" tIns="45720" rIns="91440" bIns="45720" rtlCol="0" anchor="t">
            <a:normAutofit/>
          </a:bodyPr>
          <a:lstStyle/>
          <a:p>
            <a:r>
              <a:rPr lang="en-GB" sz="1800">
                <a:ea typeface="+mn-lt"/>
                <a:cs typeface="+mn-lt"/>
              </a:rPr>
              <a:t>Internal Working Models contain </a:t>
            </a:r>
            <a:r>
              <a:rPr lang="en-GB" sz="1800" i="1">
                <a:ea typeface="+mn-lt"/>
                <a:cs typeface="+mn-lt"/>
              </a:rPr>
              <a:t>expectations</a:t>
            </a:r>
            <a:r>
              <a:rPr lang="en-GB" sz="1800">
                <a:ea typeface="+mn-lt"/>
                <a:cs typeface="+mn-lt"/>
              </a:rPr>
              <a:t> and </a:t>
            </a:r>
            <a:r>
              <a:rPr lang="en-GB" sz="1800" i="1">
                <a:ea typeface="+mn-lt"/>
                <a:cs typeface="+mn-lt"/>
              </a:rPr>
              <a:t>beliefs</a:t>
            </a:r>
            <a:endParaRPr lang="en-GB" sz="1800">
              <a:cs typeface="Calibri"/>
            </a:endParaRPr>
          </a:p>
          <a:p>
            <a:endParaRPr lang="en-GB" sz="1800">
              <a:cs typeface="Calibri"/>
            </a:endParaRPr>
          </a:p>
        </p:txBody>
      </p:sp>
    </p:spTree>
    <p:extLst>
      <p:ext uri="{BB962C8B-B14F-4D97-AF65-F5344CB8AC3E}">
        <p14:creationId xmlns:p14="http://schemas.microsoft.com/office/powerpoint/2010/main" val="3764352984"/>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3A962-DFCD-A5F4-9293-FCB23600B69C}"/>
              </a:ext>
            </a:extLst>
          </p:cNvPr>
          <p:cNvSpPr>
            <a:spLocks noGrp="1"/>
          </p:cNvSpPr>
          <p:nvPr>
            <p:ph type="title"/>
          </p:nvPr>
        </p:nvSpPr>
        <p:spPr>
          <a:xfrm>
            <a:off x="6289158" y="803325"/>
            <a:ext cx="5259707" cy="1325563"/>
          </a:xfrm>
        </p:spPr>
        <p:txBody>
          <a:bodyPr>
            <a:normAutofit/>
          </a:bodyPr>
          <a:lstStyle/>
          <a:p>
            <a:r>
              <a:rPr lang="en-GB" dirty="0">
                <a:ea typeface="+mj-lt"/>
                <a:cs typeface="+mj-lt"/>
              </a:rPr>
              <a:t>Patterns of attachment</a:t>
            </a:r>
            <a:endParaRPr lang="en-US" dirty="0"/>
          </a:p>
        </p:txBody>
      </p:sp>
      <p:sp>
        <p:nvSpPr>
          <p:cNvPr id="9" name="Freeform: Shape 8">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4" descr="A picture containing ground, outdoor, person, little&#10;&#10;Description automatically generated">
            <a:extLst>
              <a:ext uri="{FF2B5EF4-FFF2-40B4-BE49-F238E27FC236}">
                <a16:creationId xmlns:a16="http://schemas.microsoft.com/office/drawing/2014/main" id="{40CC06AA-FDBA-CBEC-8E0C-A885538D2264}"/>
              </a:ext>
            </a:extLst>
          </p:cNvPr>
          <p:cNvPicPr>
            <a:picLocks noChangeAspect="1"/>
          </p:cNvPicPr>
          <p:nvPr/>
        </p:nvPicPr>
        <p:blipFill rotWithShape="1">
          <a:blip r:embed="rId3"/>
          <a:srcRect l="3187" r="18295" b="-1"/>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B24E1108-DB9B-B8C3-6DAA-C34746C6B56C}"/>
              </a:ext>
            </a:extLst>
          </p:cNvPr>
          <p:cNvSpPr>
            <a:spLocks noGrp="1"/>
          </p:cNvSpPr>
          <p:nvPr>
            <p:ph idx="1"/>
          </p:nvPr>
        </p:nvSpPr>
        <p:spPr>
          <a:xfrm>
            <a:off x="6289158" y="2279018"/>
            <a:ext cx="5259714" cy="3375920"/>
          </a:xfrm>
        </p:spPr>
        <p:txBody>
          <a:bodyPr vert="horz" lIns="91440" tIns="45720" rIns="91440" bIns="45720" rtlCol="0" anchor="t">
            <a:normAutofit/>
          </a:bodyPr>
          <a:lstStyle/>
          <a:p>
            <a:r>
              <a:rPr lang="en-GB" sz="1800">
                <a:ea typeface="+mn-lt"/>
                <a:cs typeface="+mn-lt"/>
              </a:rPr>
              <a:t>Whatever the quality of the parent-child relationship, the goal of any attachment behaviour is to bring the child to a place of safety. To find the attachment figure where safety and protection can be found.</a:t>
            </a:r>
            <a:endParaRPr lang="en-GB" sz="1800">
              <a:cs typeface="Calibri" panose="020F0502020204030204"/>
            </a:endParaRPr>
          </a:p>
          <a:p>
            <a:r>
              <a:rPr lang="en-GB" sz="1800">
                <a:ea typeface="+mn-lt"/>
                <a:cs typeface="+mn-lt"/>
              </a:rPr>
              <a:t>If the child cannot get to that protection or security, the child will develop psychological strategies that will help them to cope, to defend against the anxieties. </a:t>
            </a:r>
            <a:endParaRPr lang="en-GB" sz="1800"/>
          </a:p>
          <a:p>
            <a:endParaRPr lang="en-GB" sz="1800">
              <a:cs typeface="Calibri"/>
            </a:endParaRPr>
          </a:p>
        </p:txBody>
      </p:sp>
    </p:spTree>
    <p:extLst>
      <p:ext uri="{BB962C8B-B14F-4D97-AF65-F5344CB8AC3E}">
        <p14:creationId xmlns:p14="http://schemas.microsoft.com/office/powerpoint/2010/main" val="2598342391"/>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F2B1A-4A6D-7CA1-32C2-270E82E47DC3}"/>
              </a:ext>
            </a:extLst>
          </p:cNvPr>
          <p:cNvSpPr>
            <a:spLocks noGrp="1"/>
          </p:cNvSpPr>
          <p:nvPr>
            <p:ph type="title"/>
          </p:nvPr>
        </p:nvSpPr>
        <p:spPr>
          <a:xfrm>
            <a:off x="762001" y="803325"/>
            <a:ext cx="5314536" cy="1325563"/>
          </a:xfrm>
        </p:spPr>
        <p:txBody>
          <a:bodyPr>
            <a:normAutofit/>
          </a:bodyPr>
          <a:lstStyle/>
          <a:p>
            <a:r>
              <a:rPr lang="en-GB" dirty="0">
                <a:cs typeface="Calibri Light"/>
              </a:rPr>
              <a:t>Patterns of attachment</a:t>
            </a:r>
            <a:endParaRPr lang="en-GB" dirty="0"/>
          </a:p>
        </p:txBody>
      </p:sp>
      <p:sp>
        <p:nvSpPr>
          <p:cNvPr id="3" name="Content Placeholder 2">
            <a:extLst>
              <a:ext uri="{FF2B5EF4-FFF2-40B4-BE49-F238E27FC236}">
                <a16:creationId xmlns:a16="http://schemas.microsoft.com/office/drawing/2014/main" id="{5BA1A151-A6CB-EEFF-31F4-72619C9951C6}"/>
              </a:ext>
            </a:extLst>
          </p:cNvPr>
          <p:cNvSpPr>
            <a:spLocks noGrp="1"/>
          </p:cNvSpPr>
          <p:nvPr>
            <p:ph idx="1"/>
          </p:nvPr>
        </p:nvSpPr>
        <p:spPr>
          <a:xfrm>
            <a:off x="762000" y="2279018"/>
            <a:ext cx="5314543" cy="3375920"/>
          </a:xfrm>
        </p:spPr>
        <p:txBody>
          <a:bodyPr vert="horz" lIns="91440" tIns="45720" rIns="91440" bIns="45720" rtlCol="0" anchor="t">
            <a:normAutofit/>
          </a:bodyPr>
          <a:lstStyle/>
          <a:p>
            <a:r>
              <a:rPr lang="en-GB" sz="1800" dirty="0">
                <a:ea typeface="+mn-lt"/>
                <a:cs typeface="+mn-lt"/>
              </a:rPr>
              <a:t>Each pattern of attachment represents a strategy to produce and receive care and protection.</a:t>
            </a:r>
            <a:endParaRPr lang="en-GB" sz="1800" dirty="0">
              <a:cs typeface="Calibri" panose="020F0502020204030204"/>
            </a:endParaRPr>
          </a:p>
          <a:p>
            <a:r>
              <a:rPr lang="en-GB" sz="1800" dirty="0">
                <a:ea typeface="+mn-lt"/>
                <a:cs typeface="+mn-lt"/>
              </a:rPr>
              <a:t>Four combinations of the way the self and others are experienced and mentally modelled within the parent-child relationship:</a:t>
            </a:r>
            <a:endParaRPr lang="en-GB" sz="1800" dirty="0"/>
          </a:p>
          <a:p>
            <a:r>
              <a:rPr lang="en-GB" sz="1800" dirty="0">
                <a:ea typeface="+mn-lt"/>
                <a:cs typeface="+mn-lt"/>
              </a:rPr>
              <a:t>Secure </a:t>
            </a:r>
          </a:p>
          <a:p>
            <a:r>
              <a:rPr lang="en-GB" sz="1800" dirty="0">
                <a:ea typeface="+mn-lt"/>
                <a:cs typeface="+mn-lt"/>
              </a:rPr>
              <a:t>Avoidant </a:t>
            </a:r>
            <a:endParaRPr lang="en-GB" sz="1800" dirty="0"/>
          </a:p>
          <a:p>
            <a:r>
              <a:rPr lang="en-GB" sz="1800" dirty="0">
                <a:ea typeface="+mn-lt"/>
                <a:cs typeface="+mn-lt"/>
              </a:rPr>
              <a:t>Ambivalent </a:t>
            </a:r>
            <a:endParaRPr lang="en-GB" sz="1800" dirty="0"/>
          </a:p>
          <a:p>
            <a:r>
              <a:rPr lang="en-GB" sz="1800" dirty="0">
                <a:ea typeface="+mn-lt"/>
                <a:cs typeface="+mn-lt"/>
              </a:rPr>
              <a:t>Disorganised </a:t>
            </a:r>
            <a:endParaRPr lang="en-GB" sz="1800" dirty="0"/>
          </a:p>
          <a:p>
            <a:endParaRPr lang="en-GB" sz="1800">
              <a:cs typeface="Calibri"/>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Background pattern&#10;&#10;Description automatically generated">
            <a:extLst>
              <a:ext uri="{FF2B5EF4-FFF2-40B4-BE49-F238E27FC236}">
                <a16:creationId xmlns:a16="http://schemas.microsoft.com/office/drawing/2014/main" id="{3C57785D-507C-D87B-EDCF-59A3752F9BC5}"/>
              </a:ext>
            </a:extLst>
          </p:cNvPr>
          <p:cNvPicPr>
            <a:picLocks noChangeAspect="1"/>
          </p:cNvPicPr>
          <p:nvPr/>
        </p:nvPicPr>
        <p:blipFill rotWithShape="1">
          <a:blip r:embed="rId3"/>
          <a:srcRect l="27010" r="8756"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254628510"/>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6" descr="A picture containing grass, outdoor&#10;&#10;Description automatically generated">
            <a:extLst>
              <a:ext uri="{FF2B5EF4-FFF2-40B4-BE49-F238E27FC236}">
                <a16:creationId xmlns:a16="http://schemas.microsoft.com/office/drawing/2014/main" id="{CF2EADA1-C46E-D2E9-E846-9FF7B5E86814}"/>
              </a:ext>
            </a:extLst>
          </p:cNvPr>
          <p:cNvPicPr>
            <a:picLocks noChangeAspect="1"/>
          </p:cNvPicPr>
          <p:nvPr/>
        </p:nvPicPr>
        <p:blipFill rotWithShape="1">
          <a:blip r:embed="rId2"/>
          <a:srcRect l="31772" r="-1" b="-1"/>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11" name="Freeform: Shape 10">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Freeform: Shape 12">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603D79-2A9C-FA39-9A9A-B25B87AC2BFA}"/>
              </a:ext>
            </a:extLst>
          </p:cNvPr>
          <p:cNvSpPr>
            <a:spLocks noGrp="1"/>
          </p:cNvSpPr>
          <p:nvPr>
            <p:ph type="title"/>
          </p:nvPr>
        </p:nvSpPr>
        <p:spPr>
          <a:xfrm>
            <a:off x="6801436" y="1396289"/>
            <a:ext cx="4819952" cy="1325563"/>
          </a:xfrm>
        </p:spPr>
        <p:txBody>
          <a:bodyPr>
            <a:normAutofit/>
          </a:bodyPr>
          <a:lstStyle/>
          <a:p>
            <a:r>
              <a:rPr lang="en-GB" dirty="0">
                <a:cs typeface="Calibri Light"/>
              </a:rPr>
              <a:t>Secure Attachment</a:t>
            </a:r>
            <a:endParaRPr lang="en-GB" dirty="0"/>
          </a:p>
        </p:txBody>
      </p:sp>
      <p:sp>
        <p:nvSpPr>
          <p:cNvPr id="3" name="Content Placeholder 2">
            <a:extLst>
              <a:ext uri="{FF2B5EF4-FFF2-40B4-BE49-F238E27FC236}">
                <a16:creationId xmlns:a16="http://schemas.microsoft.com/office/drawing/2014/main" id="{0E745515-157F-D11D-7D5A-9DBF3C1DA00B}"/>
              </a:ext>
            </a:extLst>
          </p:cNvPr>
          <p:cNvSpPr>
            <a:spLocks noGrp="1"/>
          </p:cNvSpPr>
          <p:nvPr>
            <p:ph idx="1"/>
          </p:nvPr>
        </p:nvSpPr>
        <p:spPr>
          <a:xfrm>
            <a:off x="6801435" y="2871982"/>
            <a:ext cx="4819951" cy="3181684"/>
          </a:xfrm>
        </p:spPr>
        <p:txBody>
          <a:bodyPr vert="horz" lIns="91440" tIns="45720" rIns="91440" bIns="45720" rtlCol="0" anchor="t">
            <a:normAutofit/>
          </a:bodyPr>
          <a:lstStyle/>
          <a:p>
            <a:r>
              <a:rPr lang="en-GB" sz="1800">
                <a:ea typeface="+mn-lt"/>
                <a:cs typeface="+mn-lt"/>
              </a:rPr>
              <a:t>They will approach their caregiver directly and positively</a:t>
            </a:r>
          </a:p>
          <a:p>
            <a:r>
              <a:rPr lang="en-GB" sz="1800">
                <a:ea typeface="+mn-lt"/>
                <a:cs typeface="+mn-lt"/>
              </a:rPr>
              <a:t>A sense of trust in others </a:t>
            </a:r>
          </a:p>
          <a:p>
            <a:r>
              <a:rPr lang="en-GB" sz="1800">
                <a:ea typeface="+mn-lt"/>
                <a:cs typeface="+mn-lt"/>
              </a:rPr>
              <a:t>They have an internal working model of the self that feels loved, lovable and loving </a:t>
            </a:r>
          </a:p>
          <a:p>
            <a:endParaRPr lang="en-GB" sz="1800">
              <a:cs typeface="Calibri"/>
            </a:endParaRPr>
          </a:p>
        </p:txBody>
      </p:sp>
    </p:spTree>
    <p:extLst>
      <p:ext uri="{BB962C8B-B14F-4D97-AF65-F5344CB8AC3E}">
        <p14:creationId xmlns:p14="http://schemas.microsoft.com/office/powerpoint/2010/main" val="2167554132"/>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093EEDFC-36CC-1898-B714-74F497A2F816}"/>
              </a:ext>
            </a:extLst>
          </p:cNvPr>
          <p:cNvPicPr>
            <a:picLocks noChangeAspect="1"/>
          </p:cNvPicPr>
          <p:nvPr/>
        </p:nvPicPr>
        <p:blipFill rotWithShape="1">
          <a:blip r:embed="rId3"/>
          <a:srcRect l="9516" r="22766" b="-1"/>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9" name="Freeform: Shape 8">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65819F9-BEA0-EA69-6CD7-1C73813252C1}"/>
              </a:ext>
            </a:extLst>
          </p:cNvPr>
          <p:cNvSpPr>
            <a:spLocks noGrp="1"/>
          </p:cNvSpPr>
          <p:nvPr>
            <p:ph type="title"/>
          </p:nvPr>
        </p:nvSpPr>
        <p:spPr>
          <a:xfrm>
            <a:off x="6801436" y="1396289"/>
            <a:ext cx="4819952" cy="1325563"/>
          </a:xfrm>
        </p:spPr>
        <p:txBody>
          <a:bodyPr>
            <a:normAutofit/>
          </a:bodyPr>
          <a:lstStyle/>
          <a:p>
            <a:r>
              <a:rPr lang="en-GB" dirty="0">
                <a:cs typeface="Calibri Light"/>
              </a:rPr>
              <a:t>Insecure-Avoidant</a:t>
            </a:r>
            <a:endParaRPr lang="en-GB" dirty="0"/>
          </a:p>
        </p:txBody>
      </p:sp>
      <p:sp>
        <p:nvSpPr>
          <p:cNvPr id="3" name="Content Placeholder 2">
            <a:extLst>
              <a:ext uri="{FF2B5EF4-FFF2-40B4-BE49-F238E27FC236}">
                <a16:creationId xmlns:a16="http://schemas.microsoft.com/office/drawing/2014/main" id="{A4B3CA45-7303-D668-28AF-7D2C00D5A13C}"/>
              </a:ext>
            </a:extLst>
          </p:cNvPr>
          <p:cNvSpPr>
            <a:spLocks noGrp="1"/>
          </p:cNvSpPr>
          <p:nvPr>
            <p:ph idx="1"/>
          </p:nvPr>
        </p:nvSpPr>
        <p:spPr>
          <a:xfrm>
            <a:off x="6801435" y="2871982"/>
            <a:ext cx="4819951" cy="3181684"/>
          </a:xfrm>
        </p:spPr>
        <p:txBody>
          <a:bodyPr vert="horz" lIns="91440" tIns="45720" rIns="91440" bIns="45720" rtlCol="0" anchor="t">
            <a:normAutofit/>
          </a:bodyPr>
          <a:lstStyle/>
          <a:p>
            <a:r>
              <a:rPr lang="en-GB" sz="1800">
                <a:ea typeface="+mn-lt"/>
                <a:cs typeface="+mn-lt"/>
              </a:rPr>
              <a:t>When caregivers reject expressions of need and support children are likely to develop avoidant attachment strategies.</a:t>
            </a:r>
            <a:endParaRPr lang="en-GB" sz="1800">
              <a:cs typeface="Calibri" panose="020F0502020204030204"/>
            </a:endParaRPr>
          </a:p>
          <a:p>
            <a:r>
              <a:rPr lang="en-GB" sz="1800">
                <a:ea typeface="+mn-lt"/>
                <a:cs typeface="+mn-lt"/>
              </a:rPr>
              <a:t>The child begins to learn that to get close to the caregiver, they stop showing signs of need and attachment.</a:t>
            </a:r>
            <a:endParaRPr lang="en-GB" sz="1800"/>
          </a:p>
          <a:p>
            <a:r>
              <a:rPr lang="en-GB" sz="1800">
                <a:ea typeface="+mn-lt"/>
                <a:cs typeface="+mn-lt"/>
              </a:rPr>
              <a:t>Children learn to control their feelings, their affect is over-regulated.</a:t>
            </a:r>
            <a:endParaRPr lang="en-GB" sz="1800"/>
          </a:p>
          <a:p>
            <a:endParaRPr lang="en-GB" sz="1800">
              <a:cs typeface="Calibri"/>
            </a:endParaRPr>
          </a:p>
        </p:txBody>
      </p:sp>
    </p:spTree>
    <p:extLst>
      <p:ext uri="{BB962C8B-B14F-4D97-AF65-F5344CB8AC3E}">
        <p14:creationId xmlns:p14="http://schemas.microsoft.com/office/powerpoint/2010/main" val="966810500"/>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DD403-25FE-AFFE-B1D9-9EFCE5DBB4F5}"/>
              </a:ext>
            </a:extLst>
          </p:cNvPr>
          <p:cNvSpPr>
            <a:spLocks noGrp="1"/>
          </p:cNvSpPr>
          <p:nvPr>
            <p:ph type="title"/>
          </p:nvPr>
        </p:nvSpPr>
        <p:spPr>
          <a:xfrm>
            <a:off x="762001" y="803325"/>
            <a:ext cx="5314536" cy="1325563"/>
          </a:xfrm>
        </p:spPr>
        <p:txBody>
          <a:bodyPr>
            <a:normAutofit/>
          </a:bodyPr>
          <a:lstStyle/>
          <a:p>
            <a:r>
              <a:rPr lang="en-GB" dirty="0">
                <a:cs typeface="Calibri Light"/>
              </a:rPr>
              <a:t>Insecure- ambivalent </a:t>
            </a:r>
            <a:endParaRPr lang="en-GB" dirty="0"/>
          </a:p>
        </p:txBody>
      </p:sp>
      <p:sp>
        <p:nvSpPr>
          <p:cNvPr id="3" name="Content Placeholder 2">
            <a:extLst>
              <a:ext uri="{FF2B5EF4-FFF2-40B4-BE49-F238E27FC236}">
                <a16:creationId xmlns:a16="http://schemas.microsoft.com/office/drawing/2014/main" id="{492FD843-2E93-99F4-0232-5E6551CBEED4}"/>
              </a:ext>
            </a:extLst>
          </p:cNvPr>
          <p:cNvSpPr>
            <a:spLocks noGrp="1"/>
          </p:cNvSpPr>
          <p:nvPr>
            <p:ph idx="1"/>
          </p:nvPr>
        </p:nvSpPr>
        <p:spPr>
          <a:xfrm>
            <a:off x="762000" y="2279018"/>
            <a:ext cx="5314543" cy="3375920"/>
          </a:xfrm>
        </p:spPr>
        <p:txBody>
          <a:bodyPr vert="horz" lIns="91440" tIns="45720" rIns="91440" bIns="45720" rtlCol="0" anchor="t">
            <a:normAutofit/>
          </a:bodyPr>
          <a:lstStyle/>
          <a:p>
            <a:r>
              <a:rPr lang="en-GB" sz="1800" dirty="0">
                <a:cs typeface="Calibri"/>
              </a:rPr>
              <a:t>Usually display clingy behaviour and can be difficult to settle. </a:t>
            </a:r>
          </a:p>
          <a:p>
            <a:r>
              <a:rPr lang="en-GB" sz="1800" dirty="0">
                <a:ea typeface="+mn-lt"/>
                <a:cs typeface="+mn-lt"/>
              </a:rPr>
              <a:t>Carers who are insensitive,  or where love and affection are inconsistently given, will have children who develop ambivalent strategies:</a:t>
            </a:r>
            <a:endParaRPr lang="en-GB" sz="1800" dirty="0">
              <a:cs typeface="Calibri"/>
            </a:endParaRPr>
          </a:p>
          <a:p>
            <a:r>
              <a:rPr lang="en-GB" sz="1800" dirty="0">
                <a:ea typeface="+mn-lt"/>
                <a:cs typeface="+mn-lt"/>
              </a:rPr>
              <a:t>In ambivalent relationships, there is no safety.  Love and acceptance one day do not guarantee love and acceptance the next day, even under identical circumstances. </a:t>
            </a:r>
            <a:endParaRPr lang="en-GB" sz="1800" dirty="0"/>
          </a:p>
          <a:p>
            <a:endParaRPr lang="en-GB" sz="1800">
              <a:cs typeface="Calibri"/>
            </a:endParaRP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person, indoor&#10;&#10;Description automatically generated">
            <a:extLst>
              <a:ext uri="{FF2B5EF4-FFF2-40B4-BE49-F238E27FC236}">
                <a16:creationId xmlns:a16="http://schemas.microsoft.com/office/drawing/2014/main" id="{D7BF917A-A5AD-DBA7-5AD7-79B2FF75D412}"/>
              </a:ext>
            </a:extLst>
          </p:cNvPr>
          <p:cNvPicPr>
            <a:picLocks noChangeAspect="1"/>
          </p:cNvPicPr>
          <p:nvPr/>
        </p:nvPicPr>
        <p:blipFill rotWithShape="1">
          <a:blip r:embed="rId3"/>
          <a:srcRect l="22032" r="13721"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150123625"/>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257A3D-D1E8-DCD6-CC7E-6EB0D0D1CA28}"/>
              </a:ext>
            </a:extLst>
          </p:cNvPr>
          <p:cNvSpPr>
            <a:spLocks noGrp="1"/>
          </p:cNvSpPr>
          <p:nvPr>
            <p:ph type="title"/>
          </p:nvPr>
        </p:nvSpPr>
        <p:spPr>
          <a:xfrm>
            <a:off x="2311147" y="365760"/>
            <a:ext cx="7569706" cy="1288238"/>
          </a:xfrm>
        </p:spPr>
        <p:txBody>
          <a:bodyPr anchor="ctr">
            <a:normAutofit/>
          </a:bodyPr>
          <a:lstStyle/>
          <a:p>
            <a:pPr algn="ctr"/>
            <a:r>
              <a:rPr lang="en-GB" sz="4100">
                <a:latin typeface="Calibri"/>
                <a:cs typeface="Calibri"/>
              </a:rPr>
              <a:t>Disorganised attachment behaviour</a:t>
            </a:r>
            <a:endParaRPr lang="en-US" sz="4100"/>
          </a:p>
        </p:txBody>
      </p:sp>
      <p:sp>
        <p:nvSpPr>
          <p:cNvPr id="3" name="Content Placeholder 2">
            <a:extLst>
              <a:ext uri="{FF2B5EF4-FFF2-40B4-BE49-F238E27FC236}">
                <a16:creationId xmlns:a16="http://schemas.microsoft.com/office/drawing/2014/main" id="{B5EC661B-1BF4-1C13-5121-7D7C20A459FA}"/>
              </a:ext>
            </a:extLst>
          </p:cNvPr>
          <p:cNvSpPr>
            <a:spLocks noGrp="1"/>
          </p:cNvSpPr>
          <p:nvPr>
            <p:ph idx="1"/>
          </p:nvPr>
        </p:nvSpPr>
        <p:spPr>
          <a:xfrm>
            <a:off x="2165569" y="1956816"/>
            <a:ext cx="7860863" cy="4024884"/>
          </a:xfrm>
        </p:spPr>
        <p:txBody>
          <a:bodyPr vert="horz" lIns="91440" tIns="45720" rIns="91440" bIns="45720" rtlCol="0" anchor="t">
            <a:normAutofit/>
          </a:bodyPr>
          <a:lstStyle/>
          <a:p>
            <a:r>
              <a:rPr lang="en-GB" sz="2200">
                <a:cs typeface="Calibri"/>
              </a:rPr>
              <a:t>Perhaps the most complex and has caused a lot of discussion in the field.</a:t>
            </a:r>
          </a:p>
          <a:p>
            <a:r>
              <a:rPr lang="en-GB" sz="2200">
                <a:cs typeface="Calibri"/>
              </a:rPr>
              <a:t>It arose as a result of watching children who behaved in an unsual manner, when traditionally they should have been running to their caregiver. It’s a complex attachment style and can arise if the child is frightened of or frightened for their caregiver.</a:t>
            </a:r>
          </a:p>
          <a:p>
            <a:r>
              <a:rPr lang="en-GB" sz="2200">
                <a:ea typeface="+mn-lt"/>
                <a:cs typeface="+mn-lt"/>
              </a:rPr>
              <a:t>Relationship with caregivers is stressful. The attachment figures is often the cause of the stress, fear.</a:t>
            </a:r>
            <a:endParaRPr lang="en-GB" sz="2200">
              <a:cs typeface="Calibri"/>
            </a:endParaRPr>
          </a:p>
          <a:p>
            <a:r>
              <a:rPr lang="en-GB" sz="2200">
                <a:ea typeface="+mn-lt"/>
                <a:cs typeface="+mn-lt"/>
              </a:rPr>
              <a:t>Parents who are abusive, psychotic, depressed, emotionally unavailable, who neglect to offer protection, who frighten the children.</a:t>
            </a:r>
            <a:endParaRPr lang="en-GB" sz="2200"/>
          </a:p>
          <a:p>
            <a:endParaRPr lang="en-GB" sz="2200">
              <a:cs typeface="Calibri"/>
            </a:endParaRPr>
          </a:p>
        </p:txBody>
      </p:sp>
    </p:spTree>
    <p:extLst>
      <p:ext uri="{BB962C8B-B14F-4D97-AF65-F5344CB8AC3E}">
        <p14:creationId xmlns:p14="http://schemas.microsoft.com/office/powerpoint/2010/main" val="2546479234"/>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50D76-3892-7D42-CF1E-34FB755216AC}"/>
              </a:ext>
            </a:extLst>
          </p:cNvPr>
          <p:cNvSpPr>
            <a:spLocks noGrp="1"/>
          </p:cNvSpPr>
          <p:nvPr>
            <p:ph type="title"/>
          </p:nvPr>
        </p:nvSpPr>
        <p:spPr>
          <a:xfrm>
            <a:off x="762001" y="803325"/>
            <a:ext cx="5314536" cy="1325563"/>
          </a:xfrm>
        </p:spPr>
        <p:txBody>
          <a:bodyPr>
            <a:normAutofit/>
          </a:bodyPr>
          <a:lstStyle/>
          <a:p>
            <a:r>
              <a:rPr lang="en-GB" dirty="0">
                <a:cs typeface="Calibri Light"/>
              </a:rPr>
              <a:t>Positive outlook</a:t>
            </a:r>
            <a:endParaRPr lang="en-GB" dirty="0"/>
          </a:p>
        </p:txBody>
      </p:sp>
      <p:sp>
        <p:nvSpPr>
          <p:cNvPr id="3" name="Content Placeholder 2">
            <a:extLst>
              <a:ext uri="{FF2B5EF4-FFF2-40B4-BE49-F238E27FC236}">
                <a16:creationId xmlns:a16="http://schemas.microsoft.com/office/drawing/2014/main" id="{A43CF215-1ADF-4E4E-9C5E-4FD83C0CEF46}"/>
              </a:ext>
            </a:extLst>
          </p:cNvPr>
          <p:cNvSpPr>
            <a:spLocks noGrp="1"/>
          </p:cNvSpPr>
          <p:nvPr>
            <p:ph idx="1"/>
          </p:nvPr>
        </p:nvSpPr>
        <p:spPr>
          <a:xfrm>
            <a:off x="762000" y="2279018"/>
            <a:ext cx="5314543" cy="3375920"/>
          </a:xfrm>
        </p:spPr>
        <p:txBody>
          <a:bodyPr vert="horz" lIns="91440" tIns="45720" rIns="91440" bIns="45720" rtlCol="0" anchor="t">
            <a:normAutofit/>
          </a:bodyPr>
          <a:lstStyle/>
          <a:p>
            <a:r>
              <a:rPr lang="en-GB" sz="1800">
                <a:cs typeface="Calibri"/>
              </a:rPr>
              <a:t>All of these attachment behaviours can be reversed if there is a consistent positive, nurturing relationship, or through therapy that can change the neural pathways. Having a different understanding of relationships can change behaviour.</a:t>
            </a:r>
            <a:endParaRPr lang="en-GB" sz="1800"/>
          </a:p>
        </p:txBody>
      </p:sp>
      <p:sp>
        <p:nvSpPr>
          <p:cNvPr id="15"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14A86A9C-0DF9-F8F8-26A1-D2B9CBE7CBC8}"/>
              </a:ext>
            </a:extLst>
          </p:cNvPr>
          <p:cNvPicPr>
            <a:picLocks noChangeAspect="1"/>
          </p:cNvPicPr>
          <p:nvPr/>
        </p:nvPicPr>
        <p:blipFill rotWithShape="1">
          <a:blip r:embed="rId2"/>
          <a:srcRect l="6426" r="29579"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04464088"/>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C835719-F02F-65C7-CB0D-F5620264A587}"/>
              </a:ext>
            </a:extLst>
          </p:cNvPr>
          <p:cNvPicPr>
            <a:picLocks noChangeAspect="1"/>
          </p:cNvPicPr>
          <p:nvPr/>
        </p:nvPicPr>
        <p:blipFill rotWithShape="1">
          <a:blip r:embed="rId2"/>
          <a:srcRect l="13667" r="20105"/>
          <a:stretch/>
        </p:blipFill>
        <p:spPr>
          <a:xfrm>
            <a:off x="4117521" y="10"/>
            <a:ext cx="8074479" cy="6857990"/>
          </a:xfrm>
          <a:prstGeom prst="rect">
            <a:avLst/>
          </a:prstGeom>
        </p:spPr>
      </p:pic>
      <p:sp>
        <p:nvSpPr>
          <p:cNvPr id="49" name="Freeform: Shape 48">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5548604-FAC1-A629-27F4-E77A224DDA83}"/>
              </a:ext>
            </a:extLst>
          </p:cNvPr>
          <p:cNvSpPr>
            <a:spLocks noGrp="1"/>
          </p:cNvSpPr>
          <p:nvPr>
            <p:ph type="title"/>
          </p:nvPr>
        </p:nvSpPr>
        <p:spPr>
          <a:xfrm>
            <a:off x="804672" y="365125"/>
            <a:ext cx="5266155" cy="1325563"/>
          </a:xfrm>
        </p:spPr>
        <p:txBody>
          <a:bodyPr>
            <a:normAutofit/>
          </a:bodyPr>
          <a:lstStyle/>
          <a:p>
            <a:r>
              <a:rPr lang="en-GB">
                <a:cs typeface="Calibri Light"/>
              </a:rPr>
              <a:t>Homework</a:t>
            </a:r>
            <a:endParaRPr lang="en-GB"/>
          </a:p>
        </p:txBody>
      </p:sp>
      <p:sp>
        <p:nvSpPr>
          <p:cNvPr id="3" name="Content Placeholder 2">
            <a:extLst>
              <a:ext uri="{FF2B5EF4-FFF2-40B4-BE49-F238E27FC236}">
                <a16:creationId xmlns:a16="http://schemas.microsoft.com/office/drawing/2014/main" id="{096C5E91-8770-0818-0B90-42B923015DC4}"/>
              </a:ext>
            </a:extLst>
          </p:cNvPr>
          <p:cNvSpPr>
            <a:spLocks noGrp="1"/>
          </p:cNvSpPr>
          <p:nvPr>
            <p:ph idx="1"/>
          </p:nvPr>
        </p:nvSpPr>
        <p:spPr>
          <a:xfrm>
            <a:off x="804672" y="2022601"/>
            <a:ext cx="3941499" cy="4154361"/>
          </a:xfrm>
        </p:spPr>
        <p:txBody>
          <a:bodyPr vert="horz" lIns="91440" tIns="45720" rIns="91440" bIns="45720" rtlCol="0">
            <a:normAutofit/>
          </a:bodyPr>
          <a:lstStyle/>
          <a:p>
            <a:r>
              <a:rPr lang="en-GB" sz="2000">
                <a:cs typeface="Calibri"/>
              </a:rPr>
              <a:t>Look for literature that engages in critical discussion of attachment styles, particularly disordered attachment.</a:t>
            </a:r>
          </a:p>
        </p:txBody>
      </p:sp>
    </p:spTree>
    <p:extLst>
      <p:ext uri="{BB962C8B-B14F-4D97-AF65-F5344CB8AC3E}">
        <p14:creationId xmlns:p14="http://schemas.microsoft.com/office/powerpoint/2010/main" val="385611091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35</Slides>
  <Notes>19</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Attachment</vt:lpstr>
      <vt:lpstr>Aims</vt:lpstr>
      <vt:lpstr>Why attachment matters</vt:lpstr>
      <vt:lpstr>Attachment in children</vt:lpstr>
      <vt:lpstr>What is attachment?</vt:lpstr>
      <vt:lpstr>How does attachment begin or develop?</vt:lpstr>
      <vt:lpstr>Why is it important?</vt:lpstr>
      <vt:lpstr>Where did it all start?</vt:lpstr>
      <vt:lpstr>John Bowlby</vt:lpstr>
      <vt:lpstr>Mary Ainsworth</vt:lpstr>
      <vt:lpstr>Attachment Systems</vt:lpstr>
      <vt:lpstr>Ethology – the scientific study of non-human animal behaviour</vt:lpstr>
      <vt:lpstr>Fear System</vt:lpstr>
      <vt:lpstr>Attachment System and the Fear System</vt:lpstr>
      <vt:lpstr>Attachment Behaviour and Young Children</vt:lpstr>
      <vt:lpstr>Attachment and young children</vt:lpstr>
      <vt:lpstr>Attachment behaviours</vt:lpstr>
      <vt:lpstr>The older infant</vt:lpstr>
      <vt:lpstr>Attachment Figures</vt:lpstr>
      <vt:lpstr>Maintenance of Attachment System</vt:lpstr>
      <vt:lpstr>Circle of Security</vt:lpstr>
      <vt:lpstr>Safe haven and Secure base</vt:lpstr>
      <vt:lpstr>Emotion Regulation</vt:lpstr>
      <vt:lpstr>Emotion Regulation</vt:lpstr>
      <vt:lpstr>Biological Stress Systems</vt:lpstr>
      <vt:lpstr>The Internal Working Model</vt:lpstr>
      <vt:lpstr>Cont'd...</vt:lpstr>
      <vt:lpstr>Patterns of attachment</vt:lpstr>
      <vt:lpstr>Patterns of attachment</vt:lpstr>
      <vt:lpstr>Secure Attachment</vt:lpstr>
      <vt:lpstr>Insecure-Avoidant</vt:lpstr>
      <vt:lpstr>Insecure- ambivalent </vt:lpstr>
      <vt:lpstr>Disorganised attachment behaviour</vt:lpstr>
      <vt:lpstr>Positive outlook</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385</cp:revision>
  <dcterms:created xsi:type="dcterms:W3CDTF">2022-10-12T16:54:57Z</dcterms:created>
  <dcterms:modified xsi:type="dcterms:W3CDTF">2022-10-12T18:33:17Z</dcterms:modified>
</cp:coreProperties>
</file>