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1" r:id="rId15"/>
    <p:sldId id="272" r:id="rId16"/>
    <p:sldId id="273" r:id="rId17"/>
    <p:sldId id="274" r:id="rId18"/>
    <p:sldId id="276" r:id="rId19"/>
    <p:sldId id="277" r:id="rId20"/>
    <p:sldId id="278"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7" autoAdjust="0"/>
    <p:restoredTop sz="80907" autoAdjust="0"/>
  </p:normalViewPr>
  <p:slideViewPr>
    <p:cSldViewPr snapToGrid="0">
      <p:cViewPr varScale="1">
        <p:scale>
          <a:sx n="38" d="100"/>
          <a:sy n="38" d="100"/>
        </p:scale>
        <p:origin x="107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EE8F37-641F-4812-A005-8B99EFD7E963}" type="datetimeFigureOut">
              <a:rPr lang="en-GB" smtClean="0"/>
              <a:t>12/02/2018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11D999-4E94-43A5-B469-2FFD7BD2B075}" type="slidenum">
              <a:rPr lang="en-GB" smtClean="0"/>
              <a:t>‹#›</a:t>
            </a:fld>
            <a:endParaRPr lang="en-GB"/>
          </a:p>
        </p:txBody>
      </p:sp>
    </p:spTree>
    <p:extLst>
      <p:ext uri="{BB962C8B-B14F-4D97-AF65-F5344CB8AC3E}">
        <p14:creationId xmlns:p14="http://schemas.microsoft.com/office/powerpoint/2010/main" val="391047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Just because you have an unconscious bias does not make you a bad person! </a:t>
            </a:r>
            <a:endParaRPr lang="en-GB" dirty="0"/>
          </a:p>
        </p:txBody>
      </p:sp>
      <p:sp>
        <p:nvSpPr>
          <p:cNvPr id="4" name="Slide Number Placeholder 3"/>
          <p:cNvSpPr>
            <a:spLocks noGrp="1"/>
          </p:cNvSpPr>
          <p:nvPr>
            <p:ph type="sldNum" sz="quarter" idx="10"/>
          </p:nvPr>
        </p:nvSpPr>
        <p:spPr/>
        <p:txBody>
          <a:bodyPr/>
          <a:lstStyle/>
          <a:p>
            <a:fld id="{9011D999-4E94-43A5-B469-2FFD7BD2B075}" type="slidenum">
              <a:rPr lang="en-GB" smtClean="0"/>
              <a:t>16</a:t>
            </a:fld>
            <a:endParaRPr lang="en-GB"/>
          </a:p>
        </p:txBody>
      </p:sp>
    </p:spTree>
    <p:extLst>
      <p:ext uri="{BB962C8B-B14F-4D97-AF65-F5344CB8AC3E}">
        <p14:creationId xmlns:p14="http://schemas.microsoft.com/office/powerpoint/2010/main" val="630319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May have seen her on Channel 4 a number of years ago now,</a:t>
            </a:r>
            <a:r>
              <a:rPr lang="en-GB" baseline="0" dirty="0" smtClean="0"/>
              <a:t> did some shows with people to show them their prejudices against minorities/</a:t>
            </a:r>
            <a:r>
              <a:rPr lang="en-GB" baseline="0" dirty="0" err="1" smtClean="0"/>
              <a:t>PoC</a:t>
            </a:r>
            <a:endParaRPr lang="en-GB" dirty="0"/>
          </a:p>
        </p:txBody>
      </p:sp>
      <p:sp>
        <p:nvSpPr>
          <p:cNvPr id="4" name="Slide Number Placeholder 3"/>
          <p:cNvSpPr>
            <a:spLocks noGrp="1"/>
          </p:cNvSpPr>
          <p:nvPr>
            <p:ph type="sldNum" sz="quarter" idx="10"/>
          </p:nvPr>
        </p:nvSpPr>
        <p:spPr/>
        <p:txBody>
          <a:bodyPr/>
          <a:lstStyle/>
          <a:p>
            <a:fld id="{9011D999-4E94-43A5-B469-2FFD7BD2B075}" type="slidenum">
              <a:rPr lang="en-GB" smtClean="0"/>
              <a:t>17</a:t>
            </a:fld>
            <a:endParaRPr lang="en-GB"/>
          </a:p>
        </p:txBody>
      </p:sp>
    </p:spTree>
    <p:extLst>
      <p:ext uri="{BB962C8B-B14F-4D97-AF65-F5344CB8AC3E}">
        <p14:creationId xmlns:p14="http://schemas.microsoft.com/office/powerpoint/2010/main" val="774143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was highlighted in the Blue/Brown eye experiment – those who were discriminated against were expected to fail and as a result they did not perform as well as those who were not discriminated against.</a:t>
            </a:r>
          </a:p>
          <a:p>
            <a:endParaRPr lang="en-GB" dirty="0" smtClean="0"/>
          </a:p>
        </p:txBody>
      </p:sp>
      <p:sp>
        <p:nvSpPr>
          <p:cNvPr id="4" name="Slide Number Placeholder 3"/>
          <p:cNvSpPr>
            <a:spLocks noGrp="1"/>
          </p:cNvSpPr>
          <p:nvPr>
            <p:ph type="sldNum" sz="quarter" idx="10"/>
          </p:nvPr>
        </p:nvSpPr>
        <p:spPr/>
        <p:txBody>
          <a:bodyPr/>
          <a:lstStyle/>
          <a:p>
            <a:fld id="{9011D999-4E94-43A5-B469-2FFD7BD2B075}" type="slidenum">
              <a:rPr lang="en-GB" smtClean="0"/>
              <a:t>18</a:t>
            </a:fld>
            <a:endParaRPr lang="en-GB"/>
          </a:p>
        </p:txBody>
      </p:sp>
    </p:spTree>
    <p:extLst>
      <p:ext uri="{BB962C8B-B14F-4D97-AF65-F5344CB8AC3E}">
        <p14:creationId xmlns:p14="http://schemas.microsoft.com/office/powerpoint/2010/main" val="1664543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Social</a:t>
            </a:r>
            <a:r>
              <a:rPr lang="en-GB" baseline="0" dirty="0" smtClean="0"/>
              <a:t> desirability Bias – when directly asked about topics like prejudices, people are much more likely to lie in order to meet social </a:t>
            </a:r>
            <a:r>
              <a:rPr lang="en-GB" baseline="0" dirty="0" err="1" smtClean="0"/>
              <a:t>expectatiojns</a:t>
            </a:r>
            <a:r>
              <a:rPr lang="en-GB" baseline="0" dirty="0" smtClean="0"/>
              <a:t>, or make themselves look better – in many cases, this includes self-deception. </a:t>
            </a:r>
            <a:endParaRPr lang="en-GB" dirty="0"/>
          </a:p>
        </p:txBody>
      </p:sp>
      <p:sp>
        <p:nvSpPr>
          <p:cNvPr id="4" name="Slide Number Placeholder 3"/>
          <p:cNvSpPr>
            <a:spLocks noGrp="1"/>
          </p:cNvSpPr>
          <p:nvPr>
            <p:ph type="sldNum" sz="quarter" idx="10"/>
          </p:nvPr>
        </p:nvSpPr>
        <p:spPr/>
        <p:txBody>
          <a:bodyPr/>
          <a:lstStyle/>
          <a:p>
            <a:fld id="{9011D999-4E94-43A5-B469-2FFD7BD2B075}" type="slidenum">
              <a:rPr lang="en-GB" smtClean="0"/>
              <a:t>19</a:t>
            </a:fld>
            <a:endParaRPr lang="en-GB"/>
          </a:p>
        </p:txBody>
      </p:sp>
    </p:spTree>
    <p:extLst>
      <p:ext uri="{BB962C8B-B14F-4D97-AF65-F5344CB8AC3E}">
        <p14:creationId xmlns:p14="http://schemas.microsoft.com/office/powerpoint/2010/main" val="26167243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mn-lt"/>
                <a:ea typeface="+mn-ea"/>
                <a:cs typeface="+mn-cs"/>
              </a:rPr>
              <a:t>Mahzarin</a:t>
            </a:r>
            <a:r>
              <a:rPr lang="en-GB" sz="1200" b="0" i="0" kern="1200" dirty="0" smtClean="0">
                <a:solidFill>
                  <a:schemeClr val="tx1"/>
                </a:solidFill>
                <a:effectLst/>
                <a:latin typeface="+mn-lt"/>
                <a:ea typeface="+mn-ea"/>
                <a:cs typeface="+mn-cs"/>
              </a:rPr>
              <a:t> R. </a:t>
            </a:r>
            <a:r>
              <a:rPr lang="en-GB" sz="1200" b="0" i="0" kern="1200" dirty="0" err="1" smtClean="0">
                <a:solidFill>
                  <a:schemeClr val="tx1"/>
                </a:solidFill>
                <a:effectLst/>
                <a:latin typeface="+mn-lt"/>
                <a:ea typeface="+mn-ea"/>
                <a:cs typeface="+mn-cs"/>
              </a:rPr>
              <a:t>Banaji</a:t>
            </a:r>
            <a:r>
              <a:rPr lang="en-GB" sz="1200" b="0" i="0" kern="1200" dirty="0" smtClean="0">
                <a:solidFill>
                  <a:schemeClr val="tx1"/>
                </a:solidFill>
                <a:effectLst/>
                <a:latin typeface="+mn-lt"/>
                <a:ea typeface="+mn-ea"/>
                <a:cs typeface="+mn-cs"/>
              </a:rPr>
              <a:t>, researcher, is</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an immigrant… I was aware of the history of black-white relation…</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among my peers, I have the reputation of someone who understands these issues and cares about them… So when I took the test … it was stunning for me to discover that my hands were literally frozen when I had to associate black with good. It’s like I couldn’t find the key on the keyboard, and doing the other version, the white-good, black-bad version was trivial… the first thought that I had was: “Something’s wrong with this test.’’ Three seconds later, it sunk in that this test was telling me something so important that it would require a re-evaluation of my mind, not of the test.”</a:t>
            </a:r>
            <a:endParaRPr lang="en-GB" dirty="0"/>
          </a:p>
        </p:txBody>
      </p:sp>
      <p:sp>
        <p:nvSpPr>
          <p:cNvPr id="4" name="Slide Number Placeholder 3"/>
          <p:cNvSpPr>
            <a:spLocks noGrp="1"/>
          </p:cNvSpPr>
          <p:nvPr>
            <p:ph type="sldNum" sz="quarter" idx="10"/>
          </p:nvPr>
        </p:nvSpPr>
        <p:spPr/>
        <p:txBody>
          <a:bodyPr/>
          <a:lstStyle/>
          <a:p>
            <a:fld id="{9011D999-4E94-43A5-B469-2FFD7BD2B075}" type="slidenum">
              <a:rPr lang="en-GB" smtClean="0"/>
              <a:t>20</a:t>
            </a:fld>
            <a:endParaRPr lang="en-GB"/>
          </a:p>
        </p:txBody>
      </p:sp>
    </p:spTree>
    <p:extLst>
      <p:ext uri="{BB962C8B-B14F-4D97-AF65-F5344CB8AC3E}">
        <p14:creationId xmlns:p14="http://schemas.microsoft.com/office/powerpoint/2010/main" val="2800327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a:t>
            </a:r>
            <a:r>
              <a:rPr lang="en-GB" baseline="0" dirty="0" smtClean="0"/>
              <a:t> one is expected to share the results of the IAT, but do take the test and give some thought to your results, and this could help you become more aware of the way your treat people/think of others not just in your future career, but in your day to day lives too.</a:t>
            </a:r>
            <a:endParaRPr lang="en-GB" dirty="0"/>
          </a:p>
        </p:txBody>
      </p:sp>
      <p:sp>
        <p:nvSpPr>
          <p:cNvPr id="4" name="Slide Number Placeholder 3"/>
          <p:cNvSpPr>
            <a:spLocks noGrp="1"/>
          </p:cNvSpPr>
          <p:nvPr>
            <p:ph type="sldNum" sz="quarter" idx="10"/>
          </p:nvPr>
        </p:nvSpPr>
        <p:spPr/>
        <p:txBody>
          <a:bodyPr/>
          <a:lstStyle/>
          <a:p>
            <a:fld id="{9011D999-4E94-43A5-B469-2FFD7BD2B075}" type="slidenum">
              <a:rPr lang="en-GB" smtClean="0"/>
              <a:t>21</a:t>
            </a:fld>
            <a:endParaRPr lang="en-GB"/>
          </a:p>
        </p:txBody>
      </p:sp>
    </p:spTree>
    <p:extLst>
      <p:ext uri="{BB962C8B-B14F-4D97-AF65-F5344CB8AC3E}">
        <p14:creationId xmlns:p14="http://schemas.microsoft.com/office/powerpoint/2010/main" val="4123638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605108C4-D003-416C-9E2A-0C760F41B11B}"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082144177"/>
      </p:ext>
    </p:extLst>
  </p:cSld>
  <p:clrMapOvr>
    <a:masterClrMapping/>
  </p:clrMapOvr>
  <p:transition advClick="0" advTm="10000">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AC4B66BD-601D-423C-9B27-E3A257D955BC}"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955395653"/>
      </p:ext>
    </p:extLst>
  </p:cSld>
  <p:clrMapOvr>
    <a:masterClrMapping/>
  </p:clrMapOvr>
  <p:transition advClick="0" advTm="10000">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451F96B2-2AA6-410D-B343-BB2FC15213EE}"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935536183"/>
      </p:ext>
    </p:extLst>
  </p:cSld>
  <p:clrMapOvr>
    <a:masterClrMapping/>
  </p:clrMapOvr>
  <p:transition advClick="0" advTm="10000">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763A5F2F-2FC3-45D9-8BAA-1FE5C09CD42D}"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647826474"/>
      </p:ext>
    </p:extLst>
  </p:cSld>
  <p:clrMapOvr>
    <a:masterClrMapping/>
  </p:clrMapOvr>
  <p:transition advClick="0" advTm="10000">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94B7821F-1BA2-46EE-8126-9F8CCE584149}"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247187577"/>
      </p:ext>
    </p:extLst>
  </p:cSld>
  <p:clrMapOvr>
    <a:masterClrMapping/>
  </p:clrMapOvr>
  <p:transition advClick="0" advTm="10000">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5D729E9A-F8D3-4AF0-A893-79B13E90C39A}"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454494355"/>
      </p:ext>
    </p:extLst>
  </p:cSld>
  <p:clrMapOvr>
    <a:masterClrMapping/>
  </p:clrMapOvr>
  <p:transition advClick="0" advTm="10000">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657DCBFD-8F16-489C-8AB7-5D250B6651ED}"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988482979"/>
      </p:ext>
    </p:extLst>
  </p:cSld>
  <p:clrMapOvr>
    <a:masterClrMapping/>
  </p:clrMapOvr>
  <p:transition advClick="0" advTm="10000">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2AB84714-4DCC-468F-9C40-BB2018E64D5C}"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703514768"/>
      </p:ext>
    </p:extLst>
  </p:cSld>
  <p:clrMapOvr>
    <a:masterClrMapping/>
  </p:clrMapOvr>
  <p:transition advClick="0" advTm="10000">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38F4C7AA-A26D-455A-923E-DAD04DB565C8}"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574366571"/>
      </p:ext>
    </p:extLst>
  </p:cSld>
  <p:clrMapOvr>
    <a:masterClrMapping/>
  </p:clrMapOvr>
  <p:transition advClick="0" advTm="10000">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676F1B8-2CA5-4ABD-B145-12CE49D3AC0D}"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451386504"/>
      </p:ext>
    </p:extLst>
  </p:cSld>
  <p:clrMapOvr>
    <a:masterClrMapping/>
  </p:clrMapOvr>
  <p:transition advClick="0" advTm="10000">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091AAAC5-F0A9-4098-B86C-58A6B80F34CE}"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237108597"/>
      </p:ext>
    </p:extLst>
  </p:cSld>
  <p:clrMapOvr>
    <a:masterClrMapping/>
  </p:clrMapOvr>
  <p:transition advClick="0" advTm="10000">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22883"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2884"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defRPr sz="1400" smtClean="0">
                <a:latin typeface="Arial" charset="0"/>
                <a:ea typeface="ＭＳ Ｐゴシック" charset="0"/>
              </a:defRPr>
            </a:lvl1pPr>
          </a:lstStyle>
          <a:p>
            <a:pPr fontAlgn="base">
              <a:spcBef>
                <a:spcPct val="0"/>
              </a:spcBef>
              <a:spcAft>
                <a:spcPct val="0"/>
              </a:spcAft>
              <a:defRPr/>
            </a:pPr>
            <a:endParaRPr lang="en-GB">
              <a:solidFill>
                <a:srgbClr val="000000"/>
              </a:solidFill>
            </a:endParaRPr>
          </a:p>
        </p:txBody>
      </p:sp>
      <p:sp>
        <p:nvSpPr>
          <p:cNvPr id="122885"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a:defRPr sz="1400" smtClean="0">
                <a:latin typeface="Arial" charset="0"/>
                <a:ea typeface="ＭＳ Ｐゴシック" charset="0"/>
              </a:defRPr>
            </a:lvl1pPr>
          </a:lstStyle>
          <a:p>
            <a:pPr fontAlgn="base">
              <a:spcBef>
                <a:spcPct val="0"/>
              </a:spcBef>
              <a:spcAft>
                <a:spcPct val="0"/>
              </a:spcAft>
              <a:defRPr/>
            </a:pPr>
            <a:endParaRPr lang="en-GB">
              <a:solidFill>
                <a:srgbClr val="000000"/>
              </a:solidFill>
            </a:endParaRPr>
          </a:p>
        </p:txBody>
      </p:sp>
      <p:sp>
        <p:nvSpPr>
          <p:cNvPr id="122886"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EB5B0E63-9B07-4F1F-BAF0-849B157E0867}" type="slidenum">
              <a:rPr lang="en-GB" altLang="en-US">
                <a:solidFill>
                  <a:srgbClr val="000000"/>
                </a:solidFill>
              </a:rPr>
              <a:pPr fontAlgn="base">
                <a:spcBef>
                  <a:spcPct val="0"/>
                </a:spcBef>
                <a:spcAft>
                  <a:spcPct val="0"/>
                </a:spcAft>
              </a:pPr>
              <a:t>‹#›</a:t>
            </a:fld>
            <a:endParaRPr lang="en-GB" altLang="en-US">
              <a:solidFill>
                <a:srgbClr val="000000"/>
              </a:solidFill>
            </a:endParaRPr>
          </a:p>
        </p:txBody>
      </p:sp>
      <p:sp>
        <p:nvSpPr>
          <p:cNvPr id="122887" name="Rectangle 7"/>
          <p:cNvSpPr>
            <a:spLocks noChangeArrowheads="1"/>
          </p:cNvSpPr>
          <p:nvPr/>
        </p:nvSpPr>
        <p:spPr bwMode="auto">
          <a:xfrm>
            <a:off x="239185" y="115889"/>
            <a:ext cx="11857567" cy="720725"/>
          </a:xfrm>
          <a:prstGeom prst="rect">
            <a:avLst/>
          </a:prstGeom>
          <a:solidFill>
            <a:schemeClr val="bg2"/>
          </a:solidFill>
          <a:ln>
            <a:noFill/>
          </a:ln>
          <a:effectLst/>
          <a:extLs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endParaRPr lang="en-US" sz="1800" baseline="-25000">
              <a:solidFill>
                <a:srgbClr val="000000"/>
              </a:solidFill>
            </a:endParaRPr>
          </a:p>
        </p:txBody>
      </p:sp>
      <p:pic>
        <p:nvPicPr>
          <p:cNvPr id="1032" name="Picture 8" descr="curves"/>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39185" y="1752600"/>
            <a:ext cx="11713633" cy="491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889" name="Rectangle 9"/>
          <p:cNvSpPr>
            <a:spLocks noChangeArrowheads="1"/>
          </p:cNvSpPr>
          <p:nvPr/>
        </p:nvSpPr>
        <p:spPr bwMode="auto">
          <a:xfrm>
            <a:off x="239185" y="115889"/>
            <a:ext cx="11857567" cy="649287"/>
          </a:xfrm>
          <a:prstGeom prst="rect">
            <a:avLst/>
          </a:prstGeom>
          <a:solidFill>
            <a:schemeClr val="bg1"/>
          </a:solidFill>
          <a:ln w="9525">
            <a:solidFill>
              <a:schemeClr val="bg2"/>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endParaRPr lang="en-US" sz="1800" baseline="-25000">
              <a:solidFill>
                <a:srgbClr val="000000"/>
              </a:solidFill>
            </a:endParaRPr>
          </a:p>
        </p:txBody>
      </p:sp>
      <p:sp>
        <p:nvSpPr>
          <p:cNvPr id="122890" name="Rectangle 10"/>
          <p:cNvSpPr>
            <a:spLocks noChangeArrowheads="1"/>
          </p:cNvSpPr>
          <p:nvPr/>
        </p:nvSpPr>
        <p:spPr bwMode="auto">
          <a:xfrm>
            <a:off x="334434" y="914400"/>
            <a:ext cx="11857567" cy="5761038"/>
          </a:xfrm>
          <a:prstGeom prst="rect">
            <a:avLst/>
          </a:prstGeom>
          <a:solidFill>
            <a:schemeClr val="bg1">
              <a:alpha val="49001"/>
            </a:schemeClr>
          </a:solidFill>
          <a:ln w="9525">
            <a:solidFill>
              <a:schemeClr val="bg2"/>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endParaRPr lang="en-US" sz="1800" baseline="-25000">
              <a:solidFill>
                <a:srgbClr val="000000"/>
              </a:solidFill>
            </a:endParaRPr>
          </a:p>
        </p:txBody>
      </p:sp>
      <p:sp>
        <p:nvSpPr>
          <p:cNvPr id="122891" name="Text Box 11"/>
          <p:cNvSpPr txBox="1">
            <a:spLocks noChangeArrowheads="1"/>
          </p:cNvSpPr>
          <p:nvPr/>
        </p:nvSpPr>
        <p:spPr bwMode="auto">
          <a:xfrm>
            <a:off x="8496300" y="260351"/>
            <a:ext cx="2608406" cy="40011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fontAlgn="base">
              <a:spcBef>
                <a:spcPct val="0"/>
              </a:spcBef>
              <a:spcAft>
                <a:spcPct val="0"/>
              </a:spcAft>
              <a:defRPr/>
            </a:pPr>
            <a:r>
              <a:rPr lang="en-GB" sz="2000" b="1">
                <a:solidFill>
                  <a:srgbClr val="FF0000"/>
                </a:solidFill>
              </a:rPr>
              <a:t>NG</a:t>
            </a:r>
            <a:r>
              <a:rPr lang="en-GB" sz="2000" b="1">
                <a:solidFill>
                  <a:srgbClr val="008000"/>
                </a:solidFill>
              </a:rPr>
              <a:t>f</a:t>
            </a:r>
            <a:r>
              <a:rPr lang="en-GB" sz="2000" b="1">
                <a:solidFill>
                  <a:srgbClr val="FF0000"/>
                </a:solidFill>
              </a:rPr>
              <a:t>L</a:t>
            </a:r>
            <a:r>
              <a:rPr lang="en-GB" sz="2000">
                <a:solidFill>
                  <a:srgbClr val="000000"/>
                </a:solidFill>
              </a:rPr>
              <a:t> CYMRU </a:t>
            </a:r>
            <a:r>
              <a:rPr lang="en-GB" sz="2000" b="1">
                <a:solidFill>
                  <a:srgbClr val="008000"/>
                </a:solidFill>
              </a:rPr>
              <a:t>GC</a:t>
            </a:r>
            <a:r>
              <a:rPr lang="en-GB" sz="2000" b="1">
                <a:solidFill>
                  <a:srgbClr val="FF0000"/>
                </a:solidFill>
              </a:rPr>
              <a:t>a</a:t>
            </a:r>
            <a:r>
              <a:rPr lang="en-GB" sz="2000" b="1">
                <a:solidFill>
                  <a:srgbClr val="008000"/>
                </a:solidFill>
              </a:rPr>
              <a:t>D</a:t>
            </a:r>
          </a:p>
        </p:txBody>
      </p:sp>
      <p:sp>
        <p:nvSpPr>
          <p:cNvPr id="122892" name="Text Box 12"/>
          <p:cNvSpPr txBox="1">
            <a:spLocks noChangeArrowheads="1"/>
          </p:cNvSpPr>
          <p:nvPr/>
        </p:nvSpPr>
        <p:spPr bwMode="auto">
          <a:xfrm>
            <a:off x="8860367" y="6326188"/>
            <a:ext cx="2486578" cy="33855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pPr fontAlgn="base">
              <a:spcBef>
                <a:spcPct val="0"/>
              </a:spcBef>
              <a:spcAft>
                <a:spcPct val="0"/>
              </a:spcAft>
              <a:defRPr/>
            </a:pPr>
            <a:r>
              <a:rPr lang="en-GB" sz="1600">
                <a:solidFill>
                  <a:srgbClr val="808080"/>
                </a:solidFill>
                <a:latin typeface="Century Gothic" charset="0"/>
              </a:rPr>
              <a:t>www.ngfl-cymru.org.uk</a:t>
            </a:r>
          </a:p>
        </p:txBody>
      </p:sp>
    </p:spTree>
    <p:extLst>
      <p:ext uri="{BB962C8B-B14F-4D97-AF65-F5344CB8AC3E}">
        <p14:creationId xmlns:p14="http://schemas.microsoft.com/office/powerpoint/2010/main" val="2496293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advClick="0" advTm="10000">
    <p:fade/>
  </p:transition>
  <p:timing>
    <p:tnLst>
      <p:par>
        <p:cTn id="1" dur="indefinite" restart="never" nodeType="tmRoot"/>
      </p:par>
    </p:tnLst>
  </p:timing>
  <p:txStyles>
    <p:titleStyle>
      <a:lvl1pPr algn="ctr" rtl="0" eaLnBrk="0" fontAlgn="base" hangingPunct="0">
        <a:spcBef>
          <a:spcPct val="0"/>
        </a:spcBef>
        <a:spcAft>
          <a:spcPct val="0"/>
        </a:spcAft>
        <a:defRPr sz="4400">
          <a:solidFill>
            <a:schemeClr val="tx2"/>
          </a:solidFill>
          <a:latin typeface="+mj-lt"/>
          <a:ea typeface="MS PGothic" panose="020B0600070205080204" pitchFamily="34" charset="-128"/>
          <a:cs typeface="+mj-cs"/>
        </a:defRPr>
      </a:lvl1pPr>
      <a:lvl2pPr algn="ctr" rtl="0" eaLnBrk="0" fontAlgn="base" hangingPunct="0">
        <a:spcBef>
          <a:spcPct val="0"/>
        </a:spcBef>
        <a:spcAft>
          <a:spcPct val="0"/>
        </a:spcAft>
        <a:defRPr sz="4400">
          <a:solidFill>
            <a:schemeClr val="tx2"/>
          </a:solidFill>
          <a:latin typeface="Arial" charset="0"/>
          <a:ea typeface="MS PGothic" panose="020B0600070205080204" pitchFamily="34" charset="-128"/>
        </a:defRPr>
      </a:lvl2pPr>
      <a:lvl3pPr algn="ctr" rtl="0" eaLnBrk="0" fontAlgn="base" hangingPunct="0">
        <a:spcBef>
          <a:spcPct val="0"/>
        </a:spcBef>
        <a:spcAft>
          <a:spcPct val="0"/>
        </a:spcAft>
        <a:defRPr sz="4400">
          <a:solidFill>
            <a:schemeClr val="tx2"/>
          </a:solidFill>
          <a:latin typeface="Arial" charset="0"/>
          <a:ea typeface="MS PGothic" panose="020B0600070205080204" pitchFamily="34" charset="-128"/>
        </a:defRPr>
      </a:lvl3pPr>
      <a:lvl4pPr algn="ctr" rtl="0" eaLnBrk="0" fontAlgn="base" hangingPunct="0">
        <a:spcBef>
          <a:spcPct val="0"/>
        </a:spcBef>
        <a:spcAft>
          <a:spcPct val="0"/>
        </a:spcAft>
        <a:defRPr sz="4400">
          <a:solidFill>
            <a:schemeClr val="tx2"/>
          </a:solidFill>
          <a:latin typeface="Arial" charset="0"/>
          <a:ea typeface="MS PGothic" panose="020B0600070205080204" pitchFamily="34" charset="-128"/>
        </a:defRPr>
      </a:lvl4pPr>
      <a:lvl5pPr algn="ctr" rtl="0" eaLnBrk="0" fontAlgn="base" hangingPunct="0">
        <a:spcBef>
          <a:spcPct val="0"/>
        </a:spcBef>
        <a:spcAft>
          <a:spcPct val="0"/>
        </a:spcAft>
        <a:defRPr sz="4400">
          <a:solidFill>
            <a:schemeClr val="tx2"/>
          </a:solidFill>
          <a:latin typeface="Arial" charset="0"/>
          <a:ea typeface="MS PGothic" panose="020B0600070205080204" pitchFamily="34" charset="-128"/>
        </a:defRPr>
      </a:lvl5pPr>
      <a:lvl6pPr marL="457200" algn="ctr" rtl="0" fontAlgn="base">
        <a:spcBef>
          <a:spcPct val="0"/>
        </a:spcBef>
        <a:spcAft>
          <a:spcPct val="0"/>
        </a:spcAft>
        <a:defRPr sz="4400">
          <a:solidFill>
            <a:schemeClr val="tx2"/>
          </a:solidFill>
          <a:latin typeface="Arial" charset="0"/>
          <a:ea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hyperlink" Target="https://implicit.harvard.edu/implicit/takeatest.html"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209800" y="1412875"/>
            <a:ext cx="7702550" cy="4032250"/>
          </a:xfrm>
        </p:spPr>
        <p:txBody>
          <a:bodyPr/>
          <a:lstStyle/>
          <a:p>
            <a:pPr eaLnBrk="1" hangingPunct="1">
              <a:defRPr/>
            </a:pPr>
            <a:r>
              <a:rPr lang="en-GB" sz="6100" dirty="0">
                <a:latin typeface="Comic Sans MS" charset="0"/>
                <a:ea typeface="+mj-ea"/>
              </a:rPr>
              <a:t>Johari Window</a:t>
            </a:r>
            <a:r>
              <a:rPr lang="en-GB" dirty="0" smtClean="0">
                <a:ea typeface="+mj-ea"/>
              </a:rPr>
              <a:t> </a:t>
            </a:r>
          </a:p>
        </p:txBody>
      </p:sp>
    </p:spTree>
    <p:extLst>
      <p:ext uri="{BB962C8B-B14F-4D97-AF65-F5344CB8AC3E}">
        <p14:creationId xmlns:p14="http://schemas.microsoft.com/office/powerpoint/2010/main" val="2208434215"/>
      </p:ext>
    </p:extLst>
  </p:cSld>
  <p:clrMapOvr>
    <a:masterClrMapping/>
  </p:clrMapOvr>
  <p:transition advClick="0" advTm="10000">
    <p:fad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774826" y="1"/>
            <a:ext cx="8435975" cy="1052513"/>
          </a:xfrm>
        </p:spPr>
        <p:txBody>
          <a:bodyPr/>
          <a:lstStyle/>
          <a:p>
            <a:pPr algn="l" eaLnBrk="1" hangingPunct="1">
              <a:defRPr/>
            </a:pPr>
            <a:r>
              <a:rPr lang="en-GB" smtClean="0">
                <a:latin typeface="Comic Sans MS" charset="0"/>
                <a:ea typeface="+mj-ea"/>
              </a:rPr>
              <a:t>Johari Window</a:t>
            </a:r>
          </a:p>
        </p:txBody>
      </p:sp>
      <p:sp>
        <p:nvSpPr>
          <p:cNvPr id="4099" name="Rectangle 3"/>
          <p:cNvSpPr>
            <a:spLocks noGrp="1" noChangeArrowheads="1"/>
          </p:cNvSpPr>
          <p:nvPr>
            <p:ph type="body" idx="1"/>
          </p:nvPr>
        </p:nvSpPr>
        <p:spPr/>
        <p:txBody>
          <a:bodyPr/>
          <a:lstStyle/>
          <a:p>
            <a:pPr eaLnBrk="1" hangingPunct="1">
              <a:defRPr/>
            </a:pPr>
            <a:r>
              <a:rPr lang="en-GB" sz="3600">
                <a:latin typeface="Comic Sans MS" charset="0"/>
                <a:ea typeface="+mn-ea"/>
              </a:rPr>
              <a:t>Named after the first names of its inventors-</a:t>
            </a:r>
          </a:p>
          <a:p>
            <a:pPr eaLnBrk="1" hangingPunct="1">
              <a:defRPr/>
            </a:pPr>
            <a:r>
              <a:rPr lang="en-GB" sz="3600">
                <a:latin typeface="Comic Sans MS" charset="0"/>
                <a:ea typeface="+mn-ea"/>
              </a:rPr>
              <a:t>Joseph Luft and Harry Ingham</a:t>
            </a:r>
          </a:p>
          <a:p>
            <a:pPr eaLnBrk="1" hangingPunct="1">
              <a:defRPr/>
            </a:pPr>
            <a:r>
              <a:rPr lang="en-GB" sz="3600">
                <a:latin typeface="Comic Sans MS" charset="0"/>
                <a:ea typeface="+mn-ea"/>
              </a:rPr>
              <a:t>Useful models describing the process of human interaction.</a:t>
            </a:r>
          </a:p>
          <a:p>
            <a:pPr eaLnBrk="1" hangingPunct="1">
              <a:buFontTx/>
              <a:buNone/>
              <a:defRPr/>
            </a:pPr>
            <a:r>
              <a:rPr lang="en-GB" smtClean="0">
                <a:ea typeface="+mn-ea"/>
              </a:rPr>
              <a:t> </a:t>
            </a:r>
          </a:p>
        </p:txBody>
      </p:sp>
    </p:spTree>
    <p:extLst>
      <p:ext uri="{BB962C8B-B14F-4D97-AF65-F5344CB8AC3E}">
        <p14:creationId xmlns:p14="http://schemas.microsoft.com/office/powerpoint/2010/main" val="3316760503"/>
      </p:ext>
    </p:extLst>
  </p:cSld>
  <p:clrMapOvr>
    <a:masterClrMapping/>
  </p:clrMapOvr>
  <p:transition advClick="0" advTm="10000">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1992313" y="836614"/>
            <a:ext cx="8229600" cy="6021387"/>
          </a:xfrm>
        </p:spPr>
        <p:txBody>
          <a:bodyPr/>
          <a:lstStyle/>
          <a:p>
            <a:pPr eaLnBrk="1" hangingPunct="1">
              <a:defRPr/>
            </a:pPr>
            <a:r>
              <a:rPr lang="en-GB" smtClean="0">
                <a:latin typeface="Comic Sans MS" charset="0"/>
                <a:ea typeface="+mn-ea"/>
              </a:rPr>
              <a:t>A four paned "window," dividing personal awareness into four different types</a:t>
            </a:r>
          </a:p>
          <a:p>
            <a:pPr eaLnBrk="1" hangingPunct="1">
              <a:defRPr/>
            </a:pPr>
            <a:r>
              <a:rPr lang="en-GB" smtClean="0">
                <a:latin typeface="Comic Sans MS" charset="0"/>
                <a:ea typeface="+mn-ea"/>
              </a:rPr>
              <a:t> as represented by its four quadrants: open, hidden, blind, and unknown. </a:t>
            </a:r>
          </a:p>
          <a:p>
            <a:pPr eaLnBrk="1" hangingPunct="1">
              <a:defRPr/>
            </a:pPr>
            <a:r>
              <a:rPr lang="en-GB" smtClean="0">
                <a:latin typeface="Comic Sans MS" charset="0"/>
                <a:ea typeface="+mn-ea"/>
              </a:rPr>
              <a:t>The lines dividing the four panes are like window shades, which can move as an interaction progresses.</a:t>
            </a:r>
          </a:p>
          <a:p>
            <a:pPr eaLnBrk="1" hangingPunct="1">
              <a:defRPr/>
            </a:pPr>
            <a:endParaRPr lang="en-GB" smtClean="0">
              <a:ea typeface="+mn-ea"/>
            </a:endParaRPr>
          </a:p>
        </p:txBody>
      </p:sp>
      <p:pic>
        <p:nvPicPr>
          <p:cNvPr id="4098" name="Picture 6" descr="MCj0278518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16500" y="4652964"/>
            <a:ext cx="1385888" cy="177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18610057"/>
      </p:ext>
    </p:extLst>
  </p:cSld>
  <p:clrMapOvr>
    <a:masterClrMapping/>
  </p:clrMapOvr>
  <p:transition advClick="0" advTm="10000">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type="body" idx="1"/>
          </p:nvPr>
        </p:nvSpPr>
        <p:spPr>
          <a:xfrm>
            <a:off x="1981200" y="1268413"/>
            <a:ext cx="8229600" cy="4857750"/>
          </a:xfrm>
        </p:spPr>
        <p:txBody>
          <a:bodyPr/>
          <a:lstStyle/>
          <a:p>
            <a:pPr eaLnBrk="1" hangingPunct="1">
              <a:defRPr/>
            </a:pPr>
            <a:r>
              <a:rPr lang="en-GB" smtClean="0">
                <a:ea typeface="+mn-ea"/>
              </a:rPr>
              <a:t>                 </a:t>
            </a:r>
            <a:r>
              <a:rPr lang="en-GB" sz="1800">
                <a:latin typeface="Comic Sans MS" charset="0"/>
                <a:ea typeface="+mn-ea"/>
              </a:rPr>
              <a:t>Known to Self              Not Known to Self</a:t>
            </a:r>
          </a:p>
          <a:p>
            <a:pPr eaLnBrk="1" hangingPunct="1">
              <a:defRPr/>
            </a:pPr>
            <a:endParaRPr lang="en-GB" sz="1800">
              <a:latin typeface="Comic Sans MS" charset="0"/>
              <a:ea typeface="+mn-ea"/>
            </a:endParaRPr>
          </a:p>
          <a:p>
            <a:pPr eaLnBrk="1" hangingPunct="1">
              <a:defRPr/>
            </a:pPr>
            <a:endParaRPr lang="en-GB" sz="1600">
              <a:latin typeface="Comic Sans MS" charset="0"/>
              <a:ea typeface="+mn-ea"/>
            </a:endParaRPr>
          </a:p>
          <a:p>
            <a:pPr eaLnBrk="1" hangingPunct="1">
              <a:defRPr/>
            </a:pPr>
            <a:endParaRPr lang="en-GB" sz="1600">
              <a:latin typeface="Comic Sans MS" charset="0"/>
              <a:ea typeface="+mn-ea"/>
            </a:endParaRPr>
          </a:p>
          <a:p>
            <a:pPr eaLnBrk="1" hangingPunct="1">
              <a:defRPr/>
            </a:pPr>
            <a:r>
              <a:rPr lang="en-GB" sz="1800">
                <a:latin typeface="Comic Sans MS" charset="0"/>
                <a:ea typeface="+mn-ea"/>
              </a:rPr>
              <a:t>Known to Others</a:t>
            </a:r>
          </a:p>
          <a:p>
            <a:pPr eaLnBrk="1" hangingPunct="1">
              <a:defRPr/>
            </a:pPr>
            <a:endParaRPr lang="en-GB" sz="1800">
              <a:latin typeface="Comic Sans MS" charset="0"/>
              <a:ea typeface="+mn-ea"/>
            </a:endParaRPr>
          </a:p>
          <a:p>
            <a:pPr eaLnBrk="1" hangingPunct="1">
              <a:defRPr/>
            </a:pPr>
            <a:endParaRPr lang="en-GB" sz="1800">
              <a:latin typeface="Comic Sans MS" charset="0"/>
              <a:ea typeface="+mn-ea"/>
            </a:endParaRPr>
          </a:p>
          <a:p>
            <a:pPr eaLnBrk="1" hangingPunct="1">
              <a:defRPr/>
            </a:pPr>
            <a:endParaRPr lang="en-GB" sz="1800">
              <a:latin typeface="Comic Sans MS" charset="0"/>
              <a:ea typeface="+mn-ea"/>
            </a:endParaRPr>
          </a:p>
          <a:p>
            <a:pPr eaLnBrk="1" hangingPunct="1">
              <a:defRPr/>
            </a:pPr>
            <a:endParaRPr lang="en-GB" sz="1800">
              <a:latin typeface="Comic Sans MS" charset="0"/>
              <a:ea typeface="+mn-ea"/>
            </a:endParaRPr>
          </a:p>
          <a:p>
            <a:pPr eaLnBrk="1" hangingPunct="1">
              <a:defRPr/>
            </a:pPr>
            <a:r>
              <a:rPr lang="en-GB" sz="1800">
                <a:latin typeface="Comic Sans MS" charset="0"/>
                <a:ea typeface="+mn-ea"/>
              </a:rPr>
              <a:t>Not Known to Others</a:t>
            </a:r>
          </a:p>
        </p:txBody>
      </p:sp>
      <p:sp>
        <p:nvSpPr>
          <p:cNvPr id="3077" name="Rectangle 5"/>
          <p:cNvSpPr>
            <a:spLocks noChangeArrowheads="1"/>
          </p:cNvSpPr>
          <p:nvPr/>
        </p:nvSpPr>
        <p:spPr bwMode="auto">
          <a:xfrm>
            <a:off x="4727575" y="2276476"/>
            <a:ext cx="1943100" cy="1439863"/>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r>
              <a:rPr lang="en-GB">
                <a:solidFill>
                  <a:srgbClr val="000000"/>
                </a:solidFill>
                <a:latin typeface="Comic Sans MS" charset="0"/>
              </a:rPr>
              <a:t>OPEN</a:t>
            </a:r>
          </a:p>
        </p:txBody>
      </p:sp>
      <p:sp>
        <p:nvSpPr>
          <p:cNvPr id="3078" name="Rectangle 6"/>
          <p:cNvSpPr>
            <a:spLocks noChangeArrowheads="1"/>
          </p:cNvSpPr>
          <p:nvPr/>
        </p:nvSpPr>
        <p:spPr bwMode="auto">
          <a:xfrm>
            <a:off x="6743700" y="2276476"/>
            <a:ext cx="1944688" cy="1439863"/>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r>
              <a:rPr lang="en-GB">
                <a:solidFill>
                  <a:srgbClr val="000000"/>
                </a:solidFill>
                <a:latin typeface="Comic Sans MS" charset="0"/>
              </a:rPr>
              <a:t>BLIND</a:t>
            </a:r>
          </a:p>
        </p:txBody>
      </p:sp>
      <p:sp>
        <p:nvSpPr>
          <p:cNvPr id="3079" name="Rectangle 7"/>
          <p:cNvSpPr>
            <a:spLocks noChangeArrowheads="1"/>
          </p:cNvSpPr>
          <p:nvPr/>
        </p:nvSpPr>
        <p:spPr bwMode="auto">
          <a:xfrm>
            <a:off x="4727575" y="4005264"/>
            <a:ext cx="1943100" cy="1584325"/>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r>
              <a:rPr lang="en-GB">
                <a:solidFill>
                  <a:srgbClr val="000000"/>
                </a:solidFill>
                <a:latin typeface="Comic Sans MS" charset="0"/>
              </a:rPr>
              <a:t>HIDDEN</a:t>
            </a:r>
          </a:p>
        </p:txBody>
      </p:sp>
      <p:sp>
        <p:nvSpPr>
          <p:cNvPr id="3080" name="Rectangle 8"/>
          <p:cNvSpPr>
            <a:spLocks noChangeArrowheads="1"/>
          </p:cNvSpPr>
          <p:nvPr/>
        </p:nvSpPr>
        <p:spPr bwMode="auto">
          <a:xfrm>
            <a:off x="6743700" y="4005264"/>
            <a:ext cx="1943100" cy="1584325"/>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r>
              <a:rPr lang="en-GB">
                <a:solidFill>
                  <a:srgbClr val="000000"/>
                </a:solidFill>
                <a:latin typeface="Comic Sans MS" charset="0"/>
              </a:rPr>
              <a:t>UNKNOWN</a:t>
            </a:r>
          </a:p>
        </p:txBody>
      </p:sp>
    </p:spTree>
    <p:extLst>
      <p:ext uri="{BB962C8B-B14F-4D97-AF65-F5344CB8AC3E}">
        <p14:creationId xmlns:p14="http://schemas.microsoft.com/office/powerpoint/2010/main" val="588490141"/>
      </p:ext>
    </p:extLst>
  </p:cSld>
  <p:clrMapOvr>
    <a:masterClrMapping/>
  </p:clrMapOvr>
  <p:transition advClick="0" advTm="10000">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774825" y="1"/>
            <a:ext cx="8229600" cy="777875"/>
          </a:xfrm>
        </p:spPr>
        <p:txBody>
          <a:bodyPr/>
          <a:lstStyle/>
          <a:p>
            <a:pPr algn="l" eaLnBrk="1" hangingPunct="1">
              <a:defRPr/>
            </a:pPr>
            <a:r>
              <a:rPr lang="en-GB" smtClean="0">
                <a:latin typeface="Comic Sans MS" charset="0"/>
                <a:ea typeface="+mj-ea"/>
              </a:rPr>
              <a:t>Open</a:t>
            </a:r>
          </a:p>
        </p:txBody>
      </p:sp>
      <p:sp>
        <p:nvSpPr>
          <p:cNvPr id="6147" name="Rectangle 3"/>
          <p:cNvSpPr>
            <a:spLocks noGrp="1" noChangeArrowheads="1"/>
          </p:cNvSpPr>
          <p:nvPr>
            <p:ph type="body" idx="1"/>
          </p:nvPr>
        </p:nvSpPr>
        <p:spPr/>
        <p:txBody>
          <a:bodyPr/>
          <a:lstStyle/>
          <a:p>
            <a:pPr eaLnBrk="1" hangingPunct="1">
              <a:defRPr/>
            </a:pPr>
            <a:r>
              <a:rPr lang="en-GB" smtClean="0">
                <a:latin typeface="Comic Sans MS" charset="0"/>
                <a:ea typeface="+mn-ea"/>
              </a:rPr>
              <a:t>1. </a:t>
            </a:r>
            <a:r>
              <a:rPr lang="en-GB" sz="4000">
                <a:latin typeface="Comic Sans MS" charset="0"/>
                <a:ea typeface="+mn-ea"/>
              </a:rPr>
              <a:t>The "open" quadrant represents things that both I know about myself, and that you know about me</a:t>
            </a:r>
            <a:r>
              <a:rPr lang="en-GB" smtClean="0">
                <a:ea typeface="+mn-ea"/>
              </a:rPr>
              <a:t> </a:t>
            </a:r>
          </a:p>
        </p:txBody>
      </p:sp>
    </p:spTree>
    <p:extLst>
      <p:ext uri="{BB962C8B-B14F-4D97-AF65-F5344CB8AC3E}">
        <p14:creationId xmlns:p14="http://schemas.microsoft.com/office/powerpoint/2010/main" val="443635700"/>
      </p:ext>
    </p:extLst>
  </p:cSld>
  <p:clrMapOvr>
    <a:masterClrMapping/>
  </p:clrMapOvr>
  <p:transition advClick="0" advTm="10000">
    <p:fad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919288" y="188913"/>
            <a:ext cx="8229600" cy="647700"/>
          </a:xfrm>
        </p:spPr>
        <p:txBody>
          <a:bodyPr/>
          <a:lstStyle/>
          <a:p>
            <a:pPr algn="l" eaLnBrk="1" hangingPunct="1">
              <a:defRPr/>
            </a:pPr>
            <a:r>
              <a:rPr lang="en-GB" sz="4000">
                <a:latin typeface="Comic Sans MS" charset="0"/>
                <a:ea typeface="+mj-ea"/>
              </a:rPr>
              <a:t>Blind</a:t>
            </a:r>
          </a:p>
        </p:txBody>
      </p:sp>
      <p:sp>
        <p:nvSpPr>
          <p:cNvPr id="7171" name="Rectangle 3"/>
          <p:cNvSpPr>
            <a:spLocks noGrp="1" noChangeArrowheads="1"/>
          </p:cNvSpPr>
          <p:nvPr>
            <p:ph type="body" idx="1"/>
          </p:nvPr>
        </p:nvSpPr>
        <p:spPr/>
        <p:txBody>
          <a:bodyPr/>
          <a:lstStyle/>
          <a:p>
            <a:pPr eaLnBrk="1" hangingPunct="1">
              <a:defRPr/>
            </a:pPr>
            <a:r>
              <a:rPr lang="en-GB" sz="4000">
                <a:latin typeface="Comic Sans MS" charset="0"/>
                <a:ea typeface="+mn-ea"/>
              </a:rPr>
              <a:t>2. The "blind" quadrant represents things that you know about me, but that I am unaware of </a:t>
            </a:r>
          </a:p>
        </p:txBody>
      </p:sp>
    </p:spTree>
    <p:extLst>
      <p:ext uri="{BB962C8B-B14F-4D97-AF65-F5344CB8AC3E}">
        <p14:creationId xmlns:p14="http://schemas.microsoft.com/office/powerpoint/2010/main" val="2363781093"/>
      </p:ext>
    </p:extLst>
  </p:cSld>
  <p:clrMapOvr>
    <a:masterClrMapping/>
  </p:clrMapOvr>
  <p:transition advClick="0" advTm="10000">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74825" y="188913"/>
            <a:ext cx="8229600" cy="633412"/>
          </a:xfrm>
        </p:spPr>
        <p:txBody>
          <a:bodyPr/>
          <a:lstStyle/>
          <a:p>
            <a:pPr algn="l" eaLnBrk="1" hangingPunct="1">
              <a:defRPr/>
            </a:pPr>
            <a:r>
              <a:rPr lang="en-GB" sz="4000">
                <a:latin typeface="Comic Sans MS" charset="0"/>
                <a:ea typeface="+mj-ea"/>
              </a:rPr>
              <a:t>Hidden</a:t>
            </a:r>
          </a:p>
        </p:txBody>
      </p:sp>
      <p:sp>
        <p:nvSpPr>
          <p:cNvPr id="8195" name="Rectangle 3"/>
          <p:cNvSpPr>
            <a:spLocks noGrp="1" noChangeArrowheads="1"/>
          </p:cNvSpPr>
          <p:nvPr>
            <p:ph type="body" idx="1"/>
          </p:nvPr>
        </p:nvSpPr>
        <p:spPr/>
        <p:txBody>
          <a:bodyPr/>
          <a:lstStyle/>
          <a:p>
            <a:pPr eaLnBrk="1" hangingPunct="1">
              <a:defRPr/>
            </a:pPr>
            <a:r>
              <a:rPr lang="en-GB" sz="4000">
                <a:latin typeface="Comic Sans MS" charset="0"/>
                <a:ea typeface="+mn-ea"/>
              </a:rPr>
              <a:t>3. The "hidden" quadrant represents things that I know about myself, that you do not know </a:t>
            </a:r>
          </a:p>
        </p:txBody>
      </p:sp>
    </p:spTree>
    <p:extLst>
      <p:ext uri="{BB962C8B-B14F-4D97-AF65-F5344CB8AC3E}">
        <p14:creationId xmlns:p14="http://schemas.microsoft.com/office/powerpoint/2010/main" val="3173896967"/>
      </p:ext>
    </p:extLst>
  </p:cSld>
  <p:clrMapOvr>
    <a:masterClrMapping/>
  </p:clrMapOvr>
  <p:transition advClick="0" advTm="10000">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774825" y="1"/>
            <a:ext cx="8229600" cy="777875"/>
          </a:xfrm>
        </p:spPr>
        <p:txBody>
          <a:bodyPr/>
          <a:lstStyle/>
          <a:p>
            <a:pPr algn="l" eaLnBrk="1" hangingPunct="1">
              <a:defRPr/>
            </a:pPr>
            <a:r>
              <a:rPr lang="en-GB" smtClean="0">
                <a:latin typeface="Comic Sans MS" charset="0"/>
                <a:ea typeface="+mj-ea"/>
              </a:rPr>
              <a:t>Unknown</a:t>
            </a:r>
          </a:p>
        </p:txBody>
      </p:sp>
      <p:sp>
        <p:nvSpPr>
          <p:cNvPr id="9219" name="Rectangle 3"/>
          <p:cNvSpPr>
            <a:spLocks noGrp="1" noChangeArrowheads="1"/>
          </p:cNvSpPr>
          <p:nvPr>
            <p:ph type="body" idx="1"/>
          </p:nvPr>
        </p:nvSpPr>
        <p:spPr/>
        <p:txBody>
          <a:bodyPr/>
          <a:lstStyle/>
          <a:p>
            <a:pPr eaLnBrk="1" hangingPunct="1">
              <a:defRPr/>
            </a:pPr>
            <a:r>
              <a:rPr lang="en-GB" sz="4000">
                <a:latin typeface="Comic Sans MS" charset="0"/>
                <a:ea typeface="+mn-ea"/>
              </a:rPr>
              <a:t>4. The "unknown" quadrant represents things that neither I know about myself, nor you know about me </a:t>
            </a:r>
          </a:p>
        </p:txBody>
      </p:sp>
    </p:spTree>
    <p:extLst>
      <p:ext uri="{BB962C8B-B14F-4D97-AF65-F5344CB8AC3E}">
        <p14:creationId xmlns:p14="http://schemas.microsoft.com/office/powerpoint/2010/main" val="260950502"/>
      </p:ext>
    </p:extLst>
  </p:cSld>
  <p:clrMapOvr>
    <a:masterClrMapping/>
  </p:clrMapOvr>
  <p:transition advClick="0" advTm="10000">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type="body" idx="1"/>
          </p:nvPr>
        </p:nvSpPr>
        <p:spPr>
          <a:xfrm>
            <a:off x="1981200" y="1268414"/>
            <a:ext cx="8229600" cy="5589587"/>
          </a:xfrm>
        </p:spPr>
        <p:txBody>
          <a:bodyPr/>
          <a:lstStyle/>
          <a:p>
            <a:pPr eaLnBrk="1" hangingPunct="1">
              <a:defRPr/>
            </a:pPr>
            <a:r>
              <a:rPr lang="en-GB" sz="3600">
                <a:latin typeface="Comic Sans MS" charset="0"/>
                <a:ea typeface="+mn-ea"/>
              </a:rPr>
              <a:t>One way of enlarging the open quadrant is through </a:t>
            </a:r>
            <a:r>
              <a:rPr lang="en-GB" sz="3600" b="1" u="sng">
                <a:latin typeface="Comic Sans MS" charset="0"/>
                <a:ea typeface="+mn-ea"/>
              </a:rPr>
              <a:t>self-disclosure</a:t>
            </a:r>
            <a:r>
              <a:rPr lang="en-GB" sz="3600">
                <a:latin typeface="Comic Sans MS" charset="0"/>
                <a:ea typeface="+mn-ea"/>
              </a:rPr>
              <a:t>, </a:t>
            </a:r>
          </a:p>
          <a:p>
            <a:pPr eaLnBrk="1" hangingPunct="1">
              <a:defRPr/>
            </a:pPr>
            <a:r>
              <a:rPr lang="en-GB" sz="3600">
                <a:latin typeface="Comic Sans MS" charset="0"/>
                <a:ea typeface="+mn-ea"/>
              </a:rPr>
              <a:t>A give and take process between me and the people I interact with. </a:t>
            </a:r>
          </a:p>
          <a:p>
            <a:pPr eaLnBrk="1" hangingPunct="1">
              <a:defRPr/>
            </a:pPr>
            <a:r>
              <a:rPr lang="en-GB" sz="3600">
                <a:latin typeface="Comic Sans MS" charset="0"/>
                <a:ea typeface="+mn-ea"/>
              </a:rPr>
              <a:t>As I share something about myself (I move information from my hidden quadrant into the open)</a:t>
            </a:r>
            <a:r>
              <a:rPr lang="en-GB" sz="2400">
                <a:latin typeface="Comic Sans MS" charset="0"/>
                <a:ea typeface="+mn-ea"/>
              </a:rPr>
              <a:t> </a:t>
            </a:r>
          </a:p>
        </p:txBody>
      </p:sp>
    </p:spTree>
    <p:extLst>
      <p:ext uri="{BB962C8B-B14F-4D97-AF65-F5344CB8AC3E}">
        <p14:creationId xmlns:p14="http://schemas.microsoft.com/office/powerpoint/2010/main" val="721132659"/>
      </p:ext>
    </p:extLst>
  </p:cSld>
  <p:clrMapOvr>
    <a:masterClrMapping/>
  </p:clrMapOvr>
  <p:transition advClick="0" advTm="10000">
    <p:fade/>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ChangeArrowheads="1"/>
          </p:cNvSpPr>
          <p:nvPr/>
        </p:nvSpPr>
        <p:spPr bwMode="auto">
          <a:xfrm>
            <a:off x="3432175" y="1773239"/>
            <a:ext cx="3024188" cy="2232025"/>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endParaRPr lang="en-GB">
              <a:solidFill>
                <a:srgbClr val="000000"/>
              </a:solidFill>
            </a:endParaRPr>
          </a:p>
          <a:p>
            <a:pPr algn="ctr" fontAlgn="base">
              <a:spcBef>
                <a:spcPct val="0"/>
              </a:spcBef>
              <a:spcAft>
                <a:spcPct val="0"/>
              </a:spcAft>
              <a:defRPr/>
            </a:pPr>
            <a:endParaRPr lang="en-GB">
              <a:solidFill>
                <a:srgbClr val="000000"/>
              </a:solidFill>
            </a:endParaRPr>
          </a:p>
          <a:p>
            <a:pPr algn="ctr" fontAlgn="base">
              <a:spcBef>
                <a:spcPct val="0"/>
              </a:spcBef>
              <a:spcAft>
                <a:spcPct val="0"/>
              </a:spcAft>
              <a:defRPr/>
            </a:pPr>
            <a:r>
              <a:rPr lang="en-GB">
                <a:solidFill>
                  <a:srgbClr val="000000"/>
                </a:solidFill>
                <a:latin typeface="Comic Sans MS" charset="0"/>
              </a:rPr>
              <a:t>Open</a:t>
            </a:r>
          </a:p>
          <a:p>
            <a:pPr algn="ctr" fontAlgn="base">
              <a:spcBef>
                <a:spcPct val="0"/>
              </a:spcBef>
              <a:spcAft>
                <a:spcPct val="0"/>
              </a:spcAft>
              <a:defRPr/>
            </a:pPr>
            <a:endParaRPr lang="en-GB">
              <a:solidFill>
                <a:srgbClr val="000000"/>
              </a:solidFill>
              <a:latin typeface="Comic Sans MS" charset="0"/>
            </a:endParaRPr>
          </a:p>
          <a:p>
            <a:pPr algn="ctr" fontAlgn="base">
              <a:spcBef>
                <a:spcPct val="0"/>
              </a:spcBef>
              <a:spcAft>
                <a:spcPct val="0"/>
              </a:spcAft>
              <a:defRPr/>
            </a:pPr>
            <a:endParaRPr lang="en-GB">
              <a:solidFill>
                <a:srgbClr val="000000"/>
              </a:solidFill>
              <a:latin typeface="Comic Sans MS" charset="0"/>
            </a:endParaRPr>
          </a:p>
          <a:p>
            <a:pPr algn="ctr" fontAlgn="base">
              <a:spcBef>
                <a:spcPct val="0"/>
              </a:spcBef>
              <a:spcAft>
                <a:spcPct val="0"/>
              </a:spcAft>
              <a:defRPr/>
            </a:pPr>
            <a:r>
              <a:rPr lang="en-GB">
                <a:solidFill>
                  <a:srgbClr val="000000"/>
                </a:solidFill>
                <a:latin typeface="Comic Sans MS" charset="0"/>
              </a:rPr>
              <a:t>Self Disclosure</a:t>
            </a:r>
          </a:p>
        </p:txBody>
      </p:sp>
      <p:sp>
        <p:nvSpPr>
          <p:cNvPr id="12293" name="Rectangle 5"/>
          <p:cNvSpPr>
            <a:spLocks noChangeArrowheads="1"/>
          </p:cNvSpPr>
          <p:nvPr/>
        </p:nvSpPr>
        <p:spPr bwMode="auto">
          <a:xfrm>
            <a:off x="6600826" y="2276476"/>
            <a:ext cx="2519363" cy="1655763"/>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r>
              <a:rPr lang="en-GB">
                <a:solidFill>
                  <a:srgbClr val="000000"/>
                </a:solidFill>
                <a:latin typeface="Comic Sans MS" charset="0"/>
              </a:rPr>
              <a:t>Blind</a:t>
            </a:r>
          </a:p>
        </p:txBody>
      </p:sp>
      <p:sp>
        <p:nvSpPr>
          <p:cNvPr id="12294" name="Rectangle 6"/>
          <p:cNvSpPr>
            <a:spLocks noChangeArrowheads="1"/>
          </p:cNvSpPr>
          <p:nvPr/>
        </p:nvSpPr>
        <p:spPr bwMode="auto">
          <a:xfrm>
            <a:off x="6600825" y="4005264"/>
            <a:ext cx="2520950" cy="1512887"/>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r>
              <a:rPr lang="en-GB">
                <a:solidFill>
                  <a:srgbClr val="000000"/>
                </a:solidFill>
                <a:latin typeface="Comic Sans MS" charset="0"/>
              </a:rPr>
              <a:t>Unknown</a:t>
            </a:r>
          </a:p>
        </p:txBody>
      </p:sp>
      <p:sp>
        <p:nvSpPr>
          <p:cNvPr id="12295" name="Rectangle 7"/>
          <p:cNvSpPr>
            <a:spLocks noChangeArrowheads="1"/>
          </p:cNvSpPr>
          <p:nvPr/>
        </p:nvSpPr>
        <p:spPr bwMode="auto">
          <a:xfrm>
            <a:off x="3863975" y="4076701"/>
            <a:ext cx="2590800" cy="1368425"/>
          </a:xfrm>
          <a:prstGeom prst="rect">
            <a:avLst/>
          </a:prstGeom>
          <a:solidFill>
            <a:schemeClr val="accent1"/>
          </a:solidFill>
          <a:ln w="9525">
            <a:solidFill>
              <a:schemeClr val="tx1"/>
            </a:solidFill>
            <a:miter lim="800000"/>
            <a:headEnd/>
            <a:tailEn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fontAlgn="base">
              <a:spcBef>
                <a:spcPct val="0"/>
              </a:spcBef>
              <a:spcAft>
                <a:spcPct val="0"/>
              </a:spcAft>
              <a:defRPr/>
            </a:pPr>
            <a:r>
              <a:rPr lang="en-GB">
                <a:solidFill>
                  <a:srgbClr val="000000"/>
                </a:solidFill>
                <a:latin typeface="Comic Sans MS" charset="0"/>
              </a:rPr>
              <a:t>Hidden</a:t>
            </a:r>
          </a:p>
        </p:txBody>
      </p:sp>
    </p:spTree>
    <p:extLst>
      <p:ext uri="{BB962C8B-B14F-4D97-AF65-F5344CB8AC3E}">
        <p14:creationId xmlns:p14="http://schemas.microsoft.com/office/powerpoint/2010/main" val="482894286"/>
      </p:ext>
    </p:extLst>
  </p:cSld>
  <p:clrMapOvr>
    <a:masterClrMapping/>
  </p:clrMapOvr>
  <p:transition advClick="0" advTm="10000">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type="body" idx="1"/>
          </p:nvPr>
        </p:nvSpPr>
        <p:spPr>
          <a:xfrm>
            <a:off x="1981200" y="908051"/>
            <a:ext cx="8229600" cy="5218113"/>
          </a:xfrm>
        </p:spPr>
        <p:txBody>
          <a:bodyPr/>
          <a:lstStyle/>
          <a:p>
            <a:pPr eaLnBrk="1" hangingPunct="1">
              <a:defRPr/>
            </a:pPr>
            <a:r>
              <a:rPr lang="en-GB" sz="4000">
                <a:latin typeface="Comic Sans MS" charset="0"/>
                <a:ea typeface="+mn-ea"/>
              </a:rPr>
              <a:t>If the other party is interested in getting to know me, they will reciprocate, by similarly disclosing information in their hidden quadrant</a:t>
            </a:r>
          </a:p>
          <a:p>
            <a:pPr eaLnBrk="1" hangingPunct="1">
              <a:defRPr/>
            </a:pPr>
            <a:endParaRPr lang="en-GB" smtClean="0">
              <a:ea typeface="+mn-ea"/>
            </a:endParaRPr>
          </a:p>
        </p:txBody>
      </p:sp>
    </p:spTree>
    <p:extLst>
      <p:ext uri="{BB962C8B-B14F-4D97-AF65-F5344CB8AC3E}">
        <p14:creationId xmlns:p14="http://schemas.microsoft.com/office/powerpoint/2010/main" val="1407480341"/>
      </p:ext>
    </p:extLst>
  </p:cSld>
  <p:clrMapOvr>
    <a:masterClrMapping/>
  </p:clrMapOvr>
  <p:transition advClick="0" advTm="10000">
    <p:fad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p:txBody>
          <a:bodyPr/>
          <a:lstStyle/>
          <a:p>
            <a:pPr eaLnBrk="1" hangingPunct="1">
              <a:defRPr/>
            </a:pPr>
            <a:r>
              <a:rPr lang="en-GB" sz="3600">
                <a:latin typeface="Comic Sans MS" charset="0"/>
                <a:ea typeface="+mn-ea"/>
              </a:rPr>
              <a:t>We also gain knowledge about ourselves by receiving </a:t>
            </a:r>
            <a:r>
              <a:rPr lang="en-GB" sz="3600" b="1">
                <a:latin typeface="Comic Sans MS" charset="0"/>
                <a:ea typeface="+mn-ea"/>
              </a:rPr>
              <a:t>feedback</a:t>
            </a:r>
            <a:r>
              <a:rPr lang="en-GB" sz="3600">
                <a:latin typeface="Comic Sans MS" charset="0"/>
                <a:ea typeface="+mn-ea"/>
              </a:rPr>
              <a:t> from others this enables me to learn more about aspect of myself that I am unaware of and therefore moving information from my BLIND  quadrant into the OPEN. </a:t>
            </a:r>
          </a:p>
        </p:txBody>
      </p:sp>
    </p:spTree>
    <p:extLst>
      <p:ext uri="{BB962C8B-B14F-4D97-AF65-F5344CB8AC3E}">
        <p14:creationId xmlns:p14="http://schemas.microsoft.com/office/powerpoint/2010/main" val="2705480841"/>
      </p:ext>
    </p:extLst>
  </p:cSld>
  <p:clrMapOvr>
    <a:masterClrMapping/>
  </p:clrMapOvr>
  <p:transition advClick="0" advTm="10000">
    <p:fad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body" idx="1"/>
          </p:nvPr>
        </p:nvSpPr>
        <p:spPr/>
        <p:txBody>
          <a:bodyPr/>
          <a:lstStyle/>
          <a:p>
            <a:pPr eaLnBrk="1" hangingPunct="1"/>
            <a:r>
              <a:rPr lang="en-GB" altLang="en-US" sz="2800" dirty="0">
                <a:latin typeface="Comic Sans MS" panose="030F0702030302020204" pitchFamily="66" charset="0"/>
              </a:rPr>
              <a:t>As I share more and gain more information about myself I begin to gain insights through introspection about aspects of myself that both I and others were unaware of, things like impulses that drive us, motives and instincts, those less tangible things that we just accept but haven</a:t>
            </a:r>
            <a:r>
              <a:rPr lang="ja-JP" altLang="en-GB" sz="2800" dirty="0"/>
              <a:t>’</a:t>
            </a:r>
            <a:r>
              <a:rPr lang="en-GB" altLang="ja-JP" sz="2800" dirty="0">
                <a:latin typeface="Comic Sans MS" panose="030F0702030302020204" pitchFamily="66" charset="0"/>
              </a:rPr>
              <a:t>t given much thought to. These </a:t>
            </a:r>
            <a:r>
              <a:rPr lang="en-GB" altLang="ja-JP" sz="2800" b="1" dirty="0">
                <a:latin typeface="Comic Sans MS" panose="030F0702030302020204" pitchFamily="66" charset="0"/>
              </a:rPr>
              <a:t>insights</a:t>
            </a:r>
            <a:r>
              <a:rPr lang="en-GB" altLang="ja-JP" sz="2800" dirty="0">
                <a:latin typeface="Comic Sans MS" panose="030F0702030302020204" pitchFamily="66" charset="0"/>
              </a:rPr>
              <a:t> help move information from the unknown quadrant into the </a:t>
            </a:r>
            <a:r>
              <a:rPr lang="en-GB" altLang="ja-JP" sz="2800" b="1" dirty="0">
                <a:latin typeface="Comic Sans MS" panose="030F0702030302020204" pitchFamily="66" charset="0"/>
              </a:rPr>
              <a:t>OPEN</a:t>
            </a:r>
            <a:endParaRPr lang="en-GB" altLang="en-US" sz="2800" b="1" dirty="0">
              <a:latin typeface="Comic Sans MS" panose="030F0702030302020204" pitchFamily="66" charset="0"/>
            </a:endParaRPr>
          </a:p>
        </p:txBody>
      </p:sp>
    </p:spTree>
    <p:extLst>
      <p:ext uri="{BB962C8B-B14F-4D97-AF65-F5344CB8AC3E}">
        <p14:creationId xmlns:p14="http://schemas.microsoft.com/office/powerpoint/2010/main" val="3026463174"/>
      </p:ext>
    </p:extLst>
  </p:cSld>
  <p:clrMapOvr>
    <a:masterClrMapping/>
  </p:clrMapOvr>
  <p:transition advClick="0" advTm="10000">
    <p:fad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3724" y="2841992"/>
            <a:ext cx="10972800" cy="1143000"/>
          </a:xfrm>
        </p:spPr>
        <p:txBody>
          <a:bodyPr/>
          <a:lstStyle/>
          <a:p>
            <a:r>
              <a:rPr lang="en-GB" dirty="0" smtClean="0">
                <a:latin typeface="Microsoft Sans Serif" panose="020B0604020202020204" pitchFamily="34" charset="0"/>
                <a:cs typeface="Microsoft Sans Serif" panose="020B0604020202020204" pitchFamily="34" charset="0"/>
              </a:rPr>
              <a:t>Self-Awareness, Prejudices, and Discrimination</a:t>
            </a:r>
            <a:endParaRPr lang="en-GB"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3249971613"/>
      </p:ext>
    </p:extLst>
  </p:cSld>
  <p:clrMapOvr>
    <a:masterClrMapping/>
  </p:clrMapOvr>
  <p:transition advClick="0" advTm="10000">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39" y="239469"/>
            <a:ext cx="7620000" cy="393577"/>
          </a:xfrm>
        </p:spPr>
        <p:txBody>
          <a:bodyPr/>
          <a:lstStyle/>
          <a:p>
            <a:r>
              <a:rPr lang="en-GB" sz="4000" dirty="0" smtClean="0">
                <a:latin typeface="Microsoft Sans Serif" panose="020B0604020202020204" pitchFamily="34" charset="0"/>
                <a:cs typeface="Microsoft Sans Serif" panose="020B0604020202020204" pitchFamily="34" charset="0"/>
              </a:rPr>
              <a:t>Prejudice &amp; Discrimination</a:t>
            </a:r>
            <a:endParaRPr lang="en-GB" sz="4000"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480646" y="1078523"/>
            <a:ext cx="11711354" cy="3970318"/>
          </a:xfrm>
          <a:prstGeom prst="rect">
            <a:avLst/>
          </a:prstGeom>
          <a:noFill/>
        </p:spPr>
        <p:txBody>
          <a:bodyPr wrap="square" rtlCol="0">
            <a:spAutoFit/>
          </a:bodyPr>
          <a:lstStyle/>
          <a:p>
            <a:pPr marL="285750" indent="-285750">
              <a:buFont typeface="Wingdings" panose="05000000000000000000" pitchFamily="2" charset="2"/>
              <a:buChar char="q"/>
            </a:pPr>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What are the differences between prejudice and discrimination?</a:t>
            </a: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What is the basis of a prejudice or discrimination?</a:t>
            </a: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Can you give any examples of discrimination in history, or even seen in society today?</a:t>
            </a:r>
            <a:endParaRPr lang="en-GB" sz="2800"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913491660"/>
      </p:ext>
    </p:extLst>
  </p:cSld>
  <p:clrMapOvr>
    <a:masterClrMapping/>
  </p:clrMapOvr>
  <p:transition advClick="0" advTm="10000">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39" y="239469"/>
            <a:ext cx="7620000" cy="393577"/>
          </a:xfrm>
        </p:spPr>
        <p:txBody>
          <a:bodyPr/>
          <a:lstStyle/>
          <a:p>
            <a:r>
              <a:rPr lang="en-GB" sz="4000" dirty="0" smtClean="0">
                <a:latin typeface="Microsoft Sans Serif" panose="020B0604020202020204" pitchFamily="34" charset="0"/>
                <a:cs typeface="Microsoft Sans Serif" panose="020B0604020202020204" pitchFamily="34" charset="0"/>
              </a:rPr>
              <a:t>Prejudice &amp; Discrimination</a:t>
            </a:r>
            <a:endParaRPr lang="en-GB" sz="4000"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480646" y="1008185"/>
            <a:ext cx="11711354" cy="6124754"/>
          </a:xfrm>
          <a:prstGeom prst="rect">
            <a:avLst/>
          </a:prstGeom>
          <a:noFill/>
        </p:spPr>
        <p:txBody>
          <a:bodyPr wrap="square" rtlCol="0">
            <a:spAutoFit/>
          </a:bodyPr>
          <a:lstStyle/>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Prejudice definition: “</a:t>
            </a:r>
            <a:r>
              <a:rPr lang="en-GB" sz="2800" dirty="0" smtClean="0"/>
              <a:t>	A </a:t>
            </a:r>
            <a:r>
              <a:rPr lang="en-GB" sz="2800" dirty="0"/>
              <a:t>prejudgment or assumption made about </a:t>
            </a:r>
            <a:r>
              <a:rPr lang="en-GB" sz="2800" dirty="0" smtClean="0"/>
              <a:t> someone </a:t>
            </a:r>
            <a:r>
              <a:rPr lang="en-GB" sz="2800" dirty="0"/>
              <a:t>without the adequate knowledge to do so with guaranteed </a:t>
            </a:r>
            <a:r>
              <a:rPr lang="en-GB" sz="2800" dirty="0" smtClean="0"/>
              <a:t>accuracy.”</a:t>
            </a:r>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Discrimination definition: “</a:t>
            </a:r>
            <a:r>
              <a:rPr lang="en-GB" sz="2800" dirty="0" smtClean="0"/>
              <a:t>Actions </a:t>
            </a:r>
            <a:r>
              <a:rPr lang="en-GB" sz="2800" dirty="0"/>
              <a:t>or </a:t>
            </a:r>
            <a:r>
              <a:rPr lang="en-GB" sz="2800" dirty="0" smtClean="0"/>
              <a:t>behaviours </a:t>
            </a:r>
            <a:r>
              <a:rPr lang="en-GB" sz="2800" dirty="0"/>
              <a:t>taken against </a:t>
            </a:r>
            <a:r>
              <a:rPr lang="en-GB" sz="2800" dirty="0" smtClean="0"/>
              <a:t> individuals </a:t>
            </a:r>
            <a:r>
              <a:rPr lang="en-GB" sz="2800" dirty="0"/>
              <a:t>as a result of prejudiced </a:t>
            </a:r>
            <a:r>
              <a:rPr lang="en-GB" sz="2800" dirty="0" smtClean="0"/>
              <a:t>beliefs”</a:t>
            </a:r>
          </a:p>
          <a:p>
            <a:pPr marL="285750" indent="-285750">
              <a:buFont typeface="Wingdings" panose="05000000000000000000" pitchFamily="2" charset="2"/>
              <a:buChar char="q"/>
            </a:pPr>
            <a:endParaRPr lang="en-GB" sz="2800" dirty="0"/>
          </a:p>
          <a:p>
            <a:pPr marL="285750" indent="-285750">
              <a:buFont typeface="Wingdings" panose="05000000000000000000" pitchFamily="2" charset="2"/>
              <a:buChar char="q"/>
            </a:pPr>
            <a:r>
              <a:rPr lang="en-GB" sz="2800" dirty="0" smtClean="0"/>
              <a:t>Often based on a person’s social class, gender, race, ethnicity, disability, age, religion, sexual orientation, or other personal traits</a:t>
            </a: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Typically a result of stereotypes.</a:t>
            </a: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2869915461"/>
      </p:ext>
    </p:extLst>
  </p:cSld>
  <p:clrMapOvr>
    <a:masterClrMapping/>
  </p:clrMapOvr>
  <p:transition advClick="0" advTm="10000">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39" y="239469"/>
            <a:ext cx="7620000" cy="393577"/>
          </a:xfrm>
        </p:spPr>
        <p:txBody>
          <a:bodyPr/>
          <a:lstStyle/>
          <a:p>
            <a:r>
              <a:rPr lang="en-GB" sz="4000" dirty="0" smtClean="0">
                <a:latin typeface="Microsoft Sans Serif" panose="020B0604020202020204" pitchFamily="34" charset="0"/>
                <a:cs typeface="Microsoft Sans Serif" panose="020B0604020202020204" pitchFamily="34" charset="0"/>
              </a:rPr>
              <a:t>Prejudice &amp; Discrimination</a:t>
            </a:r>
            <a:endParaRPr lang="en-GB" sz="4000" dirty="0">
              <a:latin typeface="Microsoft Sans Serif" panose="020B0604020202020204" pitchFamily="34" charset="0"/>
              <a:cs typeface="Microsoft Sans Serif" panose="020B0604020202020204" pitchFamily="34" charset="0"/>
            </a:endParaRPr>
          </a:p>
        </p:txBody>
      </p:sp>
      <p:pic>
        <p:nvPicPr>
          <p:cNvPr id="4" name="Picture 3"/>
          <p:cNvPicPr>
            <a:picLocks noChangeAspect="1"/>
          </p:cNvPicPr>
          <p:nvPr/>
        </p:nvPicPr>
        <p:blipFill>
          <a:blip r:embed="rId3"/>
          <a:stretch>
            <a:fillRect/>
          </a:stretch>
        </p:blipFill>
        <p:spPr>
          <a:xfrm>
            <a:off x="7285054" y="922215"/>
            <a:ext cx="4906946" cy="5724770"/>
          </a:xfrm>
          <a:prstGeom prst="rect">
            <a:avLst/>
          </a:prstGeom>
        </p:spPr>
      </p:pic>
      <p:sp>
        <p:nvSpPr>
          <p:cNvPr id="5" name="TextBox 4"/>
          <p:cNvSpPr txBox="1"/>
          <p:nvPr/>
        </p:nvSpPr>
        <p:spPr>
          <a:xfrm>
            <a:off x="363414" y="922215"/>
            <a:ext cx="6921640" cy="5693866"/>
          </a:xfrm>
          <a:prstGeom prst="rect">
            <a:avLst/>
          </a:prstGeom>
          <a:noFill/>
        </p:spPr>
        <p:txBody>
          <a:bodyPr wrap="square" rtlCol="0">
            <a:spAutoFit/>
          </a:bodyPr>
          <a:lstStyle/>
          <a:p>
            <a:pPr marL="457200" indent="-457200">
              <a:buFont typeface="Wingdings" panose="05000000000000000000" pitchFamily="2" charset="2"/>
              <a:buChar char="q"/>
            </a:pPr>
            <a:r>
              <a:rPr lang="en-GB" sz="2600" dirty="0" smtClean="0">
                <a:latin typeface="Microsoft Sans Serif" panose="020B0604020202020204" pitchFamily="34" charset="0"/>
                <a:cs typeface="Microsoft Sans Serif" panose="020B0604020202020204" pitchFamily="34" charset="0"/>
              </a:rPr>
              <a:t>Jane Elliot conducted a famous study, known as blue eyed brown eyed experiment.</a:t>
            </a:r>
          </a:p>
          <a:p>
            <a:pPr marL="457200" indent="-457200">
              <a:buFont typeface="Wingdings" panose="05000000000000000000" pitchFamily="2" charset="2"/>
              <a:buChar char="q"/>
            </a:pPr>
            <a:endParaRPr lang="en-GB" sz="2600" dirty="0">
              <a:latin typeface="Microsoft Sans Serif" panose="020B0604020202020204" pitchFamily="34" charset="0"/>
              <a:cs typeface="Microsoft Sans Serif" panose="020B0604020202020204" pitchFamily="34" charset="0"/>
            </a:endParaRPr>
          </a:p>
          <a:p>
            <a:pPr marL="457200" indent="-457200">
              <a:buFont typeface="Wingdings" panose="05000000000000000000" pitchFamily="2" charset="2"/>
              <a:buChar char="q"/>
            </a:pPr>
            <a:r>
              <a:rPr lang="en-GB" sz="2600" dirty="0" smtClean="0">
                <a:latin typeface="Microsoft Sans Serif" panose="020B0604020202020204" pitchFamily="34" charset="0"/>
                <a:cs typeface="Microsoft Sans Serif" panose="020B0604020202020204" pitchFamily="34" charset="0"/>
              </a:rPr>
              <a:t>Group was split up by blue eye and brown eyes, those with brown eyes treated as though they were superior to those with blue eyes, and those with blue eyes will have all negative stereotypes applied to people of colour and women.</a:t>
            </a:r>
          </a:p>
          <a:p>
            <a:pPr marL="457200" indent="-457200">
              <a:buFont typeface="Wingdings" panose="05000000000000000000" pitchFamily="2" charset="2"/>
              <a:buChar char="q"/>
            </a:pPr>
            <a:endParaRPr lang="en-GB" sz="2600" dirty="0">
              <a:latin typeface="Microsoft Sans Serif" panose="020B0604020202020204" pitchFamily="34" charset="0"/>
              <a:cs typeface="Microsoft Sans Serif" panose="020B0604020202020204" pitchFamily="34" charset="0"/>
            </a:endParaRPr>
          </a:p>
          <a:p>
            <a:pPr marL="457200" indent="-457200">
              <a:buFont typeface="Wingdings" panose="05000000000000000000" pitchFamily="2" charset="2"/>
              <a:buChar char="q"/>
            </a:pPr>
            <a:r>
              <a:rPr lang="en-GB" sz="2600" dirty="0" smtClean="0">
                <a:latin typeface="Microsoft Sans Serif" panose="020B0604020202020204" pitchFamily="34" charset="0"/>
                <a:cs typeface="Microsoft Sans Serif" panose="020B0604020202020204" pitchFamily="34" charset="0"/>
              </a:rPr>
              <a:t>Used to highlight the discrimination faced by minority groups every day, and teach people about the prejudices they hold</a:t>
            </a:r>
            <a:endParaRPr lang="en-GB" sz="2600"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2133695342"/>
      </p:ext>
    </p:extLst>
  </p:cSld>
  <p:clrMapOvr>
    <a:masterClrMapping/>
  </p:clrMapOvr>
  <p:transition advClick="0" advTm="10000">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39" y="239469"/>
            <a:ext cx="7620000" cy="393577"/>
          </a:xfrm>
        </p:spPr>
        <p:txBody>
          <a:bodyPr/>
          <a:lstStyle/>
          <a:p>
            <a:r>
              <a:rPr lang="en-GB" sz="4000" dirty="0" smtClean="0">
                <a:latin typeface="Microsoft Sans Serif" panose="020B0604020202020204" pitchFamily="34" charset="0"/>
                <a:cs typeface="Microsoft Sans Serif" panose="020B0604020202020204" pitchFamily="34" charset="0"/>
              </a:rPr>
              <a:t>Prejudice &amp; Discrimination</a:t>
            </a:r>
            <a:endParaRPr lang="en-GB" sz="4000"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341376" y="898457"/>
            <a:ext cx="11850624" cy="6124754"/>
          </a:xfrm>
          <a:prstGeom prst="rect">
            <a:avLst/>
          </a:prstGeom>
          <a:noFill/>
        </p:spPr>
        <p:txBody>
          <a:bodyPr wrap="square" rtlCol="0">
            <a:spAutoFit/>
          </a:bodyPr>
          <a:lstStyle/>
          <a:p>
            <a:pPr marL="285750" indent="-285750">
              <a:buFont typeface="Wingdings" panose="05000000000000000000" pitchFamily="2" charset="2"/>
              <a:buChar char="q"/>
            </a:pPr>
            <a:endParaRPr lang="en-GB" sz="2800" dirty="0" smtClean="0"/>
          </a:p>
          <a:p>
            <a:pPr marL="285750" indent="-285750">
              <a:buFont typeface="Wingdings" panose="05000000000000000000" pitchFamily="2" charset="2"/>
              <a:buChar char="q"/>
            </a:pPr>
            <a:r>
              <a:rPr lang="en-GB" sz="2800" dirty="0" smtClean="0"/>
              <a:t>People </a:t>
            </a:r>
            <a:r>
              <a:rPr lang="en-GB" sz="2800" dirty="0"/>
              <a:t>who believe that they are being judged negatively or who are treated as inferior may have difficulty performing to the best of their ability, especially if they experience prejudice or discrimination on an ongoing basis due to an intrinsic characteristic of who they are as a person. </a:t>
            </a:r>
            <a:endParaRPr lang="en-GB" sz="2800" dirty="0" smtClean="0"/>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One study showed that when the same CV is used to apply for jobs with only the name changed (so a stereotypical name based on skin colour), the CV’s where the names were stereotypically white were 50% more likely to get an interview.</a:t>
            </a: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34745755"/>
      </p:ext>
    </p:extLst>
  </p:cSld>
  <p:clrMapOvr>
    <a:masterClrMapping/>
  </p:clrMapOvr>
  <p:transition advClick="0" advTm="10000">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39" y="239469"/>
            <a:ext cx="7620000" cy="393577"/>
          </a:xfrm>
        </p:spPr>
        <p:txBody>
          <a:bodyPr/>
          <a:lstStyle/>
          <a:p>
            <a:r>
              <a:rPr lang="en-GB" sz="4000" dirty="0" smtClean="0">
                <a:latin typeface="Microsoft Sans Serif" panose="020B0604020202020204" pitchFamily="34" charset="0"/>
                <a:cs typeface="Microsoft Sans Serif" panose="020B0604020202020204" pitchFamily="34" charset="0"/>
              </a:rPr>
              <a:t>Prejudice &amp; Discrimination</a:t>
            </a:r>
            <a:endParaRPr lang="en-GB" sz="4000"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341376" y="1008185"/>
            <a:ext cx="11850624" cy="5693866"/>
          </a:xfrm>
          <a:prstGeom prst="rect">
            <a:avLst/>
          </a:prstGeom>
          <a:noFill/>
        </p:spPr>
        <p:txBody>
          <a:bodyPr wrap="square" rtlCol="0">
            <a:spAutoFit/>
          </a:bodyPr>
          <a:lstStyle/>
          <a:p>
            <a:pPr marL="457200" indent="-45720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Everyone has unconscious biases. </a:t>
            </a:r>
          </a:p>
          <a:p>
            <a:pPr marL="457200" indent="-45720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457200" indent="-45720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Just by doing some research about the biases people may have can reduce the chance of someone acting on that bias.</a:t>
            </a:r>
          </a:p>
          <a:p>
            <a:pPr marL="457200" indent="-45720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457200" indent="-45720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Becoming self-aware of your own biases is important to help change the way we behave and make informed choices instead of relying on our implicit biases.</a:t>
            </a:r>
          </a:p>
          <a:p>
            <a:pPr marL="457200" indent="-45720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How can we test our implicit biases if we aren’t even aware of them in the first place?</a:t>
            </a:r>
            <a:endParaRPr lang="en-GB" sz="2800" dirty="0">
              <a:latin typeface="Microsoft Sans Serif" panose="020B0604020202020204" pitchFamily="34" charset="0"/>
              <a:cs typeface="Microsoft Sans Serif" panose="020B0604020202020204" pitchFamily="34" charset="0"/>
            </a:endParaRPr>
          </a:p>
          <a:p>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375862830"/>
      </p:ext>
    </p:extLst>
  </p:cSld>
  <p:clrMapOvr>
    <a:masterClrMapping/>
  </p:clrMapOvr>
  <p:transition advClick="0" advTm="10000">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39" y="239469"/>
            <a:ext cx="7620000" cy="393577"/>
          </a:xfrm>
        </p:spPr>
        <p:txBody>
          <a:bodyPr/>
          <a:lstStyle/>
          <a:p>
            <a:r>
              <a:rPr lang="en-GB" sz="4000" dirty="0" smtClean="0">
                <a:latin typeface="Microsoft Sans Serif" panose="020B0604020202020204" pitchFamily="34" charset="0"/>
                <a:cs typeface="Microsoft Sans Serif" panose="020B0604020202020204" pitchFamily="34" charset="0"/>
              </a:rPr>
              <a:t>Project Implicit</a:t>
            </a:r>
            <a:endParaRPr lang="en-GB" sz="4000"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341376" y="1008185"/>
            <a:ext cx="11850624" cy="1384995"/>
          </a:xfrm>
          <a:prstGeom prst="rect">
            <a:avLst/>
          </a:prstGeom>
          <a:noFill/>
        </p:spPr>
        <p:txBody>
          <a:bodyPr wrap="square" rtlCol="0">
            <a:spAutoFit/>
          </a:bodyPr>
          <a:lstStyle/>
          <a:p>
            <a:pPr marL="457200" indent="-45720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2739" y="3914887"/>
            <a:ext cx="4349261" cy="2748041"/>
          </a:xfrm>
          <a:prstGeom prst="rect">
            <a:avLst/>
          </a:prstGeom>
        </p:spPr>
      </p:pic>
      <p:sp>
        <p:nvSpPr>
          <p:cNvPr id="5" name="TextBox 4"/>
          <p:cNvSpPr txBox="1"/>
          <p:nvPr/>
        </p:nvSpPr>
        <p:spPr>
          <a:xfrm>
            <a:off x="341376" y="1008185"/>
            <a:ext cx="11667744" cy="6370975"/>
          </a:xfrm>
          <a:prstGeom prst="rect">
            <a:avLst/>
          </a:prstGeom>
          <a:noFill/>
        </p:spPr>
        <p:txBody>
          <a:bodyPr wrap="square" rtlCol="0">
            <a:spAutoFit/>
          </a:bodyPr>
          <a:lstStyle/>
          <a:p>
            <a:pPr marL="342900" indent="-342900">
              <a:buFont typeface="Wingdings" panose="05000000000000000000" pitchFamily="2" charset="2"/>
              <a:buChar char="q"/>
            </a:pPr>
            <a:r>
              <a:rPr lang="en-GB" sz="2400" dirty="0" smtClean="0">
                <a:latin typeface="Microsoft Sans Serif" panose="020B0604020202020204" pitchFamily="34" charset="0"/>
                <a:cs typeface="Microsoft Sans Serif" panose="020B0604020202020204" pitchFamily="34" charset="0"/>
              </a:rPr>
              <a:t>Non-profit organisation started in 1998.</a:t>
            </a:r>
            <a:endParaRPr lang="en-GB" sz="2400" dirty="0">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q"/>
            </a:pPr>
            <a:endParaRPr lang="en-GB" sz="2400" dirty="0" smtClean="0">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q"/>
            </a:pPr>
            <a:r>
              <a:rPr lang="en-GB" sz="2400" dirty="0" smtClean="0">
                <a:latin typeface="Microsoft Sans Serif" panose="020B0604020202020204" pitchFamily="34" charset="0"/>
                <a:cs typeface="Microsoft Sans Serif" panose="020B0604020202020204" pitchFamily="34" charset="0"/>
              </a:rPr>
              <a:t>These sets of tests aim to assess your unconscious thought processes and hidden biases, that your may not even be aware of, or may even consciously disagree with!</a:t>
            </a:r>
          </a:p>
          <a:p>
            <a:pPr marL="342900" indent="-342900">
              <a:buFont typeface="Wingdings" panose="05000000000000000000" pitchFamily="2" charset="2"/>
              <a:buChar char="q"/>
            </a:pPr>
            <a:endParaRPr lang="en-GB" sz="2400" dirty="0">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q"/>
            </a:pPr>
            <a:r>
              <a:rPr lang="en-GB" sz="2400" dirty="0" smtClean="0">
                <a:latin typeface="Microsoft Sans Serif" panose="020B0604020202020204" pitchFamily="34" charset="0"/>
                <a:cs typeface="Microsoft Sans Serif" panose="020B0604020202020204" pitchFamily="34" charset="0"/>
              </a:rPr>
              <a:t>Even one of the researchers found she had implicit biases when she took the test.</a:t>
            </a:r>
          </a:p>
          <a:p>
            <a:pPr marL="342900" indent="-342900">
              <a:buFont typeface="Wingdings" panose="05000000000000000000" pitchFamily="2" charset="2"/>
              <a:buChar char="q"/>
            </a:pPr>
            <a:endParaRPr lang="en-GB" sz="2400" dirty="0">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q"/>
            </a:pPr>
            <a:r>
              <a:rPr lang="en-GB" sz="2400" dirty="0" smtClean="0">
                <a:latin typeface="Microsoft Sans Serif" panose="020B0604020202020204" pitchFamily="34" charset="0"/>
                <a:cs typeface="Microsoft Sans Serif" panose="020B0604020202020204" pitchFamily="34" charset="0"/>
              </a:rPr>
              <a:t>This is done by assessing the strength of your association </a:t>
            </a:r>
            <a:br>
              <a:rPr lang="en-GB" sz="2400" dirty="0" smtClean="0">
                <a:latin typeface="Microsoft Sans Serif" panose="020B0604020202020204" pitchFamily="34" charset="0"/>
                <a:cs typeface="Microsoft Sans Serif" panose="020B0604020202020204" pitchFamily="34" charset="0"/>
              </a:rPr>
            </a:br>
            <a:r>
              <a:rPr lang="en-GB" sz="2400" dirty="0" smtClean="0">
                <a:latin typeface="Microsoft Sans Serif" panose="020B0604020202020204" pitchFamily="34" charset="0"/>
                <a:cs typeface="Microsoft Sans Serif" panose="020B0604020202020204" pitchFamily="34" charset="0"/>
              </a:rPr>
              <a:t>between minority groups e.g. people of colour against evaluation </a:t>
            </a:r>
            <a:br>
              <a:rPr lang="en-GB" sz="2400" dirty="0" smtClean="0">
                <a:latin typeface="Microsoft Sans Serif" panose="020B0604020202020204" pitchFamily="34" charset="0"/>
                <a:cs typeface="Microsoft Sans Serif" panose="020B0604020202020204" pitchFamily="34" charset="0"/>
              </a:rPr>
            </a:br>
            <a:r>
              <a:rPr lang="en-GB" sz="2400" dirty="0" smtClean="0">
                <a:latin typeface="Microsoft Sans Serif" panose="020B0604020202020204" pitchFamily="34" charset="0"/>
                <a:cs typeface="Microsoft Sans Serif" panose="020B0604020202020204" pitchFamily="34" charset="0"/>
              </a:rPr>
              <a:t>such as good or bad, and stereotypes such as athleticism or </a:t>
            </a:r>
            <a:br>
              <a:rPr lang="en-GB" sz="2400" dirty="0" smtClean="0">
                <a:latin typeface="Microsoft Sans Serif" panose="020B0604020202020204" pitchFamily="34" charset="0"/>
                <a:cs typeface="Microsoft Sans Serif" panose="020B0604020202020204" pitchFamily="34" charset="0"/>
              </a:rPr>
            </a:br>
            <a:r>
              <a:rPr lang="en-GB" sz="2400" dirty="0" smtClean="0">
                <a:latin typeface="Microsoft Sans Serif" panose="020B0604020202020204" pitchFamily="34" charset="0"/>
                <a:cs typeface="Microsoft Sans Serif" panose="020B0604020202020204" pitchFamily="34" charset="0"/>
              </a:rPr>
              <a:t>intelligence, by sorting these words into categories.</a:t>
            </a:r>
          </a:p>
          <a:p>
            <a:endParaRPr lang="en-GB" sz="2400" dirty="0">
              <a:latin typeface="Microsoft Sans Serif" panose="020B0604020202020204" pitchFamily="34" charset="0"/>
              <a:cs typeface="Microsoft Sans Serif" panose="020B0604020202020204" pitchFamily="34" charset="0"/>
            </a:endParaRPr>
          </a:p>
          <a:p>
            <a:pPr marL="457200" indent="-457200">
              <a:buFont typeface="Wingdings" panose="05000000000000000000" pitchFamily="2" charset="2"/>
              <a:buChar char="q"/>
            </a:pPr>
            <a:r>
              <a:rPr lang="en-GB" sz="2400" dirty="0" smtClean="0">
                <a:latin typeface="Microsoft Sans Serif" panose="020B0604020202020204" pitchFamily="34" charset="0"/>
                <a:cs typeface="Microsoft Sans Serif" panose="020B0604020202020204" pitchFamily="34" charset="0"/>
              </a:rPr>
              <a:t>The scores are calculated based on the average time </a:t>
            </a:r>
            <a:br>
              <a:rPr lang="en-GB" sz="2400" dirty="0" smtClean="0">
                <a:latin typeface="Microsoft Sans Serif" panose="020B0604020202020204" pitchFamily="34" charset="0"/>
                <a:cs typeface="Microsoft Sans Serif" panose="020B0604020202020204" pitchFamily="34" charset="0"/>
              </a:rPr>
            </a:br>
            <a:r>
              <a:rPr lang="en-GB" sz="2400" dirty="0" smtClean="0">
                <a:latin typeface="Microsoft Sans Serif" panose="020B0604020202020204" pitchFamily="34" charset="0"/>
                <a:cs typeface="Microsoft Sans Serif" panose="020B0604020202020204" pitchFamily="34" charset="0"/>
              </a:rPr>
              <a:t>taken to categorise the words at different points of the test.</a:t>
            </a:r>
          </a:p>
          <a:p>
            <a:pPr marL="342900" indent="-342900">
              <a:buFont typeface="Wingdings" panose="05000000000000000000" pitchFamily="2" charset="2"/>
              <a:buChar char="q"/>
            </a:pPr>
            <a:endParaRPr lang="en-GB" sz="2400" dirty="0">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q"/>
            </a:pPr>
            <a:endParaRPr lang="en-GB" sz="2400"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823554050"/>
      </p:ext>
    </p:extLst>
  </p:cSld>
  <p:clrMapOvr>
    <a:masterClrMapping/>
  </p:clrMapOvr>
  <p:transition advClick="0" advTm="10000">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739" y="239469"/>
            <a:ext cx="7620000" cy="393577"/>
          </a:xfrm>
        </p:spPr>
        <p:txBody>
          <a:bodyPr/>
          <a:lstStyle/>
          <a:p>
            <a:r>
              <a:rPr lang="en-GB" sz="4000" dirty="0" smtClean="0">
                <a:latin typeface="Microsoft Sans Serif" panose="020B0604020202020204" pitchFamily="34" charset="0"/>
                <a:cs typeface="Microsoft Sans Serif" panose="020B0604020202020204" pitchFamily="34" charset="0"/>
              </a:rPr>
              <a:t>Prejudice &amp; Discrimination</a:t>
            </a:r>
            <a:endParaRPr lang="en-GB" sz="4000"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341376" y="1459289"/>
            <a:ext cx="11850624" cy="6986528"/>
          </a:xfrm>
          <a:prstGeom prst="rect">
            <a:avLst/>
          </a:prstGeom>
          <a:noFill/>
        </p:spPr>
        <p:txBody>
          <a:bodyPr wrap="square" rtlCol="0">
            <a:spAutoFit/>
          </a:bodyPr>
          <a:lstStyle/>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How could being aware of your own prejudices benefit you in your healthcare career?</a:t>
            </a: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How could this knowledge benefit your toolkit?</a:t>
            </a: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r>
              <a:rPr lang="en-GB" sz="2800" dirty="0" smtClean="0">
                <a:latin typeface="Microsoft Sans Serif" panose="020B0604020202020204" pitchFamily="34" charset="0"/>
                <a:cs typeface="Microsoft Sans Serif" panose="020B0604020202020204" pitchFamily="34" charset="0"/>
              </a:rPr>
              <a:t>Take the test! </a:t>
            </a:r>
            <a:br>
              <a:rPr lang="en-GB" sz="2800" dirty="0" smtClean="0">
                <a:latin typeface="Microsoft Sans Serif" panose="020B0604020202020204" pitchFamily="34" charset="0"/>
                <a:cs typeface="Microsoft Sans Serif" panose="020B0604020202020204" pitchFamily="34" charset="0"/>
              </a:rPr>
            </a:br>
            <a:r>
              <a:rPr lang="en-GB" sz="2800" dirty="0" smtClean="0">
                <a:latin typeface="Microsoft Sans Serif" panose="020B0604020202020204" pitchFamily="34" charset="0"/>
                <a:cs typeface="Microsoft Sans Serif" panose="020B0604020202020204" pitchFamily="34" charset="0"/>
              </a:rPr>
              <a:t/>
            </a:r>
            <a:br>
              <a:rPr lang="en-GB" sz="2800" dirty="0" smtClean="0">
                <a:latin typeface="Microsoft Sans Serif" panose="020B0604020202020204" pitchFamily="34" charset="0"/>
                <a:cs typeface="Microsoft Sans Serif" panose="020B0604020202020204" pitchFamily="34" charset="0"/>
              </a:rPr>
            </a:br>
            <a:r>
              <a:rPr lang="en-GB" sz="2800" dirty="0" smtClean="0">
                <a:latin typeface="Microsoft Sans Serif" panose="020B0604020202020204" pitchFamily="34" charset="0"/>
                <a:cs typeface="Microsoft Sans Serif" panose="020B0604020202020204" pitchFamily="34" charset="0"/>
                <a:hlinkClick r:id="rId3"/>
              </a:rPr>
              <a:t>https://implicit.harvard.edu/implicit/takeatest.html</a:t>
            </a:r>
            <a:endParaRPr lang="en-GB" sz="2800" dirty="0" smtClean="0">
              <a:latin typeface="Microsoft Sans Serif" panose="020B0604020202020204" pitchFamily="34" charset="0"/>
              <a:cs typeface="Microsoft Sans Serif" panose="020B0604020202020204" pitchFamily="34" charset="0"/>
            </a:endParaRPr>
          </a:p>
          <a:p>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a:p>
            <a:endParaRPr lang="en-GB" sz="2800" dirty="0" smtClean="0">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q"/>
            </a:pPr>
            <a:endParaRPr lang="en-GB" sz="2800" dirty="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3076362779"/>
      </p:ext>
    </p:extLst>
  </p:cSld>
  <p:clrMapOvr>
    <a:masterClrMapping/>
  </p:clrMapOvr>
  <p:transition advClick="0" advTm="10000">
    <p:fade/>
  </p:transition>
</p:sld>
</file>

<file path=ppt/theme/theme1.xml><?xml version="1.0" encoding="utf-8"?>
<a:theme xmlns:a="http://schemas.openxmlformats.org/drawingml/2006/main" name="irf Temp">
  <a:themeElements>
    <a:clrScheme name="irf Tem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irf Temp">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5921" dir="2700000" algn="ctr" rotWithShape="0">
                  <a:schemeClr val="bg2"/>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5921" dir="2700000" algn="ctr" rotWithShape="0">
                  <a:schemeClr val="bg2"/>
                </a:outerShdw>
              </a:effectLst>
            </a14:hiddenEffects>
          </a:ext>
        </a:ex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irf Temp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irf Temp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irf Temp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irf Temp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irf Temp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irf Temp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irf Temp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irf Temp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irf Temp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irf Temp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irf Temp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irf Temp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1091</Words>
  <Application>Microsoft Office PowerPoint</Application>
  <PresentationFormat>Widescreen</PresentationFormat>
  <Paragraphs>120</Paragraphs>
  <Slides>21</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MS PGothic</vt:lpstr>
      <vt:lpstr>MS PGothic</vt:lpstr>
      <vt:lpstr>Arial</vt:lpstr>
      <vt:lpstr>Calibri</vt:lpstr>
      <vt:lpstr>Century Gothic</vt:lpstr>
      <vt:lpstr>Comic Sans MS</vt:lpstr>
      <vt:lpstr>Microsoft Sans Serif</vt:lpstr>
      <vt:lpstr>Wingdings</vt:lpstr>
      <vt:lpstr>irf Temp</vt:lpstr>
      <vt:lpstr>Johari Window </vt:lpstr>
      <vt:lpstr>Johari Window</vt:lpstr>
      <vt:lpstr>PowerPoint Presentation</vt:lpstr>
      <vt:lpstr>PowerPoint Presentation</vt:lpstr>
      <vt:lpstr>Open</vt:lpstr>
      <vt:lpstr>Blind</vt:lpstr>
      <vt:lpstr>Hidden</vt:lpstr>
      <vt:lpstr>Unknown</vt:lpstr>
      <vt:lpstr>PowerPoint Presentation</vt:lpstr>
      <vt:lpstr>PowerPoint Presentation</vt:lpstr>
      <vt:lpstr>PowerPoint Presentation</vt:lpstr>
      <vt:lpstr>PowerPoint Presentation</vt:lpstr>
      <vt:lpstr>PowerPoint Presentation</vt:lpstr>
      <vt:lpstr>Self-Awareness, Prejudices, and Discrimination</vt:lpstr>
      <vt:lpstr>Prejudice &amp; Discrimination</vt:lpstr>
      <vt:lpstr>Prejudice &amp; Discrimination</vt:lpstr>
      <vt:lpstr>Prejudice &amp; Discrimination</vt:lpstr>
      <vt:lpstr>Prejudice &amp; Discrimination</vt:lpstr>
      <vt:lpstr>Prejudice &amp; Discrimination</vt:lpstr>
      <vt:lpstr>Project Implicit</vt:lpstr>
      <vt:lpstr>Prejudice &amp; Discrimination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Johari Window</dc:title>
  <dc:creator>Rebecca Whittall</dc:creator>
  <cp:lastModifiedBy>Tania Davies</cp:lastModifiedBy>
  <cp:revision>2</cp:revision>
  <dcterms:created xsi:type="dcterms:W3CDTF">2018-02-07T14:46:45Z</dcterms:created>
  <dcterms:modified xsi:type="dcterms:W3CDTF">2018-02-12T10:58:57Z</dcterms:modified>
</cp:coreProperties>
</file>