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13045D-F685-48BE-9550-24C35C2CC18C}" v="524" dt="2020-10-30T11:42:04.361"/>
    <p1510:client id="{C400E355-E0E6-9735-E615-F917B984E66B}" v="193" dt="2020-10-30T13:15:56.9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Scarborough (1804046)" userId="S::1804046@student.uwtsd.ac.uk::1a5a717d-1a3c-40af-a136-5f88051e5a9e" providerId="AD" clId="Web-{C400E355-E0E6-9735-E615-F917B984E66B}"/>
    <pc:docChg chg="addSld modSld">
      <pc:chgData name="Natalie Scarborough (1804046)" userId="S::1804046@student.uwtsd.ac.uk::1a5a717d-1a3c-40af-a136-5f88051e5a9e" providerId="AD" clId="Web-{C400E355-E0E6-9735-E615-F917B984E66B}" dt="2020-10-30T13:15:56.910" v="185" actId="20577"/>
      <pc:docMkLst>
        <pc:docMk/>
      </pc:docMkLst>
      <pc:sldChg chg="addSp delSp modSp mod setBg">
        <pc:chgData name="Natalie Scarborough (1804046)" userId="S::1804046@student.uwtsd.ac.uk::1a5a717d-1a3c-40af-a136-5f88051e5a9e" providerId="AD" clId="Web-{C400E355-E0E6-9735-E615-F917B984E66B}" dt="2020-10-30T13:15:56.910" v="185" actId="20577"/>
        <pc:sldMkLst>
          <pc:docMk/>
          <pc:sldMk cId="109857222" sldId="256"/>
        </pc:sldMkLst>
        <pc:spChg chg="mod">
          <ac:chgData name="Natalie Scarborough (1804046)" userId="S::1804046@student.uwtsd.ac.uk::1a5a717d-1a3c-40af-a136-5f88051e5a9e" providerId="AD" clId="Web-{C400E355-E0E6-9735-E615-F917B984E66B}" dt="2020-10-30T12:59:37.859" v="178"/>
          <ac:spMkLst>
            <pc:docMk/>
            <pc:sldMk cId="109857222" sldId="256"/>
            <ac:spMk id="2" creationId="{701E14B1-4470-4B0B-B5A1-92E18B0854DB}"/>
          </ac:spMkLst>
        </pc:spChg>
        <pc:spChg chg="mod">
          <ac:chgData name="Natalie Scarborough (1804046)" userId="S::1804046@student.uwtsd.ac.uk::1a5a717d-1a3c-40af-a136-5f88051e5a9e" providerId="AD" clId="Web-{C400E355-E0E6-9735-E615-F917B984E66B}" dt="2020-10-30T11:53:59.530" v="14" actId="20577"/>
          <ac:spMkLst>
            <pc:docMk/>
            <pc:sldMk cId="109857222" sldId="256"/>
            <ac:spMk id="3" creationId="{4A8B8FED-26E0-4C8B-B8EC-C0F51FB9757D}"/>
          </ac:spMkLst>
        </pc:spChg>
        <pc:spChg chg="mod">
          <ac:chgData name="Natalie Scarborough (1804046)" userId="S::1804046@student.uwtsd.ac.uk::1a5a717d-1a3c-40af-a136-5f88051e5a9e" providerId="AD" clId="Web-{C400E355-E0E6-9735-E615-F917B984E66B}" dt="2020-10-30T12:59:54.672" v="179"/>
          <ac:spMkLst>
            <pc:docMk/>
            <pc:sldMk cId="109857222" sldId="256"/>
            <ac:spMk id="4" creationId="{A79D143C-F40C-4CAD-B63A-97B63ABA8C36}"/>
          </ac:spMkLst>
        </pc:spChg>
        <pc:spChg chg="mod">
          <ac:chgData name="Natalie Scarborough (1804046)" userId="S::1804046@student.uwtsd.ac.uk::1a5a717d-1a3c-40af-a136-5f88051e5a9e" providerId="AD" clId="Web-{C400E355-E0E6-9735-E615-F917B984E66B}" dt="2020-10-30T13:15:56.910" v="185" actId="20577"/>
          <ac:spMkLst>
            <pc:docMk/>
            <pc:sldMk cId="109857222" sldId="256"/>
            <ac:spMk id="5" creationId="{D3711DC7-1894-4AEC-9F81-1A4E9AB41140}"/>
          </ac:spMkLst>
        </pc:spChg>
        <pc:spChg chg="mod">
          <ac:chgData name="Natalie Scarborough (1804046)" userId="S::1804046@student.uwtsd.ac.uk::1a5a717d-1a3c-40af-a136-5f88051e5a9e" providerId="AD" clId="Web-{C400E355-E0E6-9735-E615-F917B984E66B}" dt="2020-10-30T13:00:21.782" v="181"/>
          <ac:spMkLst>
            <pc:docMk/>
            <pc:sldMk cId="109857222" sldId="256"/>
            <ac:spMk id="7" creationId="{C0AE7136-8B10-46AF-95B9-2B696925301F}"/>
          </ac:spMkLst>
        </pc:spChg>
        <pc:spChg chg="mod">
          <ac:chgData name="Natalie Scarborough (1804046)" userId="S::1804046@student.uwtsd.ac.uk::1a5a717d-1a3c-40af-a136-5f88051e5a9e" providerId="AD" clId="Web-{C400E355-E0E6-9735-E615-F917B984E66B}" dt="2020-10-30T13:00:29.423" v="182"/>
          <ac:spMkLst>
            <pc:docMk/>
            <pc:sldMk cId="109857222" sldId="256"/>
            <ac:spMk id="8" creationId="{9A0A8BE1-C01A-4865-B252-81FB330E2102}"/>
          </ac:spMkLst>
        </pc:spChg>
        <pc:spChg chg="mod">
          <ac:chgData name="Natalie Scarborough (1804046)" userId="S::1804046@student.uwtsd.ac.uk::1a5a717d-1a3c-40af-a136-5f88051e5a9e" providerId="AD" clId="Web-{C400E355-E0E6-9735-E615-F917B984E66B}" dt="2020-10-30T13:00:43.314" v="183"/>
          <ac:spMkLst>
            <pc:docMk/>
            <pc:sldMk cId="109857222" sldId="256"/>
            <ac:spMk id="9" creationId="{DDDCC441-EA87-4F0E-B4F4-7256EC91956C}"/>
          </ac:spMkLst>
        </pc:spChg>
        <pc:picChg chg="del">
          <ac:chgData name="Natalie Scarborough (1804046)" userId="S::1804046@student.uwtsd.ac.uk::1a5a717d-1a3c-40af-a136-5f88051e5a9e" providerId="AD" clId="Web-{C400E355-E0E6-9735-E615-F917B984E66B}" dt="2020-10-30T11:55:06.063" v="25"/>
          <ac:picMkLst>
            <pc:docMk/>
            <pc:sldMk cId="109857222" sldId="256"/>
            <ac:picMk id="6" creationId="{CE843318-BD7A-40AF-8766-5035A80F24AF}"/>
          </ac:picMkLst>
        </pc:picChg>
        <pc:picChg chg="add mod">
          <ac:chgData name="Natalie Scarborough (1804046)" userId="S::1804046@student.uwtsd.ac.uk::1a5a717d-1a3c-40af-a136-5f88051e5a9e" providerId="AD" clId="Web-{C400E355-E0E6-9735-E615-F917B984E66B}" dt="2020-10-30T11:58:22.332" v="35" actId="14100"/>
          <ac:picMkLst>
            <pc:docMk/>
            <pc:sldMk cId="109857222" sldId="256"/>
            <ac:picMk id="10" creationId="{B80D4229-7904-45DA-9201-B825769AC44E}"/>
          </ac:picMkLst>
        </pc:picChg>
        <pc:picChg chg="add mod">
          <ac:chgData name="Natalie Scarborough (1804046)" userId="S::1804046@student.uwtsd.ac.uk::1a5a717d-1a3c-40af-a136-5f88051e5a9e" providerId="AD" clId="Web-{C400E355-E0E6-9735-E615-F917B984E66B}" dt="2020-10-30T12:05:27.622" v="40" actId="1076"/>
          <ac:picMkLst>
            <pc:docMk/>
            <pc:sldMk cId="109857222" sldId="256"/>
            <ac:picMk id="11" creationId="{B082923E-A78A-4E41-974C-A266482DEDDB}"/>
          </ac:picMkLst>
        </pc:picChg>
        <pc:picChg chg="add mod">
          <ac:chgData name="Natalie Scarborough (1804046)" userId="S::1804046@student.uwtsd.ac.uk::1a5a717d-1a3c-40af-a136-5f88051e5a9e" providerId="AD" clId="Web-{C400E355-E0E6-9735-E615-F917B984E66B}" dt="2020-10-30T12:06:18.201" v="45" actId="14100"/>
          <ac:picMkLst>
            <pc:docMk/>
            <pc:sldMk cId="109857222" sldId="256"/>
            <ac:picMk id="12" creationId="{C6F03CA9-8FEC-4651-AA37-373F07A9D3D6}"/>
          </ac:picMkLst>
        </pc:picChg>
      </pc:sldChg>
      <pc:sldChg chg="addSp delSp modSp new mod setBg">
        <pc:chgData name="Natalie Scarborough (1804046)" userId="S::1804046@student.uwtsd.ac.uk::1a5a717d-1a3c-40af-a136-5f88051e5a9e" providerId="AD" clId="Web-{C400E355-E0E6-9735-E615-F917B984E66B}" dt="2020-10-30T12:59:19.249" v="177"/>
        <pc:sldMkLst>
          <pc:docMk/>
          <pc:sldMk cId="3723224820" sldId="257"/>
        </pc:sldMkLst>
        <pc:spChg chg="del mod">
          <ac:chgData name="Natalie Scarborough (1804046)" userId="S::1804046@student.uwtsd.ac.uk::1a5a717d-1a3c-40af-a136-5f88051e5a9e" providerId="AD" clId="Web-{C400E355-E0E6-9735-E615-F917B984E66B}" dt="2020-10-30T12:08:34.157" v="49"/>
          <ac:spMkLst>
            <pc:docMk/>
            <pc:sldMk cId="3723224820" sldId="257"/>
            <ac:spMk id="2" creationId="{CF5808E6-0E54-4EF5-AFD6-AAD4556E0486}"/>
          </ac:spMkLst>
        </pc:spChg>
        <pc:spChg chg="del">
          <ac:chgData name="Natalie Scarborough (1804046)" userId="S::1804046@student.uwtsd.ac.uk::1a5a717d-1a3c-40af-a136-5f88051e5a9e" providerId="AD" clId="Web-{C400E355-E0E6-9735-E615-F917B984E66B}" dt="2020-10-30T12:08:28.642" v="48"/>
          <ac:spMkLst>
            <pc:docMk/>
            <pc:sldMk cId="3723224820" sldId="257"/>
            <ac:spMk id="3" creationId="{2F8EB2CC-3B3B-482E-BC97-69929E2E3E48}"/>
          </ac:spMkLst>
        </pc:spChg>
        <pc:spChg chg="add mod">
          <ac:chgData name="Natalie Scarborough (1804046)" userId="S::1804046@student.uwtsd.ac.uk::1a5a717d-1a3c-40af-a136-5f88051e5a9e" providerId="AD" clId="Web-{C400E355-E0E6-9735-E615-F917B984E66B}" dt="2020-10-30T12:59:09.234" v="176"/>
          <ac:spMkLst>
            <pc:docMk/>
            <pc:sldMk cId="3723224820" sldId="257"/>
            <ac:spMk id="4" creationId="{032E74F6-9F8A-4799-B205-64B7A9DFB960}"/>
          </ac:spMkLst>
        </pc:spChg>
        <pc:spChg chg="add mod">
          <ac:chgData name="Natalie Scarborough (1804046)" userId="S::1804046@student.uwtsd.ac.uk::1a5a717d-1a3c-40af-a136-5f88051e5a9e" providerId="AD" clId="Web-{C400E355-E0E6-9735-E615-F917B984E66B}" dt="2020-10-30T12:59:19.249" v="177"/>
          <ac:spMkLst>
            <pc:docMk/>
            <pc:sldMk cId="3723224820" sldId="257"/>
            <ac:spMk id="5" creationId="{ECC1AF12-671E-44A6-A2ED-FEE728578EF5}"/>
          </ac:spMkLst>
        </pc:spChg>
      </pc:sldChg>
    </pc:docChg>
  </pc:docChgLst>
  <pc:docChgLst>
    <pc:chgData name="Natalie Scarborough (1804046)" userId="S::1804046@student.uwtsd.ac.uk::1a5a717d-1a3c-40af-a136-5f88051e5a9e" providerId="AD" clId="Web-{9413045D-F685-48BE-9550-24C35C2CC18C}"/>
    <pc:docChg chg="modSld">
      <pc:chgData name="Natalie Scarborough (1804046)" userId="S::1804046@student.uwtsd.ac.uk::1a5a717d-1a3c-40af-a136-5f88051e5a9e" providerId="AD" clId="Web-{9413045D-F685-48BE-9550-24C35C2CC18C}" dt="2020-10-30T11:42:04.361" v="524" actId="1076"/>
      <pc:docMkLst>
        <pc:docMk/>
      </pc:docMkLst>
      <pc:sldChg chg="addSp delSp modSp">
        <pc:chgData name="Natalie Scarborough (1804046)" userId="S::1804046@student.uwtsd.ac.uk::1a5a717d-1a3c-40af-a136-5f88051e5a9e" providerId="AD" clId="Web-{9413045D-F685-48BE-9550-24C35C2CC18C}" dt="2020-10-30T11:42:04.361" v="524" actId="1076"/>
        <pc:sldMkLst>
          <pc:docMk/>
          <pc:sldMk cId="109857222" sldId="256"/>
        </pc:sldMkLst>
        <pc:spChg chg="del">
          <ac:chgData name="Natalie Scarborough (1804046)" userId="S::1804046@student.uwtsd.ac.uk::1a5a717d-1a3c-40af-a136-5f88051e5a9e" providerId="AD" clId="Web-{9413045D-F685-48BE-9550-24C35C2CC18C}" dt="2020-10-30T10:23:53.190" v="1"/>
          <ac:spMkLst>
            <pc:docMk/>
            <pc:sldMk cId="109857222" sldId="256"/>
            <ac:spMk id="2" creationId="{00000000-0000-0000-0000-000000000000}"/>
          </ac:spMkLst>
        </pc:spChg>
        <pc:spChg chg="add mod">
          <ac:chgData name="Natalie Scarborough (1804046)" userId="S::1804046@student.uwtsd.ac.uk::1a5a717d-1a3c-40af-a136-5f88051e5a9e" providerId="AD" clId="Web-{9413045D-F685-48BE-9550-24C35C2CC18C}" dt="2020-10-30T10:49:27.241" v="28" actId="20577"/>
          <ac:spMkLst>
            <pc:docMk/>
            <pc:sldMk cId="109857222" sldId="256"/>
            <ac:spMk id="2" creationId="{701E14B1-4470-4B0B-B5A1-92E18B0854DB}"/>
          </ac:spMkLst>
        </pc:spChg>
        <pc:spChg chg="del">
          <ac:chgData name="Natalie Scarborough (1804046)" userId="S::1804046@student.uwtsd.ac.uk::1a5a717d-1a3c-40af-a136-5f88051e5a9e" providerId="AD" clId="Web-{9413045D-F685-48BE-9550-24C35C2CC18C}" dt="2020-10-30T10:23:53.190" v="0"/>
          <ac:spMkLst>
            <pc:docMk/>
            <pc:sldMk cId="109857222" sldId="256"/>
            <ac:spMk id="3" creationId="{00000000-0000-0000-0000-000000000000}"/>
          </ac:spMkLst>
        </pc:spChg>
        <pc:spChg chg="add mod">
          <ac:chgData name="Natalie Scarborough (1804046)" userId="S::1804046@student.uwtsd.ac.uk::1a5a717d-1a3c-40af-a136-5f88051e5a9e" providerId="AD" clId="Web-{9413045D-F685-48BE-9550-24C35C2CC18C}" dt="2020-10-30T10:50:49.178" v="52" actId="20577"/>
          <ac:spMkLst>
            <pc:docMk/>
            <pc:sldMk cId="109857222" sldId="256"/>
            <ac:spMk id="3" creationId="{4A8B8FED-26E0-4C8B-B8EC-C0F51FB9757D}"/>
          </ac:spMkLst>
        </pc:spChg>
        <pc:spChg chg="add mod">
          <ac:chgData name="Natalie Scarborough (1804046)" userId="S::1804046@student.uwtsd.ac.uk::1a5a717d-1a3c-40af-a136-5f88051e5a9e" providerId="AD" clId="Web-{9413045D-F685-48BE-9550-24C35C2CC18C}" dt="2020-10-30T11:11:08.686" v="243" actId="1076"/>
          <ac:spMkLst>
            <pc:docMk/>
            <pc:sldMk cId="109857222" sldId="256"/>
            <ac:spMk id="4" creationId="{A79D143C-F40C-4CAD-B63A-97B63ABA8C36}"/>
          </ac:spMkLst>
        </pc:spChg>
        <pc:spChg chg="add mod">
          <ac:chgData name="Natalie Scarborough (1804046)" userId="S::1804046@student.uwtsd.ac.uk::1a5a717d-1a3c-40af-a136-5f88051e5a9e" providerId="AD" clId="Web-{9413045D-F685-48BE-9550-24C35C2CC18C}" dt="2020-10-30T11:42:04.361" v="524" actId="1076"/>
          <ac:spMkLst>
            <pc:docMk/>
            <pc:sldMk cId="109857222" sldId="256"/>
            <ac:spMk id="5" creationId="{D3711DC7-1894-4AEC-9F81-1A4E9AB41140}"/>
          </ac:spMkLst>
        </pc:spChg>
        <pc:spChg chg="add del mod">
          <ac:chgData name="Natalie Scarborough (1804046)" userId="S::1804046@student.uwtsd.ac.uk::1a5a717d-1a3c-40af-a136-5f88051e5a9e" providerId="AD" clId="Web-{9413045D-F685-48BE-9550-24C35C2CC18C}" dt="2020-10-30T11:39:25.159" v="495" actId="14100"/>
          <ac:spMkLst>
            <pc:docMk/>
            <pc:sldMk cId="109857222" sldId="256"/>
            <ac:spMk id="7" creationId="{C0AE7136-8B10-46AF-95B9-2B696925301F}"/>
          </ac:spMkLst>
        </pc:spChg>
        <pc:spChg chg="add del mod">
          <ac:chgData name="Natalie Scarborough (1804046)" userId="S::1804046@student.uwtsd.ac.uk::1a5a717d-1a3c-40af-a136-5f88051e5a9e" providerId="AD" clId="Web-{9413045D-F685-48BE-9550-24C35C2CC18C}" dt="2020-10-30T11:39:18.690" v="494" actId="14100"/>
          <ac:spMkLst>
            <pc:docMk/>
            <pc:sldMk cId="109857222" sldId="256"/>
            <ac:spMk id="8" creationId="{9A0A8BE1-C01A-4865-B252-81FB330E2102}"/>
          </ac:spMkLst>
        </pc:spChg>
        <pc:spChg chg="add mod">
          <ac:chgData name="Natalie Scarborough (1804046)" userId="S::1804046@student.uwtsd.ac.uk::1a5a717d-1a3c-40af-a136-5f88051e5a9e" providerId="AD" clId="Web-{9413045D-F685-48BE-9550-24C35C2CC18C}" dt="2020-10-30T11:41:15.393" v="523" actId="20577"/>
          <ac:spMkLst>
            <pc:docMk/>
            <pc:sldMk cId="109857222" sldId="256"/>
            <ac:spMk id="9" creationId="{DDDCC441-EA87-4F0E-B4F4-7256EC91956C}"/>
          </ac:spMkLst>
        </pc:spChg>
        <pc:picChg chg="add mod">
          <ac:chgData name="Natalie Scarborough (1804046)" userId="S::1804046@student.uwtsd.ac.uk::1a5a717d-1a3c-40af-a136-5f88051e5a9e" providerId="AD" clId="Web-{9413045D-F685-48BE-9550-24C35C2CC18C}" dt="2020-10-30T11:12:00.420" v="249" actId="14100"/>
          <ac:picMkLst>
            <pc:docMk/>
            <pc:sldMk cId="109857222" sldId="256"/>
            <ac:picMk id="6" creationId="{CE843318-BD7A-40AF-8766-5035A80F24A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www.ohclocks.com.au/collections/baxter/products/baxter-round-glass-wall-clock-green-35cm" TargetMode="External"/><Relationship Id="rId2" Type="http://schemas.openxmlformats.org/officeDocument/2006/relationships/hyperlink" Target="https://www.123freevectors.com/free-vector-download/2020-calendar/" TargetMode="External"/><Relationship Id="rId1" Type="http://schemas.openxmlformats.org/officeDocument/2006/relationships/slideLayout" Target="../slideLayouts/slideLayout2.xml"/><Relationship Id="rId6" Type="http://schemas.openxmlformats.org/officeDocument/2006/relationships/hyperlink" Target="https://doi.org/" TargetMode="External"/><Relationship Id="rId5" Type="http://schemas.openxmlformats.org/officeDocument/2006/relationships/hyperlink" Target="https://www.mentalhealth.org.uk/a-to-z/p/physical-health-and-mental-health" TargetMode="External"/><Relationship Id="rId4" Type="http://schemas.openxmlformats.org/officeDocument/2006/relationships/hyperlink" Target="https://www.pinterest.co.uk/pin/4435342632726545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701E14B1-4470-4B0B-B5A1-92E18B0854DB}"/>
              </a:ext>
            </a:extLst>
          </p:cNvPr>
          <p:cNvSpPr/>
          <p:nvPr/>
        </p:nvSpPr>
        <p:spPr>
          <a:xfrm>
            <a:off x="1702778" y="333287"/>
            <a:ext cx="8780581" cy="1031630"/>
          </a:xfrm>
          <a:prstGeom prst="horizontalScroll">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dirty="0">
                <a:solidFill>
                  <a:schemeClr val="tx1"/>
                </a:solidFill>
                <a:latin typeface="Arial"/>
                <a:cs typeface="Arial"/>
              </a:rPr>
              <a:t>Time Management.</a:t>
            </a:r>
          </a:p>
        </p:txBody>
      </p:sp>
      <p:sp>
        <p:nvSpPr>
          <p:cNvPr id="3" name="TextBox 2">
            <a:extLst>
              <a:ext uri="{FF2B5EF4-FFF2-40B4-BE49-F238E27FC236}">
                <a16:creationId xmlns:a16="http://schemas.microsoft.com/office/drawing/2014/main" id="{4A8B8FED-26E0-4C8B-B8EC-C0F51FB9757D}"/>
              </a:ext>
            </a:extLst>
          </p:cNvPr>
          <p:cNvSpPr txBox="1"/>
          <p:nvPr/>
        </p:nvSpPr>
        <p:spPr>
          <a:xfrm>
            <a:off x="4726598" y="1338629"/>
            <a:ext cx="2743200" cy="338554"/>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Arial"/>
                <a:cs typeface="Calibri"/>
              </a:rPr>
              <a:t>By Natalie Scarborough.</a:t>
            </a:r>
            <a:endParaRPr lang="en-US" dirty="0"/>
          </a:p>
        </p:txBody>
      </p:sp>
      <p:sp>
        <p:nvSpPr>
          <p:cNvPr id="4" name="Rectangle: Rounded Corners 3">
            <a:extLst>
              <a:ext uri="{FF2B5EF4-FFF2-40B4-BE49-F238E27FC236}">
                <a16:creationId xmlns:a16="http://schemas.microsoft.com/office/drawing/2014/main" id="{A79D143C-F40C-4CAD-B63A-97B63ABA8C36}"/>
              </a:ext>
            </a:extLst>
          </p:cNvPr>
          <p:cNvSpPr/>
          <p:nvPr/>
        </p:nvSpPr>
        <p:spPr>
          <a:xfrm>
            <a:off x="270119" y="1784351"/>
            <a:ext cx="11631246" cy="1235807"/>
          </a:xfrm>
          <a:prstGeom prst="round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u="sng" dirty="0">
                <a:solidFill>
                  <a:schemeClr val="tx1"/>
                </a:solidFill>
                <a:latin typeface="Arial"/>
                <a:cs typeface="Arial"/>
              </a:rPr>
              <a:t>Introduction.</a:t>
            </a:r>
          </a:p>
          <a:p>
            <a:pPr algn="ctr"/>
            <a:r>
              <a:rPr lang="en-GB" sz="1200" dirty="0">
                <a:solidFill>
                  <a:schemeClr val="tx1"/>
                </a:solidFill>
                <a:latin typeface="Arial"/>
                <a:cs typeface="Arial"/>
              </a:rPr>
              <a:t>Time management is said to be crucial about how successful a student will be academically. Being a student in university is about self- management and that means that managing their own time is on them. Many students struggle with this and can become overwhelmed with everything that is expected of them. The right time management skills have a positive impact on students learning as well as how successful they will be. Time management can be defined as a collection of behavioural skills that are essential in the organisation academia </a:t>
            </a:r>
            <a:r>
              <a:rPr lang="en-GB" sz="1200" dirty="0">
                <a:solidFill>
                  <a:schemeClr val="tx1"/>
                </a:solidFill>
                <a:ea typeface="+mn-lt"/>
                <a:cs typeface="+mn-lt"/>
              </a:rPr>
              <a:t>(Lay &amp; Schouwenburg, 1993).</a:t>
            </a:r>
          </a:p>
          <a:p>
            <a:pPr algn="ctr"/>
            <a:endParaRPr lang="en-GB" sz="1600" b="1" u="sng" dirty="0">
              <a:solidFill>
                <a:schemeClr val="tx1"/>
              </a:solidFill>
              <a:latin typeface="Arial"/>
              <a:cs typeface="Arial"/>
            </a:endParaRPr>
          </a:p>
        </p:txBody>
      </p:sp>
      <p:sp>
        <p:nvSpPr>
          <p:cNvPr id="5" name="Rectangle: Rounded Corners 4">
            <a:extLst>
              <a:ext uri="{FF2B5EF4-FFF2-40B4-BE49-F238E27FC236}">
                <a16:creationId xmlns:a16="http://schemas.microsoft.com/office/drawing/2014/main" id="{D3711DC7-1894-4AEC-9F81-1A4E9AB41140}"/>
              </a:ext>
            </a:extLst>
          </p:cNvPr>
          <p:cNvSpPr/>
          <p:nvPr/>
        </p:nvSpPr>
        <p:spPr>
          <a:xfrm>
            <a:off x="228393" y="3160616"/>
            <a:ext cx="2532185" cy="2102340"/>
          </a:xfrm>
          <a:prstGeom prst="round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u="sng" dirty="0">
                <a:solidFill>
                  <a:schemeClr val="tx1"/>
                </a:solidFill>
                <a:latin typeface="Arial"/>
                <a:cs typeface="Arial"/>
              </a:rPr>
              <a:t>Awareness Of Time.</a:t>
            </a:r>
            <a:endParaRPr lang="en-GB" sz="1200" b="1" u="sng" dirty="0">
              <a:solidFill>
                <a:schemeClr val="tx1"/>
              </a:solidFill>
              <a:latin typeface="Arial"/>
              <a:cs typeface="Arial"/>
            </a:endParaRPr>
          </a:p>
          <a:p>
            <a:pPr algn="ctr"/>
            <a:r>
              <a:rPr lang="en-GB" sz="1200" dirty="0">
                <a:solidFill>
                  <a:schemeClr val="tx1"/>
                </a:solidFill>
                <a:latin typeface="Arial"/>
              </a:rPr>
              <a:t>It is important that students have an awareness as to what fills their time. A useful way of doing this is using the time circle and then use another time circle to mark where you would like your time to go. See diagram below (</a:t>
            </a:r>
            <a:r>
              <a:rPr lang="en-GB" sz="1200" dirty="0">
                <a:solidFill>
                  <a:schemeClr val="tx1"/>
                </a:solidFill>
                <a:latin typeface="Calibri"/>
                <a:cs typeface="Calibri"/>
              </a:rPr>
              <a:t>Cottrell</a:t>
            </a:r>
            <a:r>
              <a:rPr lang="en-GB" sz="1200" dirty="0">
                <a:solidFill>
                  <a:schemeClr val="tx1"/>
                </a:solidFill>
                <a:ea typeface="+mn-lt"/>
                <a:cs typeface="+mn-lt"/>
              </a:rPr>
              <a:t>, 2013).</a:t>
            </a:r>
            <a:endParaRPr lang="en-GB" sz="1200" dirty="0">
              <a:solidFill>
                <a:schemeClr val="tx1"/>
              </a:solidFill>
              <a:latin typeface="Arial"/>
              <a:cs typeface="Arial"/>
            </a:endParaRPr>
          </a:p>
        </p:txBody>
      </p:sp>
      <p:sp>
        <p:nvSpPr>
          <p:cNvPr id="7" name="Rectangle: Rounded Corners 6">
            <a:extLst>
              <a:ext uri="{FF2B5EF4-FFF2-40B4-BE49-F238E27FC236}">
                <a16:creationId xmlns:a16="http://schemas.microsoft.com/office/drawing/2014/main" id="{C0AE7136-8B10-46AF-95B9-2B696925301F}"/>
              </a:ext>
            </a:extLst>
          </p:cNvPr>
          <p:cNvSpPr/>
          <p:nvPr/>
        </p:nvSpPr>
        <p:spPr>
          <a:xfrm>
            <a:off x="2889738" y="3202354"/>
            <a:ext cx="1734039" cy="3641968"/>
          </a:xfrm>
          <a:prstGeom prst="round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u="sng" dirty="0">
                <a:solidFill>
                  <a:schemeClr val="tx1"/>
                </a:solidFill>
                <a:latin typeface="Arial"/>
                <a:ea typeface="Arial"/>
                <a:cs typeface="Arial"/>
              </a:rPr>
              <a:t>Distractions.</a:t>
            </a:r>
            <a:endParaRPr lang="en-GB" sz="1200" dirty="0">
              <a:solidFill>
                <a:schemeClr val="tx1"/>
              </a:solidFill>
              <a:latin typeface="Arial"/>
              <a:ea typeface="Arial"/>
              <a:cs typeface="Arial"/>
            </a:endParaRPr>
          </a:p>
          <a:p>
            <a:pPr algn="ctr"/>
            <a:r>
              <a:rPr lang="en-GB" sz="1200" dirty="0">
                <a:solidFill>
                  <a:schemeClr val="tx1"/>
                </a:solidFill>
                <a:latin typeface="Arial"/>
                <a:ea typeface="Arial"/>
                <a:cs typeface="Arial"/>
              </a:rPr>
              <a:t>Often referred to as 'time sponges' </a:t>
            </a:r>
            <a:endParaRPr lang="en-GB" sz="1600" b="1" u="sng" dirty="0">
              <a:solidFill>
                <a:schemeClr val="tx1"/>
              </a:solidFill>
              <a:latin typeface="Arial"/>
              <a:ea typeface="Arial"/>
              <a:cs typeface="Arial"/>
            </a:endParaRPr>
          </a:p>
          <a:p>
            <a:pPr algn="ctr"/>
            <a:r>
              <a:rPr lang="en-GB" sz="1200" dirty="0">
                <a:solidFill>
                  <a:schemeClr val="tx1"/>
                </a:solidFill>
                <a:latin typeface="Arial"/>
                <a:ea typeface="Arial"/>
                <a:cs typeface="Arial"/>
              </a:rPr>
              <a:t>distractions are a negative contribution to time management. One exapmle is checking social media every 2 mins.</a:t>
            </a:r>
            <a:r>
              <a:rPr lang="en-US" sz="1200" dirty="0">
                <a:solidFill>
                  <a:schemeClr val="tx1"/>
                </a:solidFill>
                <a:latin typeface="Arial"/>
                <a:ea typeface="Arial"/>
                <a:cs typeface="Arial"/>
              </a:rPr>
              <a:t>​</a:t>
            </a:r>
            <a:endParaRPr lang="en-GB" sz="1600" b="1" u="sng" dirty="0">
              <a:solidFill>
                <a:schemeClr val="tx1"/>
              </a:solidFill>
              <a:latin typeface="Arial"/>
              <a:ea typeface="Arial"/>
              <a:cs typeface="Arial"/>
            </a:endParaRPr>
          </a:p>
          <a:p>
            <a:pPr algn="ctr"/>
            <a:r>
              <a:rPr lang="en-GB" sz="1200" dirty="0">
                <a:solidFill>
                  <a:schemeClr val="tx1"/>
                </a:solidFill>
                <a:latin typeface="Arial"/>
                <a:ea typeface="Arial"/>
                <a:cs typeface="Arial"/>
              </a:rPr>
              <a:t>An example of a useful technique on how to combat these distractions is to use surfing the internet as a reward </a:t>
            </a:r>
            <a:r>
              <a:rPr lang="en-GB" sz="1200" dirty="0">
                <a:solidFill>
                  <a:schemeClr val="tx1"/>
                </a:solidFill>
                <a:ea typeface="+mn-lt"/>
                <a:cs typeface="+mn-lt"/>
              </a:rPr>
              <a:t>(Williams &amp; Reid, 2011).</a:t>
            </a:r>
            <a:endParaRPr lang="en-US" sz="1200" dirty="0">
              <a:solidFill>
                <a:schemeClr val="tx1"/>
              </a:solidFill>
              <a:latin typeface="Arial"/>
              <a:ea typeface="Arial"/>
              <a:cs typeface="Arial"/>
            </a:endParaRPr>
          </a:p>
        </p:txBody>
      </p:sp>
      <p:sp>
        <p:nvSpPr>
          <p:cNvPr id="8" name="Rectangle: Rounded Corners 7">
            <a:extLst>
              <a:ext uri="{FF2B5EF4-FFF2-40B4-BE49-F238E27FC236}">
                <a16:creationId xmlns:a16="http://schemas.microsoft.com/office/drawing/2014/main" id="{9A0A8BE1-C01A-4865-B252-81FB330E2102}"/>
              </a:ext>
            </a:extLst>
          </p:cNvPr>
          <p:cNvSpPr/>
          <p:nvPr/>
        </p:nvSpPr>
        <p:spPr>
          <a:xfrm>
            <a:off x="4730505" y="3196736"/>
            <a:ext cx="3205286" cy="3651739"/>
          </a:xfrm>
          <a:prstGeom prst="round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u="sng" dirty="0">
                <a:solidFill>
                  <a:schemeClr val="tx1"/>
                </a:solidFill>
                <a:latin typeface="Arial"/>
                <a:ea typeface="Arial"/>
                <a:cs typeface="Arial"/>
              </a:rPr>
              <a:t>Prioritising.</a:t>
            </a:r>
            <a:endParaRPr lang="en-US" b="1" u="sng" dirty="0">
              <a:solidFill>
                <a:schemeClr val="tx1"/>
              </a:solidFill>
              <a:cs typeface="Calibri"/>
            </a:endParaRPr>
          </a:p>
          <a:p>
            <a:pPr algn="ctr"/>
            <a:r>
              <a:rPr lang="en-GB" sz="1200" dirty="0">
                <a:solidFill>
                  <a:schemeClr val="tx1"/>
                </a:solidFill>
                <a:latin typeface="Arial"/>
                <a:ea typeface="Arial"/>
                <a:cs typeface="Arial"/>
              </a:rPr>
              <a:t>The importance of prioritising is paramount to effective time management and one way to combat this is by writing a to do list. The purpose of a list is to highlight priorities that need managing first or more important. This will give you a foundation to work form in order to assess the level of urgency. You can do this by using a scale 1-5. 1 being least important to 5 being urgent. </a:t>
            </a:r>
            <a:endParaRPr lang="en-US" sz="1200" dirty="0">
              <a:solidFill>
                <a:schemeClr val="tx1"/>
              </a:solidFill>
              <a:latin typeface="Arial"/>
              <a:cs typeface="Arial"/>
            </a:endParaRPr>
          </a:p>
          <a:p>
            <a:pPr algn="ctr"/>
            <a:r>
              <a:rPr lang="en-GB" sz="1200" dirty="0">
                <a:solidFill>
                  <a:schemeClr val="tx1"/>
                </a:solidFill>
                <a:latin typeface="Arial"/>
                <a:ea typeface="Arial"/>
                <a:cs typeface="Arial"/>
              </a:rPr>
              <a:t>Another useful tool is the use of a diary. Diaries are a good organisation tool which ultimately aids time management if used </a:t>
            </a:r>
            <a:r>
              <a:rPr lang="en-GB" sz="1200" dirty="0">
                <a:solidFill>
                  <a:schemeClr val="tx1"/>
                </a:solidFill>
                <a:ea typeface="+mn-lt"/>
                <a:cs typeface="+mn-lt"/>
              </a:rPr>
              <a:t>(Works, 2020).</a:t>
            </a:r>
          </a:p>
          <a:p>
            <a:pPr lvl="0" algn="ctr" rtl="0">
              <a:buChar char="•"/>
            </a:pPr>
            <a:endParaRPr lang="en-GB" sz="1200" dirty="0">
              <a:solidFill>
                <a:schemeClr val="tx1"/>
              </a:solidFill>
              <a:latin typeface="Arial"/>
              <a:cs typeface="Arial"/>
            </a:endParaRPr>
          </a:p>
        </p:txBody>
      </p:sp>
      <p:sp>
        <p:nvSpPr>
          <p:cNvPr id="9" name="Rectangle: Rounded Corners 8">
            <a:extLst>
              <a:ext uri="{FF2B5EF4-FFF2-40B4-BE49-F238E27FC236}">
                <a16:creationId xmlns:a16="http://schemas.microsoft.com/office/drawing/2014/main" id="{DDDCC441-EA87-4F0E-B4F4-7256EC91956C}"/>
              </a:ext>
            </a:extLst>
          </p:cNvPr>
          <p:cNvSpPr/>
          <p:nvPr/>
        </p:nvSpPr>
        <p:spPr>
          <a:xfrm>
            <a:off x="8070850" y="3194050"/>
            <a:ext cx="3835400" cy="3644900"/>
          </a:xfrm>
          <a:prstGeom prst="round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600" b="1" u="sng" dirty="0">
              <a:latin typeface="Arial"/>
              <a:cs typeface="Arial"/>
            </a:endParaRPr>
          </a:p>
          <a:p>
            <a:pPr algn="ctr"/>
            <a:r>
              <a:rPr lang="en-GB" sz="1600" b="1" u="sng" dirty="0">
                <a:solidFill>
                  <a:schemeClr val="tx1"/>
                </a:solidFill>
                <a:latin typeface="Arial"/>
                <a:cs typeface="Arial"/>
              </a:rPr>
              <a:t>The impact of poor time management.</a:t>
            </a:r>
            <a:endParaRPr lang="en-US" sz="1600" b="1" u="sng" dirty="0">
              <a:solidFill>
                <a:schemeClr val="tx1"/>
              </a:solidFill>
              <a:ea typeface="+mn-lt"/>
              <a:cs typeface="+mn-lt"/>
            </a:endParaRPr>
          </a:p>
          <a:p>
            <a:pPr algn="ctr"/>
            <a:r>
              <a:rPr lang="en-GB" sz="1200" dirty="0">
                <a:solidFill>
                  <a:schemeClr val="tx1"/>
                </a:solidFill>
                <a:latin typeface="Arial"/>
                <a:cs typeface="Arial"/>
              </a:rPr>
              <a:t>We all rush from one project to another but if you are constantly rushing in life. Then it’s a sure sign that your time management is poor. Your work performance will be effected.This can lead to health conditions such as high blood pressure. Poor time management does not just affect physical well-being it can also have an impact on your mental wellbeing. For example low self-esteem and anxiety. </a:t>
            </a:r>
            <a:endParaRPr lang="en-US" sz="1200">
              <a:solidFill>
                <a:schemeClr val="tx1"/>
              </a:solidFill>
              <a:ea typeface="+mn-lt"/>
              <a:cs typeface="+mn-lt"/>
            </a:endParaRPr>
          </a:p>
          <a:p>
            <a:pPr algn="ctr"/>
            <a:r>
              <a:rPr lang="en-GB" sz="1200" dirty="0">
                <a:solidFill>
                  <a:schemeClr val="tx1"/>
                </a:solidFill>
                <a:latin typeface="Arial"/>
                <a:cs typeface="Arial"/>
              </a:rPr>
              <a:t>It is important that you PLAN to look after you. Insure you eat a proper nutritious meal, have a goodnight sleep, exercise, hydrate, socialise and relax.This will have a positive impact on your university experience</a:t>
            </a:r>
            <a:r>
              <a:rPr lang="en-GB" sz="1200" dirty="0">
                <a:solidFill>
                  <a:schemeClr val="tx1"/>
                </a:solidFill>
                <a:cs typeface="Calibri"/>
              </a:rPr>
              <a:t> </a:t>
            </a:r>
            <a:r>
              <a:rPr lang="en-GB" sz="1200" dirty="0">
                <a:solidFill>
                  <a:schemeClr val="tx1"/>
                </a:solidFill>
                <a:ea typeface="+mn-lt"/>
                <a:cs typeface="+mn-lt"/>
              </a:rPr>
              <a:t>(Foundation, 2020).</a:t>
            </a:r>
            <a:endParaRPr lang="en-US" sz="1200" dirty="0">
              <a:solidFill>
                <a:schemeClr val="tx1"/>
              </a:solidFill>
              <a:ea typeface="+mn-lt"/>
              <a:cs typeface="+mn-lt"/>
            </a:endParaRPr>
          </a:p>
          <a:p>
            <a:pPr algn="ctr"/>
            <a:endParaRPr lang="en-GB" sz="1200" dirty="0">
              <a:solidFill>
                <a:schemeClr val="tx1"/>
              </a:solidFill>
              <a:ea typeface="+mn-lt"/>
              <a:cs typeface="+mn-lt"/>
            </a:endParaRPr>
          </a:p>
          <a:p>
            <a:pPr algn="ctr"/>
            <a:endParaRPr lang="en-GB" sz="1200" dirty="0">
              <a:solidFill>
                <a:schemeClr val="tx1"/>
              </a:solidFill>
              <a:cs typeface="Calibri"/>
            </a:endParaRPr>
          </a:p>
        </p:txBody>
      </p:sp>
      <p:pic>
        <p:nvPicPr>
          <p:cNvPr id="10" name="Picture 10" descr="Chart, pie chart&#10;&#10;Description automatically generated">
            <a:extLst>
              <a:ext uri="{FF2B5EF4-FFF2-40B4-BE49-F238E27FC236}">
                <a16:creationId xmlns:a16="http://schemas.microsoft.com/office/drawing/2014/main" id="{B80D4229-7904-45DA-9201-B825769AC44E}"/>
              </a:ext>
            </a:extLst>
          </p:cNvPr>
          <p:cNvPicPr>
            <a:picLocks noChangeAspect="1"/>
          </p:cNvPicPr>
          <p:nvPr/>
        </p:nvPicPr>
        <p:blipFill>
          <a:blip r:embed="rId2"/>
          <a:stretch>
            <a:fillRect/>
          </a:stretch>
        </p:blipFill>
        <p:spPr>
          <a:xfrm>
            <a:off x="222738" y="5367325"/>
            <a:ext cx="2532184" cy="1480797"/>
          </a:xfrm>
          <a:prstGeom prst="rect">
            <a:avLst/>
          </a:prstGeom>
        </p:spPr>
      </p:pic>
      <p:pic>
        <p:nvPicPr>
          <p:cNvPr id="11" name="Picture 11" descr="A close up of a clock&#10;&#10;Description automatically generated">
            <a:extLst>
              <a:ext uri="{FF2B5EF4-FFF2-40B4-BE49-F238E27FC236}">
                <a16:creationId xmlns:a16="http://schemas.microsoft.com/office/drawing/2014/main" id="{B082923E-A78A-4E41-974C-A266482DEDDB}"/>
              </a:ext>
            </a:extLst>
          </p:cNvPr>
          <p:cNvPicPr>
            <a:picLocks noChangeAspect="1"/>
          </p:cNvPicPr>
          <p:nvPr/>
        </p:nvPicPr>
        <p:blipFill>
          <a:blip r:embed="rId3"/>
          <a:stretch>
            <a:fillRect/>
          </a:stretch>
        </p:blipFill>
        <p:spPr>
          <a:xfrm>
            <a:off x="269630" y="427892"/>
            <a:ext cx="1160585" cy="1160585"/>
          </a:xfrm>
          <a:prstGeom prst="rect">
            <a:avLst/>
          </a:prstGeom>
        </p:spPr>
      </p:pic>
      <p:pic>
        <p:nvPicPr>
          <p:cNvPr id="12" name="Picture 12" descr="Calendar&#10;&#10;Description automatically generated">
            <a:extLst>
              <a:ext uri="{FF2B5EF4-FFF2-40B4-BE49-F238E27FC236}">
                <a16:creationId xmlns:a16="http://schemas.microsoft.com/office/drawing/2014/main" id="{C6F03CA9-8FEC-4651-AA37-373F07A9D3D6}"/>
              </a:ext>
            </a:extLst>
          </p:cNvPr>
          <p:cNvPicPr>
            <a:picLocks noChangeAspect="1"/>
          </p:cNvPicPr>
          <p:nvPr/>
        </p:nvPicPr>
        <p:blipFill>
          <a:blip r:embed="rId4"/>
          <a:stretch>
            <a:fillRect/>
          </a:stretch>
        </p:blipFill>
        <p:spPr>
          <a:xfrm>
            <a:off x="10703169" y="431073"/>
            <a:ext cx="1219201" cy="124800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4" name="Scroll: Horizontal 3">
            <a:extLst>
              <a:ext uri="{FF2B5EF4-FFF2-40B4-BE49-F238E27FC236}">
                <a16:creationId xmlns:a16="http://schemas.microsoft.com/office/drawing/2014/main" id="{032E74F6-9F8A-4799-B205-64B7A9DFB960}"/>
              </a:ext>
            </a:extLst>
          </p:cNvPr>
          <p:cNvSpPr/>
          <p:nvPr/>
        </p:nvSpPr>
        <p:spPr>
          <a:xfrm>
            <a:off x="1749669" y="63657"/>
            <a:ext cx="8686799" cy="1031630"/>
          </a:xfrm>
          <a:prstGeom prst="horizontalScroll">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latin typeface="Arial"/>
                <a:cs typeface="Arial"/>
              </a:rPr>
              <a:t>Reference List.</a:t>
            </a:r>
          </a:p>
        </p:txBody>
      </p:sp>
      <p:sp>
        <p:nvSpPr>
          <p:cNvPr id="5" name="Rectangle: Rounded Corners 4">
            <a:extLst>
              <a:ext uri="{FF2B5EF4-FFF2-40B4-BE49-F238E27FC236}">
                <a16:creationId xmlns:a16="http://schemas.microsoft.com/office/drawing/2014/main" id="{ECC1AF12-671E-44A6-A2ED-FEE728578EF5}"/>
              </a:ext>
            </a:extLst>
          </p:cNvPr>
          <p:cNvSpPr/>
          <p:nvPr/>
        </p:nvSpPr>
        <p:spPr>
          <a:xfrm>
            <a:off x="154599" y="1203814"/>
            <a:ext cx="11887198" cy="5486399"/>
          </a:xfrm>
          <a:prstGeom prst="round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i="1" dirty="0">
                <a:solidFill>
                  <a:schemeClr val="tx1"/>
                </a:solidFill>
                <a:latin typeface="Arial"/>
                <a:ea typeface="+mn-lt"/>
                <a:cs typeface="+mn-lt"/>
              </a:rPr>
              <a:t>210+  2020 Calendar Vectors | Download Free Vector Art &amp; Graphics | 123Freevectors</a:t>
            </a:r>
            <a:r>
              <a:rPr lang="en-GB" sz="1400" dirty="0">
                <a:solidFill>
                  <a:schemeClr val="tx1"/>
                </a:solidFill>
                <a:latin typeface="Arial"/>
                <a:ea typeface="+mn-lt"/>
                <a:cs typeface="+mn-lt"/>
              </a:rPr>
              <a:t>. 123freevectors.com. (2020). Retrieved 30 October 2020, from </a:t>
            </a:r>
            <a:r>
              <a:rPr lang="en-GB" sz="14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https://www.123freevectors.com/free-vector-download/2020-calendar/</a:t>
            </a:r>
            <a:r>
              <a:rPr lang="en-GB" sz="1400" dirty="0">
                <a:solidFill>
                  <a:schemeClr val="tx1"/>
                </a:solidFill>
                <a:latin typeface="Arial"/>
                <a:ea typeface="+mn-lt"/>
                <a:cs typeface="+mn-lt"/>
              </a:rPr>
              <a:t>.</a:t>
            </a:r>
            <a:endParaRPr lang="en-US" sz="1400">
              <a:solidFill>
                <a:schemeClr val="tx1"/>
              </a:solidFill>
              <a:latin typeface="Arial"/>
              <a:ea typeface="+mn-lt"/>
              <a:cs typeface="Arial"/>
            </a:endParaRPr>
          </a:p>
          <a:p>
            <a:pPr algn="ctr"/>
            <a:endParaRPr lang="en-GB" sz="1400" dirty="0">
              <a:solidFill>
                <a:schemeClr val="tx1"/>
              </a:solidFill>
              <a:latin typeface="Arial"/>
              <a:cs typeface="Calibri"/>
            </a:endParaRPr>
          </a:p>
          <a:p>
            <a:pPr algn="ctr"/>
            <a:r>
              <a:rPr lang="en-GB" sz="1400" dirty="0">
                <a:solidFill>
                  <a:schemeClr val="tx1"/>
                </a:solidFill>
                <a:latin typeface="Arial"/>
                <a:ea typeface="+mn-lt"/>
                <a:cs typeface="+mn-lt"/>
              </a:rPr>
              <a:t>Clocks, O. (2020). </a:t>
            </a:r>
            <a:r>
              <a:rPr lang="en-GB" sz="1400" i="1" dirty="0">
                <a:solidFill>
                  <a:schemeClr val="tx1"/>
                </a:solidFill>
                <a:latin typeface="Arial"/>
                <a:ea typeface="+mn-lt"/>
                <a:cs typeface="+mn-lt"/>
              </a:rPr>
              <a:t>Baxter Round Glass Wall Clock, Green, 35cm</a:t>
            </a:r>
            <a:r>
              <a:rPr lang="en-GB" sz="1400" dirty="0">
                <a:solidFill>
                  <a:schemeClr val="tx1"/>
                </a:solidFill>
                <a:latin typeface="Arial"/>
                <a:ea typeface="+mn-lt"/>
                <a:cs typeface="+mn-lt"/>
              </a:rPr>
              <a:t>. Oh Clocks. Retrieved 30 October 2020, from </a:t>
            </a:r>
            <a:r>
              <a:rPr lang="en-GB" sz="1400" dirty="0">
                <a:solidFill>
                  <a:schemeClr val="tx1"/>
                </a:solidFill>
                <a:latin typeface="Arial"/>
                <a:ea typeface="+mn-lt"/>
                <a:cs typeface="+mn-lt"/>
                <a:hlinkClick r:id="rId3">
                  <a:extLst>
                    <a:ext uri="{A12FA001-AC4F-418D-AE19-62706E023703}">
                      <ahyp:hlinkClr xmlns:ahyp="http://schemas.microsoft.com/office/drawing/2018/hyperlinkcolor" val="tx"/>
                    </a:ext>
                  </a:extLst>
                </a:hlinkClick>
              </a:rPr>
              <a:t>https://www.ohclocks.com.au/collections/baxter/products/baxter-round-glass-wall-clock-green-35cm</a:t>
            </a:r>
            <a:r>
              <a:rPr lang="en-GB" sz="1400" dirty="0">
                <a:solidFill>
                  <a:schemeClr val="tx1"/>
                </a:solidFill>
                <a:latin typeface="Arial"/>
                <a:ea typeface="+mn-lt"/>
                <a:cs typeface="+mn-lt"/>
              </a:rPr>
              <a:t>.</a:t>
            </a:r>
          </a:p>
          <a:p>
            <a:pPr algn="ctr"/>
            <a:r>
              <a:rPr lang="en-GB" sz="1400" dirty="0">
                <a:solidFill>
                  <a:schemeClr val="tx1"/>
                </a:solidFill>
                <a:latin typeface="Arial"/>
                <a:ea typeface="+mn-lt"/>
                <a:cs typeface="+mn-lt"/>
              </a:rPr>
              <a:t>Cottrell, S. (2013). </a:t>
            </a:r>
            <a:r>
              <a:rPr lang="en-GB" sz="1400" i="1" dirty="0">
                <a:solidFill>
                  <a:schemeClr val="tx1"/>
                </a:solidFill>
                <a:latin typeface="Arial"/>
                <a:ea typeface="+mn-lt"/>
                <a:cs typeface="+mn-lt"/>
              </a:rPr>
              <a:t>The study skills handbook</a:t>
            </a:r>
            <a:r>
              <a:rPr lang="en-GB" sz="1400" dirty="0">
                <a:solidFill>
                  <a:schemeClr val="tx1"/>
                </a:solidFill>
                <a:latin typeface="Arial"/>
                <a:ea typeface="+mn-lt"/>
                <a:cs typeface="+mn-lt"/>
              </a:rPr>
              <a:t> (4th ed., pp. 1125-137). Palgrave Macmillian.</a:t>
            </a:r>
            <a:endParaRPr lang="en-GB" sz="1400" dirty="0">
              <a:solidFill>
                <a:schemeClr val="tx1"/>
              </a:solidFill>
              <a:latin typeface="Arial"/>
              <a:cs typeface="Calibri"/>
            </a:endParaRPr>
          </a:p>
          <a:p>
            <a:pPr algn="ctr"/>
            <a:endParaRPr lang="en-GB" sz="1400" dirty="0">
              <a:solidFill>
                <a:schemeClr val="tx1"/>
              </a:solidFill>
              <a:latin typeface="Arial"/>
              <a:cs typeface="Calibri"/>
            </a:endParaRPr>
          </a:p>
          <a:p>
            <a:pPr algn="ctr"/>
            <a:r>
              <a:rPr lang="en-GB" sz="1400" i="1" dirty="0">
                <a:solidFill>
                  <a:schemeClr val="tx1"/>
                </a:solidFill>
                <a:latin typeface="Arial"/>
                <a:ea typeface="+mn-lt"/>
                <a:cs typeface="+mn-lt"/>
              </a:rPr>
              <a:t>Effective Time Management Charts Perspective | Time management, Effective time management, Management</a:t>
            </a:r>
            <a:r>
              <a:rPr lang="en-GB" sz="1400" dirty="0">
                <a:solidFill>
                  <a:schemeClr val="tx1"/>
                </a:solidFill>
                <a:latin typeface="Arial"/>
                <a:ea typeface="+mn-lt"/>
                <a:cs typeface="+mn-lt"/>
              </a:rPr>
              <a:t>. Pinterest. (2020). Retrieved 30 October 2020, from </a:t>
            </a:r>
            <a:r>
              <a:rPr lang="en-GB" sz="1400" dirty="0">
                <a:solidFill>
                  <a:schemeClr val="tx1"/>
                </a:solidFill>
                <a:latin typeface="Arial"/>
                <a:ea typeface="+mn-lt"/>
                <a:cs typeface="+mn-lt"/>
                <a:hlinkClick r:id="rId4">
                  <a:extLst>
                    <a:ext uri="{A12FA001-AC4F-418D-AE19-62706E023703}">
                      <ahyp:hlinkClr xmlns:ahyp="http://schemas.microsoft.com/office/drawing/2018/hyperlinkcolor" val="tx"/>
                    </a:ext>
                  </a:extLst>
                </a:hlinkClick>
              </a:rPr>
              <a:t>https://www.pinterest.co.uk/pin/443534263272654567/</a:t>
            </a:r>
            <a:r>
              <a:rPr lang="en-GB" sz="1400" dirty="0">
                <a:solidFill>
                  <a:schemeClr val="tx1"/>
                </a:solidFill>
                <a:latin typeface="Arial"/>
                <a:ea typeface="+mn-lt"/>
                <a:cs typeface="+mn-lt"/>
              </a:rPr>
              <a:t>.</a:t>
            </a:r>
            <a:endParaRPr lang="en-GB" sz="1400">
              <a:solidFill>
                <a:schemeClr val="tx1"/>
              </a:solidFill>
              <a:latin typeface="Arial"/>
              <a:cs typeface="Calibri" panose="020F0502020204030204"/>
            </a:endParaRPr>
          </a:p>
          <a:p>
            <a:pPr algn="ctr"/>
            <a:endParaRPr lang="en-GB" sz="1400" dirty="0">
              <a:solidFill>
                <a:schemeClr val="tx1"/>
              </a:solidFill>
              <a:latin typeface="Arial"/>
              <a:cs typeface="Calibri"/>
            </a:endParaRPr>
          </a:p>
          <a:p>
            <a:pPr algn="ctr"/>
            <a:endParaRPr lang="en-GB" sz="1400" dirty="0">
              <a:solidFill>
                <a:schemeClr val="tx1"/>
              </a:solidFill>
              <a:latin typeface="Arial"/>
              <a:cs typeface="Calibri"/>
            </a:endParaRPr>
          </a:p>
          <a:p>
            <a:pPr algn="ctr"/>
            <a:r>
              <a:rPr lang="en-GB" sz="1400" dirty="0">
                <a:solidFill>
                  <a:schemeClr val="tx1"/>
                </a:solidFill>
                <a:latin typeface="Arial"/>
                <a:ea typeface="+mn-lt"/>
                <a:cs typeface="+mn-lt"/>
              </a:rPr>
              <a:t>Foundation, M. (2020). </a:t>
            </a:r>
            <a:r>
              <a:rPr lang="en-GB" sz="1400" i="1" dirty="0">
                <a:solidFill>
                  <a:schemeClr val="tx1"/>
                </a:solidFill>
                <a:latin typeface="Arial"/>
                <a:ea typeface="+mn-lt"/>
                <a:cs typeface="+mn-lt"/>
              </a:rPr>
              <a:t>Physical health and mental health</a:t>
            </a:r>
            <a:r>
              <a:rPr lang="en-GB" sz="1400" dirty="0">
                <a:solidFill>
                  <a:schemeClr val="tx1"/>
                </a:solidFill>
                <a:latin typeface="Arial"/>
                <a:ea typeface="+mn-lt"/>
                <a:cs typeface="+mn-lt"/>
              </a:rPr>
              <a:t>. Mental Health Foundation. Retrieved 29 October 2020, from </a:t>
            </a:r>
            <a:r>
              <a:rPr lang="en-GB" sz="1400" dirty="0">
                <a:solidFill>
                  <a:schemeClr val="tx1"/>
                </a:solidFill>
                <a:latin typeface="Arial"/>
                <a:ea typeface="+mn-lt"/>
                <a:cs typeface="+mn-lt"/>
                <a:hlinkClick r:id="rId5">
                  <a:extLst>
                    <a:ext uri="{A12FA001-AC4F-418D-AE19-62706E023703}">
                      <ahyp:hlinkClr xmlns:ahyp="http://schemas.microsoft.com/office/drawing/2018/hyperlinkcolor" val="tx"/>
                    </a:ext>
                  </a:extLst>
                </a:hlinkClick>
              </a:rPr>
              <a:t>https://www.mentalhealth.org.uk/a-to-z/p/physical-health-and-mental-health</a:t>
            </a:r>
            <a:r>
              <a:rPr lang="en-GB" sz="1400" dirty="0">
                <a:solidFill>
                  <a:schemeClr val="tx1"/>
                </a:solidFill>
                <a:latin typeface="Arial"/>
                <a:ea typeface="+mn-lt"/>
                <a:cs typeface="+mn-lt"/>
              </a:rPr>
              <a:t>.</a:t>
            </a:r>
          </a:p>
          <a:p>
            <a:pPr algn="ctr"/>
            <a:endParaRPr lang="en-GB" sz="1400" dirty="0">
              <a:solidFill>
                <a:schemeClr val="tx1"/>
              </a:solidFill>
              <a:latin typeface="Arial"/>
              <a:cs typeface="Calibri"/>
            </a:endParaRPr>
          </a:p>
          <a:p>
            <a:pPr algn="ctr"/>
            <a:r>
              <a:rPr lang="en-GB" sz="1400" dirty="0">
                <a:solidFill>
                  <a:schemeClr val="tx1"/>
                </a:solidFill>
                <a:latin typeface="Arial"/>
                <a:ea typeface="+mn-lt"/>
                <a:cs typeface="+mn-lt"/>
              </a:rPr>
              <a:t>Lay, C., &amp; </a:t>
            </a:r>
            <a:r>
              <a:rPr lang="en-GB" sz="1400" dirty="0" err="1">
                <a:solidFill>
                  <a:schemeClr val="tx1"/>
                </a:solidFill>
                <a:latin typeface="Arial"/>
                <a:ea typeface="+mn-lt"/>
                <a:cs typeface="+mn-lt"/>
              </a:rPr>
              <a:t>Schouwenburg</a:t>
            </a:r>
            <a:r>
              <a:rPr lang="en-GB" sz="1400" dirty="0">
                <a:solidFill>
                  <a:schemeClr val="tx1"/>
                </a:solidFill>
                <a:latin typeface="Arial"/>
                <a:ea typeface="+mn-lt"/>
                <a:cs typeface="+mn-lt"/>
              </a:rPr>
              <a:t>, H. (1993). Trait Procrastination, Time Management and Academic Behaviour. </a:t>
            </a:r>
            <a:r>
              <a:rPr lang="en-GB" sz="1400" i="1" dirty="0">
                <a:solidFill>
                  <a:schemeClr val="tx1"/>
                </a:solidFill>
                <a:latin typeface="Arial"/>
                <a:ea typeface="+mn-lt"/>
                <a:cs typeface="+mn-lt"/>
              </a:rPr>
              <a:t>Journal Of Social Behaviour And Personality</a:t>
            </a:r>
            <a:r>
              <a:rPr lang="en-GB" sz="1400" dirty="0">
                <a:solidFill>
                  <a:schemeClr val="tx1"/>
                </a:solidFill>
                <a:latin typeface="Arial"/>
                <a:ea typeface="+mn-lt"/>
                <a:cs typeface="+mn-lt"/>
              </a:rPr>
              <a:t>, </a:t>
            </a:r>
            <a:r>
              <a:rPr lang="en-GB" sz="1400" i="1" dirty="0">
                <a:solidFill>
                  <a:schemeClr val="tx1"/>
                </a:solidFill>
                <a:latin typeface="Arial"/>
                <a:ea typeface="+mn-lt"/>
                <a:cs typeface="+mn-lt"/>
              </a:rPr>
              <a:t>8</a:t>
            </a:r>
            <a:r>
              <a:rPr lang="en-GB" sz="1400" dirty="0">
                <a:solidFill>
                  <a:schemeClr val="tx1"/>
                </a:solidFill>
                <a:latin typeface="Arial"/>
                <a:ea typeface="+mn-lt"/>
                <a:cs typeface="+mn-lt"/>
              </a:rPr>
              <a:t>(4), 648. </a:t>
            </a:r>
            <a:r>
              <a:rPr lang="en-GB" sz="1400" dirty="0">
                <a:solidFill>
                  <a:schemeClr val="tx1"/>
                </a:solidFill>
                <a:latin typeface="Arial"/>
                <a:ea typeface="+mn-lt"/>
                <a:cs typeface="+mn-lt"/>
                <a:hlinkClick r:id="rId6">
                  <a:extLst>
                    <a:ext uri="{A12FA001-AC4F-418D-AE19-62706E023703}">
                      <ahyp:hlinkClr xmlns:ahyp="http://schemas.microsoft.com/office/drawing/2018/hyperlinkcolor" val="tx"/>
                    </a:ext>
                  </a:extLst>
                </a:hlinkClick>
              </a:rPr>
              <a:t>https://doi.org/</a:t>
            </a:r>
            <a:r>
              <a:rPr lang="en-GB" sz="1400" dirty="0">
                <a:solidFill>
                  <a:schemeClr val="tx1"/>
                </a:solidFill>
                <a:latin typeface="Arial"/>
                <a:ea typeface="+mn-lt"/>
                <a:cs typeface="+mn-lt"/>
              </a:rPr>
              <a:t>.</a:t>
            </a:r>
          </a:p>
          <a:p>
            <a:pPr algn="ctr"/>
            <a:endParaRPr lang="en-GB" sz="1400" dirty="0">
              <a:solidFill>
                <a:schemeClr val="tx1"/>
              </a:solidFill>
              <a:latin typeface="Arial"/>
              <a:cs typeface="Calibri"/>
            </a:endParaRPr>
          </a:p>
          <a:p>
            <a:pPr algn="ctr"/>
            <a:r>
              <a:rPr lang="en-GB" sz="1400" dirty="0">
                <a:solidFill>
                  <a:schemeClr val="tx1"/>
                </a:solidFill>
                <a:latin typeface="Arial"/>
                <a:ea typeface="+mn-lt"/>
                <a:cs typeface="+mn-lt"/>
              </a:rPr>
              <a:t>Williams, K., &amp; Reid, M. (2011). </a:t>
            </a:r>
            <a:r>
              <a:rPr lang="en-GB" sz="1400" i="1" dirty="0">
                <a:solidFill>
                  <a:schemeClr val="tx1"/>
                </a:solidFill>
                <a:latin typeface="Arial"/>
                <a:ea typeface="+mn-lt"/>
                <a:cs typeface="+mn-lt"/>
              </a:rPr>
              <a:t>Time management</a:t>
            </a:r>
            <a:r>
              <a:rPr lang="en-GB" sz="1400" dirty="0">
                <a:solidFill>
                  <a:schemeClr val="tx1"/>
                </a:solidFill>
                <a:latin typeface="Arial"/>
                <a:ea typeface="+mn-lt"/>
                <a:cs typeface="+mn-lt"/>
              </a:rPr>
              <a:t> (1st ed., p. 21). Palgrave Macmillan.</a:t>
            </a:r>
          </a:p>
          <a:p>
            <a:pPr algn="ctr"/>
            <a:endParaRPr lang="en-GB" sz="1400" dirty="0">
              <a:solidFill>
                <a:schemeClr val="tx1"/>
              </a:solidFill>
              <a:latin typeface="Arial"/>
              <a:cs typeface="Calibri"/>
            </a:endParaRPr>
          </a:p>
          <a:p>
            <a:pPr algn="ctr"/>
            <a:r>
              <a:rPr lang="en-GB" sz="1400" dirty="0">
                <a:solidFill>
                  <a:schemeClr val="tx1"/>
                </a:solidFill>
                <a:latin typeface="Arial"/>
                <a:ea typeface="+mn-lt"/>
                <a:cs typeface="+mn-lt"/>
              </a:rPr>
              <a:t>Works, E. (2020). </a:t>
            </a:r>
            <a:r>
              <a:rPr lang="en-GB" sz="1400" i="1" dirty="0">
                <a:solidFill>
                  <a:schemeClr val="tx1"/>
                </a:solidFill>
                <a:latin typeface="Arial"/>
                <a:ea typeface="+mn-lt"/>
                <a:cs typeface="+mn-lt"/>
              </a:rPr>
              <a:t>To-Do Lists: The Key to Efficiency</a:t>
            </a:r>
            <a:r>
              <a:rPr lang="en-GB" sz="1400" dirty="0">
                <a:solidFill>
                  <a:schemeClr val="tx1"/>
                </a:solidFill>
                <a:latin typeface="Arial"/>
                <a:ea typeface="+mn-lt"/>
                <a:cs typeface="+mn-lt"/>
              </a:rPr>
              <a:t>. Mindtools.com. Retrieved 25 October 2020, from https://www.mindtools.com/pages/article/newHTE_05.htm.</a:t>
            </a:r>
            <a:endParaRPr lang="en-GB" sz="1400" dirty="0">
              <a:solidFill>
                <a:schemeClr val="tx1"/>
              </a:solidFill>
              <a:latin typeface="Arial"/>
            </a:endParaRPr>
          </a:p>
        </p:txBody>
      </p:sp>
    </p:spTree>
    <p:extLst>
      <p:ext uri="{BB962C8B-B14F-4D97-AF65-F5344CB8AC3E}">
        <p14:creationId xmlns:p14="http://schemas.microsoft.com/office/powerpoint/2010/main" val="37232248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480</cp:revision>
  <dcterms:created xsi:type="dcterms:W3CDTF">2020-10-30T10:23:42Z</dcterms:created>
  <dcterms:modified xsi:type="dcterms:W3CDTF">2020-10-30T13:15:57Z</dcterms:modified>
</cp:coreProperties>
</file>