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6"/>
  </p:notesMasterIdLst>
  <p:sldIdLst>
    <p:sldId id="256" r:id="rId5"/>
    <p:sldId id="259" r:id="rId6"/>
    <p:sldId id="270" r:id="rId7"/>
    <p:sldId id="264" r:id="rId8"/>
    <p:sldId id="272" r:id="rId9"/>
    <p:sldId id="261" r:id="rId10"/>
    <p:sldId id="263" r:id="rId11"/>
    <p:sldId id="262" r:id="rId12"/>
    <p:sldId id="265" r:id="rId13"/>
    <p:sldId id="258" r:id="rId14"/>
    <p:sldId id="271"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BB51E9-90A7-4EE4-AA38-80F6ED8233CE}" v="238" dt="2026-01-03T23:07:38.8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A741AF-7085-42D8-840F-C465F7205750}" type="datetimeFigureOut">
              <a:rPr lang="en-GB" smtClean="0"/>
              <a:t>04/01/2026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EF2B15-8023-4A2B-A329-F4C102621392}" type="slidenum">
              <a:rPr lang="en-GB" smtClean="0"/>
              <a:t>‹#›</a:t>
            </a:fld>
            <a:endParaRPr lang="en-GB"/>
          </a:p>
        </p:txBody>
      </p:sp>
    </p:spTree>
    <p:extLst>
      <p:ext uri="{BB962C8B-B14F-4D97-AF65-F5344CB8AC3E}">
        <p14:creationId xmlns:p14="http://schemas.microsoft.com/office/powerpoint/2010/main" val="34151095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 to my presentation on Challenges faced by learners in Welsh educational settings. By Ebony Dibble- </a:t>
            </a:r>
            <a:r>
              <a:rPr lang="en-GB" dirty="0" err="1"/>
              <a:t>Chwistek</a:t>
            </a:r>
            <a:r>
              <a:rPr lang="en-GB" dirty="0"/>
              <a:t>. </a:t>
            </a:r>
          </a:p>
        </p:txBody>
      </p:sp>
      <p:sp>
        <p:nvSpPr>
          <p:cNvPr id="4" name="Slide Number Placeholder 3"/>
          <p:cNvSpPr>
            <a:spLocks noGrp="1"/>
          </p:cNvSpPr>
          <p:nvPr>
            <p:ph type="sldNum" sz="quarter" idx="5"/>
          </p:nvPr>
        </p:nvSpPr>
        <p:spPr/>
        <p:txBody>
          <a:bodyPr/>
          <a:lstStyle/>
          <a:p>
            <a:fld id="{EFEF2B15-8023-4A2B-A329-F4C102621392}" type="slidenum">
              <a:rPr lang="en-GB" smtClean="0"/>
              <a:t>1</a:t>
            </a:fld>
            <a:endParaRPr lang="en-GB"/>
          </a:p>
        </p:txBody>
      </p:sp>
    </p:spTree>
    <p:extLst>
      <p:ext uri="{BB962C8B-B14F-4D97-AF65-F5344CB8AC3E}">
        <p14:creationId xmlns:p14="http://schemas.microsoft.com/office/powerpoint/2010/main" val="4043480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extremely important to understand the challenges learners across Wales face; by gaining the knowledge of these challenges we are able to create an inclusive and supportive learning environment. Understanding each child’s learning needs allows us to adapt teaching styles and techniques ensuing the appropriate support and guidance is provided to make sure every child and young person succusses academically. Support begins with reorganization. James Barron states that recognizing these unique needs ensure that we address individual learning requirements. This means ensuring that learners are equipped with the necessary tools and support to thrive throughout their educational journey.</a:t>
            </a:r>
          </a:p>
        </p:txBody>
      </p:sp>
      <p:sp>
        <p:nvSpPr>
          <p:cNvPr id="4" name="Slide Number Placeholder 3"/>
          <p:cNvSpPr>
            <a:spLocks noGrp="1"/>
          </p:cNvSpPr>
          <p:nvPr>
            <p:ph type="sldNum" sz="quarter" idx="5"/>
          </p:nvPr>
        </p:nvSpPr>
        <p:spPr/>
        <p:txBody>
          <a:bodyPr/>
          <a:lstStyle/>
          <a:p>
            <a:fld id="{EFEF2B15-8023-4A2B-A329-F4C102621392}" type="slidenum">
              <a:rPr lang="en-GB" smtClean="0"/>
              <a:t>2</a:t>
            </a:fld>
            <a:endParaRPr lang="en-GB"/>
          </a:p>
        </p:txBody>
      </p:sp>
    </p:spTree>
    <p:extLst>
      <p:ext uri="{BB962C8B-B14F-4D97-AF65-F5344CB8AC3E}">
        <p14:creationId xmlns:p14="http://schemas.microsoft.com/office/powerpoint/2010/main" val="23678922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Personal barriers are challenges linked to an individual’s traits, characteristics or personal circumstances. These factors effect how learners perceive, process and respond to information. Personal barriers can be from past experiences or current circumstances and can course an impact on learning progress and overall achievements. The types of personal barriers include physical, cognitive, emotional, social, cultural and language. These barriers can cause learners to face many challenges throughout education. </a:t>
            </a:r>
          </a:p>
        </p:txBody>
      </p:sp>
      <p:sp>
        <p:nvSpPr>
          <p:cNvPr id="4" name="Slide Number Placeholder 3"/>
          <p:cNvSpPr>
            <a:spLocks noGrp="1"/>
          </p:cNvSpPr>
          <p:nvPr>
            <p:ph type="sldNum" sz="quarter" idx="5"/>
          </p:nvPr>
        </p:nvSpPr>
        <p:spPr/>
        <p:txBody>
          <a:bodyPr/>
          <a:lstStyle/>
          <a:p>
            <a:fld id="{EFEF2B15-8023-4A2B-A329-F4C102621392}" type="slidenum">
              <a:rPr lang="en-GB" smtClean="0"/>
              <a:t>3</a:t>
            </a:fld>
            <a:endParaRPr lang="en-GB"/>
          </a:p>
        </p:txBody>
      </p:sp>
    </p:spTree>
    <p:extLst>
      <p:ext uri="{BB962C8B-B14F-4D97-AF65-F5344CB8AC3E}">
        <p14:creationId xmlns:p14="http://schemas.microsoft.com/office/powerpoint/2010/main" val="10159320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Systemic barriers are obstacles built into the structure, polices and practices of the educational system. These barriers affect groups of learners and can lead to unequal educational outcomes. They often impact children and young people from low-income families, learners with special educational needs or disabilities, learners who speak English as an additional language and children and young people in care. Schools facing systemic challenges may have limited funding, fewer qualified teachers or a lack of appropriate training for staff. Systemic barriers can prevent children and young people from accessing high-quality education and often fail to take into consideration diverse learning needs. </a:t>
            </a:r>
          </a:p>
        </p:txBody>
      </p:sp>
      <p:sp>
        <p:nvSpPr>
          <p:cNvPr id="4" name="Slide Number Placeholder 3"/>
          <p:cNvSpPr>
            <a:spLocks noGrp="1"/>
          </p:cNvSpPr>
          <p:nvPr>
            <p:ph type="sldNum" sz="quarter" idx="5"/>
          </p:nvPr>
        </p:nvSpPr>
        <p:spPr/>
        <p:txBody>
          <a:bodyPr/>
          <a:lstStyle/>
          <a:p>
            <a:fld id="{EFEF2B15-8023-4A2B-A329-F4C102621392}" type="slidenum">
              <a:rPr lang="en-GB" smtClean="0"/>
              <a:t>4</a:t>
            </a:fld>
            <a:endParaRPr lang="en-GB"/>
          </a:p>
        </p:txBody>
      </p:sp>
    </p:spTree>
    <p:extLst>
      <p:ext uri="{BB962C8B-B14F-4D97-AF65-F5344CB8AC3E}">
        <p14:creationId xmlns:p14="http://schemas.microsoft.com/office/powerpoint/2010/main" val="19902705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Children and young people who have Additional learning needs ALN require extra support in education due to personal barriers that affect their learning. Additional learning needs can affect many learners’ ability to read, write, communicate, learn social interactions and develop physically or emotionally. These needs can create challenges within education; the Welsh Government introduced the ALN system. The system aims to ensure that all learners receive the support they need to overcome barriers to learning. Support us provided through an Individual Development Plan IDP which outlines the learners needs, the support required and the outcomes expected. The additional learning needs and education tribunal (Wales) Act 2018 aims to improve the consistency, quality and access to support for learners with additional learning needs across Wales. However, limited funding, rise in demand, lack of specialist and resources makes effective support difficult. Reflecting on my own experience, a child undergoing a diagnostic is unable to access the appropriate support as the school is unable to access funding meaning staff are stretched as they try and provide as much quality support as possible. Due to the length of time to confirm a diagnostic and funding children and young people’s education may suffer. </a:t>
            </a:r>
          </a:p>
        </p:txBody>
      </p:sp>
      <p:sp>
        <p:nvSpPr>
          <p:cNvPr id="4" name="Slide Number Placeholder 3"/>
          <p:cNvSpPr>
            <a:spLocks noGrp="1"/>
          </p:cNvSpPr>
          <p:nvPr>
            <p:ph type="sldNum" sz="quarter" idx="5"/>
          </p:nvPr>
        </p:nvSpPr>
        <p:spPr/>
        <p:txBody>
          <a:bodyPr/>
          <a:lstStyle/>
          <a:p>
            <a:fld id="{EFEF2B15-8023-4A2B-A329-F4C102621392}" type="slidenum">
              <a:rPr lang="en-GB" smtClean="0"/>
              <a:t>5</a:t>
            </a:fld>
            <a:endParaRPr lang="en-GB"/>
          </a:p>
        </p:txBody>
      </p:sp>
    </p:spTree>
    <p:extLst>
      <p:ext uri="{BB962C8B-B14F-4D97-AF65-F5344CB8AC3E}">
        <p14:creationId xmlns:p14="http://schemas.microsoft.com/office/powerpoint/2010/main" val="11909539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NHS share that there has been new evidence that show a continuing rise in mental health difficulties among children and young people in Wales, highlighting the need for early intervention, prevention and collaboration action. The results show that rates of diagnosable mental health conditions among children and young people have doubled, from one in 10 in 2004 to one in 5 in 2023. The complex causes behind the increases include family poverty, social inequality, academic pressure, parental mental health and digital technology. Wales has outlined actions for strategic system wide response in the mental health and wellbeing strategy 2025-2035 with a vision that share responsibility across sectors and priorities prevention and early intervention. Maslow’s second level of needs highlight the importance of safety, security and stability. When children do not feel safe due to environment stress at home or school, big changes such as parents divorcing or moving house can cause children and young people to lose a sense of security and may cause anxiety or depression to develop. </a:t>
            </a:r>
          </a:p>
        </p:txBody>
      </p:sp>
      <p:sp>
        <p:nvSpPr>
          <p:cNvPr id="4" name="Slide Number Placeholder 3"/>
          <p:cNvSpPr>
            <a:spLocks noGrp="1"/>
          </p:cNvSpPr>
          <p:nvPr>
            <p:ph type="sldNum" sz="quarter" idx="5"/>
          </p:nvPr>
        </p:nvSpPr>
        <p:spPr/>
        <p:txBody>
          <a:bodyPr/>
          <a:lstStyle/>
          <a:p>
            <a:fld id="{EFEF2B15-8023-4A2B-A329-F4C102621392}" type="slidenum">
              <a:rPr lang="en-GB" smtClean="0"/>
              <a:t>6</a:t>
            </a:fld>
            <a:endParaRPr lang="en-GB"/>
          </a:p>
        </p:txBody>
      </p:sp>
    </p:spTree>
    <p:extLst>
      <p:ext uri="{BB962C8B-B14F-4D97-AF65-F5344CB8AC3E}">
        <p14:creationId xmlns:p14="http://schemas.microsoft.com/office/powerpoint/2010/main" val="24159669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Behaviour challenges are often closely linked to unmet academic, emotional and social needs. Early difficulties in reading that are left unaddressed can significantly increase disengagement from learning. The disengagement may show through behavioural disruption, reduced motivation and low attendance. The Welsh Governments National Behaviour and Attendance review highlight that pupils with low levels of literacy or numeracy are more likely to develop behavioural difficulties or become non-attenders. These challenges are often systemic, reflecting gaps in early intervention, access to support and consistency. Pupils usually display challenging behaviour when dealing with issues they are unable to understand or communicate. Children and young people who display challenging behaviour may be experiencing unmet needs. Behaviour can be seen as a form of communication rather than an intentional disruption. In my school, we have pupils in foster care. As a school we are aware of the impact that contact arrangements and weekend experiences can have on these pupils. As staff we are mindful of changes, often understanding how a pupils weekend has been without having to ask the question. Behaviour affects not only the learning of the individual but also the learning process and environment of their peers. Continuous disruption can interrupt teaching and learning, leading to an overall decline in academic performances. Addressing behaviour effectively requires a whole school approach that priorities early intervention and collaboration.</a:t>
            </a:r>
          </a:p>
        </p:txBody>
      </p:sp>
      <p:sp>
        <p:nvSpPr>
          <p:cNvPr id="4" name="Slide Number Placeholder 3"/>
          <p:cNvSpPr>
            <a:spLocks noGrp="1"/>
          </p:cNvSpPr>
          <p:nvPr>
            <p:ph type="sldNum" sz="quarter" idx="5"/>
          </p:nvPr>
        </p:nvSpPr>
        <p:spPr/>
        <p:txBody>
          <a:bodyPr/>
          <a:lstStyle/>
          <a:p>
            <a:fld id="{EFEF2B15-8023-4A2B-A329-F4C102621392}" type="slidenum">
              <a:rPr lang="en-GB" smtClean="0"/>
              <a:t>7</a:t>
            </a:fld>
            <a:endParaRPr lang="en-GB"/>
          </a:p>
        </p:txBody>
      </p:sp>
    </p:spTree>
    <p:extLst>
      <p:ext uri="{BB962C8B-B14F-4D97-AF65-F5344CB8AC3E}">
        <p14:creationId xmlns:p14="http://schemas.microsoft.com/office/powerpoint/2010/main" val="30178262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lack of funding in Welsh educational settings has a significant impact on pupils especially those with additional learning needs. The core educational budget is intended to cover cost such as qualified teachers, appropriate support staff, training and classroom resources. Due to ongoing funding cuts, many schools struggle to meet these requirements. Many teachers and support staff hours have been reduced or have been made redundant which leads to less support being available for children and young people who need it most. The lack of classroom resources can impact all pupils especially visual learners and hands on learners. From my personal experience, I supported a pupil undergoing an assessment for autism, due to limited funding the pupil was unable to receive consistent one to one support. This demonstrates how funding affects children’s access to appropriate support and the delay in early intervention due to necessary funding. </a:t>
            </a:r>
          </a:p>
          <a:p>
            <a:endParaRPr lang="en-GB" dirty="0"/>
          </a:p>
        </p:txBody>
      </p:sp>
      <p:sp>
        <p:nvSpPr>
          <p:cNvPr id="4" name="Slide Number Placeholder 3"/>
          <p:cNvSpPr>
            <a:spLocks noGrp="1"/>
          </p:cNvSpPr>
          <p:nvPr>
            <p:ph type="sldNum" sz="quarter" idx="5"/>
          </p:nvPr>
        </p:nvSpPr>
        <p:spPr/>
        <p:txBody>
          <a:bodyPr/>
          <a:lstStyle/>
          <a:p>
            <a:fld id="{EFEF2B15-8023-4A2B-A329-F4C102621392}" type="slidenum">
              <a:rPr lang="en-GB" smtClean="0"/>
              <a:t>8</a:t>
            </a:fld>
            <a:endParaRPr lang="en-GB"/>
          </a:p>
        </p:txBody>
      </p:sp>
    </p:spTree>
    <p:extLst>
      <p:ext uri="{BB962C8B-B14F-4D97-AF65-F5344CB8AC3E}">
        <p14:creationId xmlns:p14="http://schemas.microsoft.com/office/powerpoint/2010/main" val="14134546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leaners across Welsh educational settings face a range of personal and systemic challenges that affected their attainment and wellbeing. By prioritising early intervention, adequate funding, staff training and collaboration across services, Welsh schools will have a higher chance of meeting diverse learning needs, as outlined in Welsh inclusion and ALN policy. Reflecting on classroom experiences show the importance of addressing barriers effectively and providing consistency to ensure each learner has an equal opportunity to thrive academically. </a:t>
            </a:r>
          </a:p>
        </p:txBody>
      </p:sp>
      <p:sp>
        <p:nvSpPr>
          <p:cNvPr id="4" name="Slide Number Placeholder 3"/>
          <p:cNvSpPr>
            <a:spLocks noGrp="1"/>
          </p:cNvSpPr>
          <p:nvPr>
            <p:ph type="sldNum" sz="quarter" idx="5"/>
          </p:nvPr>
        </p:nvSpPr>
        <p:spPr/>
        <p:txBody>
          <a:bodyPr/>
          <a:lstStyle/>
          <a:p>
            <a:fld id="{EFEF2B15-8023-4A2B-A329-F4C102621392}" type="slidenum">
              <a:rPr lang="en-GB" smtClean="0"/>
              <a:t>9</a:t>
            </a:fld>
            <a:endParaRPr lang="en-GB"/>
          </a:p>
        </p:txBody>
      </p:sp>
    </p:spTree>
    <p:extLst>
      <p:ext uri="{BB962C8B-B14F-4D97-AF65-F5344CB8AC3E}">
        <p14:creationId xmlns:p14="http://schemas.microsoft.com/office/powerpoint/2010/main" val="37826122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8A4DBF2-E814-419F-940B-58F2DC0403EC}" type="datetimeFigureOut">
              <a:rPr lang="en-GB" smtClean="0"/>
              <a:t>04/01/2026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C4E6E7-6F49-43B5-8A61-1A947D377BBD}"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42752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A4DBF2-E814-419F-940B-58F2DC0403EC}" type="datetimeFigureOut">
              <a:rPr lang="en-GB" smtClean="0"/>
              <a:t>04/01/2026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C4E6E7-6F49-43B5-8A61-1A947D377BBD}" type="slidenum">
              <a:rPr lang="en-GB" smtClean="0"/>
              <a:t>‹#›</a:t>
            </a:fld>
            <a:endParaRPr lang="en-GB"/>
          </a:p>
        </p:txBody>
      </p:sp>
    </p:spTree>
    <p:extLst>
      <p:ext uri="{BB962C8B-B14F-4D97-AF65-F5344CB8AC3E}">
        <p14:creationId xmlns:p14="http://schemas.microsoft.com/office/powerpoint/2010/main" val="4514132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8A4DBF2-E814-419F-940B-58F2DC0403EC}" type="datetimeFigureOut">
              <a:rPr lang="en-GB" smtClean="0"/>
              <a:t>04/01/2026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C4E6E7-6F49-43B5-8A61-1A947D377BBD}"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07074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A4DBF2-E814-419F-940B-58F2DC0403EC}" type="datetimeFigureOut">
              <a:rPr lang="en-GB" smtClean="0"/>
              <a:t>04/01/2026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C4E6E7-6F49-43B5-8A61-1A947D377BBD}" type="slidenum">
              <a:rPr lang="en-GB" smtClean="0"/>
              <a:t>‹#›</a:t>
            </a:fld>
            <a:endParaRPr lang="en-GB"/>
          </a:p>
        </p:txBody>
      </p:sp>
    </p:spTree>
    <p:extLst>
      <p:ext uri="{BB962C8B-B14F-4D97-AF65-F5344CB8AC3E}">
        <p14:creationId xmlns:p14="http://schemas.microsoft.com/office/powerpoint/2010/main" val="17551525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8A4DBF2-E814-419F-940B-58F2DC0403EC}" type="datetimeFigureOut">
              <a:rPr lang="en-GB" smtClean="0"/>
              <a:t>04/01/2026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AC4E6E7-6F49-43B5-8A61-1A947D377BBD}" type="slidenum">
              <a:rPr lang="en-GB" smtClean="0"/>
              <a:t>‹#›</a:t>
            </a:fld>
            <a:endParaRPr lang="en-GB"/>
          </a:p>
        </p:txBody>
      </p:sp>
    </p:spTree>
    <p:extLst>
      <p:ext uri="{BB962C8B-B14F-4D97-AF65-F5344CB8AC3E}">
        <p14:creationId xmlns:p14="http://schemas.microsoft.com/office/powerpoint/2010/main" val="38583559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8A4DBF2-E814-419F-940B-58F2DC0403EC}" type="datetimeFigureOut">
              <a:rPr lang="en-GB" smtClean="0"/>
              <a:t>04/01/2026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AC4E6E7-6F49-43B5-8A61-1A947D377BBD}" type="slidenum">
              <a:rPr lang="en-GB" smtClean="0"/>
              <a:t>‹#›</a:t>
            </a:fld>
            <a:endParaRPr lang="en-GB"/>
          </a:p>
        </p:txBody>
      </p:sp>
    </p:spTree>
    <p:extLst>
      <p:ext uri="{BB962C8B-B14F-4D97-AF65-F5344CB8AC3E}">
        <p14:creationId xmlns:p14="http://schemas.microsoft.com/office/powerpoint/2010/main" val="20321885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 name="Date Placeholder 6"/>
          <p:cNvSpPr>
            <a:spLocks noGrp="1"/>
          </p:cNvSpPr>
          <p:nvPr>
            <p:ph type="dt" sz="half" idx="10"/>
          </p:nvPr>
        </p:nvSpPr>
        <p:spPr/>
        <p:txBody>
          <a:bodyPr/>
          <a:lstStyle/>
          <a:p>
            <a:fld id="{18A4DBF2-E814-419F-940B-58F2DC0403EC}" type="datetimeFigureOut">
              <a:rPr lang="en-GB" smtClean="0"/>
              <a:t>04/01/2026</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2AC4E6E7-6F49-43B5-8A61-1A947D377BBD}" type="slidenum">
              <a:rPr lang="en-GB" smtClean="0"/>
              <a:t>‹#›</a:t>
            </a:fld>
            <a:endParaRPr lang="en-GB"/>
          </a:p>
        </p:txBody>
      </p:sp>
    </p:spTree>
    <p:extLst>
      <p:ext uri="{BB962C8B-B14F-4D97-AF65-F5344CB8AC3E}">
        <p14:creationId xmlns:p14="http://schemas.microsoft.com/office/powerpoint/2010/main" val="35168756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18A4DBF2-E814-419F-940B-58F2DC0403EC}" type="datetimeFigureOut">
              <a:rPr lang="en-GB" smtClean="0"/>
              <a:t>04/01/2026</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2AC4E6E7-6F49-43B5-8A61-1A947D377BBD}" type="slidenum">
              <a:rPr lang="en-GB" smtClean="0"/>
              <a:t>‹#›</a:t>
            </a:fld>
            <a:endParaRPr lang="en-GB"/>
          </a:p>
        </p:txBody>
      </p:sp>
    </p:spTree>
    <p:extLst>
      <p:ext uri="{BB962C8B-B14F-4D97-AF65-F5344CB8AC3E}">
        <p14:creationId xmlns:p14="http://schemas.microsoft.com/office/powerpoint/2010/main" val="29790558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A4DBF2-E814-419F-940B-58F2DC0403EC}" type="datetimeFigureOut">
              <a:rPr lang="en-GB" smtClean="0"/>
              <a:t>04/01/2026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C4E6E7-6F49-43B5-8A61-1A947D377BBD}" type="slidenum">
              <a:rPr lang="en-GB" smtClean="0"/>
              <a:t>‹#›</a:t>
            </a:fld>
            <a:endParaRPr lang="en-GB"/>
          </a:p>
        </p:txBody>
      </p:sp>
    </p:spTree>
    <p:extLst>
      <p:ext uri="{BB962C8B-B14F-4D97-AF65-F5344CB8AC3E}">
        <p14:creationId xmlns:p14="http://schemas.microsoft.com/office/powerpoint/2010/main" val="10188085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A4DBF2-E814-419F-940B-58F2DC0403EC}" type="datetimeFigureOut">
              <a:rPr lang="en-GB" smtClean="0"/>
              <a:t>04/01/2026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C4E6E7-6F49-43B5-8A61-1A947D377BBD}" type="slidenum">
              <a:rPr lang="en-GB" smtClean="0"/>
              <a:t>‹#›</a:t>
            </a:fld>
            <a:endParaRPr lang="en-GB"/>
          </a:p>
        </p:txBody>
      </p:sp>
    </p:spTree>
    <p:extLst>
      <p:ext uri="{BB962C8B-B14F-4D97-AF65-F5344CB8AC3E}">
        <p14:creationId xmlns:p14="http://schemas.microsoft.com/office/powerpoint/2010/main" val="8888063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A4DBF2-E814-419F-940B-58F2DC0403EC}" type="datetimeFigureOut">
              <a:rPr lang="en-GB" smtClean="0"/>
              <a:t>04/01/2026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C4E6E7-6F49-43B5-8A61-1A947D377BBD}" type="slidenum">
              <a:rPr lang="en-GB" smtClean="0"/>
              <a:t>‹#›</a:t>
            </a:fld>
            <a:endParaRPr lang="en-GB"/>
          </a:p>
        </p:txBody>
      </p:sp>
    </p:spTree>
    <p:extLst>
      <p:ext uri="{BB962C8B-B14F-4D97-AF65-F5344CB8AC3E}">
        <p14:creationId xmlns:p14="http://schemas.microsoft.com/office/powerpoint/2010/main" val="36997167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18A4DBF2-E814-419F-940B-58F2DC0403EC}" type="datetimeFigureOut">
              <a:rPr lang="en-GB" smtClean="0"/>
              <a:t>04/01/2026</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2AC4E6E7-6F49-43B5-8A61-1A947D377BBD}"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8988475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hyperlink" Target="https://phw.nhs.wales/news/rise-in-mental-health-difficulties-among-children-and-young-people-highlight-need-for-early-action/" TargetMode="External"/><Relationship Id="rId3" Type="http://schemas.openxmlformats.org/officeDocument/2006/relationships/hyperlink" Target="https://fiveable.me/key-terms/foundations-education/systemic-barriers" TargetMode="External"/><Relationship Id="rId7" Type="http://schemas.openxmlformats.org/officeDocument/2006/relationships/hyperlink" Target="https://about.labxchange.org/blog/inclusive-classrooms-what-is-an-inclusive-classroom" TargetMode="External"/><Relationship Id="rId12" Type="http://schemas.openxmlformats.org/officeDocument/2006/relationships/hyperlink" Target="https://neu.org.uk/latest/press-releases/crisis-funding-schools-and-colleges-wales-motion-22" TargetMode="External"/><Relationship Id="rId2" Type="http://schemas.openxmlformats.org/officeDocument/2006/relationships/hyperlink" Target="https://start-teaching.com/why-it-is-important-to-identify-and-meet-the-individual-needs-of-learners/" TargetMode="External"/><Relationship Id="rId1" Type="http://schemas.openxmlformats.org/officeDocument/2006/relationships/slideLayout" Target="../slideLayouts/slideLayout7.xml"/><Relationship Id="rId6" Type="http://schemas.openxmlformats.org/officeDocument/2006/relationships/hyperlink" Target="https://ndna.org.uk/wp-content/uploads/2025/04/FACTALN-WALES-The-Additional-Learning-Needs-System-in-Wales-CURRICULUM-FOR-WALES.pdf" TargetMode="External"/><Relationship Id="rId11" Type="http://schemas.openxmlformats.org/officeDocument/2006/relationships/hyperlink" Target="https://www.c3oregon.org/10-major-challenges-in-the-education-system/" TargetMode="External"/><Relationship Id="rId5" Type="http://schemas.openxmlformats.org/officeDocument/2006/relationships/hyperlink" Target="https://www.brown.edu/news/2022-11-15/children-learning" TargetMode="External"/><Relationship Id="rId10" Type="http://schemas.openxmlformats.org/officeDocument/2006/relationships/hyperlink" Target="https://www.allwalesforum.org.uk/social-services-well-wales-act-comes-force-6-april/" TargetMode="External"/><Relationship Id="rId4" Type="http://schemas.openxmlformats.org/officeDocument/2006/relationships/hyperlink" Target="https://www.thinkific.com/blog/barriers-to-learning/" TargetMode="External"/><Relationship Id="rId9" Type="http://schemas.openxmlformats.org/officeDocument/2006/relationships/hyperlink" Target="https://www.simplypsychology.org/maslow.html"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schooliofoundation.org/lack-of-infrastructure-and-resources-a-major-barrier-to-education/" TargetMode="External"/><Relationship Id="rId2" Type="http://schemas.openxmlformats.org/officeDocument/2006/relationships/hyperlink" Target="https://www.gov.wales/sites/default/files/publications/2024-04/220622-the-additional-learning-needs-code-for-wales-2021%20%282%29.pdf" TargetMode="External"/><Relationship Id="rId1" Type="http://schemas.openxmlformats.org/officeDocument/2006/relationships/slideLayout" Target="../slideLayouts/slideLayout7.xml"/><Relationship Id="rId6" Type="http://schemas.openxmlformats.org/officeDocument/2006/relationships/hyperlink" Target="https://www.happiesthealth.com/articles/mental-health/behavioural-disorders-catch-them-young" TargetMode="External"/><Relationship Id="rId5" Type="http://schemas.openxmlformats.org/officeDocument/2006/relationships/hyperlink" Target="https://www.gov.wales/sites/default/files/statistics-and-research/2025-05/behaviours-that-challenge-and-disrupt-in-schools-across-wales-effective-strategies-and-mitigations-694.pdf" TargetMode="External"/><Relationship Id="rId4" Type="http://schemas.openxmlformats.org/officeDocument/2006/relationships/hyperlink" Target="https://nfil.net/parenting/how-to-talk-to-your-child-about-a-learning-differe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48E7B-2CC9-C958-3210-9F602FD3450D}"/>
              </a:ext>
            </a:extLst>
          </p:cNvPr>
          <p:cNvSpPr>
            <a:spLocks noGrp="1"/>
          </p:cNvSpPr>
          <p:nvPr>
            <p:ph type="ctrTitle"/>
          </p:nvPr>
        </p:nvSpPr>
        <p:spPr/>
        <p:txBody>
          <a:bodyPr>
            <a:normAutofit/>
          </a:bodyPr>
          <a:lstStyle/>
          <a:p>
            <a:pPr algn="ctr"/>
            <a:r>
              <a:rPr lang="en-GB" sz="4800" dirty="0">
                <a:latin typeface="+mn-lt"/>
              </a:rPr>
              <a:t>Challenges Faced by Learners in Welsh Educational Settings</a:t>
            </a:r>
          </a:p>
        </p:txBody>
      </p:sp>
      <p:sp>
        <p:nvSpPr>
          <p:cNvPr id="3" name="Subtitle 2">
            <a:extLst>
              <a:ext uri="{FF2B5EF4-FFF2-40B4-BE49-F238E27FC236}">
                <a16:creationId xmlns:a16="http://schemas.microsoft.com/office/drawing/2014/main" id="{569293A4-F47E-21FB-F8D2-C481ADE48234}"/>
              </a:ext>
            </a:extLst>
          </p:cNvPr>
          <p:cNvSpPr>
            <a:spLocks noGrp="1"/>
          </p:cNvSpPr>
          <p:nvPr>
            <p:ph type="subTitle" idx="1"/>
          </p:nvPr>
        </p:nvSpPr>
        <p:spPr/>
        <p:txBody>
          <a:bodyPr>
            <a:normAutofit fontScale="85000" lnSpcReduction="20000"/>
          </a:bodyPr>
          <a:lstStyle/>
          <a:p>
            <a:pPr algn="ctr"/>
            <a:r>
              <a:rPr lang="en-GB" dirty="0"/>
              <a:t>By Ebony Dibble-Chwistek </a:t>
            </a:r>
          </a:p>
          <a:p>
            <a:pPr algn="ctr"/>
            <a:r>
              <a:rPr lang="en-GB" dirty="0"/>
              <a:t>ECIE4001</a:t>
            </a:r>
          </a:p>
          <a:p>
            <a:pPr algn="ctr"/>
            <a:r>
              <a:rPr lang="en-GB" dirty="0"/>
              <a:t>2506612</a:t>
            </a:r>
          </a:p>
        </p:txBody>
      </p:sp>
      <p:pic>
        <p:nvPicPr>
          <p:cNvPr id="11" name="Video 10">
            <a:hlinkClick r:id="" action="ppaction://media"/>
            <a:extLst>
              <a:ext uri="{FF2B5EF4-FFF2-40B4-BE49-F238E27FC236}">
                <a16:creationId xmlns:a16="http://schemas.microsoft.com/office/drawing/2014/main" id="{26381BED-B1E0-CA6E-892F-8811EA48F02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63249" y="4325112"/>
            <a:ext cx="2057400" cy="2057400"/>
          </a:xfrm>
          <a:prstGeom prst="ellipse">
            <a:avLst/>
          </a:prstGeom>
        </p:spPr>
      </p:pic>
    </p:spTree>
    <p:extLst>
      <p:ext uri="{BB962C8B-B14F-4D97-AF65-F5344CB8AC3E}">
        <p14:creationId xmlns:p14="http://schemas.microsoft.com/office/powerpoint/2010/main" val="641023462"/>
      </p:ext>
    </p:extLst>
  </p:cSld>
  <p:clrMapOvr>
    <a:masterClrMapping/>
  </p:clrMapOvr>
  <mc:AlternateContent xmlns:mc="http://schemas.openxmlformats.org/markup-compatibility/2006" xmlns:p14="http://schemas.microsoft.com/office/powerpoint/2010/main">
    <mc:Choice Requires="p14">
      <p:transition p14:dur="0" advTm="12107"/>
    </mc:Choice>
    <mc:Fallback xmlns="">
      <p:transition advTm="121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284B70D5-875B-433D-BDBD-1522A85D6C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69093D-5BF2-460B-52F8-76E9AFA6BBA9}"/>
              </a:ext>
            </a:extLst>
          </p:cNvPr>
          <p:cNvSpPr>
            <a:spLocks noGrp="1"/>
          </p:cNvSpPr>
          <p:nvPr>
            <p:ph type="title"/>
          </p:nvPr>
        </p:nvSpPr>
        <p:spPr>
          <a:xfrm>
            <a:off x="7859485" y="634947"/>
            <a:ext cx="3690257" cy="1323076"/>
          </a:xfrm>
        </p:spPr>
        <p:txBody>
          <a:bodyPr>
            <a:normAutofit fontScale="90000"/>
          </a:bodyPr>
          <a:lstStyle/>
          <a:p>
            <a:pPr algn="ctr"/>
            <a:r>
              <a:rPr lang="en-GB" sz="4000" b="1" dirty="0"/>
              <a:t>Understanding Learners Challenges</a:t>
            </a:r>
          </a:p>
        </p:txBody>
      </p:sp>
      <p:pic>
        <p:nvPicPr>
          <p:cNvPr id="4" name="Picture 3">
            <a:extLst>
              <a:ext uri="{FF2B5EF4-FFF2-40B4-BE49-F238E27FC236}">
                <a16:creationId xmlns:a16="http://schemas.microsoft.com/office/drawing/2014/main" id="{57479241-46E3-FE85-C164-AD7C7D4DBF4E}"/>
              </a:ext>
            </a:extLst>
          </p:cNvPr>
          <p:cNvPicPr>
            <a:picLocks noChangeAspect="1"/>
          </p:cNvPicPr>
          <p:nvPr/>
        </p:nvPicPr>
        <p:blipFill>
          <a:blip r:embed="rId5"/>
          <a:stretch>
            <a:fillRect/>
          </a:stretch>
        </p:blipFill>
        <p:spPr>
          <a:xfrm>
            <a:off x="633999" y="1353903"/>
            <a:ext cx="6909801" cy="3886762"/>
          </a:xfrm>
          <a:prstGeom prst="rect">
            <a:avLst/>
          </a:prstGeom>
        </p:spPr>
      </p:pic>
      <p:cxnSp>
        <p:nvCxnSpPr>
          <p:cNvPr id="33" name="Straight Connector 32">
            <a:extLst>
              <a:ext uri="{FF2B5EF4-FFF2-40B4-BE49-F238E27FC236}">
                <a16:creationId xmlns:a16="http://schemas.microsoft.com/office/drawing/2014/main" id="{C947DF4A-614C-4B4C-8B80-E5B9D8E8CF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64F22E9-3078-5E81-6111-EBA9F264B940}"/>
              </a:ext>
            </a:extLst>
          </p:cNvPr>
          <p:cNvSpPr>
            <a:spLocks noGrp="1"/>
          </p:cNvSpPr>
          <p:nvPr>
            <p:ph idx="1"/>
          </p:nvPr>
        </p:nvSpPr>
        <p:spPr>
          <a:xfrm>
            <a:off x="7892143" y="2415223"/>
            <a:ext cx="3690257" cy="2491073"/>
          </a:xfrm>
        </p:spPr>
        <p:txBody>
          <a:bodyPr>
            <a:normAutofit/>
          </a:bodyPr>
          <a:lstStyle/>
          <a:p>
            <a:r>
              <a:rPr lang="en-GB" sz="1800" dirty="0"/>
              <a:t>Addressing individual learner needs underscores the holistic approach to education, which emphasises the value and potential of every student, ensuring they are equipped with the necessary tools and support to thrive in their educational journey</a:t>
            </a:r>
            <a:r>
              <a:rPr lang="en-GB" dirty="0"/>
              <a:t>.</a:t>
            </a:r>
          </a:p>
          <a:p>
            <a:r>
              <a:rPr lang="en-GB" sz="1200" dirty="0"/>
              <a:t>(Barron, 2025)</a:t>
            </a:r>
          </a:p>
        </p:txBody>
      </p:sp>
      <p:sp>
        <p:nvSpPr>
          <p:cNvPr id="34" name="Rectangle 33">
            <a:extLst>
              <a:ext uri="{FF2B5EF4-FFF2-40B4-BE49-F238E27FC236}">
                <a16:creationId xmlns:a16="http://schemas.microsoft.com/office/drawing/2014/main" id="{1E299956-A9E7-4FC1-A0B1-D590CA9730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5" name="Rectangle 34">
            <a:extLst>
              <a:ext uri="{FF2B5EF4-FFF2-40B4-BE49-F238E27FC236}">
                <a16:creationId xmlns:a16="http://schemas.microsoft.com/office/drawing/2014/main" id="{17FC539C-B783-4B03-9F9E-D13430F3F6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 name="TextBox 4">
            <a:extLst>
              <a:ext uri="{FF2B5EF4-FFF2-40B4-BE49-F238E27FC236}">
                <a16:creationId xmlns:a16="http://schemas.microsoft.com/office/drawing/2014/main" id="{9B717658-B601-B5AC-1743-E574E616461F}"/>
              </a:ext>
            </a:extLst>
          </p:cNvPr>
          <p:cNvSpPr txBox="1"/>
          <p:nvPr/>
        </p:nvSpPr>
        <p:spPr>
          <a:xfrm>
            <a:off x="3205316" y="5307149"/>
            <a:ext cx="1995949" cy="276999"/>
          </a:xfrm>
          <a:prstGeom prst="rect">
            <a:avLst/>
          </a:prstGeom>
          <a:noFill/>
        </p:spPr>
        <p:txBody>
          <a:bodyPr wrap="square" rtlCol="0">
            <a:spAutoFit/>
          </a:bodyPr>
          <a:lstStyle/>
          <a:p>
            <a:r>
              <a:rPr lang="en-GB" sz="1200" dirty="0"/>
              <a:t>(Brown University, 2022)</a:t>
            </a:r>
          </a:p>
        </p:txBody>
      </p:sp>
      <p:pic>
        <p:nvPicPr>
          <p:cNvPr id="28" name="Video 27">
            <a:hlinkClick r:id="" action="ppaction://media"/>
            <a:extLst>
              <a:ext uri="{FF2B5EF4-FFF2-40B4-BE49-F238E27FC236}">
                <a16:creationId xmlns:a16="http://schemas.microsoft.com/office/drawing/2014/main" id="{C150E45C-05D3-4FC6-90F7-68DD8106061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10468" y="4207115"/>
            <a:ext cx="2057400" cy="2057400"/>
          </a:xfrm>
          <a:prstGeom prst="ellipse">
            <a:avLst/>
          </a:prstGeom>
        </p:spPr>
      </p:pic>
    </p:spTree>
    <p:extLst>
      <p:ext uri="{BB962C8B-B14F-4D97-AF65-F5344CB8AC3E}">
        <p14:creationId xmlns:p14="http://schemas.microsoft.com/office/powerpoint/2010/main" val="1009406750"/>
      </p:ext>
    </p:extLst>
  </p:cSld>
  <p:clrMapOvr>
    <a:masterClrMapping/>
  </p:clrMapOvr>
  <p:transition spd="med" advTm="48459">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8"/>
                </p:tgtEl>
              </p:cMediaNode>
            </p:video>
            <p:seq concurrent="1" nextAc="seek">
              <p:cTn id="8" restart="whenNotActive" fill="hold" evtFilter="cancelBubble" nodeType="interactiveSeq">
                <p:stCondLst>
                  <p:cond evt="onClick" delay="0">
                    <p:tgtEl>
                      <p:spTgt spid="2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8"/>
                                        </p:tgtEl>
                                      </p:cBhvr>
                                    </p:cmd>
                                  </p:childTnLst>
                                </p:cTn>
                              </p:par>
                            </p:childTnLst>
                          </p:cTn>
                        </p:par>
                      </p:childTnLst>
                    </p:cTn>
                  </p:par>
                </p:childTnLst>
              </p:cTn>
              <p:nextCondLst>
                <p:cond evt="onClick" delay="0">
                  <p:tgtEl>
                    <p:spTgt spid="28"/>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5B2A9-5248-58AB-2AF2-17E1EFC8CA56}"/>
              </a:ext>
            </a:extLst>
          </p:cNvPr>
          <p:cNvSpPr>
            <a:spLocks noGrp="1"/>
          </p:cNvSpPr>
          <p:nvPr>
            <p:ph type="title"/>
          </p:nvPr>
        </p:nvSpPr>
        <p:spPr/>
        <p:txBody>
          <a:bodyPr/>
          <a:lstStyle/>
          <a:p>
            <a:pPr algn="ctr"/>
            <a:r>
              <a:rPr lang="en-GB" dirty="0"/>
              <a:t>Personal Barriers </a:t>
            </a:r>
          </a:p>
        </p:txBody>
      </p:sp>
      <p:sp>
        <p:nvSpPr>
          <p:cNvPr id="3" name="Content Placeholder 2">
            <a:extLst>
              <a:ext uri="{FF2B5EF4-FFF2-40B4-BE49-F238E27FC236}">
                <a16:creationId xmlns:a16="http://schemas.microsoft.com/office/drawing/2014/main" id="{D311D82C-B8E2-A469-8DF3-E1262EDAB86C}"/>
              </a:ext>
            </a:extLst>
          </p:cNvPr>
          <p:cNvSpPr>
            <a:spLocks noGrp="1"/>
          </p:cNvSpPr>
          <p:nvPr>
            <p:ph idx="1"/>
          </p:nvPr>
        </p:nvSpPr>
        <p:spPr>
          <a:xfrm>
            <a:off x="1097280" y="1845734"/>
            <a:ext cx="10058400" cy="1583266"/>
          </a:xfrm>
        </p:spPr>
        <p:txBody>
          <a:bodyPr/>
          <a:lstStyle/>
          <a:p>
            <a:r>
              <a:rPr lang="en-GB" sz="1800" dirty="0"/>
              <a:t>Personal barriers are the past or current challenges that make it difficult for a person to learn at the same pace as their peers. </a:t>
            </a:r>
          </a:p>
          <a:p>
            <a:r>
              <a:rPr lang="en-GB" sz="1200" dirty="0"/>
              <a:t>(Rice, 2023)</a:t>
            </a:r>
          </a:p>
          <a:p>
            <a:endParaRPr lang="en-GB" dirty="0"/>
          </a:p>
        </p:txBody>
      </p:sp>
      <p:pic>
        <p:nvPicPr>
          <p:cNvPr id="4" name="Picture 3">
            <a:extLst>
              <a:ext uri="{FF2B5EF4-FFF2-40B4-BE49-F238E27FC236}">
                <a16:creationId xmlns:a16="http://schemas.microsoft.com/office/drawing/2014/main" id="{6E2D8699-D199-1ACF-CFCF-7766C19DB7C8}"/>
              </a:ext>
            </a:extLst>
          </p:cNvPr>
          <p:cNvPicPr>
            <a:picLocks noChangeAspect="1"/>
          </p:cNvPicPr>
          <p:nvPr/>
        </p:nvPicPr>
        <p:blipFill>
          <a:blip r:embed="rId5"/>
          <a:stretch>
            <a:fillRect/>
          </a:stretch>
        </p:blipFill>
        <p:spPr>
          <a:xfrm>
            <a:off x="2526889" y="2458065"/>
            <a:ext cx="7524627" cy="3380058"/>
          </a:xfrm>
          <a:prstGeom prst="rect">
            <a:avLst/>
          </a:prstGeom>
        </p:spPr>
      </p:pic>
      <p:sp>
        <p:nvSpPr>
          <p:cNvPr id="5" name="TextBox 4">
            <a:extLst>
              <a:ext uri="{FF2B5EF4-FFF2-40B4-BE49-F238E27FC236}">
                <a16:creationId xmlns:a16="http://schemas.microsoft.com/office/drawing/2014/main" id="{3706C61B-FDA1-1BCC-01E9-C522F537B256}"/>
              </a:ext>
            </a:extLst>
          </p:cNvPr>
          <p:cNvSpPr txBox="1"/>
          <p:nvPr/>
        </p:nvSpPr>
        <p:spPr>
          <a:xfrm>
            <a:off x="5472636" y="5606322"/>
            <a:ext cx="4192475" cy="276999"/>
          </a:xfrm>
          <a:prstGeom prst="rect">
            <a:avLst/>
          </a:prstGeom>
          <a:noFill/>
        </p:spPr>
        <p:txBody>
          <a:bodyPr wrap="square" rtlCol="0">
            <a:spAutoFit/>
          </a:bodyPr>
          <a:lstStyle/>
          <a:p>
            <a:r>
              <a:rPr lang="en-GB" sz="1200" dirty="0"/>
              <a:t>(</a:t>
            </a:r>
            <a:r>
              <a:rPr lang="en-GB" sz="1200" dirty="0" err="1"/>
              <a:t>LabXchange</a:t>
            </a:r>
            <a:r>
              <a:rPr lang="en-GB" sz="1200" dirty="0"/>
              <a:t>, 2023)</a:t>
            </a:r>
            <a:endParaRPr lang="en-GB" dirty="0"/>
          </a:p>
        </p:txBody>
      </p:sp>
      <p:sp>
        <p:nvSpPr>
          <p:cNvPr id="6" name="TextBox 5">
            <a:extLst>
              <a:ext uri="{FF2B5EF4-FFF2-40B4-BE49-F238E27FC236}">
                <a16:creationId xmlns:a16="http://schemas.microsoft.com/office/drawing/2014/main" id="{188FA87D-88FE-D0B5-5FD3-A7DCF49C6D5B}"/>
              </a:ext>
            </a:extLst>
          </p:cNvPr>
          <p:cNvSpPr txBox="1"/>
          <p:nvPr/>
        </p:nvSpPr>
        <p:spPr>
          <a:xfrm>
            <a:off x="2631112" y="5928519"/>
            <a:ext cx="7151985" cy="338554"/>
          </a:xfrm>
          <a:prstGeom prst="rect">
            <a:avLst/>
          </a:prstGeom>
          <a:noFill/>
        </p:spPr>
        <p:txBody>
          <a:bodyPr wrap="square" rtlCol="0">
            <a:spAutoFit/>
          </a:bodyPr>
          <a:lstStyle/>
          <a:p>
            <a:r>
              <a:rPr lang="en-GB" sz="1600" dirty="0"/>
              <a:t>Personal Barriers include, Physical, Cognitive, Emotional, Social, Cultural &amp; Language</a:t>
            </a:r>
          </a:p>
        </p:txBody>
      </p:sp>
      <p:pic>
        <p:nvPicPr>
          <p:cNvPr id="12" name="Video 11">
            <a:hlinkClick r:id="" action="ppaction://media"/>
            <a:extLst>
              <a:ext uri="{FF2B5EF4-FFF2-40B4-BE49-F238E27FC236}">
                <a16:creationId xmlns:a16="http://schemas.microsoft.com/office/drawing/2014/main" id="{1A5BD9E8-E20F-911E-AF33-3E11817FE7C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1516" y="4209673"/>
            <a:ext cx="2057400" cy="2057400"/>
          </a:xfrm>
          <a:prstGeom prst="ellipse">
            <a:avLst/>
          </a:prstGeom>
        </p:spPr>
      </p:pic>
    </p:spTree>
    <p:extLst>
      <p:ext uri="{BB962C8B-B14F-4D97-AF65-F5344CB8AC3E}">
        <p14:creationId xmlns:p14="http://schemas.microsoft.com/office/powerpoint/2010/main" val="3324901138"/>
      </p:ext>
    </p:extLst>
  </p:cSld>
  <p:clrMapOvr>
    <a:masterClrMapping/>
  </p:clrMapOvr>
  <p:transition spd="med" advTm="40016">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84B70D5-875B-433D-BDBD-1522A85D6C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8939AB-71E8-D778-AEAA-245E4046E5AA}"/>
              </a:ext>
            </a:extLst>
          </p:cNvPr>
          <p:cNvSpPr>
            <a:spLocks noGrp="1"/>
          </p:cNvSpPr>
          <p:nvPr>
            <p:ph type="title"/>
          </p:nvPr>
        </p:nvSpPr>
        <p:spPr>
          <a:xfrm>
            <a:off x="7859485" y="634946"/>
            <a:ext cx="3690257" cy="1450757"/>
          </a:xfrm>
        </p:spPr>
        <p:txBody>
          <a:bodyPr>
            <a:normAutofit/>
          </a:bodyPr>
          <a:lstStyle/>
          <a:p>
            <a:pPr algn="ctr"/>
            <a:r>
              <a:rPr lang="en-GB" dirty="0"/>
              <a:t>Systemic Barriers </a:t>
            </a:r>
          </a:p>
        </p:txBody>
      </p:sp>
      <p:pic>
        <p:nvPicPr>
          <p:cNvPr id="4" name="Picture 3" descr="An open book with drawings on it&#10;&#10;AI-generated content may be incorrect.">
            <a:extLst>
              <a:ext uri="{FF2B5EF4-FFF2-40B4-BE49-F238E27FC236}">
                <a16:creationId xmlns:a16="http://schemas.microsoft.com/office/drawing/2014/main" id="{CA68F78A-1FDF-2C38-9A9D-E3328D4BCE2A}"/>
              </a:ext>
            </a:extLst>
          </p:cNvPr>
          <p:cNvPicPr>
            <a:picLocks noChangeAspect="1"/>
          </p:cNvPicPr>
          <p:nvPr/>
        </p:nvPicPr>
        <p:blipFill>
          <a:blip r:embed="rId5"/>
          <a:stretch>
            <a:fillRect/>
          </a:stretch>
        </p:blipFill>
        <p:spPr>
          <a:xfrm>
            <a:off x="633999" y="688835"/>
            <a:ext cx="6909801" cy="5216898"/>
          </a:xfrm>
          <a:prstGeom prst="rect">
            <a:avLst/>
          </a:prstGeom>
        </p:spPr>
      </p:pic>
      <p:cxnSp>
        <p:nvCxnSpPr>
          <p:cNvPr id="11" name="Straight Connector 10">
            <a:extLst>
              <a:ext uri="{FF2B5EF4-FFF2-40B4-BE49-F238E27FC236}">
                <a16:creationId xmlns:a16="http://schemas.microsoft.com/office/drawing/2014/main" id="{C947DF4A-614C-4B4C-8B80-E5B9D8E8CF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07348C5-C827-03C2-6A34-5D76238A89D6}"/>
              </a:ext>
            </a:extLst>
          </p:cNvPr>
          <p:cNvSpPr>
            <a:spLocks noGrp="1"/>
          </p:cNvSpPr>
          <p:nvPr>
            <p:ph idx="1"/>
          </p:nvPr>
        </p:nvSpPr>
        <p:spPr>
          <a:xfrm>
            <a:off x="7859485" y="2198914"/>
            <a:ext cx="3840902" cy="3670180"/>
          </a:xfrm>
        </p:spPr>
        <p:txBody>
          <a:bodyPr>
            <a:normAutofit/>
          </a:bodyPr>
          <a:lstStyle/>
          <a:p>
            <a:r>
              <a:rPr lang="en-GB" sz="1800" dirty="0"/>
              <a:t>Systemic barriers are obstacles that are built into the structures, policies, and practices of organizations and institutions, which prevent certain groups from accessing opportunities and resources. </a:t>
            </a:r>
          </a:p>
          <a:p>
            <a:r>
              <a:rPr lang="en-GB" sz="1200" dirty="0"/>
              <a:t>(</a:t>
            </a:r>
            <a:r>
              <a:rPr lang="en-GB" sz="1200" dirty="0" err="1"/>
              <a:t>Fiveable</a:t>
            </a:r>
            <a:r>
              <a:rPr lang="en-GB" sz="1200" dirty="0"/>
              <a:t> Content Team, 2025)</a:t>
            </a:r>
          </a:p>
        </p:txBody>
      </p:sp>
      <p:sp>
        <p:nvSpPr>
          <p:cNvPr id="13" name="Rectangle 12">
            <a:extLst>
              <a:ext uri="{FF2B5EF4-FFF2-40B4-BE49-F238E27FC236}">
                <a16:creationId xmlns:a16="http://schemas.microsoft.com/office/drawing/2014/main" id="{1E299956-A9E7-4FC1-A0B1-D590CA9730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17FC539C-B783-4B03-9F9E-D13430F3F6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 name="TextBox 4">
            <a:extLst>
              <a:ext uri="{FF2B5EF4-FFF2-40B4-BE49-F238E27FC236}">
                <a16:creationId xmlns:a16="http://schemas.microsoft.com/office/drawing/2014/main" id="{4F4CB762-F5C1-BF09-B728-31477F9B45A5}"/>
              </a:ext>
            </a:extLst>
          </p:cNvPr>
          <p:cNvSpPr txBox="1"/>
          <p:nvPr/>
        </p:nvSpPr>
        <p:spPr>
          <a:xfrm>
            <a:off x="3513221" y="5833717"/>
            <a:ext cx="2582779" cy="276999"/>
          </a:xfrm>
          <a:prstGeom prst="rect">
            <a:avLst/>
          </a:prstGeom>
          <a:noFill/>
        </p:spPr>
        <p:txBody>
          <a:bodyPr wrap="square" rtlCol="0">
            <a:spAutoFit/>
          </a:bodyPr>
          <a:lstStyle/>
          <a:p>
            <a:r>
              <a:rPr lang="en-GB" sz="1200" dirty="0"/>
              <a:t>(C3 Oregon, 2021)</a:t>
            </a:r>
          </a:p>
        </p:txBody>
      </p:sp>
      <p:pic>
        <p:nvPicPr>
          <p:cNvPr id="19" name="Video 18">
            <a:hlinkClick r:id="" action="ppaction://media"/>
            <a:extLst>
              <a:ext uri="{FF2B5EF4-FFF2-40B4-BE49-F238E27FC236}">
                <a16:creationId xmlns:a16="http://schemas.microsoft.com/office/drawing/2014/main" id="{4C17EE29-FE62-B164-1F19-1B5F661AD38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9888794" y="4062625"/>
            <a:ext cx="2057400" cy="2057400"/>
          </a:xfrm>
          <a:prstGeom prst="ellipse">
            <a:avLst/>
          </a:prstGeom>
        </p:spPr>
      </p:pic>
    </p:spTree>
    <p:extLst>
      <p:ext uri="{BB962C8B-B14F-4D97-AF65-F5344CB8AC3E}">
        <p14:creationId xmlns:p14="http://schemas.microsoft.com/office/powerpoint/2010/main" val="2544681675"/>
      </p:ext>
    </p:extLst>
  </p:cSld>
  <p:clrMapOvr>
    <a:masterClrMapping/>
  </p:clrMapOvr>
  <p:transition spd="med" advTm="53703">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9"/>
                </p:tgtEl>
              </p:cMediaNode>
            </p:video>
            <p:seq concurrent="1" nextAc="seek">
              <p:cTn id="8" restart="whenNotActive" fill="hold" evtFilter="cancelBubble" nodeType="interactiveSeq">
                <p:stCondLst>
                  <p:cond evt="onClick" delay="0">
                    <p:tgtEl>
                      <p:spTgt spid="1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9"/>
                                        </p:tgtEl>
                                      </p:cBhvr>
                                    </p:cmd>
                                  </p:childTnLst>
                                </p:cTn>
                              </p:par>
                            </p:childTnLst>
                          </p:cTn>
                        </p:par>
                      </p:childTnLst>
                    </p:cTn>
                  </p:par>
                </p:childTnLst>
              </p:cTn>
              <p:nextCondLst>
                <p:cond evt="onClick" delay="0">
                  <p:tgtEl>
                    <p:spTgt spid="19"/>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C4AAA502-5435-489E-9538-3A40E6C71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F43C6E-2240-5EC5-5734-68705EBA23B5}"/>
              </a:ext>
            </a:extLst>
          </p:cNvPr>
          <p:cNvSpPr>
            <a:spLocks noGrp="1"/>
          </p:cNvSpPr>
          <p:nvPr>
            <p:ph type="title"/>
          </p:nvPr>
        </p:nvSpPr>
        <p:spPr>
          <a:xfrm>
            <a:off x="1910698" y="4527873"/>
            <a:ext cx="8136376" cy="1057655"/>
          </a:xfrm>
        </p:spPr>
        <p:txBody>
          <a:bodyPr vert="horz" lIns="91440" tIns="45720" rIns="91440" bIns="45720" rtlCol="0" anchor="b">
            <a:normAutofit/>
          </a:bodyPr>
          <a:lstStyle/>
          <a:p>
            <a:r>
              <a:rPr lang="en-US" dirty="0">
                <a:solidFill>
                  <a:schemeClr val="tx1">
                    <a:lumMod val="85000"/>
                    <a:lumOff val="15000"/>
                  </a:schemeClr>
                </a:solidFill>
              </a:rPr>
              <a:t>Additional Learning Needs (ALN)</a:t>
            </a:r>
          </a:p>
        </p:txBody>
      </p:sp>
      <p:pic>
        <p:nvPicPr>
          <p:cNvPr id="3" name="Picture 2">
            <a:extLst>
              <a:ext uri="{FF2B5EF4-FFF2-40B4-BE49-F238E27FC236}">
                <a16:creationId xmlns:a16="http://schemas.microsoft.com/office/drawing/2014/main" id="{0610B1B6-A244-5BB2-1850-F28F7804FE25}"/>
              </a:ext>
            </a:extLst>
          </p:cNvPr>
          <p:cNvPicPr>
            <a:picLocks noChangeAspect="1"/>
          </p:cNvPicPr>
          <p:nvPr/>
        </p:nvPicPr>
        <p:blipFill>
          <a:blip r:embed="rId5"/>
          <a:stretch>
            <a:fillRect/>
          </a:stretch>
        </p:blipFill>
        <p:spPr>
          <a:xfrm>
            <a:off x="635457" y="640080"/>
            <a:ext cx="6004558" cy="3602736"/>
          </a:xfrm>
          <a:prstGeom prst="rect">
            <a:avLst/>
          </a:prstGeom>
        </p:spPr>
      </p:pic>
      <p:cxnSp>
        <p:nvCxnSpPr>
          <p:cNvPr id="16" name="Straight Connector 15">
            <a:extLst>
              <a:ext uri="{FF2B5EF4-FFF2-40B4-BE49-F238E27FC236}">
                <a16:creationId xmlns:a16="http://schemas.microsoft.com/office/drawing/2014/main" id="{C9AC0290-4702-4519-B0F4-C2A4688099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086" y="5618770"/>
            <a:ext cx="105156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DE42378B-2E28-4810-8421-7A473A40E3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0D91DD17-237F-4811-BC0E-128EB1BD7C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 name="TextBox 4">
            <a:extLst>
              <a:ext uri="{FF2B5EF4-FFF2-40B4-BE49-F238E27FC236}">
                <a16:creationId xmlns:a16="http://schemas.microsoft.com/office/drawing/2014/main" id="{5B31DE8F-7B4F-DFAD-3B61-6396B55B1BF6}"/>
              </a:ext>
            </a:extLst>
          </p:cNvPr>
          <p:cNvSpPr txBox="1"/>
          <p:nvPr/>
        </p:nvSpPr>
        <p:spPr>
          <a:xfrm>
            <a:off x="6679193" y="566955"/>
            <a:ext cx="5023437" cy="1138773"/>
          </a:xfrm>
          <a:prstGeom prst="rect">
            <a:avLst/>
          </a:prstGeom>
          <a:noFill/>
        </p:spPr>
        <p:txBody>
          <a:bodyPr wrap="square">
            <a:spAutoFit/>
          </a:bodyPr>
          <a:lstStyle/>
          <a:p>
            <a:r>
              <a:rPr lang="en-GB" dirty="0"/>
              <a:t>Welsh Government aims to ensure all learners with ALN are supported to overcome barriers to learning and that they can achieve their full potential.</a:t>
            </a:r>
          </a:p>
          <a:p>
            <a:r>
              <a:rPr lang="en-GB" sz="1200" dirty="0"/>
              <a:t>(NDNA, 2025)</a:t>
            </a:r>
          </a:p>
        </p:txBody>
      </p:sp>
      <p:sp>
        <p:nvSpPr>
          <p:cNvPr id="7" name="TextBox 6">
            <a:extLst>
              <a:ext uri="{FF2B5EF4-FFF2-40B4-BE49-F238E27FC236}">
                <a16:creationId xmlns:a16="http://schemas.microsoft.com/office/drawing/2014/main" id="{1247D9F5-1923-D037-802C-3ECABE42BAB0}"/>
              </a:ext>
            </a:extLst>
          </p:cNvPr>
          <p:cNvSpPr txBox="1"/>
          <p:nvPr/>
        </p:nvSpPr>
        <p:spPr>
          <a:xfrm>
            <a:off x="6621408" y="2432160"/>
            <a:ext cx="5564391" cy="1138773"/>
          </a:xfrm>
          <a:prstGeom prst="rect">
            <a:avLst/>
          </a:prstGeom>
          <a:noFill/>
        </p:spPr>
        <p:txBody>
          <a:bodyPr wrap="square">
            <a:spAutoFit/>
          </a:bodyPr>
          <a:lstStyle/>
          <a:p>
            <a:r>
              <a:rPr lang="en-GB" dirty="0"/>
              <a:t>The ALN Code for Wales (2021) places a legal duty on schools to provide learner-centred support through Individual Development Plans (IDPs)</a:t>
            </a:r>
          </a:p>
          <a:p>
            <a:r>
              <a:rPr lang="en-GB" sz="1200" dirty="0"/>
              <a:t>(Welsh Government, 2021)</a:t>
            </a:r>
          </a:p>
        </p:txBody>
      </p:sp>
      <p:sp>
        <p:nvSpPr>
          <p:cNvPr id="11" name="TextBox 10">
            <a:extLst>
              <a:ext uri="{FF2B5EF4-FFF2-40B4-BE49-F238E27FC236}">
                <a16:creationId xmlns:a16="http://schemas.microsoft.com/office/drawing/2014/main" id="{0351C44B-3593-E1BE-B33B-9ED94F74B19E}"/>
              </a:ext>
            </a:extLst>
          </p:cNvPr>
          <p:cNvSpPr txBox="1"/>
          <p:nvPr/>
        </p:nvSpPr>
        <p:spPr>
          <a:xfrm>
            <a:off x="633999" y="3962987"/>
            <a:ext cx="6094324" cy="276999"/>
          </a:xfrm>
          <a:prstGeom prst="rect">
            <a:avLst/>
          </a:prstGeom>
          <a:noFill/>
        </p:spPr>
        <p:txBody>
          <a:bodyPr wrap="square">
            <a:spAutoFit/>
          </a:bodyPr>
          <a:lstStyle/>
          <a:p>
            <a:r>
              <a:rPr lang="en-GB" sz="1200" dirty="0"/>
              <a:t>(Schmalacker, 2023)</a:t>
            </a:r>
            <a:endParaRPr lang="en-GB" dirty="0"/>
          </a:p>
        </p:txBody>
      </p:sp>
      <p:pic>
        <p:nvPicPr>
          <p:cNvPr id="17" name="Video 16">
            <a:hlinkClick r:id="" action="ppaction://media"/>
            <a:extLst>
              <a:ext uri="{FF2B5EF4-FFF2-40B4-BE49-F238E27FC236}">
                <a16:creationId xmlns:a16="http://schemas.microsoft.com/office/drawing/2014/main" id="{30C8680F-27A5-2F5E-3865-F1D6DDD3729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47074" y="4210432"/>
            <a:ext cx="2057400" cy="2057400"/>
          </a:xfrm>
          <a:prstGeom prst="ellipse">
            <a:avLst/>
          </a:prstGeom>
        </p:spPr>
      </p:pic>
    </p:spTree>
    <p:extLst>
      <p:ext uri="{BB962C8B-B14F-4D97-AF65-F5344CB8AC3E}">
        <p14:creationId xmlns:p14="http://schemas.microsoft.com/office/powerpoint/2010/main" val="2791343910"/>
      </p:ext>
    </p:extLst>
  </p:cSld>
  <p:clrMapOvr>
    <a:masterClrMapping/>
  </p:clrMapOvr>
  <p:transition spd="med" advTm="101729">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555898-BF9B-F2E8-EDE3-A017FA436201}"/>
              </a:ext>
            </a:extLst>
          </p:cNvPr>
          <p:cNvSpPr>
            <a:spLocks noGrp="1"/>
          </p:cNvSpPr>
          <p:nvPr>
            <p:ph type="title"/>
          </p:nvPr>
        </p:nvSpPr>
        <p:spPr>
          <a:xfrm>
            <a:off x="6411685" y="634946"/>
            <a:ext cx="5127171" cy="1450757"/>
          </a:xfrm>
        </p:spPr>
        <p:txBody>
          <a:bodyPr>
            <a:normAutofit/>
          </a:bodyPr>
          <a:lstStyle/>
          <a:p>
            <a:pPr algn="ctr"/>
            <a:r>
              <a:rPr lang="en-GB" dirty="0"/>
              <a:t>Mental Health &amp; Wellbeing</a:t>
            </a:r>
          </a:p>
        </p:txBody>
      </p:sp>
      <p:pic>
        <p:nvPicPr>
          <p:cNvPr id="4" name="Picture 3" descr="A rainbow pyramid with text&#10;&#10;AI-generated content may be incorrect.">
            <a:extLst>
              <a:ext uri="{FF2B5EF4-FFF2-40B4-BE49-F238E27FC236}">
                <a16:creationId xmlns:a16="http://schemas.microsoft.com/office/drawing/2014/main" id="{13066B7E-3D8B-57BC-1E54-F2833674B3BB}"/>
              </a:ext>
            </a:extLst>
          </p:cNvPr>
          <p:cNvPicPr>
            <a:picLocks noChangeAspect="1"/>
          </p:cNvPicPr>
          <p:nvPr/>
        </p:nvPicPr>
        <p:blipFill>
          <a:blip r:embed="rId5"/>
          <a:stretch>
            <a:fillRect/>
          </a:stretch>
        </p:blipFill>
        <p:spPr>
          <a:xfrm>
            <a:off x="745132" y="645106"/>
            <a:ext cx="5247747" cy="5247747"/>
          </a:xfrm>
          <a:prstGeom prst="rect">
            <a:avLst/>
          </a:prstGeom>
        </p:spPr>
      </p:pic>
      <p:cxnSp>
        <p:nvCxnSpPr>
          <p:cNvPr id="11" name="Straight Connector 10">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8C378B8-C639-F015-9070-41B0E3B76934}"/>
              </a:ext>
            </a:extLst>
          </p:cNvPr>
          <p:cNvSpPr>
            <a:spLocks noGrp="1"/>
          </p:cNvSpPr>
          <p:nvPr>
            <p:ph idx="1"/>
          </p:nvPr>
        </p:nvSpPr>
        <p:spPr>
          <a:xfrm>
            <a:off x="6411684" y="2198914"/>
            <a:ext cx="5127172" cy="3670180"/>
          </a:xfrm>
        </p:spPr>
        <p:txBody>
          <a:bodyPr>
            <a:normAutofit/>
          </a:bodyPr>
          <a:lstStyle/>
          <a:p>
            <a:r>
              <a:rPr lang="en-GB" sz="1800" dirty="0"/>
              <a:t>New evidence has shown a continuing rise in mental health difficulties among children and young people in Wales, underlining the need for early intervention, prevention, and collaborative action across all sectors.</a:t>
            </a:r>
          </a:p>
          <a:p>
            <a:r>
              <a:rPr lang="en-GB" sz="1200" dirty="0"/>
              <a:t>(Public Health Wales, 2025)</a:t>
            </a:r>
          </a:p>
        </p:txBody>
      </p:sp>
      <p:sp>
        <p:nvSpPr>
          <p:cNvPr id="13" name="Rectangle 12">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 name="TextBox 4">
            <a:extLst>
              <a:ext uri="{FF2B5EF4-FFF2-40B4-BE49-F238E27FC236}">
                <a16:creationId xmlns:a16="http://schemas.microsoft.com/office/drawing/2014/main" id="{B7925660-BC95-1A8F-A402-AEE9A7349FA0}"/>
              </a:ext>
            </a:extLst>
          </p:cNvPr>
          <p:cNvSpPr txBox="1"/>
          <p:nvPr/>
        </p:nvSpPr>
        <p:spPr>
          <a:xfrm>
            <a:off x="2733368" y="5668239"/>
            <a:ext cx="1474838" cy="276999"/>
          </a:xfrm>
          <a:prstGeom prst="rect">
            <a:avLst/>
          </a:prstGeom>
          <a:noFill/>
        </p:spPr>
        <p:txBody>
          <a:bodyPr wrap="square" rtlCol="0">
            <a:spAutoFit/>
          </a:bodyPr>
          <a:lstStyle/>
          <a:p>
            <a:r>
              <a:rPr lang="en-GB" sz="1200" dirty="0"/>
              <a:t>(McLeod, 2025)</a:t>
            </a:r>
          </a:p>
        </p:txBody>
      </p:sp>
      <p:pic>
        <p:nvPicPr>
          <p:cNvPr id="143" name="Video 142">
            <a:hlinkClick r:id="" action="ppaction://media"/>
            <a:extLst>
              <a:ext uri="{FF2B5EF4-FFF2-40B4-BE49-F238E27FC236}">
                <a16:creationId xmlns:a16="http://schemas.microsoft.com/office/drawing/2014/main" id="{866FC90C-90A5-F611-EB5E-B8977EF42B2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9808029" y="4165654"/>
            <a:ext cx="2057400" cy="2057400"/>
          </a:xfrm>
          <a:prstGeom prst="ellipse">
            <a:avLst/>
          </a:prstGeom>
        </p:spPr>
      </p:pic>
    </p:spTree>
    <p:extLst>
      <p:ext uri="{BB962C8B-B14F-4D97-AF65-F5344CB8AC3E}">
        <p14:creationId xmlns:p14="http://schemas.microsoft.com/office/powerpoint/2010/main" val="4104998004"/>
      </p:ext>
    </p:extLst>
  </p:cSld>
  <p:clrMapOvr>
    <a:masterClrMapping/>
  </p:clrMapOvr>
  <p:transition spd="med" advTm="109215">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3"/>
                </p:tgtEl>
              </p:cMediaNode>
            </p:video>
            <p:seq concurrent="1" nextAc="seek">
              <p:cTn id="8" restart="whenNotActive" fill="hold" evtFilter="cancelBubble" nodeType="interactiveSeq">
                <p:stCondLst>
                  <p:cond evt="onClick" delay="0">
                    <p:tgtEl>
                      <p:spTgt spid="14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3"/>
                                        </p:tgtEl>
                                      </p:cBhvr>
                                    </p:cmd>
                                  </p:childTnLst>
                                </p:cTn>
                              </p:par>
                            </p:childTnLst>
                          </p:cTn>
                        </p:par>
                      </p:childTnLst>
                    </p:cTn>
                  </p:par>
                </p:childTnLst>
              </p:cTn>
              <p:nextCondLst>
                <p:cond evt="onClick" delay="0">
                  <p:tgtEl>
                    <p:spTgt spid="143"/>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04B23-467C-BBEC-6F53-547E83BBBAFD}"/>
              </a:ext>
            </a:extLst>
          </p:cNvPr>
          <p:cNvSpPr>
            <a:spLocks noGrp="1"/>
          </p:cNvSpPr>
          <p:nvPr>
            <p:ph type="title"/>
          </p:nvPr>
        </p:nvSpPr>
        <p:spPr/>
        <p:txBody>
          <a:bodyPr/>
          <a:lstStyle/>
          <a:p>
            <a:pPr algn="ctr"/>
            <a:r>
              <a:rPr lang="en-GB" dirty="0"/>
              <a:t>Behaviour as a barrier to learning </a:t>
            </a:r>
          </a:p>
        </p:txBody>
      </p:sp>
      <p:sp>
        <p:nvSpPr>
          <p:cNvPr id="6" name="Content Placeholder 5">
            <a:extLst>
              <a:ext uri="{FF2B5EF4-FFF2-40B4-BE49-F238E27FC236}">
                <a16:creationId xmlns:a16="http://schemas.microsoft.com/office/drawing/2014/main" id="{50995347-F1A3-6C74-9E0C-3627C7FB9582}"/>
              </a:ext>
            </a:extLst>
          </p:cNvPr>
          <p:cNvSpPr>
            <a:spLocks noGrp="1"/>
          </p:cNvSpPr>
          <p:nvPr>
            <p:ph idx="1"/>
          </p:nvPr>
        </p:nvSpPr>
        <p:spPr/>
        <p:txBody>
          <a:bodyPr/>
          <a:lstStyle/>
          <a:p>
            <a:r>
              <a:rPr lang="en-GB" dirty="0"/>
              <a:t>Pupils with low levels of literacy or numeracy are likely to become non attenders or develop behavioural issues.</a:t>
            </a:r>
          </a:p>
          <a:p>
            <a:r>
              <a:rPr lang="en-GB" sz="1200" dirty="0"/>
              <a:t>(Welsh Government, 2025)</a:t>
            </a:r>
          </a:p>
        </p:txBody>
      </p:sp>
      <p:pic>
        <p:nvPicPr>
          <p:cNvPr id="3" name="Picture 2">
            <a:extLst>
              <a:ext uri="{FF2B5EF4-FFF2-40B4-BE49-F238E27FC236}">
                <a16:creationId xmlns:a16="http://schemas.microsoft.com/office/drawing/2014/main" id="{253DE9A4-7F94-08B4-05E9-AD98CB94AA56}"/>
              </a:ext>
            </a:extLst>
          </p:cNvPr>
          <p:cNvPicPr>
            <a:picLocks noChangeAspect="1"/>
          </p:cNvPicPr>
          <p:nvPr/>
        </p:nvPicPr>
        <p:blipFill>
          <a:blip r:embed="rId5"/>
          <a:srcRect l="-222" t="15507" r="222" b="2183"/>
          <a:stretch>
            <a:fillRect/>
          </a:stretch>
        </p:blipFill>
        <p:spPr>
          <a:xfrm>
            <a:off x="560440" y="2823611"/>
            <a:ext cx="8849032" cy="3470787"/>
          </a:xfrm>
          <a:prstGeom prst="rect">
            <a:avLst/>
          </a:prstGeom>
        </p:spPr>
      </p:pic>
      <p:sp>
        <p:nvSpPr>
          <p:cNvPr id="4" name="TextBox 3">
            <a:extLst>
              <a:ext uri="{FF2B5EF4-FFF2-40B4-BE49-F238E27FC236}">
                <a16:creationId xmlns:a16="http://schemas.microsoft.com/office/drawing/2014/main" id="{C88C3C93-D40A-52C4-76C5-F82381AEDB41}"/>
              </a:ext>
            </a:extLst>
          </p:cNvPr>
          <p:cNvSpPr txBox="1"/>
          <p:nvPr/>
        </p:nvSpPr>
        <p:spPr>
          <a:xfrm>
            <a:off x="8042786" y="6294398"/>
            <a:ext cx="1573162" cy="276999"/>
          </a:xfrm>
          <a:prstGeom prst="rect">
            <a:avLst/>
          </a:prstGeom>
          <a:noFill/>
        </p:spPr>
        <p:txBody>
          <a:bodyPr wrap="square" rtlCol="0">
            <a:spAutoFit/>
          </a:bodyPr>
          <a:lstStyle/>
          <a:p>
            <a:r>
              <a:rPr lang="en-GB" sz="1200" dirty="0"/>
              <a:t>(Thakur, 2023)</a:t>
            </a:r>
          </a:p>
        </p:txBody>
      </p:sp>
      <p:pic>
        <p:nvPicPr>
          <p:cNvPr id="85" name="Video 84">
            <a:hlinkClick r:id="" action="ppaction://media"/>
            <a:extLst>
              <a:ext uri="{FF2B5EF4-FFF2-40B4-BE49-F238E27FC236}">
                <a16:creationId xmlns:a16="http://schemas.microsoft.com/office/drawing/2014/main" id="{9A8C0B86-FF7D-FDEF-23E6-55D9374BFC5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9859542" y="4024346"/>
            <a:ext cx="2057400" cy="2057400"/>
          </a:xfrm>
          <a:prstGeom prst="ellipse">
            <a:avLst/>
          </a:prstGeom>
        </p:spPr>
      </p:pic>
    </p:spTree>
    <p:extLst>
      <p:ext uri="{BB962C8B-B14F-4D97-AF65-F5344CB8AC3E}">
        <p14:creationId xmlns:p14="http://schemas.microsoft.com/office/powerpoint/2010/main" val="2478327270"/>
      </p:ext>
    </p:extLst>
  </p:cSld>
  <p:clrMapOvr>
    <a:masterClrMapping/>
  </p:clrMapOvr>
  <p:transition spd="med" advTm="132238">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5"/>
                </p:tgtEl>
              </p:cMediaNode>
            </p:video>
            <p:seq concurrent="1" nextAc="seek">
              <p:cTn id="8" restart="whenNotActive" fill="hold" evtFilter="cancelBubble" nodeType="interactiveSeq">
                <p:stCondLst>
                  <p:cond evt="onClick" delay="0">
                    <p:tgtEl>
                      <p:spTgt spid="8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5"/>
                                        </p:tgtEl>
                                      </p:cBhvr>
                                    </p:cmd>
                                  </p:childTnLst>
                                </p:cTn>
                              </p:par>
                            </p:childTnLst>
                          </p:cTn>
                        </p:par>
                      </p:childTnLst>
                    </p:cTn>
                  </p:par>
                </p:childTnLst>
              </p:cTn>
              <p:nextCondLst>
                <p:cond evt="onClick" delay="0">
                  <p:tgtEl>
                    <p:spTgt spid="85"/>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25F96-308C-2C72-39A8-25C1DE47353F}"/>
              </a:ext>
            </a:extLst>
          </p:cNvPr>
          <p:cNvSpPr>
            <a:spLocks noGrp="1"/>
          </p:cNvSpPr>
          <p:nvPr>
            <p:ph type="title"/>
          </p:nvPr>
        </p:nvSpPr>
        <p:spPr>
          <a:xfrm>
            <a:off x="1097280" y="286603"/>
            <a:ext cx="10058400" cy="1450757"/>
          </a:xfrm>
        </p:spPr>
        <p:txBody>
          <a:bodyPr>
            <a:normAutofit/>
          </a:bodyPr>
          <a:lstStyle/>
          <a:p>
            <a:pPr algn="ctr"/>
            <a:r>
              <a:rPr lang="en-GB" dirty="0"/>
              <a:t>Funding Pressures &amp; Access to Learner Support </a:t>
            </a:r>
          </a:p>
        </p:txBody>
      </p:sp>
      <p:sp>
        <p:nvSpPr>
          <p:cNvPr id="3" name="Content Placeholder 2">
            <a:extLst>
              <a:ext uri="{FF2B5EF4-FFF2-40B4-BE49-F238E27FC236}">
                <a16:creationId xmlns:a16="http://schemas.microsoft.com/office/drawing/2014/main" id="{9AB922C8-41B9-9299-1AF3-45099E9BFCB7}"/>
              </a:ext>
            </a:extLst>
          </p:cNvPr>
          <p:cNvSpPr>
            <a:spLocks noGrp="1"/>
          </p:cNvSpPr>
          <p:nvPr>
            <p:ph idx="1"/>
          </p:nvPr>
        </p:nvSpPr>
        <p:spPr>
          <a:xfrm>
            <a:off x="877037" y="2001086"/>
            <a:ext cx="10784022" cy="2108799"/>
          </a:xfrm>
        </p:spPr>
        <p:txBody>
          <a:bodyPr>
            <a:normAutofit/>
          </a:bodyPr>
          <a:lstStyle/>
          <a:p>
            <a:r>
              <a:rPr lang="en-GB" sz="1800" dirty="0"/>
              <a:t>“The Welsh Government must prioritise educational funding and investment, as a matter of urgency. The future of education is at stake and schools, educators and most importantly, students, are too important not to invest in!” </a:t>
            </a:r>
            <a:r>
              <a:rPr lang="en-GB" sz="1200" dirty="0"/>
              <a:t>(National Education Union Cymru, 2023)</a:t>
            </a:r>
            <a:endParaRPr lang="en-GB" dirty="0"/>
          </a:p>
        </p:txBody>
      </p:sp>
      <p:pic>
        <p:nvPicPr>
          <p:cNvPr id="4" name="Picture 3">
            <a:extLst>
              <a:ext uri="{FF2B5EF4-FFF2-40B4-BE49-F238E27FC236}">
                <a16:creationId xmlns:a16="http://schemas.microsoft.com/office/drawing/2014/main" id="{F8B4CACB-764B-16DA-B880-CF0264D1567C}"/>
              </a:ext>
            </a:extLst>
          </p:cNvPr>
          <p:cNvPicPr>
            <a:picLocks noChangeAspect="1"/>
          </p:cNvPicPr>
          <p:nvPr/>
        </p:nvPicPr>
        <p:blipFill>
          <a:blip r:embed="rId5"/>
          <a:stretch>
            <a:fillRect/>
          </a:stretch>
        </p:blipFill>
        <p:spPr>
          <a:xfrm>
            <a:off x="2550488" y="2839176"/>
            <a:ext cx="7151984" cy="3343552"/>
          </a:xfrm>
          <a:prstGeom prst="rect">
            <a:avLst/>
          </a:prstGeom>
        </p:spPr>
      </p:pic>
      <p:pic>
        <p:nvPicPr>
          <p:cNvPr id="26" name="Video 25">
            <a:hlinkClick r:id="" action="ppaction://media"/>
            <a:extLst>
              <a:ext uri="{FF2B5EF4-FFF2-40B4-BE49-F238E27FC236}">
                <a16:creationId xmlns:a16="http://schemas.microsoft.com/office/drawing/2014/main" id="{5A8A4BB2-CDC2-068A-6C36-F139F600FDA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9934317" y="4256188"/>
            <a:ext cx="2057400" cy="2057400"/>
          </a:xfrm>
          <a:prstGeom prst="ellipse">
            <a:avLst/>
          </a:prstGeom>
        </p:spPr>
      </p:pic>
    </p:spTree>
    <p:extLst>
      <p:ext uri="{BB962C8B-B14F-4D97-AF65-F5344CB8AC3E}">
        <p14:creationId xmlns:p14="http://schemas.microsoft.com/office/powerpoint/2010/main" val="1711691714"/>
      </p:ext>
    </p:extLst>
  </p:cSld>
  <p:clrMapOvr>
    <a:masterClrMapping/>
  </p:clrMapOvr>
  <p:transition spd="med" advTm="66270">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6"/>
                </p:tgtEl>
              </p:cMediaNode>
            </p:video>
            <p:seq concurrent="1" nextAc="seek">
              <p:cTn id="8" restart="whenNotActive" fill="hold" evtFilter="cancelBubble" nodeType="interactiveSeq">
                <p:stCondLst>
                  <p:cond evt="onClick" delay="0">
                    <p:tgtEl>
                      <p:spTgt spid="2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6"/>
                                        </p:tgtEl>
                                      </p:cBhvr>
                                    </p:cmd>
                                  </p:childTnLst>
                                </p:cTn>
                              </p:par>
                            </p:childTnLst>
                          </p:cTn>
                        </p:par>
                      </p:childTnLst>
                    </p:cTn>
                  </p:par>
                </p:childTnLst>
              </p:cTn>
              <p:nextCondLst>
                <p:cond evt="onClick" delay="0">
                  <p:tgtEl>
                    <p:spTgt spid="26"/>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3" name="Straight Connector 12">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C4AAA502-5435-489E-9538-3A40E6C71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52186D-FE04-A1CF-95F6-69F046510829}"/>
              </a:ext>
            </a:extLst>
          </p:cNvPr>
          <p:cNvSpPr>
            <a:spLocks noGrp="1"/>
          </p:cNvSpPr>
          <p:nvPr>
            <p:ph type="title"/>
          </p:nvPr>
        </p:nvSpPr>
        <p:spPr>
          <a:xfrm>
            <a:off x="633999" y="4550229"/>
            <a:ext cx="10909073" cy="1057655"/>
          </a:xfrm>
        </p:spPr>
        <p:txBody>
          <a:bodyPr vert="horz" lIns="91440" tIns="45720" rIns="91440" bIns="45720" rtlCol="0" anchor="b">
            <a:normAutofit/>
          </a:bodyPr>
          <a:lstStyle/>
          <a:p>
            <a:pPr algn="ctr"/>
            <a:r>
              <a:rPr lang="en-US" sz="6000" dirty="0">
                <a:solidFill>
                  <a:schemeClr val="tx1">
                    <a:lumMod val="85000"/>
                    <a:lumOff val="15000"/>
                  </a:schemeClr>
                </a:solidFill>
              </a:rPr>
              <a:t>Conclusion </a:t>
            </a:r>
          </a:p>
        </p:txBody>
      </p:sp>
      <p:pic>
        <p:nvPicPr>
          <p:cNvPr id="4" name="Content Placeholder 3">
            <a:extLst>
              <a:ext uri="{FF2B5EF4-FFF2-40B4-BE49-F238E27FC236}">
                <a16:creationId xmlns:a16="http://schemas.microsoft.com/office/drawing/2014/main" id="{2D50E10E-F9CF-CE06-D408-0F6C24B931EE}"/>
              </a:ext>
            </a:extLst>
          </p:cNvPr>
          <p:cNvPicPr>
            <a:picLocks noGrp="1" noChangeAspect="1"/>
          </p:cNvPicPr>
          <p:nvPr>
            <p:ph idx="1"/>
          </p:nvPr>
        </p:nvPicPr>
        <p:blipFill>
          <a:blip r:embed="rId5"/>
          <a:stretch>
            <a:fillRect/>
          </a:stretch>
        </p:blipFill>
        <p:spPr>
          <a:xfrm>
            <a:off x="633999" y="457200"/>
            <a:ext cx="6640431" cy="3087800"/>
          </a:xfrm>
          <a:prstGeom prst="rect">
            <a:avLst/>
          </a:prstGeom>
        </p:spPr>
      </p:pic>
      <p:cxnSp>
        <p:nvCxnSpPr>
          <p:cNvPr id="17" name="Straight Connector 16">
            <a:extLst>
              <a:ext uri="{FF2B5EF4-FFF2-40B4-BE49-F238E27FC236}">
                <a16:creationId xmlns:a16="http://schemas.microsoft.com/office/drawing/2014/main" id="{C9AC0290-4702-4519-B0F4-C2A4688099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086" y="5618770"/>
            <a:ext cx="105156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DE42378B-2E28-4810-8421-7A473A40E3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0D91DD17-237F-4811-BC0E-128EB1BD7C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 name="TextBox 4">
            <a:extLst>
              <a:ext uri="{FF2B5EF4-FFF2-40B4-BE49-F238E27FC236}">
                <a16:creationId xmlns:a16="http://schemas.microsoft.com/office/drawing/2014/main" id="{FCE0A7BB-917C-798E-16E6-1B1707ECD790}"/>
              </a:ext>
            </a:extLst>
          </p:cNvPr>
          <p:cNvSpPr txBox="1"/>
          <p:nvPr/>
        </p:nvSpPr>
        <p:spPr>
          <a:xfrm>
            <a:off x="633999" y="3619210"/>
            <a:ext cx="1641987" cy="276999"/>
          </a:xfrm>
          <a:prstGeom prst="rect">
            <a:avLst/>
          </a:prstGeom>
          <a:noFill/>
        </p:spPr>
        <p:txBody>
          <a:bodyPr wrap="square" rtlCol="0">
            <a:spAutoFit/>
          </a:bodyPr>
          <a:lstStyle/>
          <a:p>
            <a:r>
              <a:rPr lang="en-GB" sz="1200" dirty="0"/>
              <a:t>(All Wales Forum,2016)</a:t>
            </a:r>
          </a:p>
        </p:txBody>
      </p:sp>
      <p:sp>
        <p:nvSpPr>
          <p:cNvPr id="3" name="TextBox 2">
            <a:extLst>
              <a:ext uri="{FF2B5EF4-FFF2-40B4-BE49-F238E27FC236}">
                <a16:creationId xmlns:a16="http://schemas.microsoft.com/office/drawing/2014/main" id="{D20A1EEE-3D5F-1097-93F3-981195FD0831}"/>
              </a:ext>
            </a:extLst>
          </p:cNvPr>
          <p:cNvSpPr txBox="1"/>
          <p:nvPr/>
        </p:nvSpPr>
        <p:spPr>
          <a:xfrm>
            <a:off x="7344697" y="523684"/>
            <a:ext cx="4454013" cy="3416320"/>
          </a:xfrm>
          <a:prstGeom prst="rect">
            <a:avLst/>
          </a:prstGeom>
          <a:noFill/>
        </p:spPr>
        <p:txBody>
          <a:bodyPr wrap="square" rtlCol="0">
            <a:spAutoFit/>
          </a:bodyPr>
          <a:lstStyle/>
          <a:p>
            <a:pPr marL="285750" indent="-285750">
              <a:buFont typeface="Arial" panose="020B0604020202020204" pitchFamily="34" charset="0"/>
              <a:buChar char="•"/>
            </a:pPr>
            <a:r>
              <a:rPr lang="en-GB" dirty="0"/>
              <a:t>The Welsh Government introduced the ALN system. Aims to ensure that all learners receive the support to overcome barriers to learning</a:t>
            </a:r>
          </a:p>
          <a:p>
            <a:pPr marL="285750" indent="-285750">
              <a:buFont typeface="Arial" panose="020B0604020202020204" pitchFamily="34" charset="0"/>
              <a:buChar char="•"/>
            </a:pPr>
            <a:r>
              <a:rPr lang="en-GB" dirty="0"/>
              <a:t>A continuing rise in mental health difficulties among children and young people in Wales</a:t>
            </a:r>
          </a:p>
          <a:p>
            <a:pPr marL="285750" indent="-285750">
              <a:buFont typeface="Arial" panose="020B0604020202020204" pitchFamily="34" charset="0"/>
              <a:buChar char="•"/>
            </a:pPr>
            <a:r>
              <a:rPr lang="en-GB" dirty="0"/>
              <a:t>The Welsh Governments National Behaviour and Attendance review highlight pupils with low levels of literacy or numeracy are more likely to develop behavioural difficulties </a:t>
            </a:r>
          </a:p>
        </p:txBody>
      </p:sp>
      <p:pic>
        <p:nvPicPr>
          <p:cNvPr id="56" name="Video 55">
            <a:hlinkClick r:id="" action="ppaction://media"/>
            <a:extLst>
              <a:ext uri="{FF2B5EF4-FFF2-40B4-BE49-F238E27FC236}">
                <a16:creationId xmlns:a16="http://schemas.microsoft.com/office/drawing/2014/main" id="{27481E8F-2974-572A-0B5C-0862A6EF5EB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9900372" y="4086563"/>
            <a:ext cx="2057400" cy="2057400"/>
          </a:xfrm>
          <a:prstGeom prst="ellipse">
            <a:avLst/>
          </a:prstGeom>
        </p:spPr>
      </p:pic>
    </p:spTree>
    <p:extLst>
      <p:ext uri="{BB962C8B-B14F-4D97-AF65-F5344CB8AC3E}">
        <p14:creationId xmlns:p14="http://schemas.microsoft.com/office/powerpoint/2010/main" val="3538574666"/>
      </p:ext>
    </p:extLst>
  </p:cSld>
  <p:clrMapOvr>
    <a:masterClrMapping/>
  </p:clrMapOvr>
  <p:transition spd="med" advTm="44830">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6"/>
                </p:tgtEl>
              </p:cMediaNode>
            </p:video>
            <p:seq concurrent="1" nextAc="seek">
              <p:cTn id="8" restart="whenNotActive" fill="hold" evtFilter="cancelBubble" nodeType="interactiveSeq">
                <p:stCondLst>
                  <p:cond evt="onClick" delay="0">
                    <p:tgtEl>
                      <p:spTgt spid="5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6"/>
                                        </p:tgtEl>
                                      </p:cBhvr>
                                    </p:cmd>
                                  </p:childTnLst>
                                </p:cTn>
                              </p:par>
                            </p:childTnLst>
                          </p:cTn>
                        </p:par>
                      </p:childTnLst>
                    </p:cTn>
                  </p:par>
                </p:childTnLst>
              </p:cTn>
              <p:nextCondLst>
                <p:cond evt="onClick" delay="0">
                  <p:tgtEl>
                    <p:spTgt spid="56"/>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9E42CFF-FF13-69B1-1884-9F731F28A852}"/>
              </a:ext>
            </a:extLst>
          </p:cNvPr>
          <p:cNvSpPr txBox="1"/>
          <p:nvPr/>
        </p:nvSpPr>
        <p:spPr>
          <a:xfrm>
            <a:off x="1214283" y="571529"/>
            <a:ext cx="10402529" cy="584775"/>
          </a:xfrm>
          <a:prstGeom prst="rect">
            <a:avLst/>
          </a:prstGeom>
          <a:noFill/>
        </p:spPr>
        <p:txBody>
          <a:bodyPr wrap="square" rtlCol="0">
            <a:spAutoFit/>
          </a:bodyPr>
          <a:lstStyle/>
          <a:p>
            <a:r>
              <a:rPr lang="en-GB" sz="1400" dirty="0"/>
              <a:t>Barron, J (2025) Why it is important to identify and meet the individual needs of learners.</a:t>
            </a:r>
          </a:p>
          <a:p>
            <a:r>
              <a:rPr lang="en-GB" sz="1400" dirty="0">
                <a:hlinkClick r:id="rId2"/>
              </a:rPr>
              <a:t>https://start-teaching.com/why-it-is-important-to-identify-and-meet-the-individual-needs-of-learners</a:t>
            </a:r>
            <a:r>
              <a:rPr lang="en-GB" dirty="0">
                <a:hlinkClick r:id="rId2"/>
              </a:rPr>
              <a:t>/</a:t>
            </a:r>
            <a:r>
              <a:rPr lang="en-GB" dirty="0"/>
              <a:t> </a:t>
            </a:r>
          </a:p>
        </p:txBody>
      </p:sp>
      <p:sp>
        <p:nvSpPr>
          <p:cNvPr id="4" name="TextBox 3">
            <a:extLst>
              <a:ext uri="{FF2B5EF4-FFF2-40B4-BE49-F238E27FC236}">
                <a16:creationId xmlns:a16="http://schemas.microsoft.com/office/drawing/2014/main" id="{B450E4D9-A9BE-034D-50CA-C153BABEAD17}"/>
              </a:ext>
            </a:extLst>
          </p:cNvPr>
          <p:cNvSpPr txBox="1"/>
          <p:nvPr/>
        </p:nvSpPr>
        <p:spPr>
          <a:xfrm>
            <a:off x="1220982" y="2190878"/>
            <a:ext cx="8996517" cy="523220"/>
          </a:xfrm>
          <a:prstGeom prst="rect">
            <a:avLst/>
          </a:prstGeom>
          <a:noFill/>
        </p:spPr>
        <p:txBody>
          <a:bodyPr wrap="square" rtlCol="0">
            <a:spAutoFit/>
          </a:bodyPr>
          <a:lstStyle/>
          <a:p>
            <a:r>
              <a:rPr lang="en-GB" sz="1400" dirty="0" err="1"/>
              <a:t>Fiveable</a:t>
            </a:r>
            <a:r>
              <a:rPr lang="en-GB" sz="1400" dirty="0"/>
              <a:t> Content Team (2025) Systemic barriers.</a:t>
            </a:r>
          </a:p>
          <a:p>
            <a:r>
              <a:rPr lang="en-GB" sz="1400" dirty="0">
                <a:hlinkClick r:id="rId3"/>
              </a:rPr>
              <a:t>https://fiveable.me/key-terms/foundations-education/systemic-barriers</a:t>
            </a:r>
            <a:r>
              <a:rPr lang="en-GB" sz="1400" dirty="0"/>
              <a:t> </a:t>
            </a:r>
          </a:p>
        </p:txBody>
      </p:sp>
      <p:sp>
        <p:nvSpPr>
          <p:cNvPr id="5" name="TextBox 4">
            <a:extLst>
              <a:ext uri="{FF2B5EF4-FFF2-40B4-BE49-F238E27FC236}">
                <a16:creationId xmlns:a16="http://schemas.microsoft.com/office/drawing/2014/main" id="{9E9CA1CD-123D-9D27-C8FD-0C7A81FE15FF}"/>
              </a:ext>
            </a:extLst>
          </p:cNvPr>
          <p:cNvSpPr txBox="1"/>
          <p:nvPr/>
        </p:nvSpPr>
        <p:spPr>
          <a:xfrm>
            <a:off x="1214283" y="5677607"/>
            <a:ext cx="9901083" cy="523220"/>
          </a:xfrm>
          <a:prstGeom prst="rect">
            <a:avLst/>
          </a:prstGeom>
          <a:noFill/>
        </p:spPr>
        <p:txBody>
          <a:bodyPr wrap="square" rtlCol="0">
            <a:spAutoFit/>
          </a:bodyPr>
          <a:lstStyle/>
          <a:p>
            <a:r>
              <a:rPr lang="en-GB" sz="1400" dirty="0"/>
              <a:t>Rice, G (2023) The most common barriers to learning-and how to overcome them </a:t>
            </a:r>
          </a:p>
          <a:p>
            <a:r>
              <a:rPr lang="en-GB" sz="1400" dirty="0">
                <a:hlinkClick r:id="rId4"/>
              </a:rPr>
              <a:t>https://www.thinkific.com/blog/barriers-to-learning/</a:t>
            </a:r>
            <a:r>
              <a:rPr lang="en-GB" sz="1400" dirty="0"/>
              <a:t> </a:t>
            </a:r>
          </a:p>
        </p:txBody>
      </p:sp>
      <p:sp>
        <p:nvSpPr>
          <p:cNvPr id="7" name="TextBox 6">
            <a:extLst>
              <a:ext uri="{FF2B5EF4-FFF2-40B4-BE49-F238E27FC236}">
                <a16:creationId xmlns:a16="http://schemas.microsoft.com/office/drawing/2014/main" id="{C9E66BA6-5DF1-7CB5-3893-1ECA7F08CCEC}"/>
              </a:ext>
            </a:extLst>
          </p:cNvPr>
          <p:cNvSpPr txBox="1"/>
          <p:nvPr/>
        </p:nvSpPr>
        <p:spPr>
          <a:xfrm>
            <a:off x="1214283" y="1122985"/>
            <a:ext cx="10215716" cy="523220"/>
          </a:xfrm>
          <a:prstGeom prst="rect">
            <a:avLst/>
          </a:prstGeom>
          <a:noFill/>
        </p:spPr>
        <p:txBody>
          <a:bodyPr wrap="square" rtlCol="0">
            <a:spAutoFit/>
          </a:bodyPr>
          <a:lstStyle/>
          <a:p>
            <a:r>
              <a:rPr lang="en-GB" sz="1400" dirty="0"/>
              <a:t>Brown University (2022) Why do children learn more quickly than adults? Online image. </a:t>
            </a:r>
          </a:p>
          <a:p>
            <a:r>
              <a:rPr lang="en-GB" sz="1400" dirty="0">
                <a:hlinkClick r:id="rId5"/>
              </a:rPr>
              <a:t>https://www.brown.edu/news/2022-11-15/children-learning</a:t>
            </a:r>
            <a:r>
              <a:rPr lang="en-GB" sz="1400" dirty="0"/>
              <a:t> </a:t>
            </a:r>
          </a:p>
        </p:txBody>
      </p:sp>
      <p:sp>
        <p:nvSpPr>
          <p:cNvPr id="6" name="TextBox 5">
            <a:extLst>
              <a:ext uri="{FF2B5EF4-FFF2-40B4-BE49-F238E27FC236}">
                <a16:creationId xmlns:a16="http://schemas.microsoft.com/office/drawing/2014/main" id="{ECE008FF-2776-8A37-E1AD-2C4E1F0B91C5}"/>
              </a:ext>
            </a:extLst>
          </p:cNvPr>
          <p:cNvSpPr txBox="1"/>
          <p:nvPr/>
        </p:nvSpPr>
        <p:spPr>
          <a:xfrm>
            <a:off x="1214283" y="3860487"/>
            <a:ext cx="10844981" cy="738664"/>
          </a:xfrm>
          <a:prstGeom prst="rect">
            <a:avLst/>
          </a:prstGeom>
          <a:noFill/>
        </p:spPr>
        <p:txBody>
          <a:bodyPr wrap="square" rtlCol="0">
            <a:spAutoFit/>
          </a:bodyPr>
          <a:lstStyle/>
          <a:p>
            <a:r>
              <a:rPr lang="en-GB" sz="1400" dirty="0"/>
              <a:t>National Day Nurseries Association (2025) The Additional Learning Needs System in Wales</a:t>
            </a:r>
          </a:p>
          <a:p>
            <a:r>
              <a:rPr lang="en-GB" sz="1400" dirty="0">
                <a:hlinkClick r:id="rId6"/>
              </a:rPr>
              <a:t>https://ndna.org.uk/wp-content/uploads/2025/04/FACTALN-WALES-The-Additional-Learning-Needs-System-in-Wales-CURRICULUM-FOR-WALES.pdf</a:t>
            </a:r>
            <a:r>
              <a:rPr lang="en-GB" sz="1400" dirty="0"/>
              <a:t> </a:t>
            </a:r>
          </a:p>
        </p:txBody>
      </p:sp>
      <p:sp>
        <p:nvSpPr>
          <p:cNvPr id="9" name="TextBox 8">
            <a:extLst>
              <a:ext uri="{FF2B5EF4-FFF2-40B4-BE49-F238E27FC236}">
                <a16:creationId xmlns:a16="http://schemas.microsoft.com/office/drawing/2014/main" id="{4172A0D5-4C6F-908E-BBC1-BF893B22B3E6}"/>
              </a:ext>
            </a:extLst>
          </p:cNvPr>
          <p:cNvSpPr txBox="1"/>
          <p:nvPr/>
        </p:nvSpPr>
        <p:spPr>
          <a:xfrm>
            <a:off x="1214283" y="2798803"/>
            <a:ext cx="8947355" cy="523220"/>
          </a:xfrm>
          <a:prstGeom prst="rect">
            <a:avLst/>
          </a:prstGeom>
          <a:noFill/>
        </p:spPr>
        <p:txBody>
          <a:bodyPr wrap="square" rtlCol="0">
            <a:spAutoFit/>
          </a:bodyPr>
          <a:lstStyle/>
          <a:p>
            <a:r>
              <a:rPr lang="en-GB" sz="1400" dirty="0" err="1"/>
              <a:t>LabXchange</a:t>
            </a:r>
            <a:r>
              <a:rPr lang="en-GB" sz="1400" dirty="0"/>
              <a:t> (2023) What is an inclusive classroom? Online image.</a:t>
            </a:r>
          </a:p>
          <a:p>
            <a:r>
              <a:rPr lang="en-GB" sz="1400" dirty="0">
                <a:hlinkClick r:id="rId7"/>
              </a:rPr>
              <a:t>https://about.labxchange.org/blog/inclusive-classrooms-what-is-an-inclusive-classroom</a:t>
            </a:r>
            <a:r>
              <a:rPr lang="en-GB" sz="1400" dirty="0"/>
              <a:t> </a:t>
            </a:r>
          </a:p>
        </p:txBody>
      </p:sp>
      <p:sp>
        <p:nvSpPr>
          <p:cNvPr id="8" name="TextBox 7">
            <a:extLst>
              <a:ext uri="{FF2B5EF4-FFF2-40B4-BE49-F238E27FC236}">
                <a16:creationId xmlns:a16="http://schemas.microsoft.com/office/drawing/2014/main" id="{74181500-9C8E-EF0A-5994-7D162E906F1B}"/>
              </a:ext>
            </a:extLst>
          </p:cNvPr>
          <p:cNvSpPr txBox="1"/>
          <p:nvPr/>
        </p:nvSpPr>
        <p:spPr>
          <a:xfrm>
            <a:off x="1220982" y="5167648"/>
            <a:ext cx="10451690" cy="523220"/>
          </a:xfrm>
          <a:prstGeom prst="rect">
            <a:avLst/>
          </a:prstGeom>
          <a:noFill/>
        </p:spPr>
        <p:txBody>
          <a:bodyPr wrap="square" rtlCol="0">
            <a:spAutoFit/>
          </a:bodyPr>
          <a:lstStyle/>
          <a:p>
            <a:r>
              <a:rPr lang="en-GB" sz="1400" dirty="0"/>
              <a:t>Public Health Wales (2025) Rise in mental health difficulties among children and young people highlight need for early action</a:t>
            </a:r>
          </a:p>
          <a:p>
            <a:r>
              <a:rPr lang="en-GB" sz="1400" dirty="0">
                <a:hlinkClick r:id="rId8"/>
              </a:rPr>
              <a:t>https://phw.nhs.wales/news/rise-in-mental-health-difficulties-among-children-and-young-people-highlight-need-for-early-action/</a:t>
            </a:r>
            <a:r>
              <a:rPr lang="en-GB" sz="1400" dirty="0"/>
              <a:t> </a:t>
            </a:r>
          </a:p>
        </p:txBody>
      </p:sp>
      <p:sp>
        <p:nvSpPr>
          <p:cNvPr id="11" name="TextBox 10">
            <a:extLst>
              <a:ext uri="{FF2B5EF4-FFF2-40B4-BE49-F238E27FC236}">
                <a16:creationId xmlns:a16="http://schemas.microsoft.com/office/drawing/2014/main" id="{5937E568-EF28-5FB9-B2D9-BAAD7AB5703A}"/>
              </a:ext>
            </a:extLst>
          </p:cNvPr>
          <p:cNvSpPr txBox="1"/>
          <p:nvPr/>
        </p:nvSpPr>
        <p:spPr>
          <a:xfrm>
            <a:off x="1220982" y="3336010"/>
            <a:ext cx="5624051" cy="800219"/>
          </a:xfrm>
          <a:prstGeom prst="rect">
            <a:avLst/>
          </a:prstGeom>
          <a:noFill/>
        </p:spPr>
        <p:txBody>
          <a:bodyPr wrap="square" rtlCol="0">
            <a:spAutoFit/>
          </a:bodyPr>
          <a:lstStyle/>
          <a:p>
            <a:r>
              <a:rPr lang="en-GB" sz="1400" dirty="0"/>
              <a:t>McLeod, S (2025) Maslow’s hierarchy of need, online image. </a:t>
            </a:r>
            <a:r>
              <a:rPr lang="en-GB" sz="1400" dirty="0">
                <a:hlinkClick r:id="rId9"/>
              </a:rPr>
              <a:t>https://www.simplypsychology.org/maslow.html</a:t>
            </a:r>
            <a:r>
              <a:rPr lang="en-GB" sz="1400" dirty="0"/>
              <a:t> </a:t>
            </a:r>
          </a:p>
          <a:p>
            <a:endParaRPr lang="en-GB" dirty="0"/>
          </a:p>
        </p:txBody>
      </p:sp>
      <p:sp>
        <p:nvSpPr>
          <p:cNvPr id="3" name="TextBox 2">
            <a:extLst>
              <a:ext uri="{FF2B5EF4-FFF2-40B4-BE49-F238E27FC236}">
                <a16:creationId xmlns:a16="http://schemas.microsoft.com/office/drawing/2014/main" id="{82558FD7-D9B4-B596-84F0-B823F9F9545D}"/>
              </a:ext>
            </a:extLst>
          </p:cNvPr>
          <p:cNvSpPr txBox="1"/>
          <p:nvPr/>
        </p:nvSpPr>
        <p:spPr>
          <a:xfrm>
            <a:off x="1214283" y="89806"/>
            <a:ext cx="8637639" cy="523220"/>
          </a:xfrm>
          <a:prstGeom prst="rect">
            <a:avLst/>
          </a:prstGeom>
          <a:noFill/>
        </p:spPr>
        <p:txBody>
          <a:bodyPr wrap="square" rtlCol="0">
            <a:spAutoFit/>
          </a:bodyPr>
          <a:lstStyle/>
          <a:p>
            <a:r>
              <a:rPr lang="en-GB" sz="1400" dirty="0"/>
              <a:t>All Wales Forum (2016) The Social Services and Well-being, online image.</a:t>
            </a:r>
          </a:p>
          <a:p>
            <a:r>
              <a:rPr lang="en-GB" sz="1400" dirty="0">
                <a:hlinkClick r:id="rId10"/>
              </a:rPr>
              <a:t>https://www.allwalesforum.org.uk/social-services-well-wales-act-comes-force-6-april/</a:t>
            </a:r>
            <a:r>
              <a:rPr lang="en-GB" sz="1400" dirty="0"/>
              <a:t> </a:t>
            </a:r>
          </a:p>
        </p:txBody>
      </p:sp>
      <p:sp>
        <p:nvSpPr>
          <p:cNvPr id="12" name="TextBox 11">
            <a:extLst>
              <a:ext uri="{FF2B5EF4-FFF2-40B4-BE49-F238E27FC236}">
                <a16:creationId xmlns:a16="http://schemas.microsoft.com/office/drawing/2014/main" id="{B1E33325-B6F9-42A0-B54B-1F1F99623E49}"/>
              </a:ext>
            </a:extLst>
          </p:cNvPr>
          <p:cNvSpPr txBox="1"/>
          <p:nvPr/>
        </p:nvSpPr>
        <p:spPr>
          <a:xfrm>
            <a:off x="1220982" y="1642321"/>
            <a:ext cx="7095364" cy="523220"/>
          </a:xfrm>
          <a:prstGeom prst="rect">
            <a:avLst/>
          </a:prstGeom>
          <a:noFill/>
        </p:spPr>
        <p:txBody>
          <a:bodyPr wrap="square" rtlCol="0">
            <a:spAutoFit/>
          </a:bodyPr>
          <a:lstStyle/>
          <a:p>
            <a:r>
              <a:rPr lang="en-GB" sz="1400" dirty="0"/>
              <a:t>C3 Oregon (2021) 10 Major Challenges in the Education System, online image.</a:t>
            </a:r>
          </a:p>
          <a:p>
            <a:r>
              <a:rPr lang="en-GB" sz="1400" dirty="0">
                <a:hlinkClick r:id="rId11"/>
              </a:rPr>
              <a:t>https://www.c3oregon.org/10-major-challenges-in-the-education-system/</a:t>
            </a:r>
            <a:r>
              <a:rPr lang="en-GB" sz="1400" dirty="0"/>
              <a:t> </a:t>
            </a:r>
          </a:p>
        </p:txBody>
      </p:sp>
      <p:sp>
        <p:nvSpPr>
          <p:cNvPr id="13" name="TextBox 12">
            <a:extLst>
              <a:ext uri="{FF2B5EF4-FFF2-40B4-BE49-F238E27FC236}">
                <a16:creationId xmlns:a16="http://schemas.microsoft.com/office/drawing/2014/main" id="{20F0CEBC-4E8E-4E50-944D-92CF3F0E66DE}"/>
              </a:ext>
            </a:extLst>
          </p:cNvPr>
          <p:cNvSpPr txBox="1"/>
          <p:nvPr/>
        </p:nvSpPr>
        <p:spPr>
          <a:xfrm>
            <a:off x="1204451" y="4614395"/>
            <a:ext cx="8957187" cy="523220"/>
          </a:xfrm>
          <a:prstGeom prst="rect">
            <a:avLst/>
          </a:prstGeom>
          <a:noFill/>
        </p:spPr>
        <p:txBody>
          <a:bodyPr wrap="square" rtlCol="0">
            <a:spAutoFit/>
          </a:bodyPr>
          <a:lstStyle/>
          <a:p>
            <a:r>
              <a:rPr lang="en-GB" sz="1400" dirty="0"/>
              <a:t>National Education Union Cymru (2023) Crisis in funding for schools and colleges in Wales</a:t>
            </a:r>
          </a:p>
          <a:p>
            <a:r>
              <a:rPr lang="en-GB" sz="1400" dirty="0">
                <a:hlinkClick r:id="rId12"/>
              </a:rPr>
              <a:t>https://neu.org.uk/latest/press-releases/crisis-funding-schools-and-colleges-wales-motion-22</a:t>
            </a:r>
            <a:r>
              <a:rPr lang="en-GB" sz="1400" dirty="0"/>
              <a:t> </a:t>
            </a:r>
          </a:p>
        </p:txBody>
      </p:sp>
    </p:spTree>
    <p:extLst>
      <p:ext uri="{BB962C8B-B14F-4D97-AF65-F5344CB8AC3E}">
        <p14:creationId xmlns:p14="http://schemas.microsoft.com/office/powerpoint/2010/main" val="228690325"/>
      </p:ext>
    </p:extLst>
  </p:cSld>
  <p:clrMapOvr>
    <a:masterClrMapping/>
  </p:clrMapOvr>
  <p:transition spd="med">
    <p:pull/>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E1B0D33-01CA-C512-1EBB-84D5B2C70A2D}"/>
              </a:ext>
            </a:extLst>
          </p:cNvPr>
          <p:cNvSpPr txBox="1"/>
          <p:nvPr/>
        </p:nvSpPr>
        <p:spPr>
          <a:xfrm>
            <a:off x="1233948" y="2055317"/>
            <a:ext cx="9999406" cy="738664"/>
          </a:xfrm>
          <a:prstGeom prst="rect">
            <a:avLst/>
          </a:prstGeom>
          <a:noFill/>
        </p:spPr>
        <p:txBody>
          <a:bodyPr wrap="square">
            <a:spAutoFit/>
          </a:bodyPr>
          <a:lstStyle/>
          <a:p>
            <a:r>
              <a:rPr lang="en-GB" sz="1400" dirty="0"/>
              <a:t>Welsh Government (2021) Additional Learning Needs Code for Wales.</a:t>
            </a:r>
          </a:p>
          <a:p>
            <a:r>
              <a:rPr lang="en-GB" sz="1400" dirty="0">
                <a:hlinkClick r:id="rId2"/>
              </a:rPr>
              <a:t>https://www.gov.wales/sites/default/files/publications/2024-04/220622-the-additional-learning-needs-code-for-wales-2021%20%282%29.pdf</a:t>
            </a:r>
            <a:r>
              <a:rPr lang="en-GB" sz="1400" dirty="0"/>
              <a:t>  </a:t>
            </a:r>
          </a:p>
        </p:txBody>
      </p:sp>
      <p:sp>
        <p:nvSpPr>
          <p:cNvPr id="5" name="TextBox 4">
            <a:extLst>
              <a:ext uri="{FF2B5EF4-FFF2-40B4-BE49-F238E27FC236}">
                <a16:creationId xmlns:a16="http://schemas.microsoft.com/office/drawing/2014/main" id="{9F169A99-8345-9C9A-854B-EDFF0A976BC6}"/>
              </a:ext>
            </a:extLst>
          </p:cNvPr>
          <p:cNvSpPr txBox="1"/>
          <p:nvPr/>
        </p:nvSpPr>
        <p:spPr>
          <a:xfrm>
            <a:off x="1219200" y="903513"/>
            <a:ext cx="9082845" cy="523220"/>
          </a:xfrm>
          <a:prstGeom prst="rect">
            <a:avLst/>
          </a:prstGeom>
          <a:noFill/>
        </p:spPr>
        <p:txBody>
          <a:bodyPr wrap="square" rtlCol="0">
            <a:spAutoFit/>
          </a:bodyPr>
          <a:lstStyle/>
          <a:p>
            <a:r>
              <a:rPr lang="en-GB" sz="1400" dirty="0" err="1"/>
              <a:t>Schoolio</a:t>
            </a:r>
            <a:r>
              <a:rPr lang="en-GB" sz="1400" dirty="0"/>
              <a:t> Foundation (2024) Lack of infrastructure and resources, online image.</a:t>
            </a:r>
          </a:p>
          <a:p>
            <a:r>
              <a:rPr lang="en-GB" sz="1400" dirty="0">
                <a:hlinkClick r:id="rId3"/>
              </a:rPr>
              <a:t>https://schooliofoundation.org/lack-of-infrastructure-and-resources-a-major-barrier-to-education/</a:t>
            </a:r>
            <a:r>
              <a:rPr lang="en-GB" sz="1400" dirty="0"/>
              <a:t> </a:t>
            </a:r>
          </a:p>
        </p:txBody>
      </p:sp>
      <p:sp>
        <p:nvSpPr>
          <p:cNvPr id="6" name="TextBox 5">
            <a:extLst>
              <a:ext uri="{FF2B5EF4-FFF2-40B4-BE49-F238E27FC236}">
                <a16:creationId xmlns:a16="http://schemas.microsoft.com/office/drawing/2014/main" id="{E0C9384F-A2BE-9F58-367E-5532A876C11D}"/>
              </a:ext>
            </a:extLst>
          </p:cNvPr>
          <p:cNvSpPr txBox="1"/>
          <p:nvPr/>
        </p:nvSpPr>
        <p:spPr>
          <a:xfrm>
            <a:off x="1233948" y="234820"/>
            <a:ext cx="9999407" cy="584775"/>
          </a:xfrm>
          <a:prstGeom prst="rect">
            <a:avLst/>
          </a:prstGeom>
          <a:noFill/>
        </p:spPr>
        <p:txBody>
          <a:bodyPr wrap="square" rtlCol="0">
            <a:spAutoFit/>
          </a:bodyPr>
          <a:lstStyle/>
          <a:p>
            <a:r>
              <a:rPr lang="en-GB" sz="1400" dirty="0"/>
              <a:t>Schmalacker, C (2023) How to talk to your child about a learning difference, online image.</a:t>
            </a:r>
          </a:p>
          <a:p>
            <a:r>
              <a:rPr lang="en-GB" sz="1400" dirty="0">
                <a:hlinkClick r:id="rId4"/>
              </a:rPr>
              <a:t>https://nfil.net/parenting/how-to-talk-to-your-child-about-a-learning-difference</a:t>
            </a:r>
            <a:r>
              <a:rPr lang="en-GB" dirty="0">
                <a:hlinkClick r:id="rId4"/>
              </a:rPr>
              <a:t>/</a:t>
            </a:r>
            <a:r>
              <a:rPr lang="en-GB" dirty="0"/>
              <a:t> </a:t>
            </a:r>
          </a:p>
        </p:txBody>
      </p:sp>
      <p:sp>
        <p:nvSpPr>
          <p:cNvPr id="2" name="TextBox 1">
            <a:extLst>
              <a:ext uri="{FF2B5EF4-FFF2-40B4-BE49-F238E27FC236}">
                <a16:creationId xmlns:a16="http://schemas.microsoft.com/office/drawing/2014/main" id="{79AB0D9F-E662-C4BF-5EE2-BE0B192D0487}"/>
              </a:ext>
            </a:extLst>
          </p:cNvPr>
          <p:cNvSpPr txBox="1"/>
          <p:nvPr/>
        </p:nvSpPr>
        <p:spPr>
          <a:xfrm>
            <a:off x="1233948" y="2772743"/>
            <a:ext cx="10274709" cy="738664"/>
          </a:xfrm>
          <a:prstGeom prst="rect">
            <a:avLst/>
          </a:prstGeom>
          <a:noFill/>
        </p:spPr>
        <p:txBody>
          <a:bodyPr wrap="square" rtlCol="0">
            <a:spAutoFit/>
          </a:bodyPr>
          <a:lstStyle/>
          <a:p>
            <a:r>
              <a:rPr lang="en-GB" sz="1400" dirty="0"/>
              <a:t>Welsh Government (2025) Behaviours that challenge and disrupt in schools across Wales</a:t>
            </a:r>
          </a:p>
          <a:p>
            <a:r>
              <a:rPr lang="en-GB" sz="1400" dirty="0">
                <a:hlinkClick r:id="rId5"/>
              </a:rPr>
              <a:t>https://www.gov.wales/sites/default/files/statistics-and-research/2025-05/behaviours-that-challenge-and-disrupt-in-schools-across-wales-effective-strategies-and-mitigations-694.pdf</a:t>
            </a:r>
            <a:r>
              <a:rPr lang="en-GB" sz="1400" dirty="0"/>
              <a:t> </a:t>
            </a:r>
          </a:p>
        </p:txBody>
      </p:sp>
      <p:sp>
        <p:nvSpPr>
          <p:cNvPr id="3" name="TextBox 2">
            <a:extLst>
              <a:ext uri="{FF2B5EF4-FFF2-40B4-BE49-F238E27FC236}">
                <a16:creationId xmlns:a16="http://schemas.microsoft.com/office/drawing/2014/main" id="{8AA592A3-F5A0-6FE0-B783-5D2371566087}"/>
              </a:ext>
            </a:extLst>
          </p:cNvPr>
          <p:cNvSpPr txBox="1"/>
          <p:nvPr/>
        </p:nvSpPr>
        <p:spPr>
          <a:xfrm>
            <a:off x="1233948" y="1470695"/>
            <a:ext cx="9969910" cy="523220"/>
          </a:xfrm>
          <a:prstGeom prst="rect">
            <a:avLst/>
          </a:prstGeom>
          <a:noFill/>
        </p:spPr>
        <p:txBody>
          <a:bodyPr wrap="square" rtlCol="0">
            <a:spAutoFit/>
          </a:bodyPr>
          <a:lstStyle/>
          <a:p>
            <a:r>
              <a:rPr lang="en-GB" sz="1400" dirty="0"/>
              <a:t>Thakur, B (2023) Behavioural disorders &amp; how to catch them young, online image.</a:t>
            </a:r>
          </a:p>
          <a:p>
            <a:r>
              <a:rPr lang="en-GB" sz="1400" dirty="0">
                <a:hlinkClick r:id="rId6"/>
              </a:rPr>
              <a:t>https://www.happiesthealth.com/articles/mental-health/behavioural-disorders-catch-them-young</a:t>
            </a:r>
            <a:r>
              <a:rPr lang="en-GB" sz="1400" dirty="0"/>
              <a:t> </a:t>
            </a:r>
          </a:p>
        </p:txBody>
      </p:sp>
    </p:spTree>
    <p:extLst>
      <p:ext uri="{BB962C8B-B14F-4D97-AF65-F5344CB8AC3E}">
        <p14:creationId xmlns:p14="http://schemas.microsoft.com/office/powerpoint/2010/main" val="2213143923"/>
      </p:ext>
    </p:extLst>
  </p:cSld>
  <p:clrMapOvr>
    <a:masterClrMapping/>
  </p:clrMapOvr>
</p:sld>
</file>

<file path=ppt/theme/theme1.xml><?xml version="1.0" encoding="utf-8"?>
<a:theme xmlns:a="http://schemas.openxmlformats.org/drawingml/2006/main" name="Retrospect">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0c9796a7883c1be49a4dd9b8df07be63">
  <xsd:schema xmlns:xsd="http://www.w3.org/2001/XMLSchema" xmlns:xs="http://www.w3.org/2001/XMLSchema" xmlns:p="http://schemas.microsoft.com/office/2006/metadata/properties" xmlns:ns3="3ef5847a-e696-4fee-a2c0-6c3f87568321" targetNamespace="http://schemas.microsoft.com/office/2006/metadata/properties" ma:root="true" ma:fieldsID="d0f11cd1398480569e1fee6daa306d06"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2942746-F529-4A64-B4DC-F34C16A7CCED}">
  <ds:schemaRefs>
    <ds:schemaRef ds:uri="http://purl.org/dc/elements/1.1/"/>
    <ds:schemaRef ds:uri="http://schemas.microsoft.com/office/2006/documentManagement/types"/>
    <ds:schemaRef ds:uri="3ef5847a-e696-4fee-a2c0-6c3f87568321"/>
    <ds:schemaRef ds:uri="http://schemas.microsoft.com/office/2006/metadata/properties"/>
    <ds:schemaRef ds:uri="http://purl.org/dc/dcmitype/"/>
    <ds:schemaRef ds:uri="http://schemas.openxmlformats.org/package/2006/metadata/core-properties"/>
    <ds:schemaRef ds:uri="http://purl.org/dc/terms/"/>
    <ds:schemaRef ds:uri="http://www.w3.org/XML/1998/namespace"/>
    <ds:schemaRef ds:uri="http://schemas.microsoft.com/office/infopath/2007/PartnerControls"/>
  </ds:schemaRefs>
</ds:datastoreItem>
</file>

<file path=customXml/itemProps2.xml><?xml version="1.0" encoding="utf-8"?>
<ds:datastoreItem xmlns:ds="http://schemas.openxmlformats.org/officeDocument/2006/customXml" ds:itemID="{07D0608D-742E-4B07-A502-4D391C067AD4}">
  <ds:schemaRefs>
    <ds:schemaRef ds:uri="http://schemas.microsoft.com/sharepoint/v3/contenttype/forms"/>
  </ds:schemaRefs>
</ds:datastoreItem>
</file>

<file path=customXml/itemProps3.xml><?xml version="1.0" encoding="utf-8"?>
<ds:datastoreItem xmlns:ds="http://schemas.openxmlformats.org/officeDocument/2006/customXml" ds:itemID="{E22E78D3-0CEF-4563-8BC5-74EBC75090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Retrospect</Template>
  <TotalTime>20434</TotalTime>
  <Words>2112</Words>
  <Application>Microsoft Office PowerPoint</Application>
  <PresentationFormat>Widescreen</PresentationFormat>
  <Paragraphs>87</Paragraphs>
  <Slides>11</Slides>
  <Notes>9</Notes>
  <HiddenSlides>0</HiddenSlides>
  <MMClips>9</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Arial</vt:lpstr>
      <vt:lpstr>Calibri</vt:lpstr>
      <vt:lpstr>Calibri Light</vt:lpstr>
      <vt:lpstr>Retrospect</vt:lpstr>
      <vt:lpstr>Challenges Faced by Learners in Welsh Educational Settings</vt:lpstr>
      <vt:lpstr>Understanding Learners Challenges</vt:lpstr>
      <vt:lpstr>Personal Barriers </vt:lpstr>
      <vt:lpstr>Systemic Barriers </vt:lpstr>
      <vt:lpstr>Additional Learning Needs (ALN)</vt:lpstr>
      <vt:lpstr>Mental Health &amp; Wellbeing</vt:lpstr>
      <vt:lpstr>Behaviour as a barrier to learning </vt:lpstr>
      <vt:lpstr>Funding Pressures &amp; Access to Learner Support </vt:lpstr>
      <vt:lpstr>Conclusion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Ebony Dibble-Chwistek (2506612)</dc:creator>
  <cp:lastModifiedBy>Ebony Dibble-Chwistek (2506612)</cp:lastModifiedBy>
  <cp:revision>3</cp:revision>
  <dcterms:created xsi:type="dcterms:W3CDTF">2025-11-21T19:23:29Z</dcterms:created>
  <dcterms:modified xsi:type="dcterms:W3CDTF">2026-01-04T00:38:08Z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