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7" r:id="rId2"/>
    <p:sldId id="27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111081-E9CA-4B5D-A375-A6511C0C0E5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852CA2-B99F-4BA0-855D-F926BF141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96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852CA2-B99F-4BA0-855D-F926BF1410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52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3482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95753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6143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96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8923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81073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63292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35532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16601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30470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72422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Socially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campaigns like Accor’s “Planet 21” influence guests to act more responsibly and choose sustainable options.</a:t>
            </a:r>
            <a:b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Technologically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digitalisation is key — with IoT, AI, and smart kitchens allowing for real-time waste tracking, portion control, and improved inventory management.</a:t>
            </a:r>
            <a:b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63224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31919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45680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E82B745-D5BF-40A2-8755-0936706C39A4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45014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852CA2-B99F-4BA0-855D-F926BF14100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2302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852CA2-B99F-4BA0-855D-F926BF14100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669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36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5805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2935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5062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871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2246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5159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2089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7723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9973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184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4C576-781E-4895-BDB2-58D67187357F}" type="datetimeFigureOut">
              <a:rPr lang="en-IN" smtClean="0"/>
              <a:t>06-11-2025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A0675-6F4E-4BB8-8016-DC0D10CB2D0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772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chtarget.com/whatis/definition/triple-bottom-line-3BL" TargetMode="External"/><Relationship Id="rId13" Type="http://schemas.openxmlformats.org/officeDocument/2006/relationships/hyperlink" Target="https://www.wrap.ngo/media-centre/press-releases/food-waste-contributes-10-percent-global-emissions" TargetMode="External"/><Relationship Id="rId3" Type="http://schemas.openxmlformats.org/officeDocument/2006/relationships/hyperlink" Target="https://group.accor.com/en/group/sustainable-hospitality" TargetMode="External"/><Relationship Id="rId7" Type="http://schemas.openxmlformats.org/officeDocument/2006/relationships/hyperlink" Target="https://www.statista.com/outlook/tmo/internet-of-things/united-kingdom?srsltid=AfmBOop3eAmqkdFfBGSMh-bnVT6BE-dDUFfR0MwJTAR0SuaNq1NcT9Wg" TargetMode="External"/><Relationship Id="rId12" Type="http://schemas.openxmlformats.org/officeDocument/2006/relationships/hyperlink" Target="https://www.wrap.ngo/resources/report/household-food-waste-tracker-repor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atista.com/statistics/263600/gross-domestic-product-gdp-per-capita-in-the-united-kingdom/#:~:text=In%202020%2C%20GDP%20per%20capita%20in%20the,population%20amounted%20to%20about%2067.26%20million%20people" TargetMode="External"/><Relationship Id="rId11" Type="http://schemas.openxmlformats.org/officeDocument/2006/relationships/hyperlink" Target="https://www.gov.uk/intellectual-property-an-overview" TargetMode="External"/><Relationship Id="rId5" Type="http://schemas.openxmlformats.org/officeDocument/2006/relationships/hyperlink" Target="https://www.nngroup.com/articles/thematic-analysis/" TargetMode="External"/><Relationship Id="rId15" Type="http://schemas.openxmlformats.org/officeDocument/2006/relationships/hyperlink" Target="https://www.wrap.ngo/resources/report/courtauld-commitment-milestone-report/what-our-signatories-say#:~:text=Driving%20Sustainable%20Water%20Management%20in,to%20the%20global%20water%20crisis" TargetMode="External"/><Relationship Id="rId10" Type="http://schemas.openxmlformats.org/officeDocument/2006/relationships/hyperlink" Target="https://www.ons.gov.uk/economy/grossdomesticproductgdp/bulletins/quarterlynationalaccounts/apriltojune2025" TargetMode="External"/><Relationship Id="rId4" Type="http://schemas.openxmlformats.org/officeDocument/2006/relationships/hyperlink" Target="https://www.klipspringer.com/blogs/no-food-left-behind-part-3-how-uk-consumers-can-solve-the-food-waste-crisis/" TargetMode="External"/><Relationship Id="rId9" Type="http://schemas.openxmlformats.org/officeDocument/2006/relationships/hyperlink" Target="https://www.theglobaleconomy.com/United-Kingdom/wb_political_stability/" TargetMode="External"/><Relationship Id="rId14" Type="http://schemas.openxmlformats.org/officeDocument/2006/relationships/hyperlink" Target="https://www.wrap.ngo/what-we-do/future-proof-food/reducing-food-waste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2E3D6B-85D0-C439-6D06-FFF4E121325B}"/>
              </a:ext>
            </a:extLst>
          </p:cNvPr>
          <p:cNvSpPr txBox="1"/>
          <p:nvPr/>
        </p:nvSpPr>
        <p:spPr>
          <a:xfrm>
            <a:off x="1252910" y="1018356"/>
            <a:ext cx="9903894" cy="4105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Contemporary Themes in the Hotel and Hospitality Sector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BMIH6001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000" b="1" dirty="0">
              <a:solidFill>
                <a:prstClr val="black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Sustainability in terms of Food waste and its efficacy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      Student name: Mihaela Suruianu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      Student ID: 2226557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      Lecturer’s name: Nathalie Brailsford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FEB961-3788-163B-834D-B9C8A7B30E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5053" y="0"/>
            <a:ext cx="2209991" cy="119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010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719EE-7005-B876-9ACD-386D82824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</a:t>
            </a:r>
            <a:r>
              <a:rPr lang="en-GB" sz="2200" b="1" noProof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Contents</a:t>
            </a:r>
            <a:endParaRPr lang="en-GB" sz="2200" b="1" noProof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E6436-A107-AA3F-2B61-4AFB60B8A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Theme: Food Waste in Hospitality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Relevance to the Hotel Sector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Context of Sustainability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Management in the Hospitality Sector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 Between Guest Behaviour and Food Consumption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 for Waste Management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Implications and ROI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and Social Responsibility Dimensions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of Literature Review 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 Overview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and Legal Factors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and Social Factors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and Environmental Factors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Practices and Critical Reflection</a:t>
            </a:r>
          </a:p>
          <a:p>
            <a:r>
              <a:rPr lang="en-GB" sz="15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234460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D8DD1B-3482-209C-C9D4-7BB414E7A9E3}"/>
              </a:ext>
            </a:extLst>
          </p:cNvPr>
          <p:cNvSpPr txBox="1"/>
          <p:nvPr/>
        </p:nvSpPr>
        <p:spPr>
          <a:xfrm>
            <a:off x="-393290" y="345112"/>
            <a:ext cx="6096000" cy="539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INTRODUCTION</a:t>
            </a:r>
            <a:endParaRPr kumimoji="0" lang="en-IN" sz="22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F05AB5-1A01-84CC-1523-EA223E9F462E}"/>
              </a:ext>
            </a:extLst>
          </p:cNvPr>
          <p:cNvSpPr txBox="1"/>
          <p:nvPr/>
        </p:nvSpPr>
        <p:spPr>
          <a:xfrm>
            <a:off x="5376139" y="253118"/>
            <a:ext cx="6292644" cy="1307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Understanding the Theme: Food Waste in Hospitality</a:t>
            </a:r>
            <a:endParaRPr kumimoji="0" lang="en-IN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077DFA-3371-E3D2-6344-2A4D6162187E}"/>
              </a:ext>
            </a:extLst>
          </p:cNvPr>
          <p:cNvSpPr txBox="1"/>
          <p:nvPr/>
        </p:nvSpPr>
        <p:spPr>
          <a:xfrm>
            <a:off x="6177467" y="1876207"/>
            <a:ext cx="5491315" cy="37816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Global challenge: 1.3 billion tonnes wasted yearly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 main providers made by hotels in terms of buffets, banquets, and prep waste (Costa and Costa, 2022).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Sustainability objective: 3Rs: reduce, reuse, recycle (Cooper and Hall, 2019).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193C12-12AB-8EA9-E743-F31E28804E77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1: Food waste data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WRAP, 2025)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3694897-697B-16EB-3698-921732DBD6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4" y="1423868"/>
            <a:ext cx="6073666" cy="3787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536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3F751E5-A17D-6F39-0D70-291480C4DCF5}"/>
              </a:ext>
            </a:extLst>
          </p:cNvPr>
          <p:cNvSpPr txBox="1"/>
          <p:nvPr/>
        </p:nvSpPr>
        <p:spPr>
          <a:xfrm>
            <a:off x="5692876" y="190717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Relevance to the Hotel Sector</a:t>
            </a:r>
            <a:endParaRPr kumimoji="0" lang="en-IN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C0495E-194B-D083-3F2C-71E564C47448}"/>
              </a:ext>
            </a:extLst>
          </p:cNvPr>
          <p:cNvSpPr txBox="1"/>
          <p:nvPr/>
        </p:nvSpPr>
        <p:spPr>
          <a:xfrm>
            <a:off x="6440127" y="1108347"/>
            <a:ext cx="4601497" cy="5166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Food waste reduction significantly improves hotel cost efficiency and operational sustainability (Ford and Sturman, 2020). 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Environmentally conscious guests prefer hotels demonstrating strong waste management ethics.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Government regulations increasingly require transparent sustainability and waste reduction practices.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569CCC-834F-37F8-C616-CB758DE36D18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2: Food waste from hotels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WRAP, 2025)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4D2EB9A-D085-0A46-FEF1-B0DD345C15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795" y="1434574"/>
            <a:ext cx="4839119" cy="374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825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CA136F-37DD-32A1-D699-413D4F085ECF}"/>
              </a:ext>
            </a:extLst>
          </p:cNvPr>
          <p:cNvSpPr txBox="1"/>
          <p:nvPr/>
        </p:nvSpPr>
        <p:spPr>
          <a:xfrm>
            <a:off x="-363794" y="469054"/>
            <a:ext cx="6096000" cy="539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LITERATURE REVIEW</a:t>
            </a:r>
            <a:endParaRPr kumimoji="0" lang="en-IN" sz="22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6E2A2A-848E-D0D6-F472-4B1726300E09}"/>
              </a:ext>
            </a:extLst>
          </p:cNvPr>
          <p:cNvSpPr txBox="1"/>
          <p:nvPr/>
        </p:nvSpPr>
        <p:spPr>
          <a:xfrm>
            <a:off x="5026742" y="577545"/>
            <a:ext cx="62778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Theoretical Context of Sustainability</a:t>
            </a:r>
            <a:endParaRPr kumimoji="0" lang="en-IN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C4420B-1811-1637-F764-947F1513536B}"/>
              </a:ext>
            </a:extLst>
          </p:cNvPr>
          <p:cNvSpPr txBox="1"/>
          <p:nvPr/>
        </p:nvSpPr>
        <p:spPr>
          <a:xfrm>
            <a:off x="5732206" y="1328475"/>
            <a:ext cx="5061154" cy="4704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 Triple Bottom Line (People, Planet, Profit) frames sustainability in hospitality operations.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Leadership theories (transformational, responsible) drive sustainable performance (Jang, 2024).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Conceptual frameworks like TPB help explain hotel staff and management behaviour.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6BEEF3-4212-0168-2BB6-ADA4BC5A95AB}"/>
              </a:ext>
            </a:extLst>
          </p:cNvPr>
          <p:cNvSpPr txBox="1"/>
          <p:nvPr/>
        </p:nvSpPr>
        <p:spPr>
          <a:xfrm>
            <a:off x="378541" y="568345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3: Triple Bottom Line 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Techtarget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2024)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9FBE310-C4E8-692D-06F7-9AB4F38410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129" y="1193104"/>
            <a:ext cx="4625741" cy="430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535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77C894E-D950-87E3-3187-AB803BE16F16}"/>
              </a:ext>
            </a:extLst>
          </p:cNvPr>
          <p:cNvSpPr txBox="1"/>
          <p:nvPr/>
        </p:nvSpPr>
        <p:spPr>
          <a:xfrm>
            <a:off x="5521285" y="187469"/>
            <a:ext cx="6096000" cy="1307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Food Management in the Hospitality Sector</a:t>
            </a:r>
            <a:endParaRPr kumimoji="0" lang="en-IN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9B0E60-05DF-4866-E02E-B5979B64FFA7}"/>
              </a:ext>
            </a:extLst>
          </p:cNvPr>
          <p:cNvSpPr txBox="1"/>
          <p:nvPr/>
        </p:nvSpPr>
        <p:spPr>
          <a:xfrm>
            <a:off x="6748087" y="2060999"/>
            <a:ext cx="4503175" cy="37816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Open buffet services are a major source of food waste in many hotels.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Employee awareness and training significantly reduce waste volumes (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Özturk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et al.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2023),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Guest behaviour, portion size, and meal planning also affect wastage.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D5B846-F364-4031-C3FC-082819644652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4: Wastes generated from hotels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WRAP, 2023)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12B367-0B48-D0A0-CC94-B114494085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10" y="1580822"/>
            <a:ext cx="6137338" cy="3878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950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A0B311D-6F5E-51E9-EDCE-AD3B6DEB6E29}"/>
              </a:ext>
            </a:extLst>
          </p:cNvPr>
          <p:cNvSpPr txBox="1"/>
          <p:nvPr/>
        </p:nvSpPr>
        <p:spPr>
          <a:xfrm>
            <a:off x="5329084" y="955876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Link Between Guest Behaviour and Food Consumption</a:t>
            </a:r>
            <a:endParaRPr kumimoji="0" lang="en-IN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E7D1AD-070D-31F0-ED12-5EA54DDE91B6}"/>
              </a:ext>
            </a:extLst>
          </p:cNvPr>
          <p:cNvSpPr txBox="1"/>
          <p:nvPr/>
        </p:nvSpPr>
        <p:spPr>
          <a:xfrm>
            <a:off x="5161936" y="2290653"/>
            <a:ext cx="6096000" cy="3319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Guests often leave large amounts of buffet and plated food uneaten.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Portion size misjudgement and desire for choice lead to plate waste (Gudek, 2024).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Guest awareness and educational cues tend to reduce waste behaviour.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90C8FE-F6CF-5B17-0A7A-9E8C390BE2C1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5: Waste generated in Britain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IN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Klipspringer, 2025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5591CE-27BE-A292-6E85-258C9A746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916" y="699497"/>
            <a:ext cx="4119716" cy="4855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557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8A78164-9167-3EE9-30DA-736BB8DCA595}"/>
              </a:ext>
            </a:extLst>
          </p:cNvPr>
          <p:cNvSpPr txBox="1"/>
          <p:nvPr/>
        </p:nvSpPr>
        <p:spPr>
          <a:xfrm>
            <a:off x="5388077" y="594064"/>
            <a:ext cx="6096000" cy="661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Innovation for Waste Management</a:t>
            </a:r>
            <a:endParaRPr kumimoji="0" lang="en-IN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19B54D-5C90-3122-4AD8-97D4F3773615}"/>
              </a:ext>
            </a:extLst>
          </p:cNvPr>
          <p:cNvSpPr txBox="1"/>
          <p:nvPr/>
        </p:nvSpPr>
        <p:spPr>
          <a:xfrm>
            <a:off x="5388077" y="2015350"/>
            <a:ext cx="6096000" cy="3319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Smart tools like AI cameras and scales monitor waste in real time.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Intelligent packaging sensors can detect spoilage and extend shelf life (Palanisamy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et al.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2025).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Automation assists in optimising inventory and reducing overproduction.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760D9D-090C-55FC-175B-829348667D7C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6: Accor initiatives from smart kitchen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Accor, 2025)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A8CDBA8-EB27-B6A2-886E-853E2E9FC3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204" y="1559753"/>
            <a:ext cx="5013770" cy="3582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214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5C6D16-1959-6659-43FF-1740D9F538E1}"/>
              </a:ext>
            </a:extLst>
          </p:cNvPr>
          <p:cNvSpPr txBox="1"/>
          <p:nvPr/>
        </p:nvSpPr>
        <p:spPr>
          <a:xfrm>
            <a:off x="6096000" y="970132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Economic Implications and ROI</a:t>
            </a:r>
            <a:endParaRPr kumimoji="0" lang="en-IN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DAEF71-71F4-3DC2-9448-57E7F468ABBF}"/>
              </a:ext>
            </a:extLst>
          </p:cNvPr>
          <p:cNvSpPr txBox="1"/>
          <p:nvPr/>
        </p:nvSpPr>
        <p:spPr>
          <a:xfrm>
            <a:off x="6587613" y="2034503"/>
            <a:ext cx="4965290" cy="4243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Food waste incurs direct costs: raw materials, labour, energy, and disposal overheads.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Investments in prevention technologies yield payback via reduced waste and increased efficiency (Talukder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et al.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2024).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Poor waste control damages revenue, brand trust, and market competitiveness.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27AC4A-E6C5-019A-CCF1-2C611DA0B16E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7: Contribution in waste generation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IN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Klipspringer, 2025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D8DEEA-CB24-3B08-1030-7BC8E2E1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097" y="1493352"/>
            <a:ext cx="5730737" cy="387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841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68BACFB-83BE-C887-F828-BA86FB6395F7}"/>
              </a:ext>
            </a:extLst>
          </p:cNvPr>
          <p:cNvSpPr txBox="1"/>
          <p:nvPr/>
        </p:nvSpPr>
        <p:spPr>
          <a:xfrm>
            <a:off x="6096000" y="985373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Ethical and Social Responsibility Dimensions</a:t>
            </a:r>
            <a:endParaRPr kumimoji="0" lang="en-IN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95C0D1-9BA8-863A-54D0-9FE70DA8A52C}"/>
              </a:ext>
            </a:extLst>
          </p:cNvPr>
          <p:cNvSpPr txBox="1"/>
          <p:nvPr/>
        </p:nvSpPr>
        <p:spPr>
          <a:xfrm>
            <a:off x="6167573" y="2251324"/>
            <a:ext cx="5159187" cy="37816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CSR embeds food waste reduction into hotels' ethical framework.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Employee ethics and leadership determine waste management adoption levels (Ma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et al.,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2024).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Redistribution partnerships deliver social value and reduce landfill impact.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D0C438-E1B3-7F43-ADC7-AE6AC1019AB3}"/>
              </a:ext>
            </a:extLst>
          </p:cNvPr>
          <p:cNvSpPr txBox="1"/>
          <p:nvPr/>
        </p:nvSpPr>
        <p:spPr>
          <a:xfrm>
            <a:off x="659585" y="6001949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8: Food waste generation in different countries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Statista, 2025)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A10806-D781-85E1-F861-775004947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29" y="276658"/>
            <a:ext cx="5159187" cy="5616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859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6648B27-ABA7-54B6-F5A2-5F5A10362CA3}"/>
              </a:ext>
            </a:extLst>
          </p:cNvPr>
          <p:cNvSpPr txBox="1"/>
          <p:nvPr/>
        </p:nvSpPr>
        <p:spPr>
          <a:xfrm>
            <a:off x="5369466" y="86738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Summary of Literature Review </a:t>
            </a:r>
            <a:endParaRPr kumimoji="0" lang="en-IN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5D89F5-89CB-7790-3A90-DB65569D9B6E}"/>
              </a:ext>
            </a:extLst>
          </p:cNvPr>
          <p:cNvSpPr txBox="1"/>
          <p:nvPr/>
        </p:nvSpPr>
        <p:spPr>
          <a:xfrm>
            <a:off x="5270914" y="2052220"/>
            <a:ext cx="6096000" cy="3319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Best practices emphasise prevention, redistribution, and valorisation of surplus food.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Cross-functional teams and measurement systems ensure programme sustainability.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Scalability depends on leadership, technology integration, and stakeholder collaboration.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BF0B7-8BFC-4F26-25A3-3B2857E1E05D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9: Different types of food waste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IN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Klipspringer, 2025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9F5689B-6159-BF47-6C14-A02ABBEC89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414" y="867386"/>
            <a:ext cx="4668855" cy="4680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759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F6C421C-D745-7BC7-7D70-BAE90AE47C2D}"/>
              </a:ext>
            </a:extLst>
          </p:cNvPr>
          <p:cNvSpPr txBox="1"/>
          <p:nvPr/>
        </p:nvSpPr>
        <p:spPr>
          <a:xfrm>
            <a:off x="-275304" y="429724"/>
            <a:ext cx="6096000" cy="539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METHOD</a:t>
            </a:r>
            <a:endParaRPr kumimoji="0" lang="en-IN" sz="22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BEF3F4-25ED-19D9-A410-C4AA94CAFAD2}"/>
              </a:ext>
            </a:extLst>
          </p:cNvPr>
          <p:cNvSpPr txBox="1"/>
          <p:nvPr/>
        </p:nvSpPr>
        <p:spPr>
          <a:xfrm>
            <a:off x="6809070" y="552222"/>
            <a:ext cx="62336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Methodology Overview</a:t>
            </a:r>
            <a:endParaRPr kumimoji="0" lang="en-IN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E3307BA-13C3-325D-AF46-22CB4E96104C}"/>
              </a:ext>
            </a:extLst>
          </p:cNvPr>
          <p:cNvSpPr txBox="1"/>
          <p:nvPr/>
        </p:nvSpPr>
        <p:spPr>
          <a:xfrm>
            <a:off x="8188747" y="1100506"/>
            <a:ext cx="3234811" cy="5371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 research is a secondary qualitative study utilising academic, government and industry literature.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Thematic data presented the major sustainability trends and patterns in the management of food waste in the UK hotels (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Batabyal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and Das, 2019).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42FB78-1828-ABBC-B427-800F2BC9F581}"/>
              </a:ext>
            </a:extLst>
          </p:cNvPr>
          <p:cNvSpPr txBox="1"/>
          <p:nvPr/>
        </p:nvSpPr>
        <p:spPr>
          <a:xfrm>
            <a:off x="1023207" y="5772363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10: Thematic analysis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IN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Nngroup</a:t>
            </a:r>
            <a:r>
              <a:rPr kumimoji="0" lang="en-IN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2022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63B5B18-EBE6-EAB3-35EF-34280F1F1B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997" y="997117"/>
            <a:ext cx="7376799" cy="469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76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2B9A3B-FA85-E320-903F-0F4ECD60C2A9}"/>
              </a:ext>
            </a:extLst>
          </p:cNvPr>
          <p:cNvSpPr txBox="1"/>
          <p:nvPr/>
        </p:nvSpPr>
        <p:spPr>
          <a:xfrm>
            <a:off x="6096000" y="190221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Political and Economic Factors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0378EA-6CDE-8E73-5182-15CDCC625CF1}"/>
              </a:ext>
            </a:extLst>
          </p:cNvPr>
          <p:cNvSpPr txBox="1"/>
          <p:nvPr/>
        </p:nvSpPr>
        <p:spPr>
          <a:xfrm>
            <a:off x="-82751" y="424046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PESTLE analysis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01AE6A9-7AEF-6E63-9ABA-415ED75C1BAF}"/>
              </a:ext>
            </a:extLst>
          </p:cNvPr>
          <p:cNvGraphicFramePr>
            <a:graphicFrameLocks noGrp="1"/>
          </p:cNvGraphicFramePr>
          <p:nvPr/>
        </p:nvGraphicFramePr>
        <p:xfrm>
          <a:off x="6282813" y="778732"/>
          <a:ext cx="5486400" cy="50487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4884">
                  <a:extLst>
                    <a:ext uri="{9D8B030D-6E8A-4147-A177-3AD203B41FA5}">
                      <a16:colId xmlns:a16="http://schemas.microsoft.com/office/drawing/2014/main" val="861528905"/>
                    </a:ext>
                  </a:extLst>
                </a:gridCol>
                <a:gridCol w="2919047">
                  <a:extLst>
                    <a:ext uri="{9D8B030D-6E8A-4147-A177-3AD203B41FA5}">
                      <a16:colId xmlns:a16="http://schemas.microsoft.com/office/drawing/2014/main" val="1765211111"/>
                    </a:ext>
                  </a:extLst>
                </a:gridCol>
                <a:gridCol w="1292469">
                  <a:extLst>
                    <a:ext uri="{9D8B030D-6E8A-4147-A177-3AD203B41FA5}">
                      <a16:colId xmlns:a16="http://schemas.microsoft.com/office/drawing/2014/main" val="2775828945"/>
                    </a:ext>
                  </a:extLst>
                </a:gridCol>
              </a:tblGrid>
              <a:tr h="4511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Factors</a:t>
                      </a:r>
                      <a:endParaRPr lang="en-IN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IN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3849815"/>
                  </a:ext>
                </a:extLst>
              </a:tr>
              <a:tr h="241661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IN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b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political stability index is 0.51 (The Global Economy, 2023).</a:t>
                      </a:r>
                      <a:endParaRPr lang="en-IN" sz="1400" b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b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Resources and Waste Strategy</a:t>
                      </a:r>
                      <a:endParaRPr lang="en-IN" sz="1400" b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b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Courtauld Commitment 2030 (WRAP, 2025).</a:t>
                      </a:r>
                      <a:endParaRPr lang="en-IN" sz="1400" b="0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Positive </a:t>
                      </a:r>
                      <a:endParaRPr lang="en-IN" sz="14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3101162"/>
                  </a:ext>
                </a:extLst>
              </a:tr>
              <a:tr h="20807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IN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b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 increase of 0.3% of GDP (UK Government, 2025).</a:t>
                      </a:r>
                      <a:endParaRPr lang="en-IN" sz="1400" b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b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Global inflation</a:t>
                      </a:r>
                      <a:endParaRPr lang="en-IN" sz="1400" b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b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expenses</a:t>
                      </a:r>
                      <a:endParaRPr lang="en-IN" sz="1400" b="0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Positive and Negative </a:t>
                      </a:r>
                      <a:endParaRPr lang="en-IN" sz="14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028541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9385541-A118-F031-0C77-45A8E9B851ED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11: Political stability index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Global Economy, 2023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E1913C-AFB2-E2B9-DA5A-EEFC397CBD03}"/>
              </a:ext>
            </a:extLst>
          </p:cNvPr>
          <p:cNvSpPr txBox="1"/>
          <p:nvPr/>
        </p:nvSpPr>
        <p:spPr>
          <a:xfrm>
            <a:off x="6096000" y="5911150"/>
            <a:ext cx="5791200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Table 1: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Political and Economic Factors</a:t>
            </a: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Global Economy, 2023, WRAP, 2025, UK Government, 2025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8C637A-7788-A939-C10F-90FC23FE4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018" y="1519644"/>
            <a:ext cx="5973640" cy="383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2413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41C4D1F-32D9-7922-194A-355EA8E84602}"/>
              </a:ext>
            </a:extLst>
          </p:cNvPr>
          <p:cNvSpPr txBox="1"/>
          <p:nvPr/>
        </p:nvSpPr>
        <p:spPr>
          <a:xfrm>
            <a:off x="-422787" y="495907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PESTLE analysis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817568-E579-8E85-1B01-9D5156A4F97F}"/>
              </a:ext>
            </a:extLst>
          </p:cNvPr>
          <p:cNvSpPr txBox="1"/>
          <p:nvPr/>
        </p:nvSpPr>
        <p:spPr>
          <a:xfrm>
            <a:off x="5411429" y="300335"/>
            <a:ext cx="6307392" cy="539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Social and Technological Factors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9459B59-101D-F4AE-F651-69C4C5A8CE5E}"/>
              </a:ext>
            </a:extLst>
          </p:cNvPr>
          <p:cNvGraphicFramePr>
            <a:graphicFrameLocks noGrp="1"/>
          </p:cNvGraphicFramePr>
          <p:nvPr/>
        </p:nvGraphicFramePr>
        <p:xfrm>
          <a:off x="5850193" y="1035284"/>
          <a:ext cx="5868627" cy="4723005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1147392">
                  <a:extLst>
                    <a:ext uri="{9D8B030D-6E8A-4147-A177-3AD203B41FA5}">
                      <a16:colId xmlns:a16="http://schemas.microsoft.com/office/drawing/2014/main" val="4042045421"/>
                    </a:ext>
                  </a:extLst>
                </a:gridCol>
                <a:gridCol w="3583249">
                  <a:extLst>
                    <a:ext uri="{9D8B030D-6E8A-4147-A177-3AD203B41FA5}">
                      <a16:colId xmlns:a16="http://schemas.microsoft.com/office/drawing/2014/main" val="2369648169"/>
                    </a:ext>
                  </a:extLst>
                </a:gridCol>
                <a:gridCol w="1137986">
                  <a:extLst>
                    <a:ext uri="{9D8B030D-6E8A-4147-A177-3AD203B41FA5}">
                      <a16:colId xmlns:a16="http://schemas.microsoft.com/office/drawing/2014/main" val="2203005707"/>
                    </a:ext>
                  </a:extLst>
                </a:gridCol>
              </a:tblGrid>
              <a:tr h="50242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Factors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42022176"/>
                  </a:ext>
                </a:extLst>
              </a:tr>
              <a:tr h="191360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 capita income of $40,230.55 (Statista, 2025).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stability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Sustainable consumption 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Positive 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4292070"/>
                  </a:ext>
                </a:extLst>
              </a:tr>
              <a:tr h="23069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$21.72 billion worth of the IoT market (Statista, 2025).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and predictive analytical models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Digital transformation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Positive 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2283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5F6A681-7B59-D94A-C17C-8938A8A7F3B2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12: Per capita income in the UK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Statista, 2025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C1075D-CCD1-9D12-2914-60C088EBEE9F}"/>
              </a:ext>
            </a:extLst>
          </p:cNvPr>
          <p:cNvSpPr txBox="1"/>
          <p:nvPr/>
        </p:nvSpPr>
        <p:spPr>
          <a:xfrm>
            <a:off x="5884608" y="5754875"/>
            <a:ext cx="6307392" cy="956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Table 2: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Social and Technological Factors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Statista, 2025, Statista, 2025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E439C5C-24C8-909E-0F2A-A9F53F42E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11" y="1632103"/>
            <a:ext cx="5438714" cy="3555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4864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B185651-E97D-ED7A-8882-7D19C1798318}"/>
              </a:ext>
            </a:extLst>
          </p:cNvPr>
          <p:cNvSpPr txBox="1"/>
          <p:nvPr/>
        </p:nvSpPr>
        <p:spPr>
          <a:xfrm>
            <a:off x="-422787" y="495907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PESTLE analysis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DF9064-7630-61A1-DCC9-D38E39BF7B95}"/>
              </a:ext>
            </a:extLst>
          </p:cNvPr>
          <p:cNvSpPr txBox="1"/>
          <p:nvPr/>
        </p:nvSpPr>
        <p:spPr>
          <a:xfrm>
            <a:off x="5884608" y="357676"/>
            <a:ext cx="630739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Legal and Environmental Factors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AB37C33-3855-47FF-1DA1-EB5C0D76C984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1111728"/>
          <a:ext cx="5771534" cy="4195302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1408423">
                  <a:extLst>
                    <a:ext uri="{9D8B030D-6E8A-4147-A177-3AD203B41FA5}">
                      <a16:colId xmlns:a16="http://schemas.microsoft.com/office/drawing/2014/main" val="3464311865"/>
                    </a:ext>
                  </a:extLst>
                </a:gridCol>
                <a:gridCol w="2836985">
                  <a:extLst>
                    <a:ext uri="{9D8B030D-6E8A-4147-A177-3AD203B41FA5}">
                      <a16:colId xmlns:a16="http://schemas.microsoft.com/office/drawing/2014/main" val="2280314061"/>
                    </a:ext>
                  </a:extLst>
                </a:gridCol>
                <a:gridCol w="1526126">
                  <a:extLst>
                    <a:ext uri="{9D8B030D-6E8A-4147-A177-3AD203B41FA5}">
                      <a16:colId xmlns:a16="http://schemas.microsoft.com/office/drawing/2014/main" val="4224919201"/>
                    </a:ext>
                  </a:extLst>
                </a:gridCol>
              </a:tblGrid>
              <a:tr h="47787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Factors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589747"/>
                  </a:ext>
                </a:extLst>
              </a:tr>
              <a:tr h="152315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Intellectual property rights (UK Government, 2025).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Patent protection 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Positive 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8497747"/>
                  </a:ext>
                </a:extLst>
              </a:tr>
              <a:tr h="219427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Food waste releases 10% of the greenhouse gas (WRAP, 2024).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Onsite recycling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Font typeface="Arial" panose="020B0604020202020204" pitchFamily="34" charset="0"/>
                        <a:buChar char="●"/>
                      </a:pPr>
                      <a:r>
                        <a:rPr lang="en-GB" sz="14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Circular economy </a:t>
                      </a:r>
                      <a:endParaRPr lang="en-IN" sz="1400" u="none" strike="noStrike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Negative and Positive 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62835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6673CA6-68C6-FC29-C258-0C6D8C67AC30}"/>
              </a:ext>
            </a:extLst>
          </p:cNvPr>
          <p:cNvSpPr txBox="1"/>
          <p:nvPr/>
        </p:nvSpPr>
        <p:spPr>
          <a:xfrm>
            <a:off x="811985" y="58102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13: Green initiative for waste reduction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WRAP, 2024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8BDA89-8573-A69E-B5B5-5D0045C04BE0}"/>
              </a:ext>
            </a:extLst>
          </p:cNvPr>
          <p:cNvSpPr txBox="1"/>
          <p:nvPr/>
        </p:nvSpPr>
        <p:spPr>
          <a:xfrm>
            <a:off x="5423314" y="5529052"/>
            <a:ext cx="6307392" cy="956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Table 3: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Legal and Environmental Factors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UK Government, 2025, WRAP, 2024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FE282-A7F2-8333-574F-996118E06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206" y="1396482"/>
            <a:ext cx="5372007" cy="4094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682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CE09DB-AE1D-2924-B382-EFD59C1F84F6}"/>
              </a:ext>
            </a:extLst>
          </p:cNvPr>
          <p:cNvSpPr txBox="1"/>
          <p:nvPr/>
        </p:nvSpPr>
        <p:spPr>
          <a:xfrm>
            <a:off x="6204155" y="516303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Industry Practices and Critical Reflection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200149-7ED6-35F3-4A2E-A65B0C233C2F}"/>
              </a:ext>
            </a:extLst>
          </p:cNvPr>
          <p:cNvSpPr txBox="1"/>
          <p:nvPr/>
        </p:nvSpPr>
        <p:spPr>
          <a:xfrm>
            <a:off x="7192999" y="1533817"/>
            <a:ext cx="3903407" cy="4910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Examples of successful waste reduction that include AI, redistribution, and composting can be presented by Hilton and Accor as these are drives.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Its strengths include innovation, compliance and weaknesses are scalability, commitment of the employees and data inconsistency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</a:t>
            </a:r>
            <a:endParaRPr kumimoji="0" lang="en-IN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206F2F-923B-18C9-4460-93DD7452D5F1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14: Green kitchen initiatives of Hilton 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Hilton, 2025)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E26FD4E-DBF3-029D-CE11-1589CECBD7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783" y="1424766"/>
            <a:ext cx="6332664" cy="4008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66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3F2538-CCAA-834A-C3BA-3FCB421E52AE}"/>
              </a:ext>
            </a:extLst>
          </p:cNvPr>
          <p:cNvSpPr txBox="1"/>
          <p:nvPr/>
        </p:nvSpPr>
        <p:spPr>
          <a:xfrm>
            <a:off x="5171767" y="744356"/>
            <a:ext cx="6096000" cy="539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Conclusion and Recommendations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7E152F-2D37-B742-F768-7F40984B2E75}"/>
              </a:ext>
            </a:extLst>
          </p:cNvPr>
          <p:cNvSpPr txBox="1"/>
          <p:nvPr/>
        </p:nvSpPr>
        <p:spPr>
          <a:xfrm>
            <a:off x="6351638" y="2155966"/>
            <a:ext cx="3952567" cy="39867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Proper food waste management can improve the sustainability, profitability and brand of the hotel.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Future focus: serve more AI monitoring, increase training, and standardised, transparent reporting of UK hotels.</a:t>
            </a:r>
            <a:endParaRPr kumimoji="0" lang="en-IN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E972FB-1D2B-0513-E53D-4C1F87E026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266" y="1531455"/>
            <a:ext cx="5448772" cy="37950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80431AF-69C2-D4EA-F059-D1278CC671BB}"/>
              </a:ext>
            </a:extLst>
          </p:cNvPr>
          <p:cNvSpPr txBox="1"/>
          <p:nvPr/>
        </p:nvSpPr>
        <p:spPr>
          <a:xfrm>
            <a:off x="659585" y="5657820"/>
            <a:ext cx="4611329" cy="699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Figure 15: Industrial practices for Green kitchen</a:t>
            </a:r>
          </a:p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(Source: Hilton, 2025)</a:t>
            </a:r>
            <a:endParaRPr kumimoji="0" lang="en-IN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80017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3BBE73-5D1B-0F32-1369-AECC635B96C5}"/>
              </a:ext>
            </a:extLst>
          </p:cNvPr>
          <p:cNvSpPr txBox="1"/>
          <p:nvPr/>
        </p:nvSpPr>
        <p:spPr>
          <a:xfrm>
            <a:off x="124705" y="539378"/>
            <a:ext cx="11942590" cy="60921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Accor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Eco-conscious. Performance-driven..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3"/>
              </a:rPr>
              <a:t>https://group.accor.com/en/group/sustainable-hospitality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Batabyal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D. and Das, D.K. (eds) (2019) Global trends, practices, and challenges in contemporary tourism and hospitality management. Hershey, Pennsylvania: Business Science Reference, an imprint of IGI Global. 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Cooper, C. and Hall, M. (2019) Contemporary Tourism: An International Approach, 4th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Edn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Goodfellows, Oxford.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Costa, V. and Costa, C. (eds) (2022) Sustainability and competitiveness in the hospitality industry. Hershey, Pennsylvania: Business Science Reference.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Ford.R.C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and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Sturman.M.C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(2020) Managing Hospitality Organizations 2nd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Edn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Sage, London.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Güdek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M., (2024). Reducing plate waste in all-inclusive resorts: Strategy, precaution and barriers. Journal of multidisciplinary academic tourism, 9(2), pp.145-156.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Jang, Y.J., (2024). Charting a Course for Sustainable Hospitality by Exploring Leadership Theories and Their Implications. Sustainability, 16(8), p.3203.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Klipspringer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No Food Left Behind (Part 3): How UK Consumers Can Solve the Food Waste Crisis.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4"/>
              </a:rPr>
              <a:t>https://www.klipspringer.com/blogs/no-food-left-behind-part-3-how-uk-consumers-can-solve-the-food-waste-crisis/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Ma, Z.,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Brugni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T.V., Hector, H. and Sauer, B., (2024). The Power of Responsibility: Unlocking the Potential of CSR in Hospitality’s Fight against Food Waste. Sustainability, 16(7), p.2847.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Nngroup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(2022).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How to </a:t>
            </a:r>
            <a:r>
              <a:rPr kumimoji="0" lang="en-IN" sz="9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Analyze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Qualitative Data from UX Research: Thematic Analysis.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5"/>
              </a:rPr>
              <a:t>https://www.nngroup.com/articles/thematic-analysis/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Öztürk, D.,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Seçim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Y. and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Seçuk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B., (2023). Food Waste Management in Hospitality Operations: A Study of 4-and 5-Star Hotels in Konya Province. Journal of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Tourismology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, 9(1), pp.30-40.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Palanisamy, Y., Kadirvel, V. and Ganesan, N.D., (2025). Recent technological advances in food packaging: sensors, automation, and application. Sustainable Food Technology.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Pearson, N., (2024). Rethinking food waste: lessons from best practice. Journal of Sustainable Tourism, pp.1-22.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Statista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Gross domestic product (GDP) per capita of the United Kingdom (UK) in current prices from 1987 to 2030.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6"/>
              </a:rPr>
              <a:t>https://www.statista.com/statistics/263600/gross-domestic-product-gdp-per-capita-in-the-united-kingdom/#:~:text=In%202020%2C%20GDP%20per%20capita%20in%20the,population%20amounted%20to%20about%2067.26%20million%20people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Statista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Internet of Things - United Kingdom.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7"/>
              </a:rPr>
              <a:t>https://www.statista.com/outlook/tmo/internet-of-things/united-kingdom?srsltid=AfmBOop3eAmqkdFfBGSMh-bnVT6BE-dDUFfR0MwJTAR0SuaNq1NcT9Wg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Talukder, M.B., Kumar, S. and Das, I.R., (2024). Food wastage on the economic outcome: Evidence from the hotel industry. In Sustainable disposal methods of food wastes in hospitality operations (pp. 68-80). IGI Global Scientific Publishing.</a:t>
            </a:r>
            <a:endParaRPr kumimoji="0" lang="en-IN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Techtarget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(2024).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What is the triple bottom line (TBL)?.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8"/>
              </a:rPr>
              <a:t>https://www.techtarget.com/whatis/definition/triple-bottom-line-3BL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The Global Economy (2023).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United Kingdom: Political stability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9"/>
              </a:rPr>
              <a:t>https://www.theglobaleconomy.com/United-Kingdom/wb_political_stability/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UK Government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Gross Domestic Product (GDP).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10"/>
              </a:rPr>
              <a:t>https://www.ons.gov.uk/economy/grossdomesticproductgdp/bulletins/quarterlynationalaccounts/apriltojune2025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UK Government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Intellectual property and your work.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11"/>
              </a:rPr>
              <a:t>https://www.gov.uk/intellectual-property-an-overview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WRAP (2023).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Household Food Waste Tracker report.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12"/>
              </a:rPr>
              <a:t>https://www.wrap.ngo/resources/report/household-food-waste-tracker-report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WRAP (2024).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Food waste contributes 10% to global emissions but 9 out of 10 countries’ NDCs fail to focus on food loss and waste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13"/>
              </a:rPr>
              <a:t>https://www.wrap.ngo/media-centre/press-releases/food-waste-contributes-10-percent-global-emissions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WRAP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Reducing food waste. 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14"/>
              </a:rPr>
              <a:t>https://www.wrap.ngo/what-we-do/future-proof-food/reducing-food-waste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 Accessed on 17th October 2025</a:t>
            </a: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WRAP (2025). </a:t>
            </a:r>
            <a:r>
              <a:rPr kumimoji="0" lang="en-IN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What our Courtauld signatories say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Available at: </a:t>
            </a:r>
            <a:r>
              <a:rPr kumimoji="0" lang="en-IN" sz="9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  <a:hlinkClick r:id="rId15"/>
              </a:rPr>
              <a:t>https://www.wrap.ngo/resources/report/courtauld-commitment-milestone-report/what-our-signatories-say#:~:text=Driving%20Sustainable%20Water%20Management%20in,to%20the%20global%20water%20crisis</a:t>
            </a:r>
            <a:r>
              <a:rPr kumimoji="0" lang="en-IN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. Accessed on 17th October 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0FAED2-55B6-50F2-3365-0BDAC91A303F}"/>
              </a:ext>
            </a:extLst>
          </p:cNvPr>
          <p:cNvSpPr txBox="1"/>
          <p:nvPr/>
        </p:nvSpPr>
        <p:spPr>
          <a:xfrm>
            <a:off x="3048000" y="0"/>
            <a:ext cx="6096000" cy="539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References List</a:t>
            </a:r>
            <a:endParaRPr kumimoji="0" lang="en-IN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2796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3A80CE-E82F-B340-9E24-AFBA19EC4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4114" y="928007"/>
            <a:ext cx="8142514" cy="458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1140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0579525-D45B-8A11-B5F1-1EEEF4A6EF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5093" y="2843906"/>
            <a:ext cx="8673427" cy="1956694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A17349-DEE0-8350-15BE-9460DEF8A5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087" y="381000"/>
            <a:ext cx="9002484" cy="5508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30168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3960F"/>
      </a:accent1>
      <a:accent2>
        <a:srgbClr val="E04116"/>
      </a:accent2>
      <a:accent3>
        <a:srgbClr val="9D4DE7"/>
      </a:accent3>
      <a:accent4>
        <a:srgbClr val="449EF3"/>
      </a:accent4>
      <a:accent5>
        <a:srgbClr val="39C6BE"/>
      </a:accent5>
      <a:accent6>
        <a:srgbClr val="88C933"/>
      </a:accent6>
      <a:hlink>
        <a:srgbClr val="EBB41F"/>
      </a:hlink>
      <a:folHlink>
        <a:srgbClr val="E1D676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29B3952A-A5A2-4E72-A5C9-A88B41734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2080</Words>
  <Application>Microsoft Office PowerPoint</Application>
  <PresentationFormat>Widescreen</PresentationFormat>
  <Paragraphs>200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Calibri Light</vt:lpstr>
      <vt:lpstr>Rockwell</vt:lpstr>
      <vt:lpstr>Times New Roman</vt:lpstr>
      <vt:lpstr>Wingdings</vt:lpstr>
      <vt:lpstr>Atlas</vt:lpstr>
      <vt:lpstr>PowerPoint Presentation</vt:lpstr>
      <vt:lpstr>Table of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suruianu</dc:creator>
  <cp:lastModifiedBy>mihaela</cp:lastModifiedBy>
  <cp:revision>13</cp:revision>
  <dcterms:created xsi:type="dcterms:W3CDTF">2025-10-21T18:13:33Z</dcterms:created>
  <dcterms:modified xsi:type="dcterms:W3CDTF">2025-11-06T18:27:13Z</dcterms:modified>
</cp:coreProperties>
</file>