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39"/>
  </p:notesMasterIdLst>
  <p:handoutMasterIdLst>
    <p:handoutMasterId r:id="rId40"/>
  </p:handoutMasterIdLst>
  <p:sldIdLst>
    <p:sldId id="314" r:id="rId2"/>
    <p:sldId id="329" r:id="rId3"/>
    <p:sldId id="393" r:id="rId4"/>
    <p:sldId id="404" r:id="rId5"/>
    <p:sldId id="383" r:id="rId6"/>
    <p:sldId id="342" r:id="rId7"/>
    <p:sldId id="330" r:id="rId8"/>
    <p:sldId id="384" r:id="rId9"/>
    <p:sldId id="388" r:id="rId10"/>
    <p:sldId id="394" r:id="rId11"/>
    <p:sldId id="397" r:id="rId12"/>
    <p:sldId id="403" r:id="rId13"/>
    <p:sldId id="390" r:id="rId14"/>
    <p:sldId id="396" r:id="rId15"/>
    <p:sldId id="402" r:id="rId16"/>
    <p:sldId id="391" r:id="rId17"/>
    <p:sldId id="395" r:id="rId18"/>
    <p:sldId id="398" r:id="rId19"/>
    <p:sldId id="399" r:id="rId20"/>
    <p:sldId id="389" r:id="rId21"/>
    <p:sldId id="392" r:id="rId22"/>
    <p:sldId id="344" r:id="rId23"/>
    <p:sldId id="331" r:id="rId24"/>
    <p:sldId id="332" r:id="rId25"/>
    <p:sldId id="333" r:id="rId26"/>
    <p:sldId id="334" r:id="rId27"/>
    <p:sldId id="335" r:id="rId28"/>
    <p:sldId id="336" r:id="rId29"/>
    <p:sldId id="337" r:id="rId30"/>
    <p:sldId id="338" r:id="rId31"/>
    <p:sldId id="339" r:id="rId32"/>
    <p:sldId id="387" r:id="rId33"/>
    <p:sldId id="385" r:id="rId34"/>
    <p:sldId id="340" r:id="rId35"/>
    <p:sldId id="400" r:id="rId36"/>
    <p:sldId id="401" r:id="rId37"/>
    <p:sldId id="386" r:id="rId38"/>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29"/>
            <p14:sldId id="393"/>
            <p14:sldId id="404"/>
            <p14:sldId id="383"/>
            <p14:sldId id="342"/>
            <p14:sldId id="330"/>
            <p14:sldId id="384"/>
            <p14:sldId id="388"/>
            <p14:sldId id="394"/>
            <p14:sldId id="397"/>
            <p14:sldId id="403"/>
            <p14:sldId id="390"/>
            <p14:sldId id="396"/>
            <p14:sldId id="402"/>
            <p14:sldId id="391"/>
            <p14:sldId id="395"/>
            <p14:sldId id="398"/>
            <p14:sldId id="399"/>
            <p14:sldId id="389"/>
            <p14:sldId id="392"/>
            <p14:sldId id="344"/>
            <p14:sldId id="331"/>
            <p14:sldId id="332"/>
            <p14:sldId id="333"/>
            <p14:sldId id="334"/>
            <p14:sldId id="335"/>
            <p14:sldId id="336"/>
            <p14:sldId id="337"/>
            <p14:sldId id="338"/>
            <p14:sldId id="339"/>
            <p14:sldId id="387"/>
            <p14:sldId id="385"/>
            <p14:sldId id="340"/>
            <p14:sldId id="400"/>
            <p14:sldId id="401"/>
            <p14:sldId id="386"/>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CBCB"/>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snapToGrid="0">
      <p:cViewPr varScale="1">
        <p:scale>
          <a:sx n="99" d="100"/>
          <a:sy n="99" d="100"/>
        </p:scale>
        <p:origin x="270"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erverless.com/" TargetMode="External"/><Relationship Id="rId2" Type="http://schemas.openxmlformats.org/officeDocument/2006/relationships/hyperlink" Target="https://acloud.gur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Introduction to </a:t>
            </a:r>
            <a:r>
              <a:rPr lang="en-US" altLang="en-US" sz="4000" dirty="0" err="1" smtClean="0"/>
              <a:t>Serverless</a:t>
            </a:r>
            <a:r>
              <a:rPr lang="en-US" altLang="en-US" sz="4000" dirty="0" smtClean="0"/>
              <a:t> Technology</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michael.dacey@sihe.ac.uk</a:t>
            </a:r>
          </a:p>
          <a:p>
            <a:pPr>
              <a:buFont typeface="Monotype Sorts" pitchFamily="2" charset="2"/>
              <a:buNone/>
            </a:pPr>
            <a:endParaRPr lang="en-US" altLang="en-US" sz="3200" dirty="0" smtClean="0"/>
          </a:p>
        </p:txBody>
      </p:sp>
      <p:pic>
        <p:nvPicPr>
          <p:cNvPr id="2" name="Picture 1"/>
          <p:cNvPicPr>
            <a:picLocks noChangeAspect="1"/>
          </p:cNvPicPr>
          <p:nvPr/>
        </p:nvPicPr>
        <p:blipFill>
          <a:blip r:embed="rId2"/>
          <a:stretch>
            <a:fillRect/>
          </a:stretch>
        </p:blipFill>
        <p:spPr>
          <a:xfrm>
            <a:off x="7128262" y="4532894"/>
            <a:ext cx="1365129" cy="168534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Serverless</a:t>
            </a:r>
            <a:r>
              <a:rPr lang="en-GB" dirty="0" smtClean="0"/>
              <a:t>???</a:t>
            </a:r>
            <a:endParaRPr lang="en-GB" dirty="0"/>
          </a:p>
        </p:txBody>
      </p:sp>
      <p:sp>
        <p:nvSpPr>
          <p:cNvPr id="3" name="Content Placeholder 2"/>
          <p:cNvSpPr>
            <a:spLocks noGrp="1"/>
          </p:cNvSpPr>
          <p:nvPr>
            <p:ph idx="1"/>
          </p:nvPr>
        </p:nvSpPr>
        <p:spPr/>
        <p:txBody>
          <a:bodyPr/>
          <a:lstStyle/>
          <a:p>
            <a:r>
              <a:rPr lang="en-GB" dirty="0"/>
              <a:t>The term </a:t>
            </a:r>
            <a:r>
              <a:rPr lang="en-GB" i="1" dirty="0"/>
              <a:t>“</a:t>
            </a:r>
            <a:r>
              <a:rPr lang="en-GB" i="1" dirty="0" err="1"/>
              <a:t>Serverless</a:t>
            </a:r>
            <a:r>
              <a:rPr lang="en-GB" i="1" dirty="0"/>
              <a:t>”</a:t>
            </a:r>
            <a:r>
              <a:rPr lang="en-GB" dirty="0"/>
              <a:t> </a:t>
            </a:r>
            <a:r>
              <a:rPr lang="en-GB" dirty="0" smtClean="0"/>
              <a:t>applications is </a:t>
            </a:r>
            <a:r>
              <a:rPr lang="en-GB" dirty="0"/>
              <a:t>confusing </a:t>
            </a:r>
            <a:endParaRPr lang="en-GB" dirty="0" smtClean="0"/>
          </a:p>
          <a:p>
            <a:pPr lvl="1"/>
            <a:r>
              <a:rPr lang="en-GB" dirty="0" smtClean="0"/>
              <a:t>There is both </a:t>
            </a:r>
            <a:r>
              <a:rPr lang="en-GB" dirty="0"/>
              <a:t>server hardware and server processes running </a:t>
            </a:r>
            <a:r>
              <a:rPr lang="en-GB" dirty="0" smtClean="0"/>
              <a:t>somewhere</a:t>
            </a:r>
          </a:p>
          <a:p>
            <a:r>
              <a:rPr lang="en-GB" dirty="0" smtClean="0"/>
              <a:t>The </a:t>
            </a:r>
            <a:r>
              <a:rPr lang="en-GB" dirty="0"/>
              <a:t>difference </a:t>
            </a:r>
            <a:r>
              <a:rPr lang="en-GB" dirty="0" smtClean="0"/>
              <a:t>the organisation building the application outsources the responsibility of looking after the hardware or the server processes</a:t>
            </a:r>
          </a:p>
          <a:p>
            <a:pPr lvl="1"/>
            <a:r>
              <a:rPr lang="en-GB" dirty="0" smtClean="0"/>
              <a:t>They </a:t>
            </a:r>
            <a:r>
              <a:rPr lang="en-GB" dirty="0"/>
              <a:t>are outsourcing this responsibility to someone else</a:t>
            </a:r>
            <a:r>
              <a:rPr lang="en-GB" dirty="0" smtClean="0"/>
              <a:t>.</a:t>
            </a:r>
          </a:p>
          <a:p>
            <a:r>
              <a:rPr lang="en-GB" dirty="0" smtClean="0"/>
              <a:t>As a software developer we no longer have to concern ourselves with the hardware or operating systems</a:t>
            </a:r>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Tree>
    <p:extLst>
      <p:ext uri="{BB962C8B-B14F-4D97-AF65-F5344CB8AC3E}">
        <p14:creationId xmlns:p14="http://schemas.microsoft.com/office/powerpoint/2010/main" val="457088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1540042"/>
          </a:xfrm>
        </p:spPr>
        <p:txBody>
          <a:bodyPr/>
          <a:lstStyle/>
          <a:p>
            <a:r>
              <a:rPr lang="en-GB" dirty="0" err="1" smtClean="0"/>
              <a:t>Serverless</a:t>
            </a:r>
            <a:r>
              <a:rPr lang="en-GB" dirty="0" smtClean="0"/>
              <a:t> </a:t>
            </a:r>
            <a:br>
              <a:rPr lang="en-GB" dirty="0" smtClean="0"/>
            </a:br>
            <a:r>
              <a:rPr lang="en-GB" dirty="0" smtClean="0"/>
              <a:t>vs </a:t>
            </a:r>
            <a:br>
              <a:rPr lang="en-GB" dirty="0" smtClean="0"/>
            </a:br>
            <a:r>
              <a:rPr lang="en-GB" dirty="0" smtClean="0"/>
              <a:t>Functions as a  Service (</a:t>
            </a:r>
            <a:r>
              <a:rPr lang="en-GB" dirty="0" err="1" smtClean="0"/>
              <a:t>FaaS</a:t>
            </a:r>
            <a:r>
              <a:rPr lang="en-GB" dirty="0" smtClean="0"/>
              <a:t>)</a:t>
            </a:r>
            <a:endParaRPr lang="en-GB" dirty="0"/>
          </a:p>
        </p:txBody>
      </p:sp>
      <p:sp>
        <p:nvSpPr>
          <p:cNvPr id="3" name="Content Placeholder 2"/>
          <p:cNvSpPr>
            <a:spLocks noGrp="1"/>
          </p:cNvSpPr>
          <p:nvPr>
            <p:ph idx="1"/>
          </p:nvPr>
        </p:nvSpPr>
        <p:spPr>
          <a:xfrm>
            <a:off x="1047750" y="1813960"/>
            <a:ext cx="7029450" cy="4024865"/>
          </a:xfrm>
        </p:spPr>
        <p:txBody>
          <a:bodyPr/>
          <a:lstStyle/>
          <a:p>
            <a:r>
              <a:rPr lang="en-GB" dirty="0"/>
              <a:t>While the term </a:t>
            </a:r>
            <a:r>
              <a:rPr lang="en-GB" dirty="0" err="1"/>
              <a:t>FaaS</a:t>
            </a:r>
            <a:r>
              <a:rPr lang="en-GB" dirty="0"/>
              <a:t> can be defined in context of what it does, </a:t>
            </a:r>
            <a:r>
              <a:rPr lang="en-GB" dirty="0" err="1"/>
              <a:t>Serverless</a:t>
            </a:r>
            <a:r>
              <a:rPr lang="en-GB" dirty="0"/>
              <a:t> in a wider sense is defined as a type of pay model. </a:t>
            </a:r>
            <a:endParaRPr lang="en-GB" dirty="0" smtClean="0"/>
          </a:p>
          <a:p>
            <a:r>
              <a:rPr lang="en-GB" dirty="0" smtClean="0"/>
              <a:t>This </a:t>
            </a:r>
            <a:r>
              <a:rPr lang="en-GB" dirty="0"/>
              <a:t>can be seen in services which are distinctly not </a:t>
            </a:r>
            <a:r>
              <a:rPr lang="en-GB" dirty="0" err="1"/>
              <a:t>FaaS</a:t>
            </a:r>
            <a:r>
              <a:rPr lang="en-GB" dirty="0"/>
              <a:t> which are also considered </a:t>
            </a:r>
            <a:r>
              <a:rPr lang="en-GB" dirty="0" err="1"/>
              <a:t>serverless</a:t>
            </a:r>
            <a:r>
              <a:rPr lang="en-GB" dirty="0"/>
              <a:t>, such as Database as a Service (</a:t>
            </a:r>
            <a:r>
              <a:rPr lang="en-GB" dirty="0" err="1"/>
              <a:t>DBaaS</a:t>
            </a:r>
            <a:r>
              <a:rPr lang="en-GB" dirty="0"/>
              <a:t>) and Backend as a Service (</a:t>
            </a:r>
            <a:r>
              <a:rPr lang="en-GB" dirty="0" err="1" smtClean="0"/>
              <a:t>BaaS</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11" name="Group 10"/>
          <p:cNvGrpSpPr/>
          <p:nvPr/>
        </p:nvGrpSpPr>
        <p:grpSpPr>
          <a:xfrm>
            <a:off x="1202857" y="4162259"/>
            <a:ext cx="6795436" cy="2535403"/>
            <a:chOff x="1202857" y="4162259"/>
            <a:chExt cx="6795436" cy="2535403"/>
          </a:xfrm>
        </p:grpSpPr>
        <p:sp>
          <p:nvSpPr>
            <p:cNvPr id="10" name="Rectangle 9"/>
            <p:cNvSpPr/>
            <p:nvPr/>
          </p:nvSpPr>
          <p:spPr bwMode="auto">
            <a:xfrm>
              <a:off x="1202857" y="4220678"/>
              <a:ext cx="6795436" cy="2476984"/>
            </a:xfrm>
            <a:prstGeom prst="rect">
              <a:avLst/>
            </a:prstGeom>
            <a:solidFill>
              <a:schemeClr val="bg1"/>
            </a:solidFill>
            <a:ln w="952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nvGrpSpPr>
            <p:cNvPr id="8" name="Group 7"/>
            <p:cNvGrpSpPr/>
            <p:nvPr/>
          </p:nvGrpSpPr>
          <p:grpSpPr>
            <a:xfrm>
              <a:off x="1202857" y="4494596"/>
              <a:ext cx="6795436" cy="2203066"/>
              <a:chOff x="1202857" y="4494596"/>
              <a:chExt cx="6795436" cy="2203066"/>
            </a:xfrm>
          </p:grpSpPr>
          <p:pic>
            <p:nvPicPr>
              <p:cNvPr id="5" name="Picture 4"/>
              <p:cNvPicPr>
                <a:picLocks noChangeAspect="1"/>
              </p:cNvPicPr>
              <p:nvPr/>
            </p:nvPicPr>
            <p:blipFill>
              <a:blip r:embed="rId2"/>
              <a:stretch>
                <a:fillRect/>
              </a:stretch>
            </p:blipFill>
            <p:spPr>
              <a:xfrm>
                <a:off x="1202857" y="4494596"/>
                <a:ext cx="6795436" cy="2203066"/>
              </a:xfrm>
              <a:prstGeom prst="rect">
                <a:avLst/>
              </a:prstGeom>
            </p:spPr>
          </p:pic>
          <p:sp>
            <p:nvSpPr>
              <p:cNvPr id="6" name="TextBox 5"/>
              <p:cNvSpPr txBox="1"/>
              <p:nvPr/>
            </p:nvSpPr>
            <p:spPr>
              <a:xfrm>
                <a:off x="5154328" y="4860759"/>
                <a:ext cx="2488131" cy="369332"/>
              </a:xfrm>
              <a:prstGeom prst="rect">
                <a:avLst/>
              </a:prstGeom>
              <a:solidFill>
                <a:schemeClr val="bg1"/>
              </a:solidFill>
            </p:spPr>
            <p:txBody>
              <a:bodyPr wrap="square" rtlCol="0">
                <a:spAutoFit/>
              </a:bodyPr>
              <a:lstStyle/>
              <a:p>
                <a:pPr algn="ctr"/>
                <a:r>
                  <a:rPr lang="en-GB" dirty="0" smtClean="0"/>
                  <a:t>Backend as a Service</a:t>
                </a:r>
                <a:endParaRPr lang="en-GB" dirty="0"/>
              </a:p>
            </p:txBody>
          </p:sp>
          <p:sp>
            <p:nvSpPr>
              <p:cNvPr id="7" name="TextBox 6"/>
              <p:cNvSpPr txBox="1"/>
              <p:nvPr/>
            </p:nvSpPr>
            <p:spPr>
              <a:xfrm>
                <a:off x="1345932" y="4886609"/>
                <a:ext cx="2550695" cy="369332"/>
              </a:xfrm>
              <a:prstGeom prst="rect">
                <a:avLst/>
              </a:prstGeom>
              <a:solidFill>
                <a:schemeClr val="bg1"/>
              </a:solidFill>
            </p:spPr>
            <p:txBody>
              <a:bodyPr wrap="square" rtlCol="0">
                <a:spAutoFit/>
              </a:bodyPr>
              <a:lstStyle/>
              <a:p>
                <a:pPr algn="ctr"/>
                <a:r>
                  <a:rPr lang="en-GB" dirty="0" smtClean="0"/>
                  <a:t>Function as a Service</a:t>
                </a:r>
                <a:endParaRPr lang="en-GB" dirty="0"/>
              </a:p>
            </p:txBody>
          </p:sp>
        </p:grpSp>
        <p:sp>
          <p:nvSpPr>
            <p:cNvPr id="9" name="TextBox 8"/>
            <p:cNvSpPr txBox="1"/>
            <p:nvPr/>
          </p:nvSpPr>
          <p:spPr>
            <a:xfrm>
              <a:off x="6723585" y="4162259"/>
              <a:ext cx="1274708" cy="369332"/>
            </a:xfrm>
            <a:prstGeom prst="rect">
              <a:avLst/>
            </a:prstGeom>
            <a:noFill/>
          </p:spPr>
          <p:txBody>
            <a:bodyPr wrap="none" rtlCol="0">
              <a:spAutoFit/>
            </a:bodyPr>
            <a:lstStyle/>
            <a:p>
              <a:r>
                <a:rPr lang="en-GB" dirty="0" err="1" smtClean="0"/>
                <a:t>Serverless</a:t>
              </a:r>
              <a:endParaRPr lang="en-GB" dirty="0"/>
            </a:p>
          </p:txBody>
        </p:sp>
      </p:grpSp>
    </p:spTree>
    <p:extLst>
      <p:ext uri="{BB962C8B-B14F-4D97-AF65-F5344CB8AC3E}">
        <p14:creationId xmlns:p14="http://schemas.microsoft.com/office/powerpoint/2010/main" val="2589584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Serverless</a:t>
            </a:r>
            <a:r>
              <a:rPr lang="en-GB" dirty="0" smtClean="0"/>
              <a:t> </a:t>
            </a:r>
            <a:r>
              <a:rPr lang="en-GB" dirty="0" err="1" smtClean="0"/>
              <a:t>BaaS</a:t>
            </a:r>
            <a:endParaRPr lang="en-GB" dirty="0"/>
          </a:p>
        </p:txBody>
      </p:sp>
      <p:sp>
        <p:nvSpPr>
          <p:cNvPr id="3" name="Content Placeholder 2"/>
          <p:cNvSpPr>
            <a:spLocks noGrp="1"/>
          </p:cNvSpPr>
          <p:nvPr>
            <p:ph idx="1"/>
          </p:nvPr>
        </p:nvSpPr>
        <p:spPr/>
        <p:txBody>
          <a:bodyPr/>
          <a:lstStyle/>
          <a:p>
            <a:r>
              <a:rPr lang="en-GB" dirty="0" err="1" smtClean="0"/>
              <a:t>Serverless</a:t>
            </a:r>
            <a:r>
              <a:rPr lang="en-GB" dirty="0" smtClean="0"/>
              <a:t> containers (AWS </a:t>
            </a:r>
            <a:r>
              <a:rPr lang="en-GB" dirty="0" err="1" smtClean="0"/>
              <a:t>Fargate</a:t>
            </a:r>
            <a:r>
              <a:rPr lang="en-GB" dirty="0" smtClean="0"/>
              <a:t>) </a:t>
            </a:r>
          </a:p>
          <a:p>
            <a:r>
              <a:rPr lang="en-GB" dirty="0" err="1" smtClean="0"/>
              <a:t>Serverless</a:t>
            </a:r>
            <a:r>
              <a:rPr lang="en-GB" dirty="0" smtClean="0"/>
              <a:t> </a:t>
            </a:r>
            <a:r>
              <a:rPr lang="en-GB" dirty="0" err="1" smtClean="0"/>
              <a:t>microVMs</a:t>
            </a:r>
            <a:r>
              <a:rPr lang="en-GB" dirty="0" smtClean="0"/>
              <a:t> (AWS Firecracker)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318009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Docker</a:t>
            </a:r>
            <a:endParaRPr lang="en-GB" dirty="0"/>
          </a:p>
        </p:txBody>
      </p:sp>
      <p:sp>
        <p:nvSpPr>
          <p:cNvPr id="3" name="Content Placeholder 2"/>
          <p:cNvSpPr>
            <a:spLocks noGrp="1"/>
          </p:cNvSpPr>
          <p:nvPr>
            <p:ph idx="1"/>
          </p:nvPr>
        </p:nvSpPr>
        <p:spPr/>
        <p:txBody>
          <a:bodyPr/>
          <a:lstStyle/>
          <a:p>
            <a:r>
              <a:rPr lang="en-GB" dirty="0" smtClean="0"/>
              <a:t>Although the term “</a:t>
            </a:r>
            <a:r>
              <a:rPr lang="en-GB" dirty="0" err="1" smtClean="0"/>
              <a:t>serverless</a:t>
            </a:r>
            <a:r>
              <a:rPr lang="en-GB" dirty="0" smtClean="0"/>
              <a:t>” implies that we should </a:t>
            </a:r>
            <a:r>
              <a:rPr lang="en-GB" dirty="0"/>
              <a:t>not </a:t>
            </a:r>
            <a:r>
              <a:rPr lang="en-GB" dirty="0" smtClean="0"/>
              <a:t>be maintaining our own infrastructure. We can use Docker </a:t>
            </a:r>
            <a:r>
              <a:rPr lang="en-GB" dirty="0"/>
              <a:t>to </a:t>
            </a:r>
            <a:r>
              <a:rPr lang="en-GB" dirty="0" smtClean="0"/>
              <a:t>“build” </a:t>
            </a:r>
            <a:r>
              <a:rPr lang="en-GB" dirty="0"/>
              <a:t>our infrastructure</a:t>
            </a:r>
            <a:r>
              <a:rPr lang="en-GB" dirty="0" smtClean="0"/>
              <a:t>.</a:t>
            </a:r>
          </a:p>
          <a:p>
            <a:r>
              <a:rPr lang="en-GB" dirty="0" smtClean="0"/>
              <a:t> So in </a:t>
            </a:r>
            <a:r>
              <a:rPr lang="en-GB" dirty="0"/>
              <a:t>cases where the public cloud is not an option, we can use Docker </a:t>
            </a:r>
            <a:r>
              <a:rPr lang="en-GB" dirty="0" smtClean="0"/>
              <a:t>instead to provide the </a:t>
            </a:r>
            <a:r>
              <a:rPr lang="en-GB" dirty="0"/>
              <a:t>same architecture as the third-party </a:t>
            </a:r>
            <a:r>
              <a:rPr lang="en-GB" dirty="0" err="1"/>
              <a:t>serverless</a:t>
            </a:r>
            <a:r>
              <a:rPr lang="en-GB" dirty="0"/>
              <a:t> </a:t>
            </a:r>
            <a:r>
              <a:rPr lang="en-GB" dirty="0" smtClean="0"/>
              <a:t>platforms</a:t>
            </a:r>
          </a:p>
          <a:p>
            <a:endParaRPr lang="en-GB" dirty="0"/>
          </a:p>
          <a:p>
            <a:r>
              <a:rPr lang="en-GB" dirty="0" smtClean="0"/>
              <a:t>Example:</a:t>
            </a:r>
            <a:br>
              <a:rPr lang="en-GB" dirty="0" smtClean="0"/>
            </a:br>
            <a:r>
              <a:rPr lang="en-GB" dirty="0" smtClean="0"/>
              <a:t>You </a:t>
            </a:r>
            <a:r>
              <a:rPr lang="en-GB" dirty="0"/>
              <a:t>can use </a:t>
            </a:r>
            <a:r>
              <a:rPr lang="en-GB" u="sng" dirty="0"/>
              <a:t>https://github.com/lambci/docker-lambda</a:t>
            </a:r>
            <a:r>
              <a:rPr lang="en-GB" dirty="0"/>
              <a:t> </a:t>
            </a:r>
            <a:r>
              <a:rPr lang="en-GB" dirty="0" smtClean="0"/>
              <a:t>to build Docker containers </a:t>
            </a:r>
            <a:r>
              <a:rPr lang="en-GB" dirty="0"/>
              <a:t>that </a:t>
            </a:r>
            <a:r>
              <a:rPr lang="en-GB" dirty="0" smtClean="0"/>
              <a:t>provide a </a:t>
            </a:r>
            <a:r>
              <a:rPr lang="en-GB" dirty="0"/>
              <a:t>sandboxed local environment that replicates the live AWS Lambda environment almost identically</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885246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Serverless</a:t>
            </a:r>
            <a:r>
              <a:rPr lang="en-GB" dirty="0" smtClean="0"/>
              <a:t> </a:t>
            </a:r>
            <a:r>
              <a:rPr lang="en-GB" dirty="0" err="1" smtClean="0"/>
              <a:t>FaaS</a:t>
            </a:r>
            <a:endParaRPr lang="en-GB" dirty="0"/>
          </a:p>
        </p:txBody>
      </p:sp>
      <p:sp>
        <p:nvSpPr>
          <p:cNvPr id="3" name="Content Placeholder 2"/>
          <p:cNvSpPr>
            <a:spLocks noGrp="1"/>
          </p:cNvSpPr>
          <p:nvPr>
            <p:ph idx="1"/>
          </p:nvPr>
        </p:nvSpPr>
        <p:spPr>
          <a:xfrm>
            <a:off x="1047750" y="1121343"/>
            <a:ext cx="7029450" cy="4717482"/>
          </a:xfrm>
        </p:spPr>
        <p:txBody>
          <a:bodyPr/>
          <a:lstStyle/>
          <a:p>
            <a:r>
              <a:rPr lang="en-GB" dirty="0" err="1"/>
              <a:t>FaaS</a:t>
            </a:r>
            <a:r>
              <a:rPr lang="en-GB" dirty="0"/>
              <a:t> can run in virtual environments </a:t>
            </a:r>
            <a:r>
              <a:rPr lang="en-GB" dirty="0" smtClean="0"/>
              <a:t>(</a:t>
            </a:r>
            <a:r>
              <a:rPr lang="en-GB" b="1" dirty="0" err="1" smtClean="0"/>
              <a:t>Serverless</a:t>
            </a:r>
            <a:r>
              <a:rPr lang="en-GB" b="1" dirty="0" smtClean="0"/>
              <a:t> </a:t>
            </a:r>
            <a:r>
              <a:rPr lang="en-GB" b="1" dirty="0" err="1"/>
              <a:t>FaaS</a:t>
            </a:r>
            <a:r>
              <a:rPr lang="en-GB" dirty="0"/>
              <a:t>) e.g. AWS </a:t>
            </a:r>
            <a:r>
              <a:rPr lang="en-GB" dirty="0" smtClean="0"/>
              <a:t>Lambda</a:t>
            </a:r>
          </a:p>
          <a:p>
            <a:r>
              <a:rPr lang="en-GB" dirty="0" smtClean="0"/>
              <a:t>AWS </a:t>
            </a:r>
            <a:r>
              <a:rPr lang="en-GB" dirty="0"/>
              <a:t>Lambda functions execute in a container (sandbox) that isolates them from other functions and provides the resources, such as memory, specified in the function’s </a:t>
            </a:r>
            <a:r>
              <a:rPr lang="en-GB" dirty="0" smtClean="0"/>
              <a:t>configuration….this is similar concept to Docker containers</a:t>
            </a:r>
            <a:r>
              <a:rPr lang="en-GB" dirty="0"/>
              <a:t/>
            </a:r>
            <a:br>
              <a:rPr lang="en-GB" dirty="0"/>
            </a:br>
            <a:r>
              <a:rPr lang="en-GB" dirty="0"/>
              <a:t>https://aws.amazon.com/blogs/compute/container-reuse-in-lambda/</a:t>
            </a:r>
            <a:endParaRPr lang="en-GB" dirty="0" smtClean="0"/>
          </a:p>
          <a:p>
            <a:r>
              <a:rPr lang="en-GB" dirty="0" smtClean="0"/>
              <a:t>Essentially it is </a:t>
            </a:r>
            <a:r>
              <a:rPr lang="en-GB" b="1" dirty="0" smtClean="0"/>
              <a:t>event driven </a:t>
            </a:r>
            <a:r>
              <a:rPr lang="en-GB" dirty="0" smtClean="0"/>
              <a:t>e.g. receiving a HTTP Request generates an event</a:t>
            </a:r>
          </a:p>
          <a:p>
            <a:r>
              <a:rPr lang="en-GB" dirty="0" smtClean="0"/>
              <a:t>Stateless </a:t>
            </a:r>
            <a:r>
              <a:rPr lang="en-GB" dirty="0" smtClean="0">
                <a:sym typeface="Wingdings" panose="05000000000000000000" pitchFamily="2" charset="2"/>
              </a:rPr>
              <a:t> each “function” call should be implemented so that it never relies on a previous function having been called i.e. no function chaining</a:t>
            </a:r>
          </a:p>
          <a:p>
            <a:pPr lvl="1"/>
            <a:r>
              <a:rPr lang="en-GB" dirty="0" smtClean="0">
                <a:sym typeface="Wingdings" panose="05000000000000000000" pitchFamily="2" charset="2"/>
              </a:rPr>
              <a:t>i.e. there are no “global variables” or “session state”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797647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1025525"/>
          </a:xfrm>
        </p:spPr>
        <p:txBody>
          <a:bodyPr/>
          <a:lstStyle/>
          <a:p>
            <a:r>
              <a:rPr lang="en-GB" dirty="0" smtClean="0"/>
              <a:t>Function as a Service</a:t>
            </a:r>
            <a:br>
              <a:rPr lang="en-GB" dirty="0" smtClean="0"/>
            </a:br>
            <a:r>
              <a:rPr lang="en-GB" dirty="0"/>
              <a:t>(</a:t>
            </a:r>
            <a:r>
              <a:rPr lang="en-GB" dirty="0" err="1" smtClean="0"/>
              <a:t>FaaS</a:t>
            </a:r>
            <a:r>
              <a:rPr lang="en-GB" dirty="0" smtClean="0"/>
              <a:t>)</a:t>
            </a:r>
            <a:endParaRPr lang="en-GB" dirty="0"/>
          </a:p>
        </p:txBody>
      </p:sp>
      <p:sp>
        <p:nvSpPr>
          <p:cNvPr id="3" name="Content Placeholder 2"/>
          <p:cNvSpPr>
            <a:spLocks noGrp="1"/>
          </p:cNvSpPr>
          <p:nvPr>
            <p:ph idx="1"/>
          </p:nvPr>
        </p:nvSpPr>
        <p:spPr/>
        <p:txBody>
          <a:bodyPr/>
          <a:lstStyle/>
          <a:p>
            <a:r>
              <a:rPr lang="en-GB" dirty="0"/>
              <a:t>A </a:t>
            </a:r>
            <a:r>
              <a:rPr lang="en-GB" dirty="0" err="1"/>
              <a:t>FaaS</a:t>
            </a:r>
            <a:r>
              <a:rPr lang="en-GB" dirty="0"/>
              <a:t> platform is </a:t>
            </a:r>
            <a:r>
              <a:rPr lang="en-GB" dirty="0" smtClean="0"/>
              <a:t>a software engine</a:t>
            </a:r>
            <a:r>
              <a:rPr lang="en-GB" dirty="0"/>
              <a:t>, that allows us to </a:t>
            </a:r>
            <a:r>
              <a:rPr lang="en-GB" dirty="0" smtClean="0"/>
              <a:t>execute </a:t>
            </a:r>
            <a:r>
              <a:rPr lang="en-GB" dirty="0"/>
              <a:t>a simple, self-contained, single-purpose </a:t>
            </a:r>
            <a:r>
              <a:rPr lang="en-GB" dirty="0" smtClean="0"/>
              <a:t>function</a:t>
            </a:r>
          </a:p>
          <a:p>
            <a:r>
              <a:rPr lang="en-GB" dirty="0" smtClean="0"/>
              <a:t>Run </a:t>
            </a:r>
            <a:r>
              <a:rPr lang="en-GB" dirty="0" err="1" smtClean="0"/>
              <a:t>FaaS</a:t>
            </a:r>
            <a:r>
              <a:rPr lang="en-GB" dirty="0" smtClean="0"/>
              <a:t> on your own infrastructure (servers)</a:t>
            </a:r>
            <a:br>
              <a:rPr lang="en-GB" dirty="0" smtClean="0"/>
            </a:br>
            <a:r>
              <a:rPr lang="en-GB" dirty="0" smtClean="0"/>
              <a:t>Examples include:</a:t>
            </a:r>
          </a:p>
          <a:p>
            <a:pPr lvl="1"/>
            <a:r>
              <a:rPr lang="en-GB" dirty="0" err="1"/>
              <a:t>OpenFaaS</a:t>
            </a:r>
            <a:r>
              <a:rPr lang="en-GB" dirty="0"/>
              <a:t>, the </a:t>
            </a:r>
            <a:r>
              <a:rPr lang="en-GB" dirty="0" err="1"/>
              <a:t>Fn</a:t>
            </a:r>
            <a:r>
              <a:rPr lang="en-GB" dirty="0"/>
              <a:t> Project, and </a:t>
            </a:r>
            <a:r>
              <a:rPr lang="en-GB" dirty="0" err="1"/>
              <a:t>OpenWhisk</a:t>
            </a:r>
            <a:r>
              <a:rPr lang="en-GB" dirty="0"/>
              <a:t>. </a:t>
            </a:r>
            <a:endParaRPr lang="en-GB" dirty="0" smtClean="0"/>
          </a:p>
          <a:p>
            <a:pPr lvl="1"/>
            <a:endParaRPr lang="en-GB" dirty="0" smtClean="0"/>
          </a:p>
          <a:p>
            <a:r>
              <a:rPr lang="en-GB" dirty="0" smtClean="0"/>
              <a:t>For </a:t>
            </a:r>
            <a:r>
              <a:rPr lang="en-GB" dirty="0" err="1" smtClean="0"/>
              <a:t>FaaS</a:t>
            </a:r>
            <a:r>
              <a:rPr lang="en-GB" dirty="0" smtClean="0"/>
              <a:t> </a:t>
            </a:r>
            <a:r>
              <a:rPr lang="en-GB" dirty="0"/>
              <a:t>platform </a:t>
            </a:r>
            <a:r>
              <a:rPr lang="en-GB" dirty="0" smtClean="0"/>
              <a:t>a </a:t>
            </a:r>
            <a:r>
              <a:rPr lang="en-GB" b="1" dirty="0"/>
              <a:t>function</a:t>
            </a:r>
            <a:r>
              <a:rPr lang="en-GB" dirty="0"/>
              <a:t> </a:t>
            </a:r>
            <a:r>
              <a:rPr lang="en-GB" dirty="0" smtClean="0"/>
              <a:t>should be stateless</a:t>
            </a:r>
            <a:r>
              <a:rPr lang="en-GB" dirty="0"/>
              <a:t>. </a:t>
            </a:r>
            <a:endParaRPr lang="en-GB" dirty="0" smtClean="0"/>
          </a:p>
          <a:p>
            <a:pPr lvl="1"/>
            <a:r>
              <a:rPr lang="en-GB" dirty="0" smtClean="0"/>
              <a:t>Statelessness makes </a:t>
            </a:r>
            <a:r>
              <a:rPr lang="en-GB" dirty="0"/>
              <a:t>functions fully manageable and scalable by the </a:t>
            </a:r>
            <a:r>
              <a:rPr lang="en-GB" dirty="0" smtClean="0"/>
              <a:t>platform.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99179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Serverless</a:t>
            </a:r>
            <a:r>
              <a:rPr lang="en-GB" dirty="0" smtClean="0"/>
              <a:t> Frameworks</a:t>
            </a:r>
            <a:endParaRPr lang="en-GB" dirty="0"/>
          </a:p>
        </p:txBody>
      </p:sp>
      <p:sp>
        <p:nvSpPr>
          <p:cNvPr id="3" name="Content Placeholder 2"/>
          <p:cNvSpPr>
            <a:spLocks noGrp="1"/>
          </p:cNvSpPr>
          <p:nvPr>
            <p:ph idx="1"/>
          </p:nvPr>
        </p:nvSpPr>
        <p:spPr>
          <a:xfrm>
            <a:off x="1047750" y="944880"/>
            <a:ext cx="7029450" cy="4893945"/>
          </a:xfrm>
        </p:spPr>
        <p:txBody>
          <a:bodyPr/>
          <a:lstStyle/>
          <a:p>
            <a:r>
              <a:rPr lang="en-GB" dirty="0" smtClean="0"/>
              <a:t>An application </a:t>
            </a:r>
            <a:r>
              <a:rPr lang="en-GB" dirty="0"/>
              <a:t>development </a:t>
            </a:r>
            <a:r>
              <a:rPr lang="en-GB" dirty="0" smtClean="0"/>
              <a:t>framework for </a:t>
            </a:r>
            <a:r>
              <a:rPr lang="en-GB" dirty="0" err="1" smtClean="0"/>
              <a:t>serverless</a:t>
            </a:r>
            <a:r>
              <a:rPr lang="en-GB" dirty="0" smtClean="0"/>
              <a:t> computing (</a:t>
            </a:r>
            <a:r>
              <a:rPr lang="en-GB" dirty="0" err="1" smtClean="0"/>
              <a:t>FaaS</a:t>
            </a:r>
            <a:r>
              <a:rPr lang="en-GB" dirty="0" smtClean="0"/>
              <a:t>)</a:t>
            </a:r>
          </a:p>
          <a:p>
            <a:r>
              <a:rPr lang="en-GB" dirty="0" smtClean="0"/>
              <a:t>Base </a:t>
            </a:r>
            <a:r>
              <a:rPr lang="en-GB" dirty="0"/>
              <a:t>language is JavaScript on </a:t>
            </a:r>
            <a:r>
              <a:rPr lang="en-GB" dirty="0" smtClean="0"/>
              <a:t>Node.js</a:t>
            </a:r>
          </a:p>
          <a:p>
            <a:pPr marL="0" indent="0">
              <a:buNone/>
            </a:pPr>
            <a:endParaRPr lang="en-GB" dirty="0" smtClean="0"/>
          </a:p>
          <a:p>
            <a:pPr marL="0" indent="0">
              <a:buNone/>
            </a:pPr>
            <a:r>
              <a:rPr lang="en-GB" u="sng" dirty="0" err="1" smtClean="0"/>
              <a:t>FaaS</a:t>
            </a:r>
            <a:r>
              <a:rPr lang="en-GB" u="sng" dirty="0" smtClean="0"/>
              <a:t> platforms:</a:t>
            </a:r>
            <a:endParaRPr lang="en-GB" u="sng" dirty="0"/>
          </a:p>
          <a:p>
            <a:r>
              <a:rPr lang="en-GB" dirty="0" smtClean="0"/>
              <a:t>AWS Lambda</a:t>
            </a:r>
          </a:p>
          <a:p>
            <a:pPr lvl="1"/>
            <a:r>
              <a:rPr lang="en-GB" dirty="0" smtClean="0"/>
              <a:t>Many </a:t>
            </a:r>
            <a:r>
              <a:rPr lang="en-GB" dirty="0"/>
              <a:t>languages including Node.js, Go, Java, Python, and C#</a:t>
            </a:r>
          </a:p>
          <a:p>
            <a:r>
              <a:rPr lang="en-GB" dirty="0" smtClean="0"/>
              <a:t>Azure Functions</a:t>
            </a:r>
          </a:p>
          <a:p>
            <a:pPr lvl="1"/>
            <a:r>
              <a:rPr lang="en-GB" dirty="0"/>
              <a:t>C#, F#, PHP, Node.js or </a:t>
            </a:r>
            <a:r>
              <a:rPr lang="en-GB" dirty="0" smtClean="0"/>
              <a:t>Java, </a:t>
            </a:r>
            <a:r>
              <a:rPr lang="en-GB" dirty="0" err="1" smtClean="0"/>
              <a:t>etc</a:t>
            </a:r>
            <a:endParaRPr lang="en-GB" dirty="0"/>
          </a:p>
          <a:p>
            <a:r>
              <a:rPr lang="en-GB" dirty="0" smtClean="0"/>
              <a:t>Google Cloud Functions</a:t>
            </a:r>
          </a:p>
          <a:p>
            <a:pPr lvl="1"/>
            <a:r>
              <a:rPr lang="en-GB" dirty="0" smtClean="0"/>
              <a:t>JavaScript, </a:t>
            </a:r>
            <a:r>
              <a:rPr lang="en-GB" dirty="0" err="1" smtClean="0"/>
              <a:t>TypeScript</a:t>
            </a:r>
            <a:r>
              <a:rPr lang="en-GB" dirty="0" smtClean="0"/>
              <a:t> … Node.js</a:t>
            </a:r>
          </a:p>
          <a:p>
            <a:r>
              <a:rPr lang="en-GB" dirty="0" smtClean="0"/>
              <a:t>IBM Cloud Functions</a:t>
            </a:r>
          </a:p>
          <a:p>
            <a:pPr lvl="1"/>
            <a:r>
              <a:rPr lang="en-GB" dirty="0" smtClean="0"/>
              <a:t>Apache </a:t>
            </a:r>
            <a:r>
              <a:rPr lang="en-GB" dirty="0" err="1" smtClean="0"/>
              <a:t>OpenWhisk</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719434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lstStyle/>
          <a:p>
            <a:r>
              <a:rPr lang="en-GB" dirty="0"/>
              <a:t>When discussing five advantages to a </a:t>
            </a:r>
            <a:r>
              <a:rPr lang="en-GB" dirty="0" err="1"/>
              <a:t>serverless</a:t>
            </a:r>
            <a:r>
              <a:rPr lang="en-GB" dirty="0"/>
              <a:t> architecture, Wendy Schott mentions that her first noticeable advantage was how quickly applications could be made, in some cases hours or days, especially apps that relied on third-party assets such as login systems and social media feeds as well as maps of areas. Next Schott discusses the scalability of applications. In the event of a spike in users, if the business had paid to allow their application to scale further then in a matter of days a large spike of users can naturally be scaled and adjusted for. Thirdly, lower costs of running as spending thousands on servers and server rooms is no longer required, that and the shorter development times mean that applications can be created fast and for a lower price. The next advantage is that developers can work more on the features of an application that users will enjoy, since most of the workload becomes abstract in </a:t>
            </a:r>
            <a:r>
              <a:rPr lang="en-GB" dirty="0" err="1"/>
              <a:t>serverless</a:t>
            </a:r>
            <a:r>
              <a:rPr lang="en-GB" dirty="0"/>
              <a:t> systems that means that the time not spent doing tasks that are no longer required can be used developing a better user experience. Finally, Schott describes the benefits </a:t>
            </a:r>
            <a:r>
              <a:rPr lang="en-GB" dirty="0" err="1"/>
              <a:t>serverless</a:t>
            </a:r>
            <a:r>
              <a:rPr lang="en-GB" dirty="0"/>
              <a:t> technology has on latency. Traditionally a business could have a server which deals with the number of users, and network latency and also the latency dependant on where the user is, for example a user in the UK could have a harder time connecting to server solely in the USA than someone who is local to the server. Many prominent server providers have stations in every corner of the world and so with </a:t>
            </a:r>
            <a:r>
              <a:rPr lang="en-GB" dirty="0" err="1"/>
              <a:t>serverless</a:t>
            </a:r>
            <a:r>
              <a:rPr lang="en-GB" dirty="0"/>
              <a:t> computing many users will experience much less latency as a result of their </a:t>
            </a:r>
            <a:r>
              <a:rPr lang="en-GB" dirty="0" smtClean="0"/>
              <a:t>location</a:t>
            </a:r>
          </a:p>
          <a:p>
            <a:r>
              <a:rPr lang="en-GB" dirty="0"/>
              <a:t>In an article published by </a:t>
            </a:r>
            <a:r>
              <a:rPr lang="en-GB" dirty="0" err="1"/>
              <a:t>Faizan</a:t>
            </a:r>
            <a:r>
              <a:rPr lang="en-GB" dirty="0"/>
              <a:t> Bashir, he considers the advantages and disadvantages of </a:t>
            </a:r>
            <a:r>
              <a:rPr lang="en-GB" dirty="0" err="1"/>
              <a:t>serverless</a:t>
            </a:r>
            <a:r>
              <a:rPr lang="en-GB" dirty="0"/>
              <a:t> architectures and how they work. When comparing traditional computing and </a:t>
            </a:r>
            <a:r>
              <a:rPr lang="en-GB" dirty="0" err="1"/>
              <a:t>serverless</a:t>
            </a:r>
            <a:r>
              <a:rPr lang="en-GB" dirty="0"/>
              <a:t> computing Bashir says that the responsibility of the front-end logic, back-end logic, security and databases are on the developers. In contrast to this, in </a:t>
            </a:r>
            <a:r>
              <a:rPr lang="en-GB" dirty="0" err="1"/>
              <a:t>serverless</a:t>
            </a:r>
            <a:r>
              <a:rPr lang="en-GB" dirty="0"/>
              <a:t> computing then the front-end logic is done by the developers and chunks of the back-end logic, security and the database can be done by third party services. Bashir gives some advantages to the developers involved in making a </a:t>
            </a:r>
            <a:r>
              <a:rPr lang="en-GB" dirty="0" err="1"/>
              <a:t>serverless</a:t>
            </a:r>
            <a:r>
              <a:rPr lang="en-GB" dirty="0"/>
              <a:t> system, first being reduced liability for any back-end infrastructure that is created by a developer. When discussing the benefit </a:t>
            </a:r>
            <a:r>
              <a:rPr lang="en-GB" dirty="0" err="1"/>
              <a:t>serverless</a:t>
            </a:r>
            <a:r>
              <a:rPr lang="en-GB" dirty="0"/>
              <a:t> can have on users Bashir says that users can experience faster updates and new features quicker than they could if the application was a traditional one, as well as this there is a larger chance that users will be able to use other services like Google Drive as a result of third-party functionality. In terms of negatives to </a:t>
            </a:r>
            <a:r>
              <a:rPr lang="en-GB" dirty="0" err="1"/>
              <a:t>serverless</a:t>
            </a:r>
            <a:r>
              <a:rPr lang="en-GB" dirty="0"/>
              <a:t>, Bashir mentions it being harder to test locally and a risk of being harder to recover from in the event of a third-party system going </a:t>
            </a:r>
            <a:r>
              <a:rPr lang="en-GB" dirty="0" smtClean="0"/>
              <a:t>down</a:t>
            </a:r>
          </a:p>
          <a:p>
            <a:r>
              <a:rPr lang="en-GB" dirty="0" err="1"/>
              <a:t>Bowei</a:t>
            </a:r>
            <a:r>
              <a:rPr lang="en-GB" dirty="0"/>
              <a:t> believes Functions as a Service has many advantages, such as not needing to develop or manage a server, allowing the server to automatically update and scale to the users’ needs. Another advantage </a:t>
            </a:r>
            <a:r>
              <a:rPr lang="en-GB" dirty="0" err="1"/>
              <a:t>Bowei</a:t>
            </a:r>
            <a:r>
              <a:rPr lang="en-GB" dirty="0"/>
              <a:t> mentions is being able to manage costs of running a </a:t>
            </a:r>
            <a:r>
              <a:rPr lang="en-GB" dirty="0" err="1"/>
              <a:t>serverless</a:t>
            </a:r>
            <a:r>
              <a:rPr lang="en-GB" dirty="0"/>
              <a:t> application as idle resources are not being paid for. However, </a:t>
            </a:r>
            <a:r>
              <a:rPr lang="en-GB" dirty="0" err="1"/>
              <a:t>Bowei</a:t>
            </a:r>
            <a:r>
              <a:rPr lang="en-GB" dirty="0"/>
              <a:t> does add that the debugging process could potentially be tough and that most systems using the infrastructure could be very hard to understand. It may also be an issue that because functions are not ordered into any particular groups that keeping a track of what functions exist and do not exist could become quite confusing and it may be difficult to track down particular ones when needed, the more complex a system the harder this will become as time goes by</a:t>
            </a:r>
            <a:r>
              <a:rPr lang="en-GB" dirty="0" smtClean="0"/>
              <a:t>.</a:t>
            </a:r>
          </a:p>
          <a:p>
            <a:r>
              <a:rPr lang="en-GB" dirty="0" smtClean="0"/>
              <a:t>Benefits of Functions </a:t>
            </a:r>
            <a:r>
              <a:rPr lang="en-GB" dirty="0"/>
              <a:t>as a Service as being the automatic scaling of an applications server usage to deal with unexpected spikes whilst also not paying for wasted server space. Another benefit Baez mentions is the updatability of a functions as a service application as once code is completed it can be compiled and uploaded straight to the cloud</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660529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lstStyle/>
          <a:p>
            <a:r>
              <a:rPr lang="en-GB" dirty="0"/>
              <a:t>As </a:t>
            </a:r>
            <a:r>
              <a:rPr lang="en-GB" dirty="0" err="1"/>
              <a:t>FaaS</a:t>
            </a:r>
            <a:r>
              <a:rPr lang="en-GB" dirty="0"/>
              <a:t> developers only need to worry about the code, deployments become simpler with little to no operational effort required once deployed </a:t>
            </a:r>
            <a:r>
              <a:rPr lang="en-US" dirty="0"/>
              <a:t>[20]</a:t>
            </a:r>
            <a:r>
              <a:rPr lang="en-GB" dirty="0"/>
              <a:t>.</a:t>
            </a:r>
          </a:p>
          <a:p>
            <a:r>
              <a:rPr lang="en-GB" dirty="0"/>
              <a:t>This means that developers do not require any great knowledge of distributed systems to enable them to create </a:t>
            </a:r>
            <a:r>
              <a:rPr lang="en-GB" dirty="0" err="1"/>
              <a:t>FaaS</a:t>
            </a:r>
            <a:r>
              <a:rPr lang="en-GB" dirty="0"/>
              <a:t> based cloud applications </a:t>
            </a:r>
            <a:r>
              <a:rPr lang="en-US" dirty="0"/>
              <a:t>[6]</a:t>
            </a:r>
            <a:r>
              <a:rPr lang="en-GB" dirty="0"/>
              <a:t>.</a:t>
            </a:r>
          </a:p>
          <a:p>
            <a:r>
              <a:rPr lang="en-GB" dirty="0"/>
              <a:t>The pay as you go pricing model of </a:t>
            </a:r>
            <a:r>
              <a:rPr lang="en-GB" dirty="0" err="1"/>
              <a:t>FaaS</a:t>
            </a:r>
            <a:r>
              <a:rPr lang="en-GB" dirty="0"/>
              <a:t> from multiple cloud vendors can also reduce running costs significantly </a:t>
            </a:r>
            <a:r>
              <a:rPr lang="en-US" dirty="0"/>
              <a:t>[20]</a:t>
            </a:r>
            <a:r>
              <a:rPr lang="en-GB" dirty="0"/>
              <a:t> </a:t>
            </a:r>
            <a:r>
              <a:rPr lang="en-US" dirty="0"/>
              <a:t>[16]</a:t>
            </a:r>
            <a:r>
              <a:rPr lang="en-GB" dirty="0"/>
              <a:t>. The small deployment sizes of individual functions means lower costs for scaling-up, as only individual functions needed to perform an action are actually run in parallel </a:t>
            </a:r>
            <a:r>
              <a:rPr lang="en-US" dirty="0"/>
              <a:t>[21]</a:t>
            </a:r>
            <a:r>
              <a:rPr lang="en-GB" dirty="0"/>
              <a:t>.</a:t>
            </a:r>
          </a:p>
          <a:p>
            <a:r>
              <a:rPr lang="en-GB" dirty="0"/>
              <a:t>Reduction of running costs of applications on a </a:t>
            </a:r>
            <a:r>
              <a:rPr lang="en-GB" dirty="0" err="1"/>
              <a:t>FaaS</a:t>
            </a:r>
            <a:r>
              <a:rPr lang="en-GB" dirty="0"/>
              <a:t> platform  when compared to an alternative cloud model,  e.g. a PaaS platform,  is often visible when applications have varying workloads </a:t>
            </a:r>
            <a:r>
              <a:rPr lang="en-US" dirty="0"/>
              <a:t>[22]</a:t>
            </a:r>
            <a:r>
              <a:rPr lang="en-GB" dirty="0"/>
              <a:t>. This is attributed to </a:t>
            </a:r>
            <a:r>
              <a:rPr lang="en-GB" dirty="0" err="1"/>
              <a:t>FaaS</a:t>
            </a:r>
            <a:r>
              <a:rPr lang="en-GB" dirty="0"/>
              <a:t> platforms provisioning resources dynamically </a:t>
            </a:r>
            <a:r>
              <a:rPr lang="en-US" dirty="0"/>
              <a:t>[22]</a:t>
            </a:r>
            <a:r>
              <a:rPr lang="en-GB" dirty="0"/>
              <a:t>, i.e. resources are only provisioned when they are required.</a:t>
            </a:r>
          </a:p>
          <a:p>
            <a:r>
              <a:rPr lang="en-GB" dirty="0" err="1"/>
              <a:t>FaaS</a:t>
            </a:r>
            <a:r>
              <a:rPr lang="en-GB" dirty="0"/>
              <a:t> services like AWS Lambda are highly available by default </a:t>
            </a:r>
            <a:r>
              <a:rPr lang="en-US" dirty="0"/>
              <a:t>[23]</a:t>
            </a:r>
            <a:r>
              <a:rPr lang="en-GB" dirty="0"/>
              <a: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913146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 Function Scaling</a:t>
            </a:r>
            <a:r>
              <a:rPr lang="en-GB" dirty="0" smtClean="0"/>
              <a:t> </a:t>
            </a:r>
            <a:endParaRPr lang="en-GB" dirty="0"/>
          </a:p>
        </p:txBody>
      </p:sp>
      <p:sp>
        <p:nvSpPr>
          <p:cNvPr id="3" name="Content Placeholder 2"/>
          <p:cNvSpPr>
            <a:spLocks noGrp="1"/>
          </p:cNvSpPr>
          <p:nvPr>
            <p:ph idx="1"/>
          </p:nvPr>
        </p:nvSpPr>
        <p:spPr>
          <a:xfrm>
            <a:off x="813334" y="1124021"/>
            <a:ext cx="7432896" cy="5373032"/>
          </a:xfrm>
        </p:spPr>
        <p:txBody>
          <a:bodyPr/>
          <a:lstStyle/>
          <a:p>
            <a:r>
              <a:rPr lang="en-GB" dirty="0" smtClean="0"/>
              <a:t>Function scaling: </a:t>
            </a:r>
            <a:r>
              <a:rPr lang="en-GB" dirty="0" err="1" smtClean="0"/>
              <a:t>FaaS</a:t>
            </a:r>
            <a:r>
              <a:rPr lang="en-GB" dirty="0" smtClean="0"/>
              <a:t> cost benefits are derived from spinning up and shutting down unused concurrent resources as the load varies. This will required careful consideration.</a:t>
            </a:r>
          </a:p>
          <a:p>
            <a:r>
              <a:rPr lang="en-GB" dirty="0"/>
              <a:t>Your functions' </a:t>
            </a:r>
            <a:r>
              <a:rPr lang="en-GB" i="1" dirty="0"/>
              <a:t>concurrency</a:t>
            </a:r>
            <a:r>
              <a:rPr lang="en-GB" dirty="0"/>
              <a:t> is the number of instances that serve requests at a given </a:t>
            </a:r>
            <a:r>
              <a:rPr lang="en-GB" dirty="0" smtClean="0"/>
              <a:t>time</a:t>
            </a:r>
          </a:p>
          <a:p>
            <a:r>
              <a:rPr lang="en-GB" dirty="0" smtClean="0"/>
              <a:t>There are a number of alternative approaches:</a:t>
            </a:r>
          </a:p>
          <a:p>
            <a:pPr lvl="1"/>
            <a:r>
              <a:rPr lang="en-GB" dirty="0" smtClean="0"/>
              <a:t>Set concurrency limit</a:t>
            </a:r>
          </a:p>
          <a:p>
            <a:pPr lvl="1"/>
            <a:r>
              <a:rPr lang="en-GB" dirty="0" smtClean="0"/>
              <a:t>Provisioned concurrency: pay to always keep a certain amount of function instances spun up waiting for requests</a:t>
            </a:r>
          </a:p>
          <a:p>
            <a:pPr lvl="1"/>
            <a:r>
              <a:rPr lang="en-GB" dirty="0" smtClean="0"/>
              <a:t>Scale in steps (AWS calls this application auto scaling)</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13698" y="6257854"/>
            <a:ext cx="7632532" cy="369332"/>
          </a:xfrm>
          <a:prstGeom prst="rect">
            <a:avLst/>
          </a:prstGeom>
          <a:noFill/>
        </p:spPr>
        <p:txBody>
          <a:bodyPr wrap="square" rtlCol="0">
            <a:spAutoFit/>
          </a:bodyPr>
          <a:lstStyle/>
          <a:p>
            <a:r>
              <a:rPr lang="en-GB" dirty="0"/>
              <a:t>https://docs.aws.amazon.com/lambda/latest/dg/invocation-scaling.html</a:t>
            </a:r>
          </a:p>
        </p:txBody>
      </p:sp>
    </p:spTree>
    <p:extLst>
      <p:ext uri="{BB962C8B-B14F-4D97-AF65-F5344CB8AC3E}">
        <p14:creationId xmlns:p14="http://schemas.microsoft.com/office/powerpoint/2010/main" val="1979821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AWS Lambda Function Scaling</a:t>
            </a:r>
            <a:endParaRPr lang="en-GB" dirty="0"/>
          </a:p>
        </p:txBody>
      </p:sp>
      <p:sp>
        <p:nvSpPr>
          <p:cNvPr id="3" name="Content Placeholder 2"/>
          <p:cNvSpPr>
            <a:spLocks noGrp="1"/>
          </p:cNvSpPr>
          <p:nvPr>
            <p:ph idx="1"/>
          </p:nvPr>
        </p:nvSpPr>
        <p:spPr>
          <a:xfrm>
            <a:off x="136860" y="1034715"/>
            <a:ext cx="3746934" cy="5502609"/>
          </a:xfrm>
        </p:spPr>
        <p:txBody>
          <a:bodyPr/>
          <a:lstStyle/>
          <a:p>
            <a:r>
              <a:rPr lang="en-GB" dirty="0"/>
              <a:t>As invocations increase exponentially, the function scales up. </a:t>
            </a:r>
            <a:endParaRPr lang="en-GB" dirty="0" smtClean="0"/>
          </a:p>
          <a:p>
            <a:pPr lvl="1"/>
            <a:r>
              <a:rPr lang="en-GB" dirty="0" smtClean="0"/>
              <a:t>It </a:t>
            </a:r>
            <a:r>
              <a:rPr lang="en-GB" dirty="0"/>
              <a:t>initializes a new instance for any request that can't be routed to an available instance. </a:t>
            </a:r>
          </a:p>
          <a:p>
            <a:r>
              <a:rPr lang="en-GB" dirty="0"/>
              <a:t>When the burst concurrency limit is reached, the function starts to scale </a:t>
            </a:r>
            <a:r>
              <a:rPr lang="en-GB" dirty="0" smtClean="0"/>
              <a:t>linearly</a:t>
            </a:r>
          </a:p>
          <a:p>
            <a:pPr lvl="1"/>
            <a:r>
              <a:rPr lang="en-GB" dirty="0"/>
              <a:t>e</a:t>
            </a:r>
            <a:r>
              <a:rPr lang="en-GB" dirty="0" smtClean="0"/>
              <a:t>.g. scale </a:t>
            </a:r>
            <a:r>
              <a:rPr lang="en-GB" dirty="0"/>
              <a:t>by an additional 500 instances each minute </a:t>
            </a:r>
            <a:endParaRPr lang="en-GB" dirty="0" smtClean="0"/>
          </a:p>
          <a:p>
            <a:r>
              <a:rPr lang="en-GB" dirty="0" smtClean="0"/>
              <a:t>If </a:t>
            </a:r>
            <a:r>
              <a:rPr lang="en-GB" dirty="0"/>
              <a:t>this isn't enough concurrency to serve all requests, additional requests are throttled and should be retried</a:t>
            </a:r>
            <a:r>
              <a:rPr lang="en-GB" dirty="0" smtClean="0"/>
              <a: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4006920" y="1437621"/>
            <a:ext cx="5134286" cy="2850434"/>
          </a:xfrm>
          <a:prstGeom prst="rect">
            <a:avLst/>
          </a:prstGeom>
        </p:spPr>
      </p:pic>
      <p:sp>
        <p:nvSpPr>
          <p:cNvPr id="7" name="TextBox 6"/>
          <p:cNvSpPr txBox="1"/>
          <p:nvPr/>
        </p:nvSpPr>
        <p:spPr>
          <a:xfrm>
            <a:off x="7868652" y="2216507"/>
            <a:ext cx="1515979" cy="646331"/>
          </a:xfrm>
          <a:prstGeom prst="rect">
            <a:avLst/>
          </a:prstGeom>
          <a:noFill/>
        </p:spPr>
        <p:txBody>
          <a:bodyPr wrap="square" rtlCol="0">
            <a:spAutoFit/>
          </a:bodyPr>
          <a:lstStyle/>
          <a:p>
            <a:r>
              <a:rPr lang="en-GB" dirty="0" smtClean="0">
                <a:solidFill>
                  <a:schemeClr val="bg2">
                    <a:lumMod val="50000"/>
                  </a:schemeClr>
                </a:solidFill>
              </a:rPr>
              <a:t>Function instances</a:t>
            </a:r>
            <a:endParaRPr lang="en-GB" dirty="0">
              <a:solidFill>
                <a:schemeClr val="bg2">
                  <a:lumMod val="50000"/>
                </a:schemeClr>
              </a:solidFill>
            </a:endParaRPr>
          </a:p>
        </p:txBody>
      </p:sp>
      <p:cxnSp>
        <p:nvCxnSpPr>
          <p:cNvPr id="9" name="Straight Arrow Connector 8"/>
          <p:cNvCxnSpPr>
            <a:stCxn id="7" idx="2"/>
          </p:cNvCxnSpPr>
          <p:nvPr/>
        </p:nvCxnSpPr>
        <p:spPr bwMode="auto">
          <a:xfrm flipH="1">
            <a:off x="8070783" y="2862838"/>
            <a:ext cx="555859" cy="22205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492240" y="3434364"/>
            <a:ext cx="1259306" cy="646331"/>
          </a:xfrm>
          <a:prstGeom prst="rect">
            <a:avLst/>
          </a:prstGeom>
          <a:noFill/>
        </p:spPr>
        <p:txBody>
          <a:bodyPr wrap="square" rtlCol="0">
            <a:spAutoFit/>
          </a:bodyPr>
          <a:lstStyle/>
          <a:p>
            <a:r>
              <a:rPr lang="en-GB" dirty="0" smtClean="0">
                <a:solidFill>
                  <a:schemeClr val="bg1">
                    <a:lumMod val="50000"/>
                  </a:schemeClr>
                </a:solidFill>
              </a:rPr>
              <a:t>Open Requests</a:t>
            </a:r>
            <a:endParaRPr lang="en-GB" dirty="0">
              <a:solidFill>
                <a:schemeClr val="bg1">
                  <a:lumMod val="50000"/>
                </a:schemeClr>
              </a:solidFill>
            </a:endParaRPr>
          </a:p>
        </p:txBody>
      </p:sp>
      <p:cxnSp>
        <p:nvCxnSpPr>
          <p:cNvPr id="11" name="Straight Arrow Connector 10"/>
          <p:cNvCxnSpPr/>
          <p:nvPr/>
        </p:nvCxnSpPr>
        <p:spPr bwMode="auto">
          <a:xfrm flipV="1">
            <a:off x="7291138" y="3383280"/>
            <a:ext cx="429529" cy="30800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153906" y="3060114"/>
            <a:ext cx="1259306" cy="646331"/>
          </a:xfrm>
          <a:prstGeom prst="rect">
            <a:avLst/>
          </a:prstGeom>
          <a:noFill/>
        </p:spPr>
        <p:txBody>
          <a:bodyPr wrap="square" rtlCol="0">
            <a:spAutoFit/>
          </a:bodyPr>
          <a:lstStyle/>
          <a:p>
            <a:r>
              <a:rPr lang="en-GB" dirty="0" smtClean="0"/>
              <a:t>Throttling possible</a:t>
            </a:r>
            <a:endParaRPr lang="en-GB" dirty="0"/>
          </a:p>
        </p:txBody>
      </p:sp>
      <p:cxnSp>
        <p:nvCxnSpPr>
          <p:cNvPr id="15" name="Straight Arrow Connector 14"/>
          <p:cNvCxnSpPr/>
          <p:nvPr/>
        </p:nvCxnSpPr>
        <p:spPr bwMode="auto">
          <a:xfrm flipV="1">
            <a:off x="5138288" y="2343752"/>
            <a:ext cx="1262512" cy="8270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Content Placeholder 2"/>
          <p:cNvSpPr txBox="1">
            <a:spLocks/>
          </p:cNvSpPr>
          <p:nvPr/>
        </p:nvSpPr>
        <p:spPr bwMode="auto">
          <a:xfrm>
            <a:off x="4153906" y="4422807"/>
            <a:ext cx="4891739" cy="2040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As requests subside, the unused instances of the function are stopped after being idle for some time. </a:t>
            </a:r>
          </a:p>
          <a:p>
            <a:pPr lvl="1"/>
            <a:r>
              <a:rPr lang="en-GB" dirty="0" smtClean="0"/>
              <a:t>Unused instances are frozen while they're waiting for requests and do not incur any charges.  </a:t>
            </a:r>
          </a:p>
          <a:p>
            <a:endParaRPr lang="en-GB" dirty="0"/>
          </a:p>
        </p:txBody>
      </p:sp>
      <p:sp>
        <p:nvSpPr>
          <p:cNvPr id="18" name="TextBox 17"/>
          <p:cNvSpPr txBox="1"/>
          <p:nvPr/>
        </p:nvSpPr>
        <p:spPr>
          <a:xfrm>
            <a:off x="657012" y="6403742"/>
            <a:ext cx="7632532" cy="369332"/>
          </a:xfrm>
          <a:prstGeom prst="rect">
            <a:avLst/>
          </a:prstGeom>
          <a:noFill/>
        </p:spPr>
        <p:txBody>
          <a:bodyPr wrap="square" rtlCol="0">
            <a:spAutoFit/>
          </a:bodyPr>
          <a:lstStyle/>
          <a:p>
            <a:r>
              <a:rPr lang="en-GB" dirty="0"/>
              <a:t>https://docs.aws.amazon.com/lambda/latest/dg/invocation-scaling.html</a:t>
            </a:r>
          </a:p>
        </p:txBody>
      </p:sp>
    </p:spTree>
    <p:extLst>
      <p:ext uri="{BB962C8B-B14F-4D97-AF65-F5344CB8AC3E}">
        <p14:creationId xmlns:p14="http://schemas.microsoft.com/office/powerpoint/2010/main" val="3347719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Cold Start</a:t>
            </a:r>
            <a:endParaRPr lang="en-GB" dirty="0"/>
          </a:p>
        </p:txBody>
      </p:sp>
      <p:sp>
        <p:nvSpPr>
          <p:cNvPr id="3" name="Content Placeholder 2"/>
          <p:cNvSpPr>
            <a:spLocks noGrp="1"/>
          </p:cNvSpPr>
          <p:nvPr>
            <p:ph idx="1"/>
          </p:nvPr>
        </p:nvSpPr>
        <p:spPr>
          <a:xfrm>
            <a:off x="553453" y="1294598"/>
            <a:ext cx="8239225" cy="5242727"/>
          </a:xfrm>
        </p:spPr>
        <p:txBody>
          <a:bodyPr/>
          <a:lstStyle/>
          <a:p>
            <a:r>
              <a:rPr lang="en-GB" dirty="0" smtClean="0"/>
              <a:t>Cold start: </a:t>
            </a:r>
            <a:r>
              <a:rPr lang="en-GB" dirty="0" err="1"/>
              <a:t>FaaS</a:t>
            </a:r>
            <a:r>
              <a:rPr lang="en-GB" dirty="0"/>
              <a:t> services still need physical/virtual </a:t>
            </a:r>
            <a:r>
              <a:rPr lang="en-GB" dirty="0" smtClean="0"/>
              <a:t>resources </a:t>
            </a:r>
            <a:r>
              <a:rPr lang="en-GB" dirty="0"/>
              <a:t>to run </a:t>
            </a:r>
            <a:r>
              <a:rPr lang="en-GB" dirty="0" smtClean="0"/>
              <a:t>(containers or micro VMs). These are often referred to as “instances” of thes</a:t>
            </a:r>
            <a:r>
              <a:rPr lang="en-GB" dirty="0" smtClean="0"/>
              <a:t>e resources. However, </a:t>
            </a:r>
            <a:r>
              <a:rPr lang="en-GB" dirty="0" smtClean="0"/>
              <a:t>these instances are provisioned </a:t>
            </a:r>
            <a:r>
              <a:rPr lang="en-GB" dirty="0"/>
              <a:t>at the time the </a:t>
            </a:r>
            <a:r>
              <a:rPr lang="en-GB" dirty="0" err="1"/>
              <a:t>FaaS</a:t>
            </a:r>
            <a:r>
              <a:rPr lang="en-GB" dirty="0"/>
              <a:t> function is </a:t>
            </a:r>
            <a:r>
              <a:rPr lang="en-GB" dirty="0" smtClean="0"/>
              <a:t>invoked. Thus there is a </a:t>
            </a:r>
            <a:r>
              <a:rPr lang="en-GB" dirty="0"/>
              <a:t>delay </a:t>
            </a:r>
            <a:r>
              <a:rPr lang="en-GB" dirty="0" smtClean="0"/>
              <a:t>between </a:t>
            </a:r>
            <a:r>
              <a:rPr lang="en-GB" dirty="0"/>
              <a:t>invoking a </a:t>
            </a:r>
            <a:r>
              <a:rPr lang="en-GB" dirty="0" err="1"/>
              <a:t>FaaS</a:t>
            </a:r>
            <a:r>
              <a:rPr lang="en-GB" dirty="0"/>
              <a:t> function and it starting to </a:t>
            </a:r>
            <a:r>
              <a:rPr lang="en-GB" dirty="0" smtClean="0"/>
              <a:t>execute.…you often lose the first few </a:t>
            </a:r>
            <a:r>
              <a:rPr lang="en-GB" dirty="0" smtClean="0"/>
              <a:t>requests or at least initially see significant delays. </a:t>
            </a:r>
          </a:p>
          <a:p>
            <a:r>
              <a:rPr lang="en-GB" dirty="0" smtClean="0"/>
              <a:t>However</a:t>
            </a:r>
            <a:r>
              <a:rPr lang="en-GB" dirty="0"/>
              <a:t>, a started container is not immediately </a:t>
            </a:r>
            <a:r>
              <a:rPr lang="en-GB" dirty="0" smtClean="0"/>
              <a:t>destroyed….</a:t>
            </a:r>
            <a:br>
              <a:rPr lang="en-GB" dirty="0" smtClean="0"/>
            </a:br>
            <a:r>
              <a:rPr lang="en-GB" dirty="0"/>
              <a:t>	</a:t>
            </a:r>
            <a:r>
              <a:rPr lang="en-GB" dirty="0" smtClean="0"/>
              <a:t>“</a:t>
            </a:r>
            <a:r>
              <a:rPr lang="en-GB" i="1" dirty="0"/>
              <a:t>If you invoke the function again while the first </a:t>
            </a:r>
            <a:r>
              <a:rPr lang="en-GB" i="1" dirty="0" smtClean="0"/>
              <a:t>event</a:t>
            </a:r>
            <a:br>
              <a:rPr lang="en-GB" i="1" dirty="0" smtClean="0"/>
            </a:br>
            <a:r>
              <a:rPr lang="en-GB" i="1" dirty="0" smtClean="0"/>
              <a:t> 	is </a:t>
            </a:r>
            <a:r>
              <a:rPr lang="en-GB" i="1" dirty="0"/>
              <a:t>being processed, Lambda initializes </a:t>
            </a:r>
            <a:r>
              <a:rPr lang="en-GB" i="1" dirty="0" smtClean="0"/>
              <a:t>another instance</a:t>
            </a:r>
            <a:r>
              <a:rPr lang="en-GB" dirty="0" smtClean="0"/>
              <a:t>”</a:t>
            </a:r>
            <a:br>
              <a:rPr lang="en-GB" dirty="0" smtClean="0"/>
            </a:br>
            <a:r>
              <a:rPr lang="en-GB" dirty="0" smtClean="0"/>
              <a:t>….. so </a:t>
            </a:r>
            <a:r>
              <a:rPr lang="en-GB" dirty="0"/>
              <a:t>if the rate of requests is high enough then any subsequent invocations should not result in a </a:t>
            </a:r>
            <a:r>
              <a:rPr lang="en-GB" dirty="0" smtClean="0"/>
              <a:t>cold-start (similar to the way thread pooling works). </a:t>
            </a:r>
          </a:p>
          <a:p>
            <a:pPr lvl="1"/>
            <a:r>
              <a:rPr lang="en-GB" dirty="0" smtClean="0"/>
              <a:t>Although </a:t>
            </a:r>
            <a:r>
              <a:rPr lang="en-GB" dirty="0"/>
              <a:t>this is often dependant on the time between invocations and the number of concurrent invocations.</a:t>
            </a:r>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35130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a:xfrm>
            <a:off x="1001027" y="1241660"/>
            <a:ext cx="7228573" cy="4774130"/>
          </a:xfrm>
        </p:spPr>
        <p:txBody>
          <a:bodyPr/>
          <a:lstStyle/>
          <a:p>
            <a:r>
              <a:rPr lang="en-GB" dirty="0" smtClean="0"/>
              <a:t>Lack of transparency: cloud providers do not release information on how their </a:t>
            </a:r>
            <a:r>
              <a:rPr lang="en-GB" dirty="0" err="1" smtClean="0"/>
              <a:t>FaaS</a:t>
            </a:r>
            <a:r>
              <a:rPr lang="en-GB" dirty="0" smtClean="0"/>
              <a:t> architectures work. </a:t>
            </a:r>
            <a:r>
              <a:rPr lang="en-GB" dirty="0" smtClean="0"/>
              <a:t>For example:</a:t>
            </a:r>
          </a:p>
          <a:p>
            <a:pPr lvl="1"/>
            <a:r>
              <a:rPr lang="en-GB" dirty="0" smtClean="0"/>
              <a:t>It </a:t>
            </a:r>
            <a:r>
              <a:rPr lang="en-GB" dirty="0" smtClean="0"/>
              <a:t>is widely assumed that </a:t>
            </a:r>
            <a:r>
              <a:rPr lang="en-GB" dirty="0" smtClean="0"/>
              <a:t>they use </a:t>
            </a:r>
            <a:r>
              <a:rPr lang="en-GB" dirty="0" smtClean="0"/>
              <a:t>a separate </a:t>
            </a:r>
            <a:r>
              <a:rPr lang="en-GB" dirty="0" smtClean="0"/>
              <a:t>container (or micro VM) </a:t>
            </a:r>
            <a:r>
              <a:rPr lang="en-GB" dirty="0" smtClean="0"/>
              <a:t>to handle each concurrent “function” request as it is received. </a:t>
            </a:r>
            <a:endParaRPr lang="en-GB" dirty="0" smtClean="0"/>
          </a:p>
          <a:p>
            <a:r>
              <a:rPr lang="en-GB" dirty="0" smtClean="0"/>
              <a:t>Cold starts: if a container is not running a request results in a new container being started. </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243191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AWS Firecracker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692300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044341"/>
            <a:ext cx="7029450" cy="4794484"/>
          </a:xfrm>
        </p:spPr>
        <p:txBody>
          <a:bodyPr/>
          <a:lstStyle/>
          <a:p>
            <a:r>
              <a:rPr lang="en-GB" dirty="0" smtClean="0"/>
              <a:t>Unpredictable costings</a:t>
            </a:r>
            <a:r>
              <a:rPr lang="en-GB" dirty="0"/>
              <a:t>: although </a:t>
            </a:r>
            <a:r>
              <a:rPr lang="en-GB" dirty="0" smtClean="0"/>
              <a:t>you </a:t>
            </a:r>
            <a:r>
              <a:rPr lang="en-GB" dirty="0"/>
              <a:t>do have a concurrency limit </a:t>
            </a:r>
            <a:r>
              <a:rPr lang="en-GB" dirty="0" smtClean="0"/>
              <a:t>that limits the max cost, </a:t>
            </a:r>
            <a:r>
              <a:rPr lang="en-GB" dirty="0" smtClean="0"/>
              <a:t>judging </a:t>
            </a:r>
            <a:r>
              <a:rPr lang="en-GB" dirty="0"/>
              <a:t>how much payment will be needed when it is time to pay for the “Pay to Use” systems is entirely </a:t>
            </a:r>
            <a:r>
              <a:rPr lang="en-GB" dirty="0" smtClean="0"/>
              <a:t>unpredictable. A </a:t>
            </a:r>
            <a:r>
              <a:rPr lang="en-GB" dirty="0"/>
              <a:t>developer may never know how much of a spike in activity their application could receive whenever traffic increases drastically, </a:t>
            </a:r>
            <a:r>
              <a:rPr lang="en-GB" dirty="0" smtClean="0"/>
              <a:t>and costs </a:t>
            </a:r>
            <a:r>
              <a:rPr lang="en-GB" dirty="0"/>
              <a:t>at the end of the month could be small or </a:t>
            </a:r>
            <a:r>
              <a:rPr lang="en-GB" dirty="0" smtClean="0"/>
              <a:t>huge making </a:t>
            </a:r>
            <a:r>
              <a:rPr lang="en-GB" dirty="0"/>
              <a:t>budgeting the system very difficult to </a:t>
            </a:r>
            <a:r>
              <a:rPr lang="en-GB" dirty="0" smtClean="0"/>
              <a:t>predict</a:t>
            </a:r>
          </a:p>
          <a:p>
            <a:pPr lvl="1"/>
            <a:r>
              <a:rPr lang="en-GB" dirty="0" smtClean="0"/>
              <a:t>e.g. a distributed denial of service (</a:t>
            </a:r>
            <a:r>
              <a:rPr lang="en-GB" dirty="0" err="1" smtClean="0"/>
              <a:t>DDoS</a:t>
            </a:r>
            <a:r>
              <a:rPr lang="en-GB" dirty="0" smtClean="0"/>
              <a:t>) attack could prove very </a:t>
            </a:r>
            <a:r>
              <a:rPr lang="en-GB" dirty="0" smtClean="0"/>
              <a:t>costly</a:t>
            </a:r>
          </a:p>
          <a:p>
            <a:r>
              <a:rPr lang="en-GB" dirty="0" smtClean="0"/>
              <a:t>Vendor </a:t>
            </a:r>
            <a:r>
              <a:rPr lang="en-GB" dirty="0" smtClean="0"/>
              <a:t>lock in: you must work to the API provided by the vendor e.g. AWS Lambda functions, producing code which cannot be ported from one cloud provider to another</a:t>
            </a:r>
          </a:p>
          <a:p>
            <a:r>
              <a:rPr lang="en-GB" dirty="0" smtClean="0"/>
              <a:t>Fractured development: The </a:t>
            </a:r>
            <a:r>
              <a:rPr lang="en-GB" dirty="0"/>
              <a:t>architecture of </a:t>
            </a:r>
            <a:r>
              <a:rPr lang="en-GB" dirty="0" err="1"/>
              <a:t>serverless</a:t>
            </a:r>
            <a:r>
              <a:rPr lang="en-GB" dirty="0"/>
              <a:t> systems can be difficult to program because functions should be small and work independently and so the programmers need to optimise how many functions should be accessed at any given time. The more functions that eventually end up on the system, the harder it is for the developers to keep control of</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20941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err="1"/>
              <a:t>FaaS</a:t>
            </a:r>
            <a:r>
              <a:rPr lang="en-GB" dirty="0"/>
              <a:t> services still need physical/virtual hardware to run (typically containers), but those containers may only be provisioned at the time the </a:t>
            </a:r>
            <a:r>
              <a:rPr lang="en-GB" dirty="0" err="1"/>
              <a:t>FaaS</a:t>
            </a:r>
            <a:r>
              <a:rPr lang="en-GB" dirty="0"/>
              <a:t> function is invoked </a:t>
            </a:r>
            <a:r>
              <a:rPr lang="en-US" dirty="0"/>
              <a:t>[24]</a:t>
            </a:r>
            <a:r>
              <a:rPr lang="en-GB" dirty="0"/>
              <a:t>. This leads to the cold-start problem, where there can be a delay in invoking a </a:t>
            </a:r>
            <a:r>
              <a:rPr lang="en-GB" dirty="0" err="1"/>
              <a:t>FaaS</a:t>
            </a:r>
            <a:r>
              <a:rPr lang="en-GB" dirty="0"/>
              <a:t> function and it starting to begin </a:t>
            </a:r>
            <a:r>
              <a:rPr lang="en-US" dirty="0"/>
              <a:t>[24]</a:t>
            </a:r>
            <a:r>
              <a:rPr lang="en-GB" dirty="0"/>
              <a:t>. Cloud providers may not immediately destroy the container, so subsequent invocations may not result in a cold-start, although this is often dependant on the time between invocations and the number concurrent invocations </a:t>
            </a:r>
            <a:r>
              <a:rPr lang="en-US" dirty="0"/>
              <a:t>[24]</a:t>
            </a:r>
            <a:r>
              <a:rPr lang="en-GB" dirty="0"/>
              <a:t>.</a:t>
            </a:r>
          </a:p>
          <a:p>
            <a:r>
              <a:rPr lang="en-GB" dirty="0"/>
              <a:t>Cold-starts can have an effect on the overall latency between the time a </a:t>
            </a:r>
            <a:r>
              <a:rPr lang="en-GB" dirty="0" err="1"/>
              <a:t>FaaS</a:t>
            </a:r>
            <a:r>
              <a:rPr lang="en-GB" dirty="0"/>
              <a:t> function is invoked and the time it has completed. </a:t>
            </a:r>
            <a:r>
              <a:rPr lang="en-US" dirty="0"/>
              <a:t>[25]</a:t>
            </a:r>
            <a:r>
              <a:rPr lang="en-GB" dirty="0"/>
              <a:t>.</a:t>
            </a:r>
          </a:p>
          <a:p>
            <a:r>
              <a:rPr lang="en-GB" dirty="0"/>
              <a:t>Cloud vendors will typically limit the amount of time a single </a:t>
            </a:r>
            <a:r>
              <a:rPr lang="en-GB" dirty="0" err="1"/>
              <a:t>FaaS</a:t>
            </a:r>
            <a:r>
              <a:rPr lang="en-GB" dirty="0"/>
              <a:t> function will be allowed to run for </a:t>
            </a:r>
            <a:r>
              <a:rPr lang="en-US" dirty="0"/>
              <a:t>[25]</a:t>
            </a:r>
            <a:r>
              <a:rPr lang="en-GB" dirty="0"/>
              <a:t> and the amount of time can vary between cloud provider.</a:t>
            </a:r>
          </a:p>
          <a:p>
            <a:r>
              <a:rPr lang="en-GB" dirty="0"/>
              <a:t>As </a:t>
            </a:r>
            <a:r>
              <a:rPr lang="en-GB" dirty="0" err="1"/>
              <a:t>FaaS</a:t>
            </a:r>
            <a:r>
              <a:rPr lang="en-GB" dirty="0"/>
              <a:t> platforms only host stateless applications, any form of state must be held outside of the </a:t>
            </a:r>
            <a:r>
              <a:rPr lang="en-GB" dirty="0" err="1"/>
              <a:t>FaaS</a:t>
            </a:r>
            <a:r>
              <a:rPr lang="en-GB" dirty="0"/>
              <a:t> platform, either in a backend application such as a database or in a session on the client side </a:t>
            </a:r>
            <a:r>
              <a:rPr lang="en-US" dirty="0"/>
              <a:t>[16]</a:t>
            </a:r>
            <a:r>
              <a:rPr lang="en-GB" dirty="0"/>
              <a:t>.</a:t>
            </a:r>
          </a:p>
          <a:p>
            <a:r>
              <a:rPr lang="en-GB" dirty="0"/>
              <a:t>Vendor lock-in can also be an issue as not every cloud provider allows </a:t>
            </a:r>
            <a:r>
              <a:rPr lang="en-GB" dirty="0" err="1"/>
              <a:t>FaaS</a:t>
            </a:r>
            <a:r>
              <a:rPr lang="en-GB" dirty="0"/>
              <a:t> functions to be written in the same languages or invoked in the same ways </a:t>
            </a:r>
            <a:r>
              <a:rPr lang="en-US" dirty="0"/>
              <a:t>[25]</a:t>
            </a:r>
            <a:r>
              <a:rPr lang="en-GB" dirty="0"/>
              <a:t>. Some cloud vendors do offer ways of using other languages than the ones they offer native support for, e.g. AWS </a:t>
            </a:r>
            <a:r>
              <a:rPr lang="en-US" dirty="0"/>
              <a:t>[26]</a:t>
            </a:r>
            <a:r>
              <a:rPr lang="en-GB" dirty="0"/>
              <a: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154857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IaaS vs </a:t>
            </a:r>
            <a:r>
              <a:rPr lang="en-GB" dirty="0" err="1" smtClean="0"/>
              <a:t>FaaS</a:t>
            </a:r>
            <a:endParaRPr lang="en-GB" dirty="0"/>
          </a:p>
        </p:txBody>
      </p:sp>
      <p:sp>
        <p:nvSpPr>
          <p:cNvPr id="3" name="Content Placeholder 2"/>
          <p:cNvSpPr>
            <a:spLocks noGrp="1"/>
          </p:cNvSpPr>
          <p:nvPr>
            <p:ph idx="1"/>
          </p:nvPr>
        </p:nvSpPr>
        <p:spPr>
          <a:xfrm>
            <a:off x="1047750" y="844550"/>
            <a:ext cx="7029450" cy="3823703"/>
          </a:xfrm>
        </p:spPr>
        <p:txBody>
          <a:bodyPr/>
          <a:lstStyle/>
          <a:p>
            <a:r>
              <a:rPr lang="en-GB" dirty="0" err="1" smtClean="0"/>
              <a:t>FaaS</a:t>
            </a:r>
            <a:r>
              <a:rPr lang="en-GB" dirty="0" smtClean="0"/>
              <a:t> may not give the same performance as a web service or </a:t>
            </a:r>
            <a:r>
              <a:rPr lang="en-GB" dirty="0" err="1" smtClean="0"/>
              <a:t>microservice</a:t>
            </a:r>
            <a:r>
              <a:rPr lang="en-GB" dirty="0" smtClean="0"/>
              <a:t> approach (IaaS)</a:t>
            </a:r>
          </a:p>
          <a:p>
            <a:pPr lvl="1"/>
            <a:r>
              <a:rPr lang="en-GB" dirty="0" smtClean="0"/>
              <a:t>Long running applications may block up requests increasing the number of requests experiencing cold starts</a:t>
            </a:r>
          </a:p>
          <a:p>
            <a:pPr lvl="1"/>
            <a:r>
              <a:rPr lang="en-GB" dirty="0" smtClean="0"/>
              <a:t>May not handle 10,000s of requests efficiently. </a:t>
            </a:r>
          </a:p>
          <a:p>
            <a:r>
              <a:rPr lang="en-GB" dirty="0" smtClean="0"/>
              <a:t>If </a:t>
            </a:r>
            <a:r>
              <a:rPr lang="en-GB" dirty="0"/>
              <a:t>you have a variable load </a:t>
            </a:r>
            <a:r>
              <a:rPr lang="en-GB" dirty="0" err="1"/>
              <a:t>FaaS</a:t>
            </a:r>
            <a:r>
              <a:rPr lang="en-GB" dirty="0"/>
              <a:t> should cost less than using a </a:t>
            </a:r>
            <a:r>
              <a:rPr lang="en-GB" dirty="0" err="1" smtClean="0"/>
              <a:t>microservice</a:t>
            </a:r>
            <a:r>
              <a:rPr lang="en-GB" dirty="0" smtClean="0"/>
              <a:t> </a:t>
            </a:r>
            <a:r>
              <a:rPr lang="en-GB" dirty="0"/>
              <a:t>(IaaS) approach because the </a:t>
            </a:r>
            <a:r>
              <a:rPr lang="en-GB" dirty="0" err="1"/>
              <a:t>microservice</a:t>
            </a:r>
            <a:r>
              <a:rPr lang="en-GB" dirty="0"/>
              <a:t> would always be running even when not being used (e.g. at </a:t>
            </a:r>
            <a:r>
              <a:rPr lang="en-GB" dirty="0" smtClean="0"/>
              <a:t>night). Furthermore, with IaaS you may </a:t>
            </a:r>
            <a:r>
              <a:rPr lang="en-GB" dirty="0"/>
              <a:t>need to pay </a:t>
            </a:r>
            <a:r>
              <a:rPr lang="en-GB" dirty="0" smtClean="0"/>
              <a:t>more for </a:t>
            </a:r>
            <a:r>
              <a:rPr lang="en-GB" dirty="0"/>
              <a:t>idle VMs due to </a:t>
            </a:r>
            <a:r>
              <a:rPr lang="en-GB" dirty="0" smtClean="0"/>
              <a:t>the imprecise nature of auto </a:t>
            </a:r>
            <a:r>
              <a:rPr lang="en-GB" dirty="0"/>
              <a:t>scaling </a:t>
            </a:r>
            <a:r>
              <a:rPr lang="en-GB" dirty="0" smtClean="0"/>
              <a:t>configuration.</a:t>
            </a:r>
            <a:r>
              <a:rPr lang="en-GB" dirty="0"/>
              <a:t> </a:t>
            </a:r>
            <a:endParaRPr lang="en-GB" dirty="0" smtClean="0"/>
          </a:p>
          <a:p>
            <a:pPr lvl="1"/>
            <a:r>
              <a:rPr lang="en-GB" dirty="0" smtClean="0"/>
              <a:t>IaaS </a:t>
            </a:r>
            <a:r>
              <a:rPr lang="en-GB" dirty="0"/>
              <a:t>would become more favourable in terms of cost when the approximate rate is at or above approximately 35,000 requests per hour</a:t>
            </a:r>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88422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IaaS </a:t>
            </a:r>
            <a:r>
              <a:rPr lang="en-GB" dirty="0"/>
              <a:t>vs </a:t>
            </a:r>
            <a:r>
              <a:rPr lang="en-GB" dirty="0" err="1"/>
              <a:t>FaaS</a:t>
            </a:r>
            <a:endParaRPr lang="en-GB" dirty="0"/>
          </a:p>
        </p:txBody>
      </p:sp>
      <p:sp>
        <p:nvSpPr>
          <p:cNvPr id="3" name="Content Placeholder 2"/>
          <p:cNvSpPr>
            <a:spLocks noGrp="1"/>
          </p:cNvSpPr>
          <p:nvPr>
            <p:ph idx="1"/>
          </p:nvPr>
        </p:nvSpPr>
        <p:spPr>
          <a:xfrm>
            <a:off x="1047750" y="6237171"/>
            <a:ext cx="7029450" cy="486074"/>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178089956"/>
              </p:ext>
            </p:extLst>
          </p:nvPr>
        </p:nvGraphicFramePr>
        <p:xfrm>
          <a:off x="79376" y="899259"/>
          <a:ext cx="8819180" cy="5171440"/>
        </p:xfrm>
        <a:graphic>
          <a:graphicData uri="http://schemas.openxmlformats.org/drawingml/2006/table">
            <a:tbl>
              <a:tblPr firstRow="1" bandRow="1">
                <a:tableStyleId>{5940675A-B579-460E-94D1-54222C63F5DA}</a:tableStyleId>
              </a:tblPr>
              <a:tblGrid>
                <a:gridCol w="1340350">
                  <a:extLst>
                    <a:ext uri="{9D8B030D-6E8A-4147-A177-3AD203B41FA5}">
                      <a16:colId xmlns:a16="http://schemas.microsoft.com/office/drawing/2014/main" val="197128625"/>
                    </a:ext>
                  </a:extLst>
                </a:gridCol>
                <a:gridCol w="1910615">
                  <a:extLst>
                    <a:ext uri="{9D8B030D-6E8A-4147-A177-3AD203B41FA5}">
                      <a16:colId xmlns:a16="http://schemas.microsoft.com/office/drawing/2014/main" val="4282354075"/>
                    </a:ext>
                  </a:extLst>
                </a:gridCol>
                <a:gridCol w="1862488">
                  <a:extLst>
                    <a:ext uri="{9D8B030D-6E8A-4147-A177-3AD203B41FA5}">
                      <a16:colId xmlns:a16="http://schemas.microsoft.com/office/drawing/2014/main" val="2300478110"/>
                    </a:ext>
                  </a:extLst>
                </a:gridCol>
                <a:gridCol w="3705727">
                  <a:extLst>
                    <a:ext uri="{9D8B030D-6E8A-4147-A177-3AD203B41FA5}">
                      <a16:colId xmlns:a16="http://schemas.microsoft.com/office/drawing/2014/main" val="2183882803"/>
                    </a:ext>
                  </a:extLst>
                </a:gridCol>
              </a:tblGrid>
              <a:tr h="370840">
                <a:tc>
                  <a:txBody>
                    <a:bodyPr/>
                    <a:lstStyle/>
                    <a:p>
                      <a:pPr algn="ctr"/>
                      <a:r>
                        <a:rPr lang="en-GB" b="1" dirty="0" smtClean="0"/>
                        <a:t>Approach</a:t>
                      </a:r>
                      <a:endParaRPr lang="en-GB" b="1" dirty="0"/>
                    </a:p>
                  </a:txBody>
                  <a:tcPr>
                    <a:solidFill>
                      <a:schemeClr val="accent4">
                        <a:lumMod val="10000"/>
                        <a:lumOff val="90000"/>
                      </a:schemeClr>
                    </a:solidFill>
                  </a:tcPr>
                </a:tc>
                <a:tc>
                  <a:txBody>
                    <a:bodyPr/>
                    <a:lstStyle/>
                    <a:p>
                      <a:pPr algn="ctr"/>
                      <a:r>
                        <a:rPr lang="en-GB" b="1" dirty="0" smtClean="0"/>
                        <a:t>Load</a:t>
                      </a:r>
                      <a:endParaRPr lang="en-GB" b="1" dirty="0"/>
                    </a:p>
                  </a:txBody>
                  <a:tcPr>
                    <a:solidFill>
                      <a:schemeClr val="accent4">
                        <a:lumMod val="10000"/>
                        <a:lumOff val="90000"/>
                      </a:schemeClr>
                    </a:solidFill>
                  </a:tcPr>
                </a:tc>
                <a:tc>
                  <a:txBody>
                    <a:bodyPr/>
                    <a:lstStyle/>
                    <a:p>
                      <a:pPr algn="ctr"/>
                      <a:r>
                        <a:rPr lang="en-GB" b="1" dirty="0" smtClean="0"/>
                        <a:t>Cost</a:t>
                      </a:r>
                      <a:endParaRPr lang="en-GB" b="1" dirty="0"/>
                    </a:p>
                  </a:txBody>
                  <a:tcPr>
                    <a:solidFill>
                      <a:schemeClr val="accent4">
                        <a:lumMod val="10000"/>
                        <a:lumOff val="90000"/>
                      </a:schemeClr>
                    </a:solidFill>
                  </a:tcPr>
                </a:tc>
                <a:tc>
                  <a:txBody>
                    <a:bodyPr/>
                    <a:lstStyle/>
                    <a:p>
                      <a:pPr algn="ctr"/>
                      <a:r>
                        <a:rPr lang="en-GB" b="1" dirty="0" smtClean="0"/>
                        <a:t>Notes</a:t>
                      </a:r>
                      <a:endParaRPr lang="en-GB" b="1" dirty="0"/>
                    </a:p>
                  </a:txBody>
                  <a:tcPr>
                    <a:solidFill>
                      <a:schemeClr val="accent4">
                        <a:lumMod val="10000"/>
                        <a:lumOff val="90000"/>
                      </a:schemeClr>
                    </a:solidFill>
                  </a:tcPr>
                </a:tc>
                <a:extLst>
                  <a:ext uri="{0D108BD9-81ED-4DB2-BD59-A6C34878D82A}">
                    <a16:rowId xmlns:a16="http://schemas.microsoft.com/office/drawing/2014/main" val="3018802116"/>
                  </a:ext>
                </a:extLst>
              </a:tr>
              <a:tr h="370840">
                <a:tc>
                  <a:txBody>
                    <a:bodyPr/>
                    <a:lstStyle/>
                    <a:p>
                      <a:pPr algn="ctr"/>
                      <a:r>
                        <a:rPr lang="en-GB" b="1" dirty="0" smtClean="0"/>
                        <a:t>IaaS</a:t>
                      </a:r>
                      <a:endParaRPr lang="en-GB" b="1" dirty="0"/>
                    </a:p>
                  </a:txBody>
                  <a:tcPr/>
                </a:tc>
                <a:tc>
                  <a:txBody>
                    <a:bodyPr/>
                    <a:lstStyle/>
                    <a:p>
                      <a:pPr algn="ctr"/>
                      <a:r>
                        <a:rPr lang="en-GB" dirty="0" smtClean="0"/>
                        <a:t>High</a:t>
                      </a:r>
                      <a:r>
                        <a:rPr lang="en-GB" baseline="0" dirty="0" smtClean="0"/>
                        <a:t> Consistent</a:t>
                      </a:r>
                      <a:endParaRPr lang="en-GB" dirty="0"/>
                    </a:p>
                  </a:txBody>
                  <a:tcPr/>
                </a:tc>
                <a:tc>
                  <a:txBody>
                    <a:bodyPr/>
                    <a:lstStyle/>
                    <a:p>
                      <a:pPr algn="ctr"/>
                      <a:r>
                        <a:rPr lang="en-GB" dirty="0" smtClean="0"/>
                        <a:t>Low</a:t>
                      </a:r>
                      <a:endParaRPr lang="en-GB" dirty="0"/>
                    </a:p>
                  </a:txBody>
                  <a:tcPr>
                    <a:solidFill>
                      <a:schemeClr val="accent1"/>
                    </a:solidFill>
                  </a:tcPr>
                </a:tc>
                <a:tc>
                  <a:txBody>
                    <a:bodyPr/>
                    <a:lstStyle/>
                    <a:p>
                      <a:pPr algn="l"/>
                      <a:r>
                        <a:rPr lang="en-GB" dirty="0" smtClean="0"/>
                        <a:t>Resources</a:t>
                      </a:r>
                      <a:r>
                        <a:rPr lang="en-GB" baseline="0" dirty="0" smtClean="0"/>
                        <a:t> are fully utilised</a:t>
                      </a:r>
                      <a:endParaRPr lang="en-GB" dirty="0"/>
                    </a:p>
                  </a:txBody>
                  <a:tcPr/>
                </a:tc>
                <a:extLst>
                  <a:ext uri="{0D108BD9-81ED-4DB2-BD59-A6C34878D82A}">
                    <a16:rowId xmlns:a16="http://schemas.microsoft.com/office/drawing/2014/main" val="2985695194"/>
                  </a:ext>
                </a:extLst>
              </a:tr>
              <a:tr h="370840">
                <a:tc>
                  <a:txBody>
                    <a:bodyPr/>
                    <a:lstStyle/>
                    <a:p>
                      <a:pPr algn="ctr"/>
                      <a:r>
                        <a:rPr lang="en-GB" b="1" dirty="0" smtClean="0"/>
                        <a:t>IaaS</a:t>
                      </a:r>
                      <a:endParaRPr lang="en-GB" b="1" dirty="0"/>
                    </a:p>
                  </a:txBody>
                  <a:tcPr/>
                </a:tc>
                <a:tc>
                  <a:txBody>
                    <a:bodyPr/>
                    <a:lstStyle/>
                    <a:p>
                      <a:pPr algn="ctr"/>
                      <a:r>
                        <a:rPr lang="en-GB" dirty="0" smtClean="0"/>
                        <a:t>High Variable</a:t>
                      </a:r>
                    </a:p>
                  </a:txBody>
                  <a:tcPr/>
                </a:tc>
                <a:tc>
                  <a:txBody>
                    <a:bodyPr/>
                    <a:lstStyle/>
                    <a:p>
                      <a:pPr algn="ctr"/>
                      <a:r>
                        <a:rPr lang="en-GB" dirty="0" smtClean="0"/>
                        <a:t>Medium</a:t>
                      </a:r>
                      <a:endParaRPr lang="en-GB" dirty="0"/>
                    </a:p>
                  </a:txBody>
                  <a:tcPr/>
                </a:tc>
                <a:tc>
                  <a:txBody>
                    <a:bodyPr/>
                    <a:lstStyle/>
                    <a:p>
                      <a:pPr algn="l"/>
                      <a:r>
                        <a:rPr lang="en-GB" dirty="0" smtClean="0"/>
                        <a:t>The idle</a:t>
                      </a:r>
                      <a:r>
                        <a:rPr lang="en-GB" baseline="0" dirty="0" smtClean="0"/>
                        <a:t> resources may prove costly</a:t>
                      </a:r>
                      <a:endParaRPr lang="en-GB" dirty="0"/>
                    </a:p>
                  </a:txBody>
                  <a:tcPr/>
                </a:tc>
                <a:extLst>
                  <a:ext uri="{0D108BD9-81ED-4DB2-BD59-A6C34878D82A}">
                    <a16:rowId xmlns:a16="http://schemas.microsoft.com/office/drawing/2014/main" val="4101293786"/>
                  </a:ext>
                </a:extLst>
              </a:tr>
              <a:tr h="370840">
                <a:tc>
                  <a:txBody>
                    <a:bodyPr/>
                    <a:lstStyle/>
                    <a:p>
                      <a:pPr algn="ctr"/>
                      <a:r>
                        <a:rPr lang="en-GB" b="1" dirty="0" smtClean="0"/>
                        <a:t>IaaS</a:t>
                      </a:r>
                      <a:endParaRPr lang="en-GB" b="1" dirty="0"/>
                    </a:p>
                  </a:txBody>
                  <a:tcPr/>
                </a:tc>
                <a:tc>
                  <a:txBody>
                    <a:bodyPr/>
                    <a:lstStyle/>
                    <a:p>
                      <a:pPr algn="ctr"/>
                      <a:r>
                        <a:rPr lang="en-GB" dirty="0" smtClean="0"/>
                        <a:t>Low Consistent</a:t>
                      </a:r>
                      <a:endParaRPr lang="en-GB" dirty="0"/>
                    </a:p>
                  </a:txBody>
                  <a:tcPr/>
                </a:tc>
                <a:tc>
                  <a:txBody>
                    <a:bodyPr/>
                    <a:lstStyle/>
                    <a:p>
                      <a:pPr algn="ctr"/>
                      <a:r>
                        <a:rPr lang="en-GB" dirty="0" smtClean="0"/>
                        <a:t>High/Medium</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idle</a:t>
                      </a:r>
                      <a:r>
                        <a:rPr lang="en-GB" baseline="0" dirty="0" smtClean="0"/>
                        <a:t> resources </a:t>
                      </a:r>
                      <a:r>
                        <a:rPr lang="en-GB" baseline="0" dirty="0" smtClean="0"/>
                        <a:t>are likely to </a:t>
                      </a:r>
                      <a:r>
                        <a:rPr lang="en-GB" baseline="0" dirty="0" smtClean="0"/>
                        <a:t>prove </a:t>
                      </a:r>
                      <a:r>
                        <a:rPr lang="en-GB" baseline="0" dirty="0" smtClean="0"/>
                        <a:t>too costly</a:t>
                      </a:r>
                      <a:endParaRPr lang="en-GB" dirty="0" smtClean="0"/>
                    </a:p>
                  </a:txBody>
                  <a:tcPr/>
                </a:tc>
                <a:extLst>
                  <a:ext uri="{0D108BD9-81ED-4DB2-BD59-A6C34878D82A}">
                    <a16:rowId xmlns:a16="http://schemas.microsoft.com/office/drawing/2014/main" val="1231873067"/>
                  </a:ext>
                </a:extLst>
              </a:tr>
              <a:tr h="370840">
                <a:tc>
                  <a:txBody>
                    <a:bodyPr/>
                    <a:lstStyle/>
                    <a:p>
                      <a:pPr algn="ctr"/>
                      <a:r>
                        <a:rPr lang="en-GB" b="1" dirty="0" smtClean="0"/>
                        <a:t>IaaS</a:t>
                      </a:r>
                      <a:endParaRPr lang="en-GB" b="1" dirty="0"/>
                    </a:p>
                  </a:txBody>
                  <a:tcPr/>
                </a:tc>
                <a:tc>
                  <a:txBody>
                    <a:bodyPr/>
                    <a:lstStyle/>
                    <a:p>
                      <a:pPr algn="ctr"/>
                      <a:r>
                        <a:rPr lang="en-GB" dirty="0" smtClean="0"/>
                        <a:t>Low Variable</a:t>
                      </a:r>
                      <a:endParaRPr lang="en-GB" dirty="0"/>
                    </a:p>
                  </a:txBody>
                  <a:tcPr/>
                </a:tc>
                <a:tc>
                  <a:txBody>
                    <a:bodyPr/>
                    <a:lstStyle/>
                    <a:p>
                      <a:pPr algn="ctr"/>
                      <a:r>
                        <a:rPr lang="en-GB" dirty="0" smtClean="0"/>
                        <a:t>High</a:t>
                      </a:r>
                      <a:endParaRPr lang="en-GB" dirty="0"/>
                    </a:p>
                  </a:txBody>
                  <a:tcPr>
                    <a:solidFill>
                      <a:srgbClr val="F9CBCB"/>
                    </a:solidFill>
                  </a:tcPr>
                </a:tc>
                <a:tc>
                  <a:txBody>
                    <a:bodyPr/>
                    <a:lstStyle/>
                    <a:p>
                      <a:pPr algn="l"/>
                      <a:r>
                        <a:rPr lang="en-GB" dirty="0" smtClean="0"/>
                        <a:t>Idle resources are </a:t>
                      </a:r>
                      <a:r>
                        <a:rPr lang="en-GB" dirty="0" smtClean="0"/>
                        <a:t>too</a:t>
                      </a:r>
                      <a:r>
                        <a:rPr lang="en-GB" baseline="0" dirty="0" smtClean="0"/>
                        <a:t> </a:t>
                      </a:r>
                      <a:r>
                        <a:rPr lang="en-GB" baseline="0" dirty="0" smtClean="0"/>
                        <a:t>expensive</a:t>
                      </a:r>
                      <a:endParaRPr lang="en-GB" dirty="0"/>
                    </a:p>
                  </a:txBody>
                  <a:tcPr/>
                </a:tc>
                <a:extLst>
                  <a:ext uri="{0D108BD9-81ED-4DB2-BD59-A6C34878D82A}">
                    <a16:rowId xmlns:a16="http://schemas.microsoft.com/office/drawing/2014/main" val="4284748582"/>
                  </a:ext>
                </a:extLst>
              </a:tr>
              <a:tr h="168610">
                <a:tc>
                  <a:txBody>
                    <a:bodyPr/>
                    <a:lstStyle/>
                    <a:p>
                      <a:pPr algn="ctr"/>
                      <a:endParaRPr lang="en-GB" sz="800" b="1" dirty="0"/>
                    </a:p>
                  </a:txBody>
                  <a:tcPr>
                    <a:solidFill>
                      <a:schemeClr val="tx1"/>
                    </a:solidFill>
                  </a:tcPr>
                </a:tc>
                <a:tc>
                  <a:txBody>
                    <a:bodyPr/>
                    <a:lstStyle/>
                    <a:p>
                      <a:pPr algn="ctr"/>
                      <a:endParaRPr lang="en-GB" sz="800" dirty="0"/>
                    </a:p>
                  </a:txBody>
                  <a:tcPr>
                    <a:solidFill>
                      <a:schemeClr val="tx1"/>
                    </a:solidFill>
                  </a:tcPr>
                </a:tc>
                <a:tc>
                  <a:txBody>
                    <a:bodyPr/>
                    <a:lstStyle/>
                    <a:p>
                      <a:pPr algn="ctr"/>
                      <a:endParaRPr lang="en-GB" sz="800" dirty="0"/>
                    </a:p>
                  </a:txBody>
                  <a:tcPr>
                    <a:solidFill>
                      <a:schemeClr val="tx1"/>
                    </a:solidFill>
                  </a:tcPr>
                </a:tc>
                <a:tc>
                  <a:txBody>
                    <a:bodyPr/>
                    <a:lstStyle/>
                    <a:p>
                      <a:pPr algn="l"/>
                      <a:endParaRPr lang="en-GB" sz="800" dirty="0"/>
                    </a:p>
                  </a:txBody>
                  <a:tcPr>
                    <a:solidFill>
                      <a:schemeClr val="tx1"/>
                    </a:solidFill>
                  </a:tcPr>
                </a:tc>
                <a:extLst>
                  <a:ext uri="{0D108BD9-81ED-4DB2-BD59-A6C34878D82A}">
                    <a16:rowId xmlns:a16="http://schemas.microsoft.com/office/drawing/2014/main" val="2042546051"/>
                  </a:ext>
                </a:extLst>
              </a:tr>
              <a:tr h="370840">
                <a:tc>
                  <a:txBody>
                    <a:bodyPr/>
                    <a:lstStyle/>
                    <a:p>
                      <a:pPr algn="ctr"/>
                      <a:r>
                        <a:rPr lang="en-GB" b="1" smtClean="0"/>
                        <a:t>FaaS</a:t>
                      </a:r>
                      <a:endParaRPr lang="en-GB" b="1" dirty="0"/>
                    </a:p>
                  </a:txBody>
                  <a:tcPr/>
                </a:tc>
                <a:tc>
                  <a:txBody>
                    <a:bodyPr/>
                    <a:lstStyle/>
                    <a:p>
                      <a:pPr algn="ctr"/>
                      <a:r>
                        <a:rPr lang="en-GB" dirty="0" smtClean="0"/>
                        <a:t>High Consistent</a:t>
                      </a:r>
                      <a:endParaRPr lang="en-GB" dirty="0"/>
                    </a:p>
                  </a:txBody>
                  <a:tcPr/>
                </a:tc>
                <a:tc>
                  <a:txBody>
                    <a:bodyPr/>
                    <a:lstStyle/>
                    <a:p>
                      <a:pPr algn="ctr"/>
                      <a:r>
                        <a:rPr lang="en-GB" dirty="0" smtClean="0"/>
                        <a:t>High</a:t>
                      </a:r>
                      <a:endParaRPr lang="en-GB" dirty="0"/>
                    </a:p>
                  </a:txBody>
                  <a:tcPr>
                    <a:solidFill>
                      <a:srgbClr val="F9CBCB"/>
                    </a:solidFill>
                  </a:tcPr>
                </a:tc>
                <a:tc>
                  <a:txBody>
                    <a:bodyPr/>
                    <a:lstStyle/>
                    <a:p>
                      <a:pPr algn="l"/>
                      <a:r>
                        <a:rPr lang="en-GB" dirty="0" smtClean="0"/>
                        <a:t>Accumulative</a:t>
                      </a:r>
                      <a:r>
                        <a:rPr lang="en-GB" baseline="0" dirty="0" smtClean="0"/>
                        <a:t> cost of each operation is too high</a:t>
                      </a:r>
                      <a:endParaRPr lang="en-GB" dirty="0"/>
                    </a:p>
                  </a:txBody>
                  <a:tcPr/>
                </a:tc>
                <a:extLst>
                  <a:ext uri="{0D108BD9-81ED-4DB2-BD59-A6C34878D82A}">
                    <a16:rowId xmlns:a16="http://schemas.microsoft.com/office/drawing/2014/main" val="738714014"/>
                  </a:ext>
                </a:extLst>
              </a:tr>
              <a:tr h="370840">
                <a:tc>
                  <a:txBody>
                    <a:bodyPr/>
                    <a:lstStyle/>
                    <a:p>
                      <a:pPr algn="ctr"/>
                      <a:r>
                        <a:rPr lang="en-GB" b="1" dirty="0" err="1" smtClean="0"/>
                        <a:t>FaaS</a:t>
                      </a:r>
                      <a:endParaRPr lang="en-GB" b="1" dirty="0"/>
                    </a:p>
                  </a:txBody>
                  <a:tcPr/>
                </a:tc>
                <a:tc>
                  <a:txBody>
                    <a:bodyPr/>
                    <a:lstStyle/>
                    <a:p>
                      <a:pPr algn="ctr"/>
                      <a:r>
                        <a:rPr lang="en-GB" dirty="0" smtClean="0"/>
                        <a:t>Hig</a:t>
                      </a:r>
                      <a:r>
                        <a:rPr lang="en-GB" baseline="0" dirty="0" smtClean="0"/>
                        <a:t>h Variable</a:t>
                      </a:r>
                      <a:endParaRPr lang="en-GB" dirty="0"/>
                    </a:p>
                  </a:txBody>
                  <a:tcPr/>
                </a:tc>
                <a:tc>
                  <a:txBody>
                    <a:bodyPr/>
                    <a:lstStyle/>
                    <a:p>
                      <a:pPr algn="ctr"/>
                      <a:r>
                        <a:rPr lang="en-GB" dirty="0" smtClean="0"/>
                        <a:t>High/Medium</a:t>
                      </a:r>
                      <a:endParaRPr lang="en-GB" dirty="0"/>
                    </a:p>
                  </a:txBody>
                  <a:tcPr/>
                </a:tc>
                <a:tc>
                  <a:txBody>
                    <a:bodyPr/>
                    <a:lstStyle/>
                    <a:p>
                      <a:pPr algn="l"/>
                      <a:r>
                        <a:rPr lang="en-GB" dirty="0" smtClean="0"/>
                        <a:t>Potential performance</a:t>
                      </a:r>
                      <a:r>
                        <a:rPr lang="en-GB" baseline="0" dirty="0" smtClean="0"/>
                        <a:t> issues, but auto scaling may make it the best option for costs</a:t>
                      </a:r>
                      <a:endParaRPr lang="en-GB" dirty="0"/>
                    </a:p>
                  </a:txBody>
                  <a:tcPr/>
                </a:tc>
                <a:extLst>
                  <a:ext uri="{0D108BD9-81ED-4DB2-BD59-A6C34878D82A}">
                    <a16:rowId xmlns:a16="http://schemas.microsoft.com/office/drawing/2014/main" val="3145354614"/>
                  </a:ext>
                </a:extLst>
              </a:tr>
              <a:tr h="370840">
                <a:tc>
                  <a:txBody>
                    <a:bodyPr/>
                    <a:lstStyle/>
                    <a:p>
                      <a:pPr algn="ctr"/>
                      <a:r>
                        <a:rPr lang="en-GB" b="1" dirty="0" err="1" smtClean="0"/>
                        <a:t>FaaS</a:t>
                      </a:r>
                      <a:endParaRPr lang="en-GB" b="1" dirty="0"/>
                    </a:p>
                  </a:txBody>
                  <a:tcPr/>
                </a:tc>
                <a:tc>
                  <a:txBody>
                    <a:bodyPr/>
                    <a:lstStyle/>
                    <a:p>
                      <a:pPr algn="ctr"/>
                      <a:r>
                        <a:rPr lang="en-GB" dirty="0" smtClean="0"/>
                        <a:t>Low Consistent</a:t>
                      </a:r>
                      <a:endParaRPr lang="en-GB" dirty="0"/>
                    </a:p>
                  </a:txBody>
                  <a:tcPr/>
                </a:tc>
                <a:tc>
                  <a:txBody>
                    <a:bodyPr/>
                    <a:lstStyle/>
                    <a:p>
                      <a:pPr algn="ctr"/>
                      <a:r>
                        <a:rPr lang="en-GB" dirty="0" smtClean="0"/>
                        <a:t>Medium</a:t>
                      </a:r>
                      <a:endParaRPr lang="en-GB" dirty="0"/>
                    </a:p>
                  </a:txBody>
                  <a:tcPr/>
                </a:tc>
                <a:tc>
                  <a:txBody>
                    <a:bodyPr/>
                    <a:lstStyle/>
                    <a:p>
                      <a:pPr algn="l"/>
                      <a:r>
                        <a:rPr lang="en-GB" dirty="0" smtClean="0"/>
                        <a:t>Cold starts may lead to performance issues</a:t>
                      </a:r>
                      <a:endParaRPr lang="en-GB" dirty="0"/>
                    </a:p>
                  </a:txBody>
                  <a:tcPr/>
                </a:tc>
                <a:extLst>
                  <a:ext uri="{0D108BD9-81ED-4DB2-BD59-A6C34878D82A}">
                    <a16:rowId xmlns:a16="http://schemas.microsoft.com/office/drawing/2014/main" val="741292494"/>
                  </a:ext>
                </a:extLst>
              </a:tr>
              <a:tr h="370840">
                <a:tc>
                  <a:txBody>
                    <a:bodyPr/>
                    <a:lstStyle/>
                    <a:p>
                      <a:pPr algn="ctr"/>
                      <a:r>
                        <a:rPr lang="en-GB" b="1" dirty="0" err="1" smtClean="0"/>
                        <a:t>FaaS</a:t>
                      </a:r>
                      <a:endParaRPr lang="en-GB" b="1" dirty="0"/>
                    </a:p>
                  </a:txBody>
                  <a:tcPr/>
                </a:tc>
                <a:tc>
                  <a:txBody>
                    <a:bodyPr/>
                    <a:lstStyle/>
                    <a:p>
                      <a:pPr algn="ctr"/>
                      <a:r>
                        <a:rPr lang="en-GB" dirty="0" smtClean="0"/>
                        <a:t>Low Variable</a:t>
                      </a:r>
                      <a:endParaRPr lang="en-GB" dirty="0"/>
                    </a:p>
                  </a:txBody>
                  <a:tcPr/>
                </a:tc>
                <a:tc>
                  <a:txBody>
                    <a:bodyPr/>
                    <a:lstStyle/>
                    <a:p>
                      <a:pPr algn="ctr"/>
                      <a:r>
                        <a:rPr lang="en-GB" dirty="0" smtClean="0"/>
                        <a:t>Low</a:t>
                      </a:r>
                      <a:endParaRPr lang="en-GB" dirty="0"/>
                    </a:p>
                  </a:txBody>
                  <a:tcPr>
                    <a:solidFill>
                      <a:schemeClr val="accent1"/>
                    </a:solidFill>
                  </a:tcPr>
                </a:tc>
                <a:tc>
                  <a:txBody>
                    <a:bodyPr/>
                    <a:lstStyle/>
                    <a:p>
                      <a:pPr algn="l"/>
                      <a:r>
                        <a:rPr lang="en-GB" dirty="0" smtClean="0"/>
                        <a:t>Best cost</a:t>
                      </a:r>
                      <a:endParaRPr lang="en-GB" dirty="0"/>
                    </a:p>
                  </a:txBody>
                  <a:tcPr/>
                </a:tc>
                <a:extLst>
                  <a:ext uri="{0D108BD9-81ED-4DB2-BD59-A6C34878D82A}">
                    <a16:rowId xmlns:a16="http://schemas.microsoft.com/office/drawing/2014/main" val="2728522958"/>
                  </a:ext>
                </a:extLst>
              </a:tr>
            </a:tbl>
          </a:graphicData>
        </a:graphic>
      </p:graphicFrame>
    </p:spTree>
    <p:extLst>
      <p:ext uri="{BB962C8B-B14F-4D97-AF65-F5344CB8AC3E}">
        <p14:creationId xmlns:p14="http://schemas.microsoft.com/office/powerpoint/2010/main" val="3328224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Charging</a:t>
            </a:r>
            <a:endParaRPr lang="en-GB" dirty="0"/>
          </a:p>
        </p:txBody>
      </p:sp>
      <p:sp>
        <p:nvSpPr>
          <p:cNvPr id="3" name="Content Placeholder 2"/>
          <p:cNvSpPr>
            <a:spLocks noGrp="1"/>
          </p:cNvSpPr>
          <p:nvPr>
            <p:ph idx="1"/>
          </p:nvPr>
        </p:nvSpPr>
        <p:spPr/>
        <p:txBody>
          <a:bodyPr/>
          <a:lstStyle/>
          <a:p>
            <a:r>
              <a:rPr lang="en-GB" dirty="0" smtClean="0"/>
              <a:t>AWS and Azure: charged based on number of function calls</a:t>
            </a:r>
          </a:p>
          <a:p>
            <a:r>
              <a:rPr lang="en-GB" dirty="0" smtClean="0"/>
              <a:t>Google: </a:t>
            </a:r>
            <a:r>
              <a:rPr lang="en-GB" dirty="0"/>
              <a:t>per second of usage of </a:t>
            </a:r>
            <a:r>
              <a:rPr lang="en-GB" dirty="0" smtClean="0"/>
              <a:t>functions….may be cheaper if functions are not computationally expensive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523151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to use </a:t>
            </a:r>
            <a:r>
              <a:rPr lang="en-GB" dirty="0" err="1" smtClean="0"/>
              <a:t>FaaS</a:t>
            </a:r>
            <a:endParaRPr lang="en-GB" dirty="0"/>
          </a:p>
        </p:txBody>
      </p:sp>
      <p:sp>
        <p:nvSpPr>
          <p:cNvPr id="3" name="Content Placeholder 2"/>
          <p:cNvSpPr>
            <a:spLocks noGrp="1"/>
          </p:cNvSpPr>
          <p:nvPr>
            <p:ph idx="1"/>
          </p:nvPr>
        </p:nvSpPr>
        <p:spPr>
          <a:xfrm>
            <a:off x="1047750" y="770021"/>
            <a:ext cx="7029450" cy="5068804"/>
          </a:xfrm>
        </p:spPr>
        <p:txBody>
          <a:bodyPr/>
          <a:lstStyle/>
          <a:p>
            <a:r>
              <a:rPr lang="en-GB" dirty="0"/>
              <a:t>Functions as a Service is a good solution assuming a business has functions and states that should change and be dependent on factors. Functions as a Service would not be suitable if a business’ functions are expected to last a long time as many services put hard time limits on them, as well as this Baez mentions that due to having third party involvement the business may run the risk of vendor lock ins which means that developers will have to develop to accommodate for that third parties programming interface. Erin Baez finishes his discussion by discussing the decreased costs of Functions as a Service and the increased efficiency of it as a whole and mentions that not having to run and maintain a server means that a business needs no staff to maintain them as it is all managed by the cloud provider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825015" y="6003409"/>
            <a:ext cx="5801716" cy="369332"/>
          </a:xfrm>
          <a:prstGeom prst="rect">
            <a:avLst/>
          </a:prstGeom>
          <a:noFill/>
        </p:spPr>
        <p:txBody>
          <a:bodyPr wrap="none" rtlCol="0">
            <a:spAutoFit/>
          </a:bodyPr>
          <a:lstStyle/>
          <a:p>
            <a:r>
              <a:rPr lang="en-GB" dirty="0"/>
              <a:t>https://www.scalyr.com/blog/function-as-a-service-faas/</a:t>
            </a:r>
          </a:p>
        </p:txBody>
      </p:sp>
    </p:spTree>
    <p:extLst>
      <p:ext uri="{BB962C8B-B14F-4D97-AF65-F5344CB8AC3E}">
        <p14:creationId xmlns:p14="http://schemas.microsoft.com/office/powerpoint/2010/main" val="686294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Amazon AWS Lambda</a:t>
            </a:r>
            <a:endParaRPr lang="en-GB" dirty="0"/>
          </a:p>
        </p:txBody>
      </p:sp>
      <p:sp>
        <p:nvSpPr>
          <p:cNvPr id="3" name="Content Placeholder 2"/>
          <p:cNvSpPr>
            <a:spLocks noGrp="1"/>
          </p:cNvSpPr>
          <p:nvPr>
            <p:ph idx="1"/>
          </p:nvPr>
        </p:nvSpPr>
        <p:spPr>
          <a:xfrm>
            <a:off x="1047750" y="1104900"/>
            <a:ext cx="7029450" cy="5554980"/>
          </a:xfrm>
        </p:spPr>
        <p:txBody>
          <a:bodyPr/>
          <a:lstStyle/>
          <a:p>
            <a:r>
              <a:rPr lang="en-GB" dirty="0" smtClean="0"/>
              <a:t>AWS Lambda is the most </a:t>
            </a:r>
            <a:r>
              <a:rPr lang="en-GB" dirty="0"/>
              <a:t>popular</a:t>
            </a:r>
            <a:r>
              <a:rPr lang="en-GB" dirty="0" smtClean="0"/>
              <a:t> </a:t>
            </a:r>
            <a:r>
              <a:rPr lang="en-GB" dirty="0" err="1"/>
              <a:t>serverless</a:t>
            </a:r>
            <a:r>
              <a:rPr lang="en-GB" dirty="0"/>
              <a:t> architectures offered by cloud </a:t>
            </a:r>
            <a:r>
              <a:rPr lang="en-GB" dirty="0" smtClean="0"/>
              <a:t>providers.</a:t>
            </a:r>
          </a:p>
          <a:p>
            <a:r>
              <a:rPr lang="en-GB" dirty="0" smtClean="0"/>
              <a:t>AWS Lambda </a:t>
            </a:r>
            <a:r>
              <a:rPr lang="en-GB" dirty="0"/>
              <a:t>is actually </a:t>
            </a:r>
            <a:r>
              <a:rPr lang="en-GB" dirty="0" smtClean="0"/>
              <a:t>container-based isolating the execution of each </a:t>
            </a:r>
            <a:r>
              <a:rPr lang="en-GB" b="1" dirty="0" smtClean="0"/>
              <a:t>Lambda function</a:t>
            </a:r>
          </a:p>
          <a:p>
            <a:pPr lvl="1"/>
            <a:r>
              <a:rPr lang="en-GB" dirty="0" smtClean="0"/>
              <a:t>It does take time to “spin up” the container to execute the function</a:t>
            </a:r>
          </a:p>
          <a:p>
            <a:r>
              <a:rPr lang="en-GB" dirty="0" smtClean="0"/>
              <a:t>Example:</a:t>
            </a:r>
          </a:p>
          <a:p>
            <a:pPr lvl="1"/>
            <a:r>
              <a:rPr lang="en-GB" dirty="0" smtClean="0"/>
              <a:t>After </a:t>
            </a:r>
            <a:r>
              <a:rPr lang="en-GB" dirty="0"/>
              <a:t>users upload or make changes to the S3 bucket, it will trigger to send an invocation request to the Lambda function. This could be thought of as a form of </a:t>
            </a:r>
            <a:r>
              <a:rPr lang="en-GB" b="1" dirty="0" err="1">
                <a:solidFill>
                  <a:srgbClr val="FF0000"/>
                </a:solidFill>
              </a:rPr>
              <a:t>WebHooks</a:t>
            </a:r>
            <a:r>
              <a:rPr lang="en-GB" dirty="0"/>
              <a:t>. </a:t>
            </a:r>
            <a:endParaRPr lang="en-GB" dirty="0" smtClean="0"/>
          </a:p>
          <a:p>
            <a:r>
              <a:rPr lang="en-GB" dirty="0" smtClean="0"/>
              <a:t>There are limitations imposed e.g.</a:t>
            </a:r>
          </a:p>
          <a:p>
            <a:pPr lvl="1"/>
            <a:r>
              <a:rPr lang="en-GB" dirty="0" smtClean="0"/>
              <a:t>The size of each HTTP Request is limited i.e. request body is limited to 128KB for </a:t>
            </a:r>
            <a:r>
              <a:rPr lang="en-GB" dirty="0" err="1" smtClean="0"/>
              <a:t>async</a:t>
            </a:r>
            <a:r>
              <a:rPr lang="en-GB" dirty="0" smtClean="0"/>
              <a:t> event-triggered calls</a:t>
            </a:r>
          </a:p>
          <a:p>
            <a:pPr lvl="1"/>
            <a:r>
              <a:rPr lang="en-GB" dirty="0"/>
              <a:t>AWS Lambda allows a function to run </a:t>
            </a:r>
            <a:r>
              <a:rPr lang="en-GB" dirty="0" smtClean="0"/>
              <a:t>for no </a:t>
            </a:r>
            <a:r>
              <a:rPr lang="en-GB" dirty="0"/>
              <a:t>longer than 5 </a:t>
            </a:r>
            <a:r>
              <a:rPr lang="en-GB" dirty="0" smtClean="0"/>
              <a:t>minutes before it is terminated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168978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9043" y="0"/>
            <a:ext cx="2754931" cy="2800952"/>
          </a:xfrm>
        </p:spPr>
        <p:txBody>
          <a:bodyPr/>
          <a:lstStyle/>
          <a:p>
            <a:r>
              <a:rPr lang="en-GB" dirty="0" smtClean="0"/>
              <a:t>Common Architecture of </a:t>
            </a:r>
            <a:r>
              <a:rPr lang="en-GB" dirty="0" err="1" smtClean="0"/>
              <a:t>Serverless</a:t>
            </a:r>
            <a:r>
              <a:rPr lang="en-GB" dirty="0" smtClean="0"/>
              <a:t> </a:t>
            </a:r>
            <a:r>
              <a:rPr lang="en-GB" dirty="0" err="1" smtClean="0"/>
              <a:t>FaaS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6" name="Picture 5"/>
          <p:cNvPicPr>
            <a:picLocks noChangeAspect="1"/>
          </p:cNvPicPr>
          <p:nvPr/>
        </p:nvPicPr>
        <p:blipFill>
          <a:blip r:embed="rId2"/>
          <a:stretch>
            <a:fillRect/>
          </a:stretch>
        </p:blipFill>
        <p:spPr>
          <a:xfrm>
            <a:off x="177116" y="123072"/>
            <a:ext cx="5660606" cy="6582627"/>
          </a:xfrm>
          <a:prstGeom prst="rect">
            <a:avLst/>
          </a:prstGeom>
        </p:spPr>
      </p:pic>
      <p:sp>
        <p:nvSpPr>
          <p:cNvPr id="7" name="TextBox 6"/>
          <p:cNvSpPr txBox="1"/>
          <p:nvPr/>
        </p:nvSpPr>
        <p:spPr>
          <a:xfrm>
            <a:off x="6468026" y="5331491"/>
            <a:ext cx="2370220" cy="646331"/>
          </a:xfrm>
          <a:prstGeom prst="rect">
            <a:avLst/>
          </a:prstGeom>
          <a:solidFill>
            <a:schemeClr val="bg1"/>
          </a:solidFill>
        </p:spPr>
        <p:txBody>
          <a:bodyPr wrap="square" rtlCol="0">
            <a:spAutoFit/>
          </a:bodyPr>
          <a:lstStyle/>
          <a:p>
            <a:r>
              <a:rPr lang="en-GB" dirty="0" smtClean="0"/>
              <a:t>Provisioning </a:t>
            </a:r>
            <a:r>
              <a:rPr lang="en-GB" dirty="0"/>
              <a:t>the cluster</a:t>
            </a:r>
          </a:p>
        </p:txBody>
      </p:sp>
      <p:cxnSp>
        <p:nvCxnSpPr>
          <p:cNvPr id="9" name="Straight Arrow Connector 8"/>
          <p:cNvCxnSpPr>
            <a:stCxn id="7" idx="1"/>
          </p:cNvCxnSpPr>
          <p:nvPr/>
        </p:nvCxnSpPr>
        <p:spPr bwMode="auto">
          <a:xfrm flipH="1">
            <a:off x="5505651" y="5654657"/>
            <a:ext cx="962375" cy="331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418295" y="6059368"/>
            <a:ext cx="2370220" cy="646331"/>
          </a:xfrm>
          <a:prstGeom prst="rect">
            <a:avLst/>
          </a:prstGeom>
          <a:solidFill>
            <a:schemeClr val="bg1"/>
          </a:solidFill>
        </p:spPr>
        <p:txBody>
          <a:bodyPr wrap="square" rtlCol="0">
            <a:spAutoFit/>
          </a:bodyPr>
          <a:lstStyle/>
          <a:p>
            <a:r>
              <a:rPr lang="en-GB" dirty="0" smtClean="0"/>
              <a:t>Hypervisor e.g. Hyper-V</a:t>
            </a:r>
            <a:endParaRPr lang="en-GB" dirty="0"/>
          </a:p>
        </p:txBody>
      </p:sp>
      <p:cxnSp>
        <p:nvCxnSpPr>
          <p:cNvPr id="12" name="Straight Arrow Connector 11"/>
          <p:cNvCxnSpPr>
            <a:stCxn id="10" idx="1"/>
          </p:cNvCxnSpPr>
          <p:nvPr/>
        </p:nvCxnSpPr>
        <p:spPr bwMode="auto">
          <a:xfrm flipH="1" flipV="1">
            <a:off x="5505651" y="6019014"/>
            <a:ext cx="912644" cy="36352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504923" y="4611841"/>
            <a:ext cx="2370220" cy="646331"/>
          </a:xfrm>
          <a:prstGeom prst="rect">
            <a:avLst/>
          </a:prstGeom>
          <a:solidFill>
            <a:schemeClr val="bg1"/>
          </a:solidFill>
        </p:spPr>
        <p:txBody>
          <a:bodyPr wrap="square" rtlCol="0">
            <a:spAutoFit/>
          </a:bodyPr>
          <a:lstStyle/>
          <a:p>
            <a:r>
              <a:rPr lang="en-GB" dirty="0"/>
              <a:t>Docker Swarm or </a:t>
            </a:r>
            <a:r>
              <a:rPr lang="en-GB" dirty="0" smtClean="0"/>
              <a:t>Kubernetes (optional)</a:t>
            </a:r>
            <a:endParaRPr lang="en-GB" dirty="0"/>
          </a:p>
        </p:txBody>
      </p:sp>
      <p:cxnSp>
        <p:nvCxnSpPr>
          <p:cNvPr id="16" name="Straight Arrow Connector 15"/>
          <p:cNvCxnSpPr/>
          <p:nvPr/>
        </p:nvCxnSpPr>
        <p:spPr bwMode="auto">
          <a:xfrm flipH="1">
            <a:off x="5399773" y="4959516"/>
            <a:ext cx="1068253" cy="36393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190150" y="262961"/>
            <a:ext cx="1169470" cy="1477328"/>
          </a:xfrm>
          <a:prstGeom prst="rect">
            <a:avLst/>
          </a:prstGeom>
          <a:solidFill>
            <a:schemeClr val="bg1"/>
          </a:solidFill>
        </p:spPr>
        <p:txBody>
          <a:bodyPr wrap="square" rtlCol="0">
            <a:spAutoFit/>
          </a:bodyPr>
          <a:lstStyle/>
          <a:p>
            <a:r>
              <a:rPr lang="en-GB" dirty="0" smtClean="0"/>
              <a:t>Stateless </a:t>
            </a:r>
            <a:r>
              <a:rPr lang="en-GB" dirty="0"/>
              <a:t>HTTP-based reverse proxy</a:t>
            </a:r>
          </a:p>
        </p:txBody>
      </p:sp>
      <p:cxnSp>
        <p:nvCxnSpPr>
          <p:cNvPr id="19" name="Straight Arrow Connector 18"/>
          <p:cNvCxnSpPr/>
          <p:nvPr/>
        </p:nvCxnSpPr>
        <p:spPr bwMode="auto">
          <a:xfrm>
            <a:off x="890337" y="1645920"/>
            <a:ext cx="157413" cy="44757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79376" y="3291059"/>
            <a:ext cx="1702830" cy="1477328"/>
          </a:xfrm>
          <a:prstGeom prst="rect">
            <a:avLst/>
          </a:prstGeom>
          <a:solidFill>
            <a:schemeClr val="bg1"/>
          </a:solidFill>
        </p:spPr>
        <p:txBody>
          <a:bodyPr wrap="square" rtlCol="0">
            <a:spAutoFit/>
          </a:bodyPr>
          <a:lstStyle/>
          <a:p>
            <a:r>
              <a:rPr lang="en-GB" dirty="0" smtClean="0"/>
              <a:t>Manages </a:t>
            </a:r>
            <a:r>
              <a:rPr lang="en-GB" dirty="0"/>
              <a:t>the </a:t>
            </a:r>
            <a:r>
              <a:rPr lang="en-GB" dirty="0" smtClean="0"/>
              <a:t>invocation</a:t>
            </a:r>
            <a:r>
              <a:rPr lang="en-GB" dirty="0"/>
              <a:t> </a:t>
            </a:r>
            <a:r>
              <a:rPr lang="en-GB" dirty="0" smtClean="0"/>
              <a:t>of the request </a:t>
            </a:r>
            <a:r>
              <a:rPr lang="en-GB" dirty="0" err="1" smtClean="0"/>
              <a:t>wiht</a:t>
            </a:r>
            <a:r>
              <a:rPr lang="en-GB" dirty="0" smtClean="0"/>
              <a:t> </a:t>
            </a:r>
            <a:r>
              <a:rPr lang="en-GB" dirty="0"/>
              <a:t>the rest of the platform</a:t>
            </a:r>
          </a:p>
        </p:txBody>
      </p:sp>
      <p:cxnSp>
        <p:nvCxnSpPr>
          <p:cNvPr id="22" name="Straight Arrow Connector 21"/>
          <p:cNvCxnSpPr/>
          <p:nvPr/>
        </p:nvCxnSpPr>
        <p:spPr bwMode="auto">
          <a:xfrm flipV="1">
            <a:off x="1496728" y="3590223"/>
            <a:ext cx="385011" cy="4331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TextBox 22"/>
          <p:cNvSpPr txBox="1"/>
          <p:nvPr/>
        </p:nvSpPr>
        <p:spPr>
          <a:xfrm>
            <a:off x="4258729" y="123072"/>
            <a:ext cx="2185214" cy="369332"/>
          </a:xfrm>
          <a:prstGeom prst="rect">
            <a:avLst/>
          </a:prstGeom>
          <a:noFill/>
        </p:spPr>
        <p:txBody>
          <a:bodyPr wrap="none" rtlCol="0">
            <a:spAutoFit/>
          </a:bodyPr>
          <a:lstStyle/>
          <a:p>
            <a:r>
              <a:rPr lang="en-GB" dirty="0"/>
              <a:t> </a:t>
            </a:r>
            <a:r>
              <a:rPr lang="en-GB" dirty="0" smtClean="0"/>
              <a:t>Function execution</a:t>
            </a:r>
            <a:endParaRPr lang="en-GB" dirty="0"/>
          </a:p>
        </p:txBody>
      </p:sp>
      <p:cxnSp>
        <p:nvCxnSpPr>
          <p:cNvPr id="25" name="Straight Arrow Connector 24"/>
          <p:cNvCxnSpPr/>
          <p:nvPr/>
        </p:nvCxnSpPr>
        <p:spPr bwMode="auto">
          <a:xfrm flipH="1">
            <a:off x="4206240" y="460077"/>
            <a:ext cx="231006" cy="27880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p:cNvSpPr txBox="1"/>
          <p:nvPr/>
        </p:nvSpPr>
        <p:spPr>
          <a:xfrm>
            <a:off x="6468027" y="2923093"/>
            <a:ext cx="2475948" cy="646331"/>
          </a:xfrm>
          <a:prstGeom prst="rect">
            <a:avLst/>
          </a:prstGeom>
          <a:solidFill>
            <a:schemeClr val="bg1"/>
          </a:solidFill>
        </p:spPr>
        <p:txBody>
          <a:bodyPr wrap="square" rtlCol="0">
            <a:spAutoFit/>
          </a:bodyPr>
          <a:lstStyle/>
          <a:p>
            <a:r>
              <a:rPr lang="en-GB" dirty="0" smtClean="0"/>
              <a:t>Starts </a:t>
            </a:r>
            <a:r>
              <a:rPr lang="en-GB" dirty="0"/>
              <a:t>the function container</a:t>
            </a:r>
          </a:p>
        </p:txBody>
      </p:sp>
      <p:cxnSp>
        <p:nvCxnSpPr>
          <p:cNvPr id="28" name="Straight Arrow Connector 27"/>
          <p:cNvCxnSpPr/>
          <p:nvPr/>
        </p:nvCxnSpPr>
        <p:spPr bwMode="auto">
          <a:xfrm flipH="1" flipV="1">
            <a:off x="5505651" y="2935705"/>
            <a:ext cx="912644" cy="2598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15894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Serverless</a:t>
            </a:r>
            <a:r>
              <a:rPr lang="en-GB" dirty="0" smtClean="0"/>
              <a:t> Technology Examples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63246" y="888775"/>
            <a:ext cx="5455340" cy="646331"/>
          </a:xfrm>
          <a:prstGeom prst="rect">
            <a:avLst/>
          </a:prstGeom>
          <a:noFill/>
        </p:spPr>
        <p:txBody>
          <a:bodyPr wrap="none" rtlCol="0">
            <a:spAutoFit/>
          </a:bodyPr>
          <a:lstStyle/>
          <a:p>
            <a:r>
              <a:rPr lang="en-GB" dirty="0"/>
              <a:t>https://docs.microsoft.com/en-us/dotnet/standard</a:t>
            </a:r>
            <a:r>
              <a:rPr lang="en-GB" dirty="0" smtClean="0"/>
              <a:t>/</a:t>
            </a:r>
          </a:p>
          <a:p>
            <a:r>
              <a:rPr lang="en-GB" dirty="0" err="1" smtClean="0"/>
              <a:t>serverless</a:t>
            </a:r>
            <a:r>
              <a:rPr lang="en-GB" dirty="0" smtClean="0"/>
              <a:t>-architecture/</a:t>
            </a:r>
            <a:r>
              <a:rPr lang="en-GB" dirty="0" err="1" smtClean="0"/>
              <a:t>serverless</a:t>
            </a:r>
            <a:r>
              <a:rPr lang="en-GB" dirty="0" smtClean="0"/>
              <a:t>-design-examples</a:t>
            </a:r>
            <a:endParaRPr lang="en-GB" dirty="0"/>
          </a:p>
        </p:txBody>
      </p:sp>
      <p:sp>
        <p:nvSpPr>
          <p:cNvPr id="6" name="AutoShape 2" descr="Serverless scheduling"/>
          <p:cNvSpPr>
            <a:spLocks noGrp="1" noChangeAspect="1" noChangeArrowheads="1"/>
          </p:cNvSpPr>
          <p:nvPr>
            <p:ph idx="1"/>
          </p:nvPr>
        </p:nvSpPr>
        <p:spPr bwMode="auto">
          <a:xfrm>
            <a:off x="1047750" y="5358269"/>
            <a:ext cx="7029450" cy="124352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The database must be scrubbed periodically. </a:t>
            </a:r>
            <a:endParaRPr lang="en-GB" dirty="0" smtClean="0"/>
          </a:p>
          <a:p>
            <a:r>
              <a:rPr lang="en-GB" dirty="0" smtClean="0"/>
              <a:t>The </a:t>
            </a:r>
            <a:r>
              <a:rPr lang="en-GB" dirty="0" err="1"/>
              <a:t>serverless</a:t>
            </a:r>
            <a:r>
              <a:rPr lang="en-GB" dirty="0"/>
              <a:t> function finds invalid data and cleans it</a:t>
            </a:r>
          </a:p>
        </p:txBody>
      </p:sp>
      <p:pic>
        <p:nvPicPr>
          <p:cNvPr id="9" name="Picture 8"/>
          <p:cNvPicPr>
            <a:picLocks noChangeAspect="1"/>
          </p:cNvPicPr>
          <p:nvPr/>
        </p:nvPicPr>
        <p:blipFill>
          <a:blip r:embed="rId2"/>
          <a:stretch>
            <a:fillRect/>
          </a:stretch>
        </p:blipFill>
        <p:spPr>
          <a:xfrm>
            <a:off x="312566" y="2595806"/>
            <a:ext cx="8624130" cy="2214987"/>
          </a:xfrm>
          <a:prstGeom prst="rect">
            <a:avLst/>
          </a:prstGeom>
        </p:spPr>
      </p:pic>
      <p:sp>
        <p:nvSpPr>
          <p:cNvPr id="10" name="Title 1"/>
          <p:cNvSpPr txBox="1">
            <a:spLocks/>
          </p:cNvSpPr>
          <p:nvPr/>
        </p:nvSpPr>
        <p:spPr bwMode="auto">
          <a:xfrm>
            <a:off x="258146" y="1579331"/>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a:lstStyle>
          <a:p>
            <a:r>
              <a:rPr lang="en-GB" dirty="0" smtClean="0"/>
              <a:t>Scheduling</a:t>
            </a:r>
            <a:endParaRPr lang="en-GB" dirty="0"/>
          </a:p>
        </p:txBody>
      </p:sp>
    </p:spTree>
    <p:extLst>
      <p:ext uri="{BB962C8B-B14F-4D97-AF65-F5344CB8AC3E}">
        <p14:creationId xmlns:p14="http://schemas.microsoft.com/office/powerpoint/2010/main" val="1653797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Command and Query Responsibility Segregation (CQRS</a:t>
            </a:r>
            <a:r>
              <a:rPr lang="en-GB" dirty="0" smtClean="0"/>
              <a:t>)</a:t>
            </a:r>
            <a:endParaRPr lang="en-GB" dirty="0"/>
          </a:p>
        </p:txBody>
      </p:sp>
      <p:sp>
        <p:nvSpPr>
          <p:cNvPr id="3" name="Content Placeholder 2"/>
          <p:cNvSpPr>
            <a:spLocks noGrp="1"/>
          </p:cNvSpPr>
          <p:nvPr>
            <p:ph idx="1"/>
          </p:nvPr>
        </p:nvSpPr>
        <p:spPr>
          <a:xfrm>
            <a:off x="1047750" y="4443903"/>
            <a:ext cx="7029450" cy="2218986"/>
          </a:xfrm>
        </p:spPr>
        <p:txBody>
          <a:bodyPr/>
          <a:lstStyle/>
          <a:p>
            <a:r>
              <a:rPr lang="en-GB" dirty="0" smtClean="0"/>
              <a:t>A </a:t>
            </a:r>
            <a:r>
              <a:rPr lang="en-GB" dirty="0"/>
              <a:t>pattern that provides different interfaces for reading (or querying) data and operations that modify </a:t>
            </a:r>
            <a:r>
              <a:rPr lang="en-GB" dirty="0" smtClean="0"/>
              <a:t>data</a:t>
            </a:r>
          </a:p>
          <a:p>
            <a:pPr lvl="1"/>
            <a:r>
              <a:rPr lang="en-GB" dirty="0"/>
              <a:t>a special "flattened" entity that models data the way it's </a:t>
            </a:r>
            <a:r>
              <a:rPr lang="en-GB" dirty="0" smtClean="0"/>
              <a:t>consumed e.g. a merge of multiple database tables</a:t>
            </a:r>
          </a:p>
          <a:p>
            <a:pPr lvl="1"/>
            <a:r>
              <a:rPr lang="en-GB" dirty="0"/>
              <a:t>Update operations could be encapsulated as isolated events that then trigger updates </a:t>
            </a:r>
            <a:r>
              <a:rPr lang="en-GB" dirty="0" smtClean="0"/>
              <a:t>to the flat table (for reads) and the main database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337966" y="955558"/>
            <a:ext cx="8525217" cy="3488345"/>
          </a:xfrm>
          <a:prstGeom prst="rect">
            <a:avLst/>
          </a:prstGeom>
        </p:spPr>
      </p:pic>
      <p:sp>
        <p:nvSpPr>
          <p:cNvPr id="6" name="TextBox 5"/>
          <p:cNvSpPr txBox="1"/>
          <p:nvPr/>
        </p:nvSpPr>
        <p:spPr>
          <a:xfrm>
            <a:off x="2469463" y="2350481"/>
            <a:ext cx="2262158" cy="369332"/>
          </a:xfrm>
          <a:prstGeom prst="rect">
            <a:avLst/>
          </a:prstGeom>
          <a:noFill/>
        </p:spPr>
        <p:txBody>
          <a:bodyPr wrap="none" rtlCol="0">
            <a:spAutoFit/>
          </a:bodyPr>
          <a:lstStyle/>
          <a:p>
            <a:r>
              <a:rPr lang="en-GB" dirty="0" err="1" smtClean="0"/>
              <a:t>Serverless</a:t>
            </a:r>
            <a:r>
              <a:rPr lang="en-GB" dirty="0" smtClean="0"/>
              <a:t> functions</a:t>
            </a:r>
            <a:endParaRPr lang="en-GB" dirty="0"/>
          </a:p>
        </p:txBody>
      </p:sp>
      <p:cxnSp>
        <p:nvCxnSpPr>
          <p:cNvPr id="8" name="Straight Arrow Connector 7"/>
          <p:cNvCxnSpPr/>
          <p:nvPr/>
        </p:nvCxnSpPr>
        <p:spPr bwMode="auto">
          <a:xfrm flipH="1" flipV="1">
            <a:off x="3267378" y="1910339"/>
            <a:ext cx="133957" cy="2562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a:off x="3424632" y="2830821"/>
            <a:ext cx="175910" cy="33754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6306643" y="2507655"/>
            <a:ext cx="2254531" cy="646331"/>
          </a:xfrm>
          <a:prstGeom prst="rect">
            <a:avLst/>
          </a:prstGeom>
          <a:noFill/>
        </p:spPr>
        <p:txBody>
          <a:bodyPr wrap="square" rtlCol="0">
            <a:spAutoFit/>
          </a:bodyPr>
          <a:lstStyle/>
          <a:p>
            <a:r>
              <a:rPr lang="en-GB" dirty="0" smtClean="0"/>
              <a:t>May be a </a:t>
            </a:r>
            <a:r>
              <a:rPr lang="en-GB" dirty="0" err="1" smtClean="0"/>
              <a:t>serverless</a:t>
            </a:r>
            <a:r>
              <a:rPr lang="en-GB" dirty="0" smtClean="0"/>
              <a:t> function</a:t>
            </a:r>
            <a:endParaRPr lang="en-GB" dirty="0"/>
          </a:p>
        </p:txBody>
      </p:sp>
      <p:cxnSp>
        <p:nvCxnSpPr>
          <p:cNvPr id="13" name="Straight Arrow Connector 12"/>
          <p:cNvCxnSpPr>
            <a:stCxn id="11" idx="1"/>
          </p:cNvCxnSpPr>
          <p:nvPr/>
        </p:nvCxnSpPr>
        <p:spPr bwMode="auto">
          <a:xfrm flipH="1" flipV="1">
            <a:off x="6057172" y="2699730"/>
            <a:ext cx="249471" cy="13109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357681" y="3520573"/>
            <a:ext cx="2111782" cy="923330"/>
          </a:xfrm>
          <a:prstGeom prst="rect">
            <a:avLst/>
          </a:prstGeom>
          <a:noFill/>
        </p:spPr>
        <p:txBody>
          <a:bodyPr wrap="square" rtlCol="0">
            <a:spAutoFit/>
          </a:bodyPr>
          <a:lstStyle/>
          <a:p>
            <a:r>
              <a:rPr lang="en-GB" dirty="0"/>
              <a:t>Processing of events is handled </a:t>
            </a:r>
            <a:r>
              <a:rPr lang="en-GB" dirty="0" smtClean="0"/>
              <a:t>at </a:t>
            </a:r>
            <a:r>
              <a:rPr lang="en-GB" dirty="0"/>
              <a:t>the back end</a:t>
            </a:r>
          </a:p>
        </p:txBody>
      </p:sp>
    </p:spTree>
    <p:extLst>
      <p:ext uri="{BB962C8B-B14F-4D97-AF65-F5344CB8AC3E}">
        <p14:creationId xmlns:p14="http://schemas.microsoft.com/office/powerpoint/2010/main" val="3569036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 Based Processing</a:t>
            </a:r>
            <a:endParaRPr lang="en-GB" dirty="0"/>
          </a:p>
        </p:txBody>
      </p:sp>
      <p:sp>
        <p:nvSpPr>
          <p:cNvPr id="3" name="Content Placeholder 2"/>
          <p:cNvSpPr>
            <a:spLocks noGrp="1"/>
          </p:cNvSpPr>
          <p:nvPr>
            <p:ph idx="1"/>
          </p:nvPr>
        </p:nvSpPr>
        <p:spPr/>
        <p:txBody>
          <a:bodyPr/>
          <a:lstStyle/>
          <a:p>
            <a:r>
              <a:rPr lang="en-GB" dirty="0"/>
              <a:t>In message-based systems, events are often collected in queues or publisher/subscriber topics to be acted upon. </a:t>
            </a:r>
            <a:endParaRPr lang="en-GB" dirty="0" smtClean="0"/>
          </a:p>
          <a:p>
            <a:r>
              <a:rPr lang="en-GB" dirty="0" smtClean="0"/>
              <a:t>These </a:t>
            </a:r>
            <a:r>
              <a:rPr lang="en-GB" dirty="0"/>
              <a:t>events can trigger </a:t>
            </a:r>
            <a:r>
              <a:rPr lang="en-GB" dirty="0" err="1"/>
              <a:t>serverless</a:t>
            </a:r>
            <a:r>
              <a:rPr lang="en-GB" dirty="0"/>
              <a:t> functions to execute a piece of business logic. </a:t>
            </a:r>
            <a:endParaRPr lang="en-GB" dirty="0" smtClean="0"/>
          </a:p>
          <a:p>
            <a:endParaRPr lang="en-GB" dirty="0" smtClean="0"/>
          </a:p>
          <a:p>
            <a:r>
              <a:rPr lang="en-GB" dirty="0" smtClean="0"/>
              <a:t>Example: Event-sourced </a:t>
            </a:r>
            <a:r>
              <a:rPr lang="en-GB" dirty="0"/>
              <a:t>systems. </a:t>
            </a:r>
            <a:r>
              <a:rPr lang="en-GB" dirty="0" smtClean="0"/>
              <a:t/>
            </a:r>
            <a:br>
              <a:rPr lang="en-GB" dirty="0" smtClean="0"/>
            </a:br>
            <a:r>
              <a:rPr lang="en-GB" dirty="0" smtClean="0"/>
              <a:t>An </a:t>
            </a:r>
            <a:r>
              <a:rPr lang="en-GB" dirty="0"/>
              <a:t>"event" is raised to mark a task as complete. </a:t>
            </a:r>
            <a:endParaRPr lang="en-GB" dirty="0" smtClean="0"/>
          </a:p>
          <a:p>
            <a:pPr lvl="1"/>
            <a:r>
              <a:rPr lang="en-GB" dirty="0" smtClean="0"/>
              <a:t>A </a:t>
            </a:r>
            <a:r>
              <a:rPr lang="en-GB" dirty="0" err="1"/>
              <a:t>serverless</a:t>
            </a:r>
            <a:r>
              <a:rPr lang="en-GB" dirty="0"/>
              <a:t> function triggered by the event updates the appropriate database document. </a:t>
            </a:r>
            <a:endParaRPr lang="en-GB" dirty="0" smtClean="0"/>
          </a:p>
          <a:p>
            <a:pPr lvl="1"/>
            <a:r>
              <a:rPr lang="en-GB" dirty="0" smtClean="0"/>
              <a:t>A </a:t>
            </a:r>
            <a:r>
              <a:rPr lang="en-GB" dirty="0"/>
              <a:t>second </a:t>
            </a:r>
            <a:r>
              <a:rPr lang="en-GB" dirty="0" err="1"/>
              <a:t>serverless</a:t>
            </a:r>
            <a:r>
              <a:rPr lang="en-GB" dirty="0"/>
              <a:t> function may use the event to update the read model for the system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188334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757146"/>
          </a:xfrm>
        </p:spPr>
        <p:txBody>
          <a:bodyPr/>
          <a:lstStyle/>
          <a:p>
            <a:r>
              <a:rPr lang="en-GB" b="0"/>
              <a:t>Extract, Transform, and Load (ETL)</a:t>
            </a:r>
            <a:endParaRPr lang="en-GB"/>
          </a:p>
        </p:txBody>
      </p:sp>
      <p:sp>
        <p:nvSpPr>
          <p:cNvPr id="3" name="Content Placeholder 2"/>
          <p:cNvSpPr>
            <a:spLocks noGrp="1"/>
          </p:cNvSpPr>
          <p:nvPr>
            <p:ph idx="1"/>
          </p:nvPr>
        </p:nvSpPr>
        <p:spPr>
          <a:xfrm>
            <a:off x="524178" y="4267199"/>
            <a:ext cx="8171357" cy="2168545"/>
          </a:xfrm>
        </p:spPr>
        <p:txBody>
          <a:bodyPr/>
          <a:lstStyle/>
          <a:p>
            <a:r>
              <a:rPr lang="en-GB" dirty="0"/>
              <a:t>One </a:t>
            </a:r>
            <a:r>
              <a:rPr lang="en-GB" dirty="0" err="1"/>
              <a:t>serverless</a:t>
            </a:r>
            <a:r>
              <a:rPr lang="en-GB" dirty="0"/>
              <a:t> function may download the file, another applies the transformation, and another loads the data. </a:t>
            </a:r>
            <a:endParaRPr lang="en-GB" dirty="0" smtClean="0"/>
          </a:p>
          <a:p>
            <a:r>
              <a:rPr lang="en-GB" dirty="0" smtClean="0"/>
              <a:t>The </a:t>
            </a:r>
            <a:r>
              <a:rPr lang="en-GB" dirty="0"/>
              <a:t>code can be tested and deployed independently, making it easier to maintain and scale where needed.</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2017395" y="962824"/>
            <a:ext cx="4469106" cy="3098697"/>
          </a:xfrm>
          <a:prstGeom prst="rect">
            <a:avLst/>
          </a:prstGeom>
        </p:spPr>
      </p:pic>
    </p:spTree>
    <p:extLst>
      <p:ext uri="{BB962C8B-B14F-4D97-AF65-F5344CB8AC3E}">
        <p14:creationId xmlns:p14="http://schemas.microsoft.com/office/powerpoint/2010/main" val="4605888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Asynchronous background processing and </a:t>
            </a:r>
            <a:r>
              <a:rPr lang="en-GB" dirty="0" smtClean="0"/>
              <a:t>messaging</a:t>
            </a:r>
            <a:endParaRPr lang="en-GB" dirty="0"/>
          </a:p>
        </p:txBody>
      </p:sp>
      <p:sp>
        <p:nvSpPr>
          <p:cNvPr id="3" name="Content Placeholder 2"/>
          <p:cNvSpPr>
            <a:spLocks noGrp="1"/>
          </p:cNvSpPr>
          <p:nvPr>
            <p:ph idx="1"/>
          </p:nvPr>
        </p:nvSpPr>
        <p:spPr/>
        <p:txBody>
          <a:bodyPr/>
          <a:lstStyle/>
          <a:p>
            <a:r>
              <a:rPr lang="en-GB" dirty="0"/>
              <a:t>Asynchronous messaging and background processing allow applications to kick off processes without having to wait. </a:t>
            </a:r>
            <a:endParaRPr lang="en-GB" dirty="0" smtClean="0"/>
          </a:p>
          <a:p>
            <a:r>
              <a:rPr lang="en-GB" dirty="0" smtClean="0"/>
              <a:t>An </a:t>
            </a:r>
            <a:r>
              <a:rPr lang="en-GB" dirty="0"/>
              <a:t>example of asynchronous processing is an OCR </a:t>
            </a:r>
            <a:r>
              <a:rPr lang="en-GB" dirty="0" smtClean="0"/>
              <a:t>app.</a:t>
            </a:r>
          </a:p>
          <a:p>
            <a:pPr lvl="1"/>
            <a:r>
              <a:rPr lang="en-GB" dirty="0" smtClean="0"/>
              <a:t>An </a:t>
            </a:r>
            <a:r>
              <a:rPr lang="en-GB" dirty="0"/>
              <a:t>image is submitted and queued for processing. </a:t>
            </a:r>
            <a:endParaRPr lang="en-GB" dirty="0" smtClean="0"/>
          </a:p>
          <a:p>
            <a:pPr lvl="1"/>
            <a:r>
              <a:rPr lang="en-GB" dirty="0" smtClean="0"/>
              <a:t>Scanning </a:t>
            </a:r>
            <a:r>
              <a:rPr lang="en-GB" dirty="0"/>
              <a:t>the image to extract text may take time, and once it's finished a notification is sent. </a:t>
            </a:r>
            <a:endParaRPr lang="en-GB" dirty="0" smtClean="0"/>
          </a:p>
          <a:p>
            <a:pPr lvl="1"/>
            <a:r>
              <a:rPr lang="en-GB" dirty="0" err="1" smtClean="0"/>
              <a:t>Serverless</a:t>
            </a:r>
            <a:r>
              <a:rPr lang="en-GB" dirty="0" smtClean="0"/>
              <a:t> </a:t>
            </a:r>
            <a:r>
              <a:rPr lang="en-GB" dirty="0"/>
              <a:t>can handle both the invocation and the result in this scenario.</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6455799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Single Page Application</a:t>
            </a:r>
            <a:endParaRPr lang="en-GB" dirty="0"/>
          </a:p>
        </p:txBody>
      </p:sp>
      <p:sp>
        <p:nvSpPr>
          <p:cNvPr id="3" name="Content Placeholder 2"/>
          <p:cNvSpPr>
            <a:spLocks noGrp="1"/>
          </p:cNvSpPr>
          <p:nvPr>
            <p:ph idx="1"/>
          </p:nvPr>
        </p:nvSpPr>
        <p:spPr>
          <a:xfrm>
            <a:off x="489233" y="3601929"/>
            <a:ext cx="8107292" cy="2635798"/>
          </a:xfrm>
        </p:spPr>
        <p:txBody>
          <a:bodyPr/>
          <a:lstStyle/>
          <a:p>
            <a:r>
              <a:rPr lang="en-GB" dirty="0" smtClean="0"/>
              <a:t>Single Page Applications (SPA)</a:t>
            </a:r>
          </a:p>
          <a:p>
            <a:pPr lvl="1"/>
            <a:r>
              <a:rPr lang="en-GB" dirty="0" smtClean="0"/>
              <a:t>Rely </a:t>
            </a:r>
            <a:r>
              <a:rPr lang="en-GB" dirty="0"/>
              <a:t>on API calls and the returned data to dynamically render new UI without reloading a full page. </a:t>
            </a:r>
            <a:endParaRPr lang="en-GB" dirty="0" smtClean="0"/>
          </a:p>
          <a:p>
            <a:pPr lvl="1"/>
            <a:r>
              <a:rPr lang="en-GB" dirty="0" err="1" smtClean="0"/>
              <a:t>Serverless</a:t>
            </a:r>
            <a:r>
              <a:rPr lang="en-GB" dirty="0" smtClean="0"/>
              <a:t> </a:t>
            </a:r>
            <a:r>
              <a:rPr lang="en-GB" dirty="0"/>
              <a:t>endpoints triggered by HTTP calls can be used to handle the API requests. </a:t>
            </a:r>
            <a:endParaRPr lang="en-GB" dirty="0" smtClean="0"/>
          </a:p>
          <a:p>
            <a:r>
              <a:rPr lang="en-GB" dirty="0" smtClean="0"/>
              <a:t>Example </a:t>
            </a:r>
            <a:r>
              <a:rPr lang="en-GB" dirty="0"/>
              <a:t>an ad </a:t>
            </a:r>
            <a:r>
              <a:rPr lang="en-GB" dirty="0" smtClean="0"/>
              <a:t>service.</a:t>
            </a:r>
          </a:p>
          <a:p>
            <a:pPr lvl="1"/>
            <a:r>
              <a:rPr lang="en-GB" dirty="0" smtClean="0"/>
              <a:t>A </a:t>
            </a:r>
            <a:r>
              <a:rPr lang="en-GB" dirty="0" err="1"/>
              <a:t>serverless</a:t>
            </a:r>
            <a:r>
              <a:rPr lang="en-GB" dirty="0"/>
              <a:t> function with user profile information to request custom advertising. </a:t>
            </a:r>
            <a:endParaRPr lang="en-GB" dirty="0" smtClean="0"/>
          </a:p>
          <a:p>
            <a:pPr lvl="1"/>
            <a:r>
              <a:rPr lang="en-GB" dirty="0" smtClean="0"/>
              <a:t>The </a:t>
            </a:r>
            <a:r>
              <a:rPr lang="en-GB" dirty="0" err="1"/>
              <a:t>serverless</a:t>
            </a:r>
            <a:r>
              <a:rPr lang="en-GB" dirty="0"/>
              <a:t> function returns the custom ad and the web page renders it.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26959" y="823825"/>
            <a:ext cx="9033871" cy="2612459"/>
          </a:xfrm>
          <a:prstGeom prst="rect">
            <a:avLst/>
          </a:prstGeom>
        </p:spPr>
      </p:pic>
    </p:spTree>
    <p:extLst>
      <p:ext uri="{BB962C8B-B14F-4D97-AF65-F5344CB8AC3E}">
        <p14:creationId xmlns:p14="http://schemas.microsoft.com/office/powerpoint/2010/main" val="27538282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Stream Processing</a:t>
            </a:r>
            <a:endParaRPr lang="en-GB" dirty="0"/>
          </a:p>
        </p:txBody>
      </p:sp>
      <p:sp>
        <p:nvSpPr>
          <p:cNvPr id="3" name="Content Placeholder 2"/>
          <p:cNvSpPr>
            <a:spLocks noGrp="1"/>
          </p:cNvSpPr>
          <p:nvPr>
            <p:ph idx="1"/>
          </p:nvPr>
        </p:nvSpPr>
        <p:spPr>
          <a:xfrm>
            <a:off x="366925" y="3611006"/>
            <a:ext cx="8427623" cy="2565622"/>
          </a:xfrm>
        </p:spPr>
        <p:txBody>
          <a:bodyPr/>
          <a:lstStyle/>
          <a:p>
            <a:r>
              <a:rPr lang="en-GB" dirty="0"/>
              <a:t>Devices and sensors often generate streams of </a:t>
            </a:r>
            <a:r>
              <a:rPr lang="en-GB" dirty="0" smtClean="0"/>
              <a:t>data</a:t>
            </a:r>
          </a:p>
          <a:p>
            <a:r>
              <a:rPr lang="en-GB" dirty="0" smtClean="0"/>
              <a:t>A </a:t>
            </a:r>
            <a:r>
              <a:rPr lang="en-GB" dirty="0" err="1" smtClean="0"/>
              <a:t>serverless</a:t>
            </a:r>
            <a:r>
              <a:rPr lang="en-GB" dirty="0" smtClean="0"/>
              <a:t> function is </a:t>
            </a:r>
            <a:r>
              <a:rPr lang="en-GB" dirty="0"/>
              <a:t>an ideal mechanism for processing the messages and streams of data as they come in. </a:t>
            </a:r>
            <a:endParaRPr lang="en-GB" dirty="0" smtClean="0"/>
          </a:p>
          <a:p>
            <a:r>
              <a:rPr lang="en-GB" dirty="0" err="1" smtClean="0"/>
              <a:t>Serverless</a:t>
            </a:r>
            <a:r>
              <a:rPr lang="en-GB" dirty="0" smtClean="0"/>
              <a:t> </a:t>
            </a:r>
            <a:r>
              <a:rPr lang="en-GB" dirty="0"/>
              <a:t>can scale quickly to meet the demand of large volumes of data. </a:t>
            </a:r>
            <a:endParaRPr lang="en-GB" dirty="0" smtClean="0"/>
          </a:p>
          <a:p>
            <a:r>
              <a:rPr lang="en-GB" dirty="0" smtClean="0"/>
              <a:t>The </a:t>
            </a:r>
            <a:r>
              <a:rPr lang="en-GB" dirty="0" err="1"/>
              <a:t>serverless</a:t>
            </a:r>
            <a:r>
              <a:rPr lang="en-GB" dirty="0"/>
              <a:t> code can apply business logic to parse the data and output in a structured format for action and analytics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72562" y="1117304"/>
            <a:ext cx="8847604" cy="2272382"/>
          </a:xfrm>
          <a:prstGeom prst="rect">
            <a:avLst/>
          </a:prstGeom>
        </p:spPr>
      </p:pic>
    </p:spTree>
    <p:extLst>
      <p:ext uri="{BB962C8B-B14F-4D97-AF65-F5344CB8AC3E}">
        <p14:creationId xmlns:p14="http://schemas.microsoft.com/office/powerpoint/2010/main" val="3882229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API Gateway</a:t>
            </a:r>
            <a:endParaRPr lang="en-GB" dirty="0"/>
          </a:p>
        </p:txBody>
      </p:sp>
      <p:sp>
        <p:nvSpPr>
          <p:cNvPr id="3" name="Content Placeholder 2"/>
          <p:cNvSpPr>
            <a:spLocks noGrp="1"/>
          </p:cNvSpPr>
          <p:nvPr>
            <p:ph idx="1"/>
          </p:nvPr>
        </p:nvSpPr>
        <p:spPr>
          <a:xfrm>
            <a:off x="204759" y="4455516"/>
            <a:ext cx="6551319" cy="2315121"/>
          </a:xfrm>
          <a:solidFill>
            <a:schemeClr val="bg1"/>
          </a:solidFill>
        </p:spPr>
        <p:txBody>
          <a:bodyPr/>
          <a:lstStyle/>
          <a:p>
            <a:r>
              <a:rPr lang="en-GB" dirty="0"/>
              <a:t>P</a:t>
            </a:r>
            <a:r>
              <a:rPr lang="en-GB" dirty="0" smtClean="0"/>
              <a:t>rovides </a:t>
            </a:r>
            <a:r>
              <a:rPr lang="en-GB" dirty="0"/>
              <a:t>a single point of entry for clients and then intelligently routes requests to back-end </a:t>
            </a:r>
            <a:r>
              <a:rPr lang="en-GB" dirty="0" smtClean="0"/>
              <a:t>services.</a:t>
            </a:r>
          </a:p>
          <a:p>
            <a:pPr lvl="1"/>
            <a:r>
              <a:rPr lang="en-GB" dirty="0" smtClean="0"/>
              <a:t>Manage </a:t>
            </a:r>
            <a:r>
              <a:rPr lang="en-GB" dirty="0"/>
              <a:t>large sets of services. </a:t>
            </a:r>
            <a:endParaRPr lang="en-GB" dirty="0" smtClean="0"/>
          </a:p>
          <a:p>
            <a:pPr lvl="1"/>
            <a:r>
              <a:rPr lang="en-GB" dirty="0" smtClean="0"/>
              <a:t>Handle </a:t>
            </a:r>
            <a:r>
              <a:rPr lang="en-GB" dirty="0"/>
              <a:t>versioning and simplify development by easily connecting clients to disparate environments. </a:t>
            </a:r>
            <a:r>
              <a:rPr lang="en-GB" dirty="0" smtClean="0"/>
              <a:t>	</a:t>
            </a:r>
          </a:p>
          <a:p>
            <a:pPr lvl="1"/>
            <a:r>
              <a:rPr lang="en-GB" dirty="0" smtClean="0"/>
              <a:t>Handle </a:t>
            </a:r>
            <a:r>
              <a:rPr lang="en-GB" dirty="0"/>
              <a:t>back-end scaling of individual </a:t>
            </a:r>
            <a:r>
              <a:rPr lang="en-GB" dirty="0" err="1"/>
              <a:t>microservices</a:t>
            </a:r>
            <a:r>
              <a:rPr lang="en-GB" dirty="0"/>
              <a:t> while presenting a single front end via an API gateway</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7" name="Picture 6"/>
          <p:cNvPicPr>
            <a:picLocks noChangeAspect="1"/>
          </p:cNvPicPr>
          <p:nvPr/>
        </p:nvPicPr>
        <p:blipFill>
          <a:blip r:embed="rId2"/>
          <a:stretch>
            <a:fillRect/>
          </a:stretch>
        </p:blipFill>
        <p:spPr>
          <a:xfrm>
            <a:off x="120768" y="906296"/>
            <a:ext cx="8845943" cy="3252185"/>
          </a:xfrm>
          <a:prstGeom prst="rect">
            <a:avLst/>
          </a:prstGeom>
        </p:spPr>
      </p:pic>
    </p:spTree>
    <p:extLst>
      <p:ext uri="{BB962C8B-B14F-4D97-AF65-F5344CB8AC3E}">
        <p14:creationId xmlns:p14="http://schemas.microsoft.com/office/powerpoint/2010/main" val="5544008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API Gateway Benefits</a:t>
            </a:r>
            <a:endParaRPr lang="en-GB" dirty="0"/>
          </a:p>
        </p:txBody>
      </p:sp>
      <p:sp>
        <p:nvSpPr>
          <p:cNvPr id="3" name="Content Placeholder 2"/>
          <p:cNvSpPr>
            <a:spLocks noGrp="1"/>
          </p:cNvSpPr>
          <p:nvPr>
            <p:ph idx="1"/>
          </p:nvPr>
        </p:nvSpPr>
        <p:spPr>
          <a:xfrm>
            <a:off x="1047750" y="1087655"/>
            <a:ext cx="7029450" cy="4751170"/>
          </a:xfrm>
        </p:spPr>
        <p:txBody>
          <a:bodyPr/>
          <a:lstStyle/>
          <a:p>
            <a:r>
              <a:rPr lang="en-GB" dirty="0" smtClean="0"/>
              <a:t>Hides details of service from consumer</a:t>
            </a:r>
          </a:p>
          <a:p>
            <a:pPr lvl="1"/>
            <a:r>
              <a:rPr lang="en-GB" dirty="0" smtClean="0"/>
              <a:t>The gateway maps between the API seen by the consumer and the internal service providing the functionality…hence we can change the internal workings without affecting the user</a:t>
            </a:r>
          </a:p>
          <a:p>
            <a:r>
              <a:rPr lang="en-GB" dirty="0" smtClean="0"/>
              <a:t>Simpler approach to creating, maintaining, monitoring and securing services</a:t>
            </a:r>
          </a:p>
          <a:p>
            <a:r>
              <a:rPr lang="en-GB" dirty="0" smtClean="0"/>
              <a:t>Provides load balancing</a:t>
            </a:r>
          </a:p>
          <a:p>
            <a:r>
              <a:rPr lang="en-GB" dirty="0" smtClean="0"/>
              <a:t>Access security</a:t>
            </a:r>
          </a:p>
          <a:p>
            <a:r>
              <a:rPr lang="en-GB" dirty="0" smtClean="0"/>
              <a:t>Example:</a:t>
            </a:r>
            <a:br>
              <a:rPr lang="en-GB" dirty="0" smtClean="0"/>
            </a:br>
            <a:r>
              <a:rPr lang="en-GB" dirty="0" smtClean="0"/>
              <a:t>Amazon Web Services (AWS) Gateway</a:t>
            </a:r>
          </a:p>
          <a:p>
            <a:pPr lvl="1"/>
            <a:r>
              <a:rPr lang="en-GB" dirty="0" smtClean="0"/>
              <a:t>Uses REST web service </a:t>
            </a:r>
          </a:p>
          <a:p>
            <a:pPr lvl="1"/>
            <a:r>
              <a:rPr lang="en-GB" dirty="0" smtClean="0"/>
              <a:t>Provided and managed by Amazon</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828517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DOCKER</a:t>
            </a:r>
            <a:endParaRPr lang="en-GB"/>
          </a:p>
        </p:txBody>
      </p:sp>
      <p:sp>
        <p:nvSpPr>
          <p:cNvPr id="3" name="Content Placeholder 2"/>
          <p:cNvSpPr>
            <a:spLocks noGrp="1"/>
          </p:cNvSpPr>
          <p:nvPr>
            <p:ph idx="1"/>
          </p:nvPr>
        </p:nvSpPr>
        <p:spPr/>
        <p:txBody>
          <a:bodyPr/>
          <a:lstStyle/>
          <a:p>
            <a:r>
              <a:rPr lang="en-GB" dirty="0" smtClean="0"/>
              <a:t>SEE NOTES ON DOCKER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089149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Circuit Breaker P</a:t>
            </a:r>
            <a:r>
              <a:rPr lang="en-GB" dirty="0" smtClean="0"/>
              <a:t>attern</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Handle </a:t>
            </a:r>
            <a:r>
              <a:rPr lang="en-GB" dirty="0"/>
              <a:t>faults that might take a variable amount of time to recover </a:t>
            </a:r>
            <a:r>
              <a:rPr lang="en-GB" dirty="0" smtClean="0"/>
              <a:t>from</a:t>
            </a:r>
          </a:p>
          <a:p>
            <a:pPr lvl="1"/>
            <a:r>
              <a:rPr lang="en-GB" dirty="0" smtClean="0"/>
              <a:t>Example: when trying </a:t>
            </a:r>
            <a:r>
              <a:rPr lang="en-GB" dirty="0"/>
              <a:t>to connect to a remote service or </a:t>
            </a:r>
            <a:r>
              <a:rPr lang="en-GB" dirty="0" smtClean="0"/>
              <a:t>resource</a:t>
            </a:r>
          </a:p>
          <a:p>
            <a:pPr lvl="1"/>
            <a:r>
              <a:rPr lang="en-GB" dirty="0"/>
              <a:t>faults are due to unanticipated events that might take much longer to fix. </a:t>
            </a:r>
            <a:r>
              <a:rPr lang="en-GB" dirty="0" smtClean="0">
                <a:sym typeface="Wingdings" panose="05000000000000000000" pitchFamily="2" charset="2"/>
              </a:rPr>
              <a:t> </a:t>
            </a:r>
            <a:r>
              <a:rPr lang="en-GB" dirty="0" smtClean="0"/>
              <a:t>can </a:t>
            </a:r>
            <a:r>
              <a:rPr lang="en-GB" dirty="0"/>
              <a:t>range in severity from a partial loss of connectivity to the complete failure of a </a:t>
            </a:r>
            <a:r>
              <a:rPr lang="en-GB" dirty="0" smtClean="0"/>
              <a:t>service</a:t>
            </a:r>
          </a:p>
          <a:p>
            <a:pPr lvl="2"/>
            <a:r>
              <a:rPr lang="en-GB" dirty="0" smtClean="0"/>
              <a:t>pointless to retry….retrying may actually cause a Denial of Service (DOS) issue in your own application</a:t>
            </a:r>
          </a:p>
          <a:p>
            <a:r>
              <a:rPr lang="en-GB" dirty="0" smtClean="0"/>
              <a:t>The </a:t>
            </a:r>
            <a:r>
              <a:rPr lang="en-GB" b="1" dirty="0" smtClean="0"/>
              <a:t>Retry Pattern </a:t>
            </a:r>
            <a:r>
              <a:rPr lang="en-GB" dirty="0"/>
              <a:t>enables an application to retry an operation in the expectation that the operation will eventually succeed. </a:t>
            </a:r>
            <a:endParaRPr lang="en-GB" dirty="0" smtClean="0"/>
          </a:p>
          <a:p>
            <a:r>
              <a:rPr lang="en-GB" dirty="0" smtClean="0"/>
              <a:t>The </a:t>
            </a:r>
            <a:r>
              <a:rPr lang="en-GB" b="1" dirty="0"/>
              <a:t>Circuit Breaker </a:t>
            </a:r>
            <a:r>
              <a:rPr lang="en-GB" b="1" dirty="0" smtClean="0"/>
              <a:t>Pattern </a:t>
            </a:r>
            <a:r>
              <a:rPr lang="en-GB" dirty="0"/>
              <a:t>prevents an application from performing an operation that's likely to fail. </a:t>
            </a:r>
            <a:endParaRPr lang="en-GB" dirty="0" smtClean="0"/>
          </a:p>
          <a:p>
            <a:r>
              <a:rPr lang="en-GB" dirty="0" smtClean="0"/>
              <a:t>Example: An </a:t>
            </a:r>
            <a:r>
              <a:rPr lang="en-GB" dirty="0"/>
              <a:t>application can combine these two </a:t>
            </a:r>
            <a:r>
              <a:rPr lang="en-GB" dirty="0" smtClean="0"/>
              <a:t>patterns e.g. it </a:t>
            </a:r>
            <a:r>
              <a:rPr lang="en-GB" dirty="0"/>
              <a:t>breaks or opens the circuit when there have been five consecutive faults when retrying the Http requests. </a:t>
            </a:r>
            <a:r>
              <a:rPr lang="en-GB" dirty="0" smtClean="0"/>
              <a:t>Requests </a:t>
            </a:r>
            <a:r>
              <a:rPr lang="en-GB" dirty="0"/>
              <a:t>will be failed immediately by the circuit-breaker rather than actually be placed</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160494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2199022" y="947311"/>
            <a:ext cx="4352526" cy="5668228"/>
          </a:xfrm>
          <a:prstGeom prst="rect">
            <a:avLst/>
          </a:prstGeom>
        </p:spPr>
      </p:pic>
    </p:spTree>
    <p:extLst>
      <p:ext uri="{BB962C8B-B14F-4D97-AF65-F5344CB8AC3E}">
        <p14:creationId xmlns:p14="http://schemas.microsoft.com/office/powerpoint/2010/main" val="12074639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Circuit Breaker States</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771048" y="1303142"/>
            <a:ext cx="5898482" cy="4940395"/>
          </a:xfrm>
          <a:prstGeom prst="rect">
            <a:avLst/>
          </a:prstGeom>
        </p:spPr>
      </p:pic>
    </p:spTree>
    <p:extLst>
      <p:ext uri="{BB962C8B-B14F-4D97-AF65-F5344CB8AC3E}">
        <p14:creationId xmlns:p14="http://schemas.microsoft.com/office/powerpoint/2010/main" val="3384437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At</a:t>
            </a:r>
            <a:endParaRPr lang="en-GB" dirty="0"/>
          </a:p>
        </p:txBody>
      </p:sp>
      <p:sp>
        <p:nvSpPr>
          <p:cNvPr id="3" name="Content Placeholder 2"/>
          <p:cNvSpPr>
            <a:spLocks noGrp="1"/>
          </p:cNvSpPr>
          <p:nvPr>
            <p:ph idx="1"/>
          </p:nvPr>
        </p:nvSpPr>
        <p:spPr/>
        <p:txBody>
          <a:bodyPr/>
          <a:lstStyle/>
          <a:p>
            <a:r>
              <a:rPr lang="en-GB" dirty="0">
                <a:hlinkClick r:id="rId2"/>
              </a:rPr>
              <a:t>https://acloud.guru</a:t>
            </a:r>
            <a:r>
              <a:rPr lang="en-GB" dirty="0" smtClean="0">
                <a:hlinkClick r:id="rId2"/>
              </a:rPr>
              <a:t>/</a:t>
            </a:r>
            <a:endParaRPr lang="en-GB" dirty="0" smtClean="0"/>
          </a:p>
          <a:p>
            <a:endParaRPr lang="en-GB" dirty="0"/>
          </a:p>
          <a:p>
            <a:r>
              <a:rPr lang="en-GB" dirty="0" err="1" smtClean="0"/>
              <a:t>Serverless</a:t>
            </a:r>
            <a:r>
              <a:rPr lang="en-GB" dirty="0" smtClean="0"/>
              <a:t> framework for quickly setting up and tearing down complete services</a:t>
            </a:r>
            <a:br>
              <a:rPr lang="en-GB" dirty="0" smtClean="0"/>
            </a:br>
            <a:r>
              <a:rPr lang="en-GB" dirty="0">
                <a:hlinkClick r:id="rId3"/>
              </a:rPr>
              <a:t>https://serverless.com</a:t>
            </a:r>
            <a:r>
              <a:rPr lang="en-GB" dirty="0" smtClean="0">
                <a:hlinkClick r:id="rId3"/>
              </a:rPr>
              <a:t>/</a:t>
            </a:r>
            <a:endParaRPr lang="en-GB" dirty="0" smtClean="0"/>
          </a:p>
          <a:p>
            <a:endParaRPr lang="en-GB" dirty="0"/>
          </a:p>
          <a:p>
            <a:r>
              <a:rPr lang="en-GB" smtClean="0"/>
              <a:t>Testing Artillery.io</a:t>
            </a:r>
            <a:endParaRPr lang="en-GB" dirty="0" smtClean="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149910740"/>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26107</TotalTime>
  <Words>3676</Words>
  <Application>Microsoft Office PowerPoint</Application>
  <PresentationFormat>On-screen Show (4:3)</PresentationFormat>
  <Paragraphs>277</Paragraphs>
  <Slides>37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Helvetica</vt:lpstr>
      <vt:lpstr>Helvetica-Narrow</vt:lpstr>
      <vt:lpstr>Impact</vt:lpstr>
      <vt:lpstr>Monotype Sorts</vt:lpstr>
      <vt:lpstr>Times New Roman</vt:lpstr>
      <vt:lpstr>Wingdings</vt:lpstr>
      <vt:lpstr>os-slides</vt:lpstr>
      <vt:lpstr>Introduction to Serverless Technology</vt:lpstr>
      <vt:lpstr>Serverless???</vt:lpstr>
      <vt:lpstr>Serverless  vs  Functions as a  Service (FaaS)</vt:lpstr>
      <vt:lpstr>Serverless BaaS</vt:lpstr>
      <vt:lpstr>Docker</vt:lpstr>
      <vt:lpstr>Serverless FaaS</vt:lpstr>
      <vt:lpstr>Function as a Service (FaaS)</vt:lpstr>
      <vt:lpstr>Serverless Frameworks</vt:lpstr>
      <vt:lpstr>Benefits</vt:lpstr>
      <vt:lpstr>Benefits</vt:lpstr>
      <vt:lpstr>Benefit: Function Scaling </vt:lpstr>
      <vt:lpstr>Example: AWS Lambda Function Scaling</vt:lpstr>
      <vt:lpstr>Disadvantages: Cold Start</vt:lpstr>
      <vt:lpstr>Disadvantages</vt:lpstr>
      <vt:lpstr>PowerPoint Presentation</vt:lpstr>
      <vt:lpstr>Disadvantages (Cont)</vt:lpstr>
      <vt:lpstr>Disadvantages (Cont)</vt:lpstr>
      <vt:lpstr>IaaS vs FaaS</vt:lpstr>
      <vt:lpstr>IaaS vs FaaS</vt:lpstr>
      <vt:lpstr>Charging</vt:lpstr>
      <vt:lpstr>When to use FaaS</vt:lpstr>
      <vt:lpstr>Amazon AWS Lambda</vt:lpstr>
      <vt:lpstr>Common Architecture of Serverless FaaS</vt:lpstr>
      <vt:lpstr>Serverless Technology Examples</vt:lpstr>
      <vt:lpstr>Command and Query Responsibility Segregation (CQRS)</vt:lpstr>
      <vt:lpstr>Event Based Processing</vt:lpstr>
      <vt:lpstr>Extract, Transform, and Load (ETL)</vt:lpstr>
      <vt:lpstr>Asynchronous background processing and messaging</vt:lpstr>
      <vt:lpstr>Single Page Application</vt:lpstr>
      <vt:lpstr>Stream Processing</vt:lpstr>
      <vt:lpstr>API Gateway</vt:lpstr>
      <vt:lpstr>API Gateway Benefits</vt:lpstr>
      <vt:lpstr>DOCKER</vt:lpstr>
      <vt:lpstr>Circuit Breaker Pattern</vt:lpstr>
      <vt:lpstr>PowerPoint Presentation</vt:lpstr>
      <vt:lpstr>Circuit Breaker States</vt:lpstr>
      <vt:lpstr>Look At</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347</cp:revision>
  <cp:lastPrinted>2001-06-14T13:58:17Z</cp:lastPrinted>
  <dcterms:created xsi:type="dcterms:W3CDTF">1999-06-25T18:38:26Z</dcterms:created>
  <dcterms:modified xsi:type="dcterms:W3CDTF">2020-05-19T14:52:04Z</dcterms:modified>
</cp:coreProperties>
</file>