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28"/>
  </p:notesMasterIdLst>
  <p:sldIdLst>
    <p:sldId id="294" r:id="rId2"/>
    <p:sldId id="600" r:id="rId3"/>
    <p:sldId id="584" r:id="rId4"/>
    <p:sldId id="319" r:id="rId5"/>
    <p:sldId id="321" r:id="rId6"/>
    <p:sldId id="601" r:id="rId7"/>
    <p:sldId id="299" r:id="rId8"/>
    <p:sldId id="305" r:id="rId9"/>
    <p:sldId id="586" r:id="rId10"/>
    <p:sldId id="602" r:id="rId11"/>
    <p:sldId id="603" r:id="rId12"/>
    <p:sldId id="295" r:id="rId13"/>
    <p:sldId id="589" r:id="rId14"/>
    <p:sldId id="259" r:id="rId15"/>
    <p:sldId id="606" r:id="rId16"/>
    <p:sldId id="604" r:id="rId17"/>
    <p:sldId id="605" r:id="rId18"/>
    <p:sldId id="288" r:id="rId19"/>
    <p:sldId id="598" r:id="rId20"/>
    <p:sldId id="307" r:id="rId21"/>
    <p:sldId id="273" r:id="rId22"/>
    <p:sldId id="304" r:id="rId23"/>
    <p:sldId id="306" r:id="rId24"/>
    <p:sldId id="260" r:id="rId25"/>
    <p:sldId id="290" r:id="rId26"/>
    <p:sldId id="29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42" autoAdjust="0"/>
    <p:restoredTop sz="93287" autoAdjust="0"/>
  </p:normalViewPr>
  <p:slideViewPr>
    <p:cSldViewPr snapToGrid="0">
      <p:cViewPr>
        <p:scale>
          <a:sx n="108" d="100"/>
          <a:sy n="108" d="100"/>
        </p:scale>
        <p:origin x="448" y="1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196"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endParaRPr lang="en-GB" sz="1800" b="1" dirty="0">
            <a:solidFill>
              <a:schemeClr val="bg1"/>
            </a:solidFill>
          </a:endParaRPr>
        </a:p>
        <a:p>
          <a:r>
            <a:rPr lang="en-GB" sz="1800" b="1" dirty="0">
              <a:solidFill>
                <a:schemeClr val="bg1"/>
              </a:solidFill>
            </a:rPr>
            <a:t>Wave</a:t>
          </a:r>
        </a:p>
        <a:p>
          <a:r>
            <a:rPr lang="en-GB" sz="1800" b="1" dirty="0">
              <a:solidFill>
                <a:schemeClr val="bg1"/>
              </a:solidFill>
            </a:rPr>
            <a:t> </a:t>
          </a:r>
          <a:r>
            <a:rPr lang="en-GB" sz="2000" b="1" dirty="0">
              <a:solidFill>
                <a:schemeClr val="bg1"/>
              </a:solidFill>
            </a:rPr>
            <a:t>3</a:t>
          </a:r>
        </a:p>
        <a:p>
          <a:r>
            <a:rPr lang="en-GB" sz="1600" dirty="0">
              <a:solidFill>
                <a:schemeClr val="bg1"/>
              </a:solidFill>
            </a:rPr>
            <a:t>personalised </a:t>
          </a:r>
        </a:p>
        <a:p>
          <a:r>
            <a:rPr lang="en-GB" sz="1600" dirty="0">
              <a:solidFill>
                <a:schemeClr val="bg1"/>
              </a:solidFill>
            </a:rPr>
            <a:t>interventions</a:t>
          </a: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Wave 2</a:t>
          </a:r>
        </a:p>
        <a:p>
          <a:r>
            <a:rPr lang="en-GB" sz="1800" b="0" dirty="0">
              <a:solidFill>
                <a:schemeClr val="bg1"/>
              </a:solidFill>
            </a:rPr>
            <a:t>additional interventions to enable children to work at age-related expectations or above</a:t>
          </a: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Wave 1</a:t>
          </a:r>
        </a:p>
        <a:p>
          <a:r>
            <a:rPr lang="en-GB" sz="1800" b="0" dirty="0">
              <a:solidFill>
                <a:schemeClr val="bg1"/>
              </a:solidFill>
            </a:rPr>
            <a:t>inclusive, quality teaching for all which take into account the needs of </a:t>
          </a:r>
          <a:r>
            <a:rPr lang="en-GB" sz="1800" b="1" dirty="0">
              <a:solidFill>
                <a:schemeClr val="bg1"/>
              </a:solidFill>
            </a:rPr>
            <a:t>all children</a:t>
          </a:r>
          <a:r>
            <a:rPr lang="en-GB" sz="1800" b="0" dirty="0">
              <a:solidFill>
                <a:schemeClr val="bg1"/>
              </a:solidFill>
            </a:rPr>
            <a:t> in the classroom </a:t>
          </a: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pt>
    <dgm:pt modelId="{C7BC79C6-C2E0-48CD-B348-BC0867282569}" type="pres">
      <dgm:prSet presAssocID="{EEB06E0F-A1A3-4211-9B1E-4C1C4C8DD1BF}" presName="levelTx" presStyleLbl="revTx" presStyleIdx="0" presStyleCnt="0">
        <dgm:presLayoutVars>
          <dgm:chMax val="1"/>
          <dgm:bulletEnabled val="1"/>
        </dgm:presLayoutVars>
      </dgm:prSet>
      <dgm:spPr/>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pt>
    <dgm:pt modelId="{91073EF9-9556-4125-AE57-4C58BD99A9D6}" type="pres">
      <dgm:prSet presAssocID="{269EB434-33AC-48A4-AC0F-7810F742A017}" presName="levelTx" presStyleLbl="revTx" presStyleIdx="0" presStyleCnt="0">
        <dgm:presLayoutVars>
          <dgm:chMax val="1"/>
          <dgm:bulletEnabled val="1"/>
        </dgm:presLayoutVars>
      </dgm:prSet>
      <dgm:spPr/>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pt>
    <dgm:pt modelId="{AD70D757-E6F6-4769-92CB-89EC2E6DACFD}" type="pres">
      <dgm:prSet presAssocID="{8D0B2964-1D24-420D-9EDC-A6976512A8ED}" presName="levelTx" presStyleLbl="revTx" presStyleIdx="0" presStyleCnt="0">
        <dgm:presLayoutVars>
          <dgm:chMax val="1"/>
          <dgm:bulletEnabled val="1"/>
        </dgm:presLayoutVars>
      </dgm:prSet>
      <dgm:spPr/>
    </dgm:pt>
  </dgm:ptLst>
  <dgm:cxnLst>
    <dgm:cxn modelId="{A8751315-807C-444A-8855-A1438AFA6976}" type="presOf" srcId="{EEB06E0F-A1A3-4211-9B1E-4C1C4C8DD1BF}" destId="{C7BC79C6-C2E0-48CD-B348-BC0867282569}" srcOrd="1"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B913896D-AB41-407B-AE62-14C9A4A150B9}" type="presOf" srcId="{269EB434-33AC-48A4-AC0F-7810F742A017}" destId="{91073EF9-9556-4125-AE57-4C58BD99A9D6}"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8AF3F47B-7CDE-4191-A8A3-C51FAEA6B717}" srcId="{94CA48F8-C9FE-4805-B286-A1F1571CAAC5}" destId="{269EB434-33AC-48A4-AC0F-7810F742A017}" srcOrd="1" destOrd="0" parTransId="{DA75FF80-146F-4CF6-9EA4-0D811789AF5C}" sibTransId="{5E846036-09A8-4E3E-8CD5-3DB645648C77}"/>
    <dgm:cxn modelId="{A432E586-16C5-4CCE-9F00-4AE09704C3E3}" srcId="{94CA48F8-C9FE-4805-B286-A1F1571CAAC5}" destId="{8D0B2964-1D24-420D-9EDC-A6976512A8ED}" srcOrd="2" destOrd="0" parTransId="{56D90CC1-013B-4429-8B79-E4F52AD40457}" sibTransId="{4DC04013-7850-410C-A954-383017B9FF8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21D58ACF-AA70-4D67-BEF1-839875695F7E}" type="presOf" srcId="{EEB06E0F-A1A3-4211-9B1E-4C1C4C8DD1BF}" destId="{BA730508-6FF3-4161-979D-F59F2BFBF4C2}" srcOrd="0" destOrd="0" presId="urn:microsoft.com/office/officeart/2005/8/layout/pyramid1"/>
    <dgm:cxn modelId="{47646EF2-8E7E-42CA-9056-1AA19BEEA6E7}" type="presOf" srcId="{269EB434-33AC-48A4-AC0F-7810F742A017}" destId="{99452B48-FF2E-4D49-B749-5CC21EB5E662}" srcOrd="0" destOrd="0" presId="urn:microsoft.com/office/officeart/2005/8/layout/pyramid1"/>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b="1" kern="1200" dirty="0">
            <a:solidFill>
              <a:schemeClr val="bg1"/>
            </a:solidFill>
          </a:endParaRPr>
        </a:p>
        <a:p>
          <a:pPr marL="0" lvl="0" indent="0" algn="ctr" defTabSz="800100">
            <a:lnSpc>
              <a:spcPct val="90000"/>
            </a:lnSpc>
            <a:spcBef>
              <a:spcPct val="0"/>
            </a:spcBef>
            <a:spcAft>
              <a:spcPct val="35000"/>
            </a:spcAft>
            <a:buNone/>
          </a:pPr>
          <a:r>
            <a:rPr lang="en-GB" sz="1800" b="1" kern="1200" dirty="0">
              <a:solidFill>
                <a:schemeClr val="bg1"/>
              </a:solidFill>
            </a:rPr>
            <a:t>Wave</a:t>
          </a:r>
        </a:p>
        <a:p>
          <a:pPr marL="0" lvl="0" indent="0" algn="ctr" defTabSz="800100">
            <a:lnSpc>
              <a:spcPct val="90000"/>
            </a:lnSpc>
            <a:spcBef>
              <a:spcPct val="0"/>
            </a:spcBef>
            <a:spcAft>
              <a:spcPct val="35000"/>
            </a:spcAft>
            <a:buNone/>
          </a:pPr>
          <a:r>
            <a:rPr lang="en-GB" sz="1800" b="1" kern="1200" dirty="0">
              <a:solidFill>
                <a:schemeClr val="bg1"/>
              </a:solidFill>
            </a:rPr>
            <a:t> </a:t>
          </a:r>
          <a:r>
            <a:rPr lang="en-GB" sz="2000" b="1" kern="1200" dirty="0">
              <a:solidFill>
                <a:schemeClr val="bg1"/>
              </a:solidFill>
            </a:rPr>
            <a:t>3</a:t>
          </a:r>
        </a:p>
        <a:p>
          <a:pPr marL="0" lvl="0" indent="0" algn="ctr" defTabSz="800100">
            <a:lnSpc>
              <a:spcPct val="90000"/>
            </a:lnSpc>
            <a:spcBef>
              <a:spcPct val="0"/>
            </a:spcBef>
            <a:spcAft>
              <a:spcPct val="35000"/>
            </a:spcAft>
            <a:buNone/>
          </a:pPr>
          <a:r>
            <a:rPr lang="en-GB" sz="1600" kern="1200" dirty="0">
              <a:solidFill>
                <a:schemeClr val="bg1"/>
              </a:solidFill>
            </a:rPr>
            <a:t>personalised </a:t>
          </a:r>
        </a:p>
        <a:p>
          <a:pPr marL="0" lvl="0" indent="0" algn="ctr" defTabSz="800100">
            <a:lnSpc>
              <a:spcPct val="90000"/>
            </a:lnSpc>
            <a:spcBef>
              <a:spcPct val="0"/>
            </a:spcBef>
            <a:spcAft>
              <a:spcPct val="35000"/>
            </a:spcAft>
            <a:buNone/>
          </a:pPr>
          <a:r>
            <a:rPr lang="en-GB" sz="1600" kern="1200" dirty="0">
              <a:solidFill>
                <a:schemeClr val="bg1"/>
              </a:solidFill>
            </a:rPr>
            <a:t>interventions</a:t>
          </a: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2</a:t>
          </a:r>
        </a:p>
        <a:p>
          <a:pPr marL="0" lvl="0" indent="0" algn="ctr" defTabSz="889000">
            <a:lnSpc>
              <a:spcPct val="90000"/>
            </a:lnSpc>
            <a:spcBef>
              <a:spcPct val="0"/>
            </a:spcBef>
            <a:spcAft>
              <a:spcPct val="35000"/>
            </a:spcAft>
            <a:buNone/>
          </a:pPr>
          <a:r>
            <a:rPr lang="en-GB" sz="1800" b="0" kern="1200" dirty="0">
              <a:solidFill>
                <a:schemeClr val="bg1"/>
              </a:solidFill>
            </a:rPr>
            <a:t>additional interventions to enable children to work at age-related expectations or above</a:t>
          </a: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1</a:t>
          </a:r>
        </a:p>
        <a:p>
          <a:pPr marL="0" lvl="0" indent="0" algn="ctr" defTabSz="889000">
            <a:lnSpc>
              <a:spcPct val="90000"/>
            </a:lnSpc>
            <a:spcBef>
              <a:spcPct val="0"/>
            </a:spcBef>
            <a:spcAft>
              <a:spcPct val="35000"/>
            </a:spcAft>
            <a:buNone/>
          </a:pPr>
          <a:r>
            <a:rPr lang="en-GB" sz="1800" b="0" kern="1200" dirty="0">
              <a:solidFill>
                <a:schemeClr val="bg1"/>
              </a:solidFill>
            </a:rPr>
            <a:t>inclusive, quality teaching for all which take into account the needs of </a:t>
          </a:r>
          <a:r>
            <a:rPr lang="en-GB" sz="1800" b="1" kern="1200" dirty="0">
              <a:solidFill>
                <a:schemeClr val="bg1"/>
              </a:solidFill>
            </a:rPr>
            <a:t>all children</a:t>
          </a:r>
          <a:r>
            <a:rPr lang="en-GB" sz="1800" b="0" kern="1200" dirty="0">
              <a:solidFill>
                <a:schemeClr val="bg1"/>
              </a:solidFill>
            </a:rPr>
            <a:t> in the classroom </a:t>
          </a:r>
        </a:p>
      </dsp:txBody>
      <dsp:txXfrm>
        <a:off x="1422399" y="3612444"/>
        <a:ext cx="5283200" cy="1806222"/>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20/01/2023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CD286F-6295-465D-8020-89DC0F2F8E4C}" type="slidenum">
              <a:rPr lang="en-GB" smtClean="0"/>
              <a:t>7</a:t>
            </a:fld>
            <a:endParaRPr lang="en-GB"/>
          </a:p>
        </p:txBody>
      </p:sp>
    </p:spTree>
    <p:extLst>
      <p:ext uri="{BB962C8B-B14F-4D97-AF65-F5344CB8AC3E}">
        <p14:creationId xmlns:p14="http://schemas.microsoft.com/office/powerpoint/2010/main" val="3713746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a:t>
            </a:r>
          </a:p>
          <a:p>
            <a:endParaRPr lang="en-GB" dirty="0"/>
          </a:p>
          <a:p>
            <a:r>
              <a:rPr lang="en-GB" dirty="0"/>
              <a:t>may lead to persistent difficulties, including conduct disorders, that can have negative consequences both in childhood and later in life (Moffitt 2006). </a:t>
            </a:r>
          </a:p>
          <a:p>
            <a:endParaRPr lang="en-GB" dirty="0"/>
          </a:p>
          <a:p>
            <a:r>
              <a:rPr lang="en-GB" dirty="0"/>
              <a:t>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14</a:t>
            </a:fld>
            <a:endParaRPr lang="en-GB"/>
          </a:p>
        </p:txBody>
      </p:sp>
    </p:spTree>
    <p:extLst>
      <p:ext uri="{BB962C8B-B14F-4D97-AF65-F5344CB8AC3E}">
        <p14:creationId xmlns:p14="http://schemas.microsoft.com/office/powerpoint/2010/main" val="3914131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a:t>
            </a:r>
          </a:p>
          <a:p>
            <a:endParaRPr lang="en-GB" dirty="0"/>
          </a:p>
          <a:p>
            <a:r>
              <a:rPr lang="en-GB" dirty="0"/>
              <a:t>may lead to persistent difficulties, including conduct disorders, that can have negative consequences both in childhood and later in life (Moffitt 2006). </a:t>
            </a:r>
          </a:p>
          <a:p>
            <a:endParaRPr lang="en-GB" dirty="0"/>
          </a:p>
          <a:p>
            <a:r>
              <a:rPr lang="en-GB" dirty="0"/>
              <a:t>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15</a:t>
            </a:fld>
            <a:endParaRPr lang="en-GB"/>
          </a:p>
        </p:txBody>
      </p:sp>
    </p:spTree>
    <p:extLst>
      <p:ext uri="{BB962C8B-B14F-4D97-AF65-F5344CB8AC3E}">
        <p14:creationId xmlns:p14="http://schemas.microsoft.com/office/powerpoint/2010/main" val="2823342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a:t>
            </a:r>
          </a:p>
          <a:p>
            <a:endParaRPr lang="en-GB" dirty="0"/>
          </a:p>
          <a:p>
            <a:r>
              <a:rPr lang="en-GB" dirty="0"/>
              <a:t>may lead to persistent difficulties, including conduct disorders, that can have negative consequences both in childhood and later in life (Moffitt 2006). </a:t>
            </a:r>
          </a:p>
          <a:p>
            <a:endParaRPr lang="en-GB" dirty="0"/>
          </a:p>
          <a:p>
            <a:r>
              <a:rPr lang="en-GB" dirty="0"/>
              <a:t>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16</a:t>
            </a:fld>
            <a:endParaRPr lang="en-GB"/>
          </a:p>
        </p:txBody>
      </p:sp>
    </p:spTree>
    <p:extLst>
      <p:ext uri="{BB962C8B-B14F-4D97-AF65-F5344CB8AC3E}">
        <p14:creationId xmlns:p14="http://schemas.microsoft.com/office/powerpoint/2010/main" val="4206585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a:t>
            </a:r>
          </a:p>
          <a:p>
            <a:endParaRPr lang="en-GB" dirty="0"/>
          </a:p>
          <a:p>
            <a:r>
              <a:rPr lang="en-GB" dirty="0"/>
              <a:t>may lead to persistent difficulties, including conduct disorders, that can have negative consequences both in childhood and later in life (Moffitt 2006). </a:t>
            </a:r>
          </a:p>
          <a:p>
            <a:endParaRPr lang="en-GB" dirty="0"/>
          </a:p>
          <a:p>
            <a:r>
              <a:rPr lang="en-GB" dirty="0"/>
              <a:t>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17</a:t>
            </a:fld>
            <a:endParaRPr lang="en-GB"/>
          </a:p>
        </p:txBody>
      </p:sp>
    </p:spTree>
    <p:extLst>
      <p:ext uri="{BB962C8B-B14F-4D97-AF65-F5344CB8AC3E}">
        <p14:creationId xmlns:p14="http://schemas.microsoft.com/office/powerpoint/2010/main" val="168373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18</a:t>
            </a:fld>
            <a:endParaRPr lang="en-GB"/>
          </a:p>
        </p:txBody>
      </p:sp>
    </p:spTree>
    <p:extLst>
      <p:ext uri="{BB962C8B-B14F-4D97-AF65-F5344CB8AC3E}">
        <p14:creationId xmlns:p14="http://schemas.microsoft.com/office/powerpoint/2010/main" val="2991195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19</a:t>
            </a:fld>
            <a:endParaRPr lang="en-GB"/>
          </a:p>
        </p:txBody>
      </p:sp>
    </p:spTree>
    <p:extLst>
      <p:ext uri="{BB962C8B-B14F-4D97-AF65-F5344CB8AC3E}">
        <p14:creationId xmlns:p14="http://schemas.microsoft.com/office/powerpoint/2010/main" val="1962094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groups to look at different case studies</a:t>
            </a:r>
          </a:p>
        </p:txBody>
      </p:sp>
      <p:sp>
        <p:nvSpPr>
          <p:cNvPr id="4" name="Slide Number Placeholder 3"/>
          <p:cNvSpPr>
            <a:spLocks noGrp="1"/>
          </p:cNvSpPr>
          <p:nvPr>
            <p:ph type="sldNum" sz="quarter" idx="10"/>
          </p:nvPr>
        </p:nvSpPr>
        <p:spPr/>
        <p:txBody>
          <a:bodyPr/>
          <a:lstStyle/>
          <a:p>
            <a:fld id="{15CD286F-6295-465D-8020-89DC0F2F8E4C}" type="slidenum">
              <a:rPr lang="en-GB" smtClean="0"/>
              <a:t>20</a:t>
            </a:fld>
            <a:endParaRPr lang="en-GB"/>
          </a:p>
        </p:txBody>
      </p:sp>
    </p:spTree>
    <p:extLst>
      <p:ext uri="{BB962C8B-B14F-4D97-AF65-F5344CB8AC3E}">
        <p14:creationId xmlns:p14="http://schemas.microsoft.com/office/powerpoint/2010/main" val="525500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the case studies on the next slide and consider the points on this slide</a:t>
            </a:r>
            <a:endParaRPr lang="en-GB" baseline="0" dirty="0"/>
          </a:p>
          <a:p>
            <a:r>
              <a:rPr lang="en-GB" baseline="0" dirty="0"/>
              <a:t>Share ideas</a:t>
            </a:r>
          </a:p>
        </p:txBody>
      </p:sp>
      <p:sp>
        <p:nvSpPr>
          <p:cNvPr id="4" name="Slide Number Placeholder 3"/>
          <p:cNvSpPr>
            <a:spLocks noGrp="1"/>
          </p:cNvSpPr>
          <p:nvPr>
            <p:ph type="sldNum" sz="quarter" idx="10"/>
          </p:nvPr>
        </p:nvSpPr>
        <p:spPr/>
        <p:txBody>
          <a:bodyPr/>
          <a:lstStyle/>
          <a:p>
            <a:fld id="{B078B793-CBCE-754F-9B5F-8DF1467802F9}" type="slidenum">
              <a:rPr lang="en-US" smtClean="0"/>
              <a:t>21</a:t>
            </a:fld>
            <a:endParaRPr lang="en-US"/>
          </a:p>
        </p:txBody>
      </p:sp>
    </p:spTree>
    <p:extLst>
      <p:ext uri="{BB962C8B-B14F-4D97-AF65-F5344CB8AC3E}">
        <p14:creationId xmlns:p14="http://schemas.microsoft.com/office/powerpoint/2010/main" val="973893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Children usually attend the group for four sessions a week.</a:t>
            </a:r>
          </a:p>
          <a:p>
            <a:pPr lvl="0"/>
            <a:r>
              <a:rPr lang="en-US" sz="1200" dirty="0"/>
              <a:t>2 members of trained staff.</a:t>
            </a:r>
          </a:p>
          <a:p>
            <a:pPr lvl="0"/>
            <a:r>
              <a:rPr lang="en-US" sz="1200" dirty="0"/>
              <a:t>6 - 12 children.</a:t>
            </a:r>
          </a:p>
          <a:p>
            <a:pPr lvl="0"/>
            <a:r>
              <a:rPr lang="en-US" sz="1200" dirty="0"/>
              <a:t>Children usually stay for between 1 and 4 terms.</a:t>
            </a:r>
          </a:p>
          <a:p>
            <a:pPr lvl="0"/>
            <a:r>
              <a:rPr lang="en-US" sz="1200" dirty="0"/>
              <a:t>Accepting and warm environment.</a:t>
            </a:r>
          </a:p>
          <a:p>
            <a:pPr lvl="0"/>
            <a:r>
              <a:rPr lang="en-US" sz="1200" dirty="0"/>
              <a:t>Structured activities based on individual needs and targets.</a:t>
            </a:r>
          </a:p>
          <a:p>
            <a:pPr lvl="0"/>
            <a:r>
              <a:rPr lang="en-US" sz="1200" dirty="0"/>
              <a:t>Explicit and predictable routine.</a:t>
            </a:r>
          </a:p>
          <a:p>
            <a:r>
              <a:rPr lang="en-GB" dirty="0"/>
              <a:t>Boxall Profile – to assess at the beginning, during and end of intervention.</a:t>
            </a:r>
          </a:p>
          <a:p>
            <a:endParaRPr lang="en-GB" dirty="0"/>
          </a:p>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22</a:t>
            </a:fld>
            <a:endParaRPr lang="en-GB"/>
          </a:p>
        </p:txBody>
      </p:sp>
    </p:spTree>
    <p:extLst>
      <p:ext uri="{BB962C8B-B14F-4D97-AF65-F5344CB8AC3E}">
        <p14:creationId xmlns:p14="http://schemas.microsoft.com/office/powerpoint/2010/main" val="14828149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23</a:t>
            </a:fld>
            <a:endParaRPr lang="en-GB"/>
          </a:p>
        </p:txBody>
      </p:sp>
    </p:spTree>
    <p:extLst>
      <p:ext uri="{BB962C8B-B14F-4D97-AF65-F5344CB8AC3E}">
        <p14:creationId xmlns:p14="http://schemas.microsoft.com/office/powerpoint/2010/main" val="345235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24</a:t>
            </a:fld>
            <a:endParaRPr lang="en-GB"/>
          </a:p>
        </p:txBody>
      </p:sp>
    </p:spTree>
    <p:extLst>
      <p:ext uri="{BB962C8B-B14F-4D97-AF65-F5344CB8AC3E}">
        <p14:creationId xmlns:p14="http://schemas.microsoft.com/office/powerpoint/2010/main" val="1039376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2685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534475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3.emf"/><Relationship Id="rId4" Type="http://schemas.openxmlformats.org/officeDocument/2006/relationships/image" Target="../media/image12.emf"/></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8" Type="http://schemas.openxmlformats.org/officeDocument/2006/relationships/hyperlink" Target="https://www.estyn.gov.wales/effective-practice/learning-support-assistants-lead-intervention-programmes" TargetMode="External"/><Relationship Id="rId3" Type="http://schemas.openxmlformats.org/officeDocument/2006/relationships/hyperlink" Target="https://threebearscookeryclub.com/" TargetMode="External"/><Relationship Id="rId7" Type="http://schemas.openxmlformats.org/officeDocument/2006/relationships/hyperlink" Target="https://www.estyn.gov.wales/effective-practice/developing-good-reading-habit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education-ni.gov.uk/articles/nurture-provision-primary-schools" TargetMode="External"/><Relationship Id="rId5" Type="http://schemas.openxmlformats.org/officeDocument/2006/relationships/hyperlink" Target="https://www.pontarddulaisprimaryschool.co.uk/school-clubs/" TargetMode="External"/><Relationship Id="rId10" Type="http://schemas.openxmlformats.org/officeDocument/2006/relationships/hyperlink" Target="https://www.estyn.gov.wales/effective-practice/establishing-behaviour-groups?_ga=2.53987755.2086254070.1610746033-596235490.1610746033" TargetMode="External"/><Relationship Id="rId4" Type="http://schemas.openxmlformats.org/officeDocument/2006/relationships/hyperlink" Target="http://richmondpark.amdro.org.uk/media/104819/Pupil-Voice-Clubs.pdf" TargetMode="External"/><Relationship Id="rId9" Type="http://schemas.openxmlformats.org/officeDocument/2006/relationships/hyperlink" Target="https://www.estyn.gov.wales/effective-practice/innovative-interventions-lead-improvement-attainment"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2.emf"/><Relationship Id="rId5" Type="http://schemas.openxmlformats.org/officeDocument/2006/relationships/image" Target="../media/image21.png"/><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nurtureuk.org/wp-content/uploads/2021/10/Nurture-Groups-Booklet-Dec-2019.pdf" TargetMode="External"/><Relationship Id="rId2" Type="http://schemas.openxmlformats.org/officeDocument/2006/relationships/hyperlink" Target="https://www.nasuwt.org.uk/static/uploaded/68ddda7f-afca-420c-a18798ea9271695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ebsite&#10;&#10;Description automatically generated with medium confidence">
            <a:extLst>
              <a:ext uri="{FF2B5EF4-FFF2-40B4-BE49-F238E27FC236}">
                <a16:creationId xmlns:a16="http://schemas.microsoft.com/office/drawing/2014/main" id="{FE2A66F8-89E6-4302-84B5-244AEAF6C5D8}"/>
              </a:ext>
            </a:extLst>
          </p:cNvPr>
          <p:cNvPicPr>
            <a:picLocks noChangeAspect="1"/>
          </p:cNvPicPr>
          <p:nvPr/>
        </p:nvPicPr>
        <p:blipFill rotWithShape="1">
          <a:blip r:embed="rId2"/>
          <a:srcRect t="6986" b="16743"/>
          <a:stretch/>
        </p:blipFill>
        <p:spPr>
          <a:xfrm>
            <a:off x="20" y="10"/>
            <a:ext cx="12191980" cy="6857990"/>
          </a:xfrm>
          <a:prstGeom prst="rect">
            <a:avLst/>
          </a:prstGeom>
        </p:spPr>
      </p:pic>
      <p:sp>
        <p:nvSpPr>
          <p:cNvPr id="7" name="TextBox 6">
            <a:extLst>
              <a:ext uri="{FF2B5EF4-FFF2-40B4-BE49-F238E27FC236}">
                <a16:creationId xmlns:a16="http://schemas.microsoft.com/office/drawing/2014/main" id="{E295E0D6-AC89-42E5-AA54-29D81C9AA5CB}"/>
              </a:ext>
            </a:extLst>
          </p:cNvPr>
          <p:cNvSpPr txBox="1"/>
          <p:nvPr/>
        </p:nvSpPr>
        <p:spPr>
          <a:xfrm>
            <a:off x="1870075" y="267638"/>
            <a:ext cx="8813800" cy="1938992"/>
          </a:xfrm>
          <a:prstGeom prst="rect">
            <a:avLst/>
          </a:prstGeom>
          <a:noFill/>
          <a:ln w="28575">
            <a:solidFill>
              <a:schemeClr val="bg1">
                <a:lumMod val="95000"/>
              </a:schemeClr>
            </a:solidFill>
          </a:ln>
        </p:spPr>
        <p:txBody>
          <a:bodyPr wrap="square" rtlCol="0">
            <a:spAutoFit/>
          </a:bodyPr>
          <a:lstStyle/>
          <a:p>
            <a:pPr algn="ctr"/>
            <a:r>
              <a:rPr lang="en-GB" sz="6000" b="1" dirty="0">
                <a:solidFill>
                  <a:schemeClr val="bg1"/>
                </a:solidFill>
              </a:rPr>
              <a:t>Interventions and BRIDGING</a:t>
            </a:r>
          </a:p>
        </p:txBody>
      </p:sp>
      <p:sp>
        <p:nvSpPr>
          <p:cNvPr id="8" name="TextBox 7">
            <a:extLst>
              <a:ext uri="{FF2B5EF4-FFF2-40B4-BE49-F238E27FC236}">
                <a16:creationId xmlns:a16="http://schemas.microsoft.com/office/drawing/2014/main" id="{7CF729F2-D46C-4058-B33B-83B82317C140}"/>
              </a:ext>
            </a:extLst>
          </p:cNvPr>
          <p:cNvSpPr txBox="1"/>
          <p:nvPr/>
        </p:nvSpPr>
        <p:spPr>
          <a:xfrm>
            <a:off x="4260850" y="4527550"/>
            <a:ext cx="3594100" cy="461665"/>
          </a:xfrm>
          <a:prstGeom prst="rect">
            <a:avLst/>
          </a:prstGeom>
          <a:noFill/>
        </p:spPr>
        <p:txBody>
          <a:bodyPr wrap="square" rtlCol="0">
            <a:spAutoFit/>
          </a:bodyPr>
          <a:lstStyle/>
          <a:p>
            <a:pPr algn="ctr"/>
            <a:endParaRPr lang="en-GB" sz="2400" dirty="0">
              <a:solidFill>
                <a:schemeClr val="bg1"/>
              </a:solidFill>
            </a:endParaRPr>
          </a:p>
        </p:txBody>
      </p:sp>
      <p:sp>
        <p:nvSpPr>
          <p:cNvPr id="9" name="TextBox 8">
            <a:extLst>
              <a:ext uri="{FF2B5EF4-FFF2-40B4-BE49-F238E27FC236}">
                <a16:creationId xmlns:a16="http://schemas.microsoft.com/office/drawing/2014/main" id="{8BD526BA-28F1-4BA7-B764-48964FDD6DDB}"/>
              </a:ext>
            </a:extLst>
          </p:cNvPr>
          <p:cNvSpPr txBox="1"/>
          <p:nvPr/>
        </p:nvSpPr>
        <p:spPr>
          <a:xfrm>
            <a:off x="2343150" y="4413250"/>
            <a:ext cx="7867650" cy="707886"/>
          </a:xfrm>
          <a:prstGeom prst="rect">
            <a:avLst/>
          </a:prstGeom>
          <a:noFill/>
        </p:spPr>
        <p:txBody>
          <a:bodyPr wrap="square" rtlCol="0">
            <a:spAutoFit/>
          </a:bodyPr>
          <a:lstStyle/>
          <a:p>
            <a:pPr algn="ctr"/>
            <a:r>
              <a:rPr lang="en-GB" sz="4000" b="1" dirty="0">
                <a:solidFill>
                  <a:schemeClr val="bg1"/>
                </a:solidFill>
              </a:rPr>
              <a:t>ECAD5007/C</a:t>
            </a:r>
          </a:p>
        </p:txBody>
      </p:sp>
    </p:spTree>
    <p:extLst>
      <p:ext uri="{BB962C8B-B14F-4D97-AF65-F5344CB8AC3E}">
        <p14:creationId xmlns:p14="http://schemas.microsoft.com/office/powerpoint/2010/main" val="1198632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03CE63-7795-DE4D-9798-E28B41EE2A14}"/>
              </a:ext>
            </a:extLst>
          </p:cNvPr>
          <p:cNvPicPr>
            <a:picLocks noChangeAspect="1"/>
          </p:cNvPicPr>
          <p:nvPr/>
        </p:nvPicPr>
        <p:blipFill>
          <a:blip r:embed="rId2"/>
          <a:stretch>
            <a:fillRect/>
          </a:stretch>
        </p:blipFill>
        <p:spPr>
          <a:xfrm>
            <a:off x="-1508166" y="688769"/>
            <a:ext cx="15452116" cy="5251305"/>
          </a:xfrm>
          <a:prstGeom prst="rect">
            <a:avLst/>
          </a:prstGeom>
        </p:spPr>
      </p:pic>
    </p:spTree>
    <p:extLst>
      <p:ext uri="{BB962C8B-B14F-4D97-AF65-F5344CB8AC3E}">
        <p14:creationId xmlns:p14="http://schemas.microsoft.com/office/powerpoint/2010/main" val="4052242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AB862-52EF-4E69-BAC0-B0371B9D5E64}"/>
              </a:ext>
            </a:extLst>
          </p:cNvPr>
          <p:cNvSpPr>
            <a:spLocks noGrp="1"/>
          </p:cNvSpPr>
          <p:nvPr>
            <p:ph type="title"/>
          </p:nvPr>
        </p:nvSpPr>
        <p:spPr>
          <a:xfrm>
            <a:off x="398363" y="-348435"/>
            <a:ext cx="9343949" cy="1062283"/>
          </a:xfrm>
        </p:spPr>
        <p:txBody>
          <a:bodyPr>
            <a:normAutofit fontScale="90000"/>
          </a:bodyPr>
          <a:lstStyle/>
          <a:p>
            <a:br>
              <a:rPr lang="en-GB" dirty="0"/>
            </a:br>
            <a:r>
              <a:rPr lang="en-GB" i="1" dirty="0"/>
              <a:t>So how was the </a:t>
            </a:r>
            <a:r>
              <a:rPr lang="en-GB" b="1" i="1" dirty="0"/>
              <a:t>TEST</a:t>
            </a:r>
            <a:r>
              <a:rPr lang="en-GB" i="1" dirty="0"/>
              <a:t> day ?</a:t>
            </a:r>
          </a:p>
        </p:txBody>
      </p:sp>
      <p:pic>
        <p:nvPicPr>
          <p:cNvPr id="8" name="Picture 7">
            <a:extLst>
              <a:ext uri="{FF2B5EF4-FFF2-40B4-BE49-F238E27FC236}">
                <a16:creationId xmlns:a16="http://schemas.microsoft.com/office/drawing/2014/main" id="{685E0015-0DD5-E743-9821-0C96E16E8F68}"/>
              </a:ext>
            </a:extLst>
          </p:cNvPr>
          <p:cNvPicPr>
            <a:picLocks noChangeAspect="1"/>
          </p:cNvPicPr>
          <p:nvPr/>
        </p:nvPicPr>
        <p:blipFill>
          <a:blip r:embed="rId2"/>
          <a:stretch>
            <a:fillRect/>
          </a:stretch>
        </p:blipFill>
        <p:spPr>
          <a:xfrm>
            <a:off x="3022809" y="895660"/>
            <a:ext cx="5729305" cy="5717564"/>
          </a:xfrm>
          <a:prstGeom prst="rect">
            <a:avLst/>
          </a:prstGeom>
        </p:spPr>
      </p:pic>
    </p:spTree>
    <p:extLst>
      <p:ext uri="{BB962C8B-B14F-4D97-AF65-F5344CB8AC3E}">
        <p14:creationId xmlns:p14="http://schemas.microsoft.com/office/powerpoint/2010/main" val="3594770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528E4F-3BD1-4EAE-A87C-1BD7003FE7AF}"/>
              </a:ext>
            </a:extLst>
          </p:cNvPr>
          <p:cNvSpPr>
            <a:spLocks noGrp="1"/>
          </p:cNvSpPr>
          <p:nvPr>
            <p:ph type="title"/>
          </p:nvPr>
        </p:nvSpPr>
        <p:spPr>
          <a:xfrm>
            <a:off x="1566625" y="0"/>
            <a:ext cx="9211149" cy="1084769"/>
          </a:xfrm>
        </p:spPr>
        <p:txBody>
          <a:bodyPr>
            <a:normAutofit/>
          </a:bodyPr>
          <a:lstStyle/>
          <a:p>
            <a:r>
              <a:rPr lang="en-GB" i="1" dirty="0"/>
              <a:t>How did you get on with the STEER?</a:t>
            </a:r>
            <a:endParaRPr lang="en-GB" dirty="0"/>
          </a:p>
        </p:txBody>
      </p:sp>
      <p:pic>
        <p:nvPicPr>
          <p:cNvPr id="7" name="Llun 9">
            <a:extLst>
              <a:ext uri="{FF2B5EF4-FFF2-40B4-BE49-F238E27FC236}">
                <a16:creationId xmlns:a16="http://schemas.microsoft.com/office/drawing/2014/main" id="{B8491B1B-9D6A-2448-AD02-6D36ACE995C5}"/>
              </a:ext>
            </a:extLst>
          </p:cNvPr>
          <p:cNvPicPr>
            <a:picLocks noChangeAspect="1"/>
          </p:cNvPicPr>
          <p:nvPr/>
        </p:nvPicPr>
        <p:blipFill rotWithShape="1">
          <a:blip r:embed="rId2"/>
          <a:srcRect l="14463" t="21486" r="51736" b="13546"/>
          <a:stretch/>
        </p:blipFill>
        <p:spPr>
          <a:xfrm rot="21008049">
            <a:off x="863467" y="1274303"/>
            <a:ext cx="4112908" cy="5270310"/>
          </a:xfrm>
          <a:prstGeom prst="rect">
            <a:avLst/>
          </a:prstGeom>
        </p:spPr>
      </p:pic>
      <p:sp>
        <p:nvSpPr>
          <p:cNvPr id="8" name="Rectangle 7">
            <a:extLst>
              <a:ext uri="{FF2B5EF4-FFF2-40B4-BE49-F238E27FC236}">
                <a16:creationId xmlns:a16="http://schemas.microsoft.com/office/drawing/2014/main" id="{E5939B17-19B4-3E45-9DAC-21FF25DCBE2F}"/>
              </a:ext>
            </a:extLst>
          </p:cNvPr>
          <p:cNvSpPr/>
          <p:nvPr/>
        </p:nvSpPr>
        <p:spPr>
          <a:xfrm>
            <a:off x="5659571" y="1606297"/>
            <a:ext cx="6242462" cy="3785652"/>
          </a:xfrm>
          <a:prstGeom prst="rect">
            <a:avLst/>
          </a:prstGeom>
        </p:spPr>
        <p:txBody>
          <a:bodyPr wrap="square">
            <a:spAutoFit/>
          </a:bodyPr>
          <a:lstStyle/>
          <a:p>
            <a:pPr>
              <a:spcAft>
                <a:spcPts val="0"/>
              </a:spcAft>
            </a:pPr>
            <a:r>
              <a:rPr lang="cy-GB" sz="4000" dirty="0">
                <a:solidFill>
                  <a:srgbClr val="000000"/>
                </a:solidFill>
                <a:latin typeface="Calibri" panose="020F0502020204030204" pitchFamily="34" charset="0"/>
                <a:ea typeface="Times New Roman" panose="02020603050405020304" pitchFamily="18" charset="0"/>
              </a:rPr>
              <a:t>Make brief notes regarding the school background and context e.g. total number of pupils, learners with ALN, EAL, eFSM, MAT, class and group structures etc. </a:t>
            </a:r>
            <a:endParaRPr lang="en-GB" sz="4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05008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973777" y="2363189"/>
            <a:ext cx="4132613" cy="2367581"/>
          </a:xfrm>
        </p:spPr>
        <p:txBody>
          <a:bodyPr>
            <a:normAutofit fontScale="90000"/>
          </a:bodyPr>
          <a:lstStyle/>
          <a:p>
            <a:br>
              <a:rPr lang="en-GB" dirty="0"/>
            </a:br>
            <a:r>
              <a:rPr lang="en-GB" i="1" dirty="0"/>
              <a:t>What did you want to find out on this bridging?</a:t>
            </a:r>
            <a:br>
              <a:rPr lang="en-GB" i="1" dirty="0"/>
            </a:br>
            <a:br>
              <a:rPr lang="en-GB" i="1" dirty="0"/>
            </a:br>
            <a:r>
              <a:rPr lang="en-GB" i="1" dirty="0"/>
              <a:t>What ere you key questions?</a:t>
            </a:r>
            <a:br>
              <a:rPr lang="en-GB" i="1" dirty="0"/>
            </a:br>
            <a:br>
              <a:rPr lang="en-GB" i="1" dirty="0"/>
            </a:br>
            <a:r>
              <a:rPr lang="en-GB" i="1" dirty="0"/>
              <a:t>Did you get your answers?</a:t>
            </a:r>
            <a:br>
              <a:rPr lang="en-GB" i="1" dirty="0"/>
            </a:br>
            <a:br>
              <a:rPr lang="en-GB" i="1" dirty="0"/>
            </a:br>
            <a:endParaRPr lang="en-GB" dirty="0"/>
          </a:p>
        </p:txBody>
      </p:sp>
      <p:pic>
        <p:nvPicPr>
          <p:cNvPr id="5" name="Llun 9">
            <a:extLst>
              <a:ext uri="{FF2B5EF4-FFF2-40B4-BE49-F238E27FC236}">
                <a16:creationId xmlns:a16="http://schemas.microsoft.com/office/drawing/2014/main" id="{CCCB2194-E666-3547-97A1-6881440F22F2}"/>
              </a:ext>
            </a:extLst>
          </p:cNvPr>
          <p:cNvPicPr>
            <a:picLocks noChangeAspect="1"/>
          </p:cNvPicPr>
          <p:nvPr/>
        </p:nvPicPr>
        <p:blipFill rotWithShape="1">
          <a:blip r:embed="rId2"/>
          <a:srcRect l="14463" t="21486" r="51736" b="13546"/>
          <a:stretch/>
        </p:blipFill>
        <p:spPr>
          <a:xfrm rot="677335">
            <a:off x="7461177" y="954960"/>
            <a:ext cx="3896160" cy="4992567"/>
          </a:xfrm>
          <a:prstGeom prst="rect">
            <a:avLst/>
          </a:prstGeom>
        </p:spPr>
      </p:pic>
    </p:spTree>
    <p:extLst>
      <p:ext uri="{BB962C8B-B14F-4D97-AF65-F5344CB8AC3E}">
        <p14:creationId xmlns:p14="http://schemas.microsoft.com/office/powerpoint/2010/main" val="744761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77539D-8560-5E46-9C70-5F4B04CE0218}"/>
              </a:ext>
            </a:extLst>
          </p:cNvPr>
          <p:cNvSpPr txBox="1"/>
          <p:nvPr/>
        </p:nvSpPr>
        <p:spPr>
          <a:xfrm>
            <a:off x="2398815" y="2232561"/>
            <a:ext cx="7531744" cy="1938992"/>
          </a:xfrm>
          <a:prstGeom prst="rect">
            <a:avLst/>
          </a:prstGeom>
          <a:noFill/>
        </p:spPr>
        <p:txBody>
          <a:bodyPr wrap="square" rtlCol="0">
            <a:spAutoFit/>
          </a:bodyPr>
          <a:lstStyle/>
          <a:p>
            <a:pPr algn="ctr"/>
            <a:r>
              <a:rPr lang="en-US" sz="4000" dirty="0"/>
              <a:t>Was there a broad range of targeted needs or was there a focus on Well being and behavior?</a:t>
            </a:r>
          </a:p>
        </p:txBody>
      </p:sp>
    </p:spTree>
    <p:extLst>
      <p:ext uri="{BB962C8B-B14F-4D97-AF65-F5344CB8AC3E}">
        <p14:creationId xmlns:p14="http://schemas.microsoft.com/office/powerpoint/2010/main" val="1769812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5EED-5DA9-42CB-BFC3-12078E10FA02}"/>
              </a:ext>
            </a:extLst>
          </p:cNvPr>
          <p:cNvSpPr>
            <a:spLocks noGrp="1"/>
          </p:cNvSpPr>
          <p:nvPr>
            <p:ph type="title"/>
          </p:nvPr>
        </p:nvSpPr>
        <p:spPr>
          <a:xfrm>
            <a:off x="1647421" y="485621"/>
            <a:ext cx="9707561" cy="1280890"/>
          </a:xfrm>
        </p:spPr>
        <p:txBody>
          <a:bodyPr>
            <a:normAutofit fontScale="90000"/>
          </a:bodyPr>
          <a:lstStyle/>
          <a:p>
            <a:r>
              <a:rPr lang="en-GB" i="1" dirty="0"/>
              <a:t>Was there a range of Waves of support?</a:t>
            </a:r>
            <a:br>
              <a:rPr lang="en-GB" dirty="0"/>
            </a:br>
            <a:br>
              <a:rPr lang="en-GB" dirty="0"/>
            </a:br>
            <a:endParaRPr lang="en-GB" dirty="0"/>
          </a:p>
        </p:txBody>
      </p:sp>
      <p:graphicFrame>
        <p:nvGraphicFramePr>
          <p:cNvPr id="5" name="Diagram 4">
            <a:extLst>
              <a:ext uri="{FF2B5EF4-FFF2-40B4-BE49-F238E27FC236}">
                <a16:creationId xmlns:a16="http://schemas.microsoft.com/office/drawing/2014/main" id="{DC99294C-F6D1-43AB-948A-89A28E5210AF}"/>
              </a:ext>
            </a:extLst>
          </p:cNvPr>
          <p:cNvGraphicFramePr/>
          <p:nvPr>
            <p:extLst>
              <p:ext uri="{D42A27DB-BD31-4B8C-83A1-F6EECF244321}">
                <p14:modId xmlns:p14="http://schemas.microsoft.com/office/powerpoint/2010/main" val="766534998"/>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53E3F5F-7565-4ED3-B844-8994D833D914}"/>
              </a:ext>
            </a:extLst>
          </p:cNvPr>
          <p:cNvSpPr txBox="1"/>
          <p:nvPr/>
        </p:nvSpPr>
        <p:spPr>
          <a:xfrm>
            <a:off x="9695656" y="4772285"/>
            <a:ext cx="2438882" cy="615553"/>
          </a:xfrm>
          <a:prstGeom prst="rect">
            <a:avLst/>
          </a:prstGeom>
          <a:noFill/>
        </p:spPr>
        <p:txBody>
          <a:bodyPr wrap="square" rtlCol="0">
            <a:spAutoFit/>
          </a:bodyPr>
          <a:lstStyle/>
          <a:p>
            <a:r>
              <a:rPr lang="en-GB" sz="1600" dirty="0"/>
              <a:t>(adapted from </a:t>
            </a:r>
            <a:r>
              <a:rPr lang="en-GB" sz="1600" dirty="0" err="1"/>
              <a:t>Choudry</a:t>
            </a:r>
            <a:r>
              <a:rPr lang="en-GB" sz="1600" dirty="0"/>
              <a:t>, 2021,p.167</a:t>
            </a:r>
            <a:r>
              <a:rPr lang="en-GB" dirty="0"/>
              <a:t>)</a:t>
            </a:r>
          </a:p>
        </p:txBody>
      </p:sp>
    </p:spTree>
    <p:extLst>
      <p:ext uri="{BB962C8B-B14F-4D97-AF65-F5344CB8AC3E}">
        <p14:creationId xmlns:p14="http://schemas.microsoft.com/office/powerpoint/2010/main" val="3474917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CDB46524-F4C2-4830-A864-2E9A88BB5869}"/>
              </a:ext>
            </a:extLst>
          </p:cNvPr>
          <p:cNvPicPr>
            <a:picLocks noChangeAspect="1"/>
          </p:cNvPicPr>
          <p:nvPr/>
        </p:nvPicPr>
        <p:blipFill rotWithShape="1">
          <a:blip r:embed="rId2">
            <a:alphaModFix amt="40000"/>
          </a:blip>
          <a:srcRect t="9380" b="6350"/>
          <a:stretch/>
        </p:blipFill>
        <p:spPr>
          <a:xfrm>
            <a:off x="20" y="10"/>
            <a:ext cx="12191980" cy="6857990"/>
          </a:xfrm>
          <a:prstGeom prst="rect">
            <a:avLst/>
          </a:prstGeom>
        </p:spPr>
      </p:pic>
      <p:sp>
        <p:nvSpPr>
          <p:cNvPr id="3" name="Title 2">
            <a:extLst>
              <a:ext uri="{FF2B5EF4-FFF2-40B4-BE49-F238E27FC236}">
                <a16:creationId xmlns:a16="http://schemas.microsoft.com/office/drawing/2014/main" id="{83916A48-66AC-46F2-8386-859554C707AE}"/>
              </a:ext>
            </a:extLst>
          </p:cNvPr>
          <p:cNvSpPr>
            <a:spLocks noGrp="1"/>
          </p:cNvSpPr>
          <p:nvPr>
            <p:ph type="title"/>
          </p:nvPr>
        </p:nvSpPr>
        <p:spPr>
          <a:xfrm>
            <a:off x="1638310" y="1633771"/>
            <a:ext cx="8915399" cy="2262781"/>
          </a:xfrm>
        </p:spPr>
        <p:txBody>
          <a:bodyPr vert="horz" lIns="91440" tIns="45720" rIns="91440" bIns="45720" rtlCol="0" anchor="b">
            <a:noAutofit/>
          </a:bodyPr>
          <a:lstStyle/>
          <a:p>
            <a:pPr algn="ctr">
              <a:lnSpc>
                <a:spcPct val="90000"/>
              </a:lnSpc>
            </a:pPr>
            <a:br>
              <a:rPr lang="en-US" b="1" dirty="0">
                <a:solidFill>
                  <a:schemeClr val="tx1"/>
                </a:solidFill>
              </a:rPr>
            </a:br>
            <a:br>
              <a:rPr lang="en-US" b="1" dirty="0">
                <a:solidFill>
                  <a:schemeClr val="tx1"/>
                </a:solidFill>
              </a:rPr>
            </a:br>
            <a:r>
              <a:rPr lang="en-US" b="1" dirty="0"/>
              <a:t>Was there evidence of </a:t>
            </a:r>
            <a:r>
              <a:rPr lang="en-US" b="1" dirty="0">
                <a:solidFill>
                  <a:schemeClr val="tx1"/>
                </a:solidFill>
              </a:rPr>
              <a:t>Interventions that were not solely for learners with ALN?</a:t>
            </a:r>
          </a:p>
        </p:txBody>
      </p:sp>
    </p:spTree>
    <p:extLst>
      <p:ext uri="{BB962C8B-B14F-4D97-AF65-F5344CB8AC3E}">
        <p14:creationId xmlns:p14="http://schemas.microsoft.com/office/powerpoint/2010/main" val="145249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327561" y="2680813"/>
            <a:ext cx="7070766" cy="1325563"/>
          </a:xfrm>
        </p:spPr>
        <p:txBody>
          <a:bodyPr>
            <a:normAutofit fontScale="90000"/>
          </a:bodyPr>
          <a:lstStyle/>
          <a:p>
            <a:br>
              <a:rPr lang="en-GB" dirty="0"/>
            </a:br>
            <a:r>
              <a:rPr lang="en-GB" sz="6700" i="1" dirty="0"/>
              <a:t>Which interventions did you observe during the </a:t>
            </a:r>
            <a:r>
              <a:rPr lang="en-GB" sz="6700" b="1" i="1" dirty="0"/>
              <a:t>TEST</a:t>
            </a:r>
            <a:r>
              <a:rPr lang="en-GB" sz="6700" i="1" dirty="0"/>
              <a:t> day?</a:t>
            </a:r>
            <a:br>
              <a:rPr lang="en-GB" sz="6700" i="1" dirty="0"/>
            </a:br>
            <a:br>
              <a:rPr lang="en-GB" sz="6700" i="1" dirty="0"/>
            </a:br>
            <a:endParaRPr lang="en-GB" sz="6700" dirty="0"/>
          </a:p>
        </p:txBody>
      </p:sp>
      <p:pic>
        <p:nvPicPr>
          <p:cNvPr id="6" name="Picture 5">
            <a:extLst>
              <a:ext uri="{FF2B5EF4-FFF2-40B4-BE49-F238E27FC236}">
                <a16:creationId xmlns:a16="http://schemas.microsoft.com/office/drawing/2014/main" id="{80B7F50C-7BAB-1F4C-BAE9-8B75BD1FA39A}"/>
              </a:ext>
            </a:extLst>
          </p:cNvPr>
          <p:cNvPicPr>
            <a:picLocks noChangeAspect="1"/>
          </p:cNvPicPr>
          <p:nvPr/>
        </p:nvPicPr>
        <p:blipFill>
          <a:blip r:embed="rId2"/>
          <a:stretch>
            <a:fillRect/>
          </a:stretch>
        </p:blipFill>
        <p:spPr>
          <a:xfrm rot="679435">
            <a:off x="7515679" y="632939"/>
            <a:ext cx="4737100" cy="5816600"/>
          </a:xfrm>
          <a:prstGeom prst="rect">
            <a:avLst/>
          </a:prstGeom>
        </p:spPr>
      </p:pic>
    </p:spTree>
    <p:extLst>
      <p:ext uri="{BB962C8B-B14F-4D97-AF65-F5344CB8AC3E}">
        <p14:creationId xmlns:p14="http://schemas.microsoft.com/office/powerpoint/2010/main" val="3801801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9E52AB-5FC7-734D-ADF5-D6BFFC16373A}"/>
              </a:ext>
            </a:extLst>
          </p:cNvPr>
          <p:cNvPicPr>
            <a:picLocks noChangeAspect="1"/>
          </p:cNvPicPr>
          <p:nvPr/>
        </p:nvPicPr>
        <p:blipFill rotWithShape="1">
          <a:blip r:embed="rId2"/>
          <a:srcRect b="47183"/>
          <a:stretch/>
        </p:blipFill>
        <p:spPr>
          <a:xfrm>
            <a:off x="2038959" y="510639"/>
            <a:ext cx="8551274" cy="5545777"/>
          </a:xfrm>
          <a:prstGeom prst="rect">
            <a:avLst/>
          </a:prstGeom>
        </p:spPr>
      </p:pic>
    </p:spTree>
    <p:extLst>
      <p:ext uri="{BB962C8B-B14F-4D97-AF65-F5344CB8AC3E}">
        <p14:creationId xmlns:p14="http://schemas.microsoft.com/office/powerpoint/2010/main" val="3627371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1BFC59-2033-2843-AD85-E22BEB407283}"/>
              </a:ext>
            </a:extLst>
          </p:cNvPr>
          <p:cNvSpPr/>
          <p:nvPr/>
        </p:nvSpPr>
        <p:spPr>
          <a:xfrm>
            <a:off x="589807" y="1389414"/>
            <a:ext cx="10953008" cy="3785652"/>
          </a:xfrm>
          <a:prstGeom prst="rect">
            <a:avLst/>
          </a:prstGeom>
        </p:spPr>
        <p:txBody>
          <a:bodyPr wrap="square">
            <a:spAutoFit/>
          </a:bodyPr>
          <a:lstStyle/>
          <a:p>
            <a:pPr algn="ctr">
              <a:spcAft>
                <a:spcPts val="0"/>
              </a:spcAft>
            </a:pPr>
            <a:r>
              <a:rPr lang="cy-GB" sz="6000" dirty="0">
                <a:solidFill>
                  <a:srgbClr val="000000"/>
                </a:solidFill>
                <a:latin typeface="Calibri" panose="020F0502020204030204" pitchFamily="34" charset="0"/>
                <a:ea typeface="Times New Roman" panose="02020603050405020304" pitchFamily="18" charset="0"/>
              </a:rPr>
              <a:t>What have you learnt regarding how progression in learning is monitored and used to support further development?</a:t>
            </a:r>
            <a:endParaRPr lang="en-GB" sz="6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8293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43575" y="-249381"/>
            <a:ext cx="10515600" cy="671785"/>
          </a:xfrm>
        </p:spPr>
        <p:txBody>
          <a:bodyPr>
            <a:normAutofit fontScale="90000"/>
          </a:bodyPr>
          <a:lstStyle/>
          <a:p>
            <a:br>
              <a:rPr lang="en-GB" dirty="0"/>
            </a:br>
            <a:r>
              <a:rPr lang="en-GB" i="1" dirty="0"/>
              <a:t>Let’s consider your assignment for a moment…</a:t>
            </a:r>
            <a:endParaRPr lang="en-GB" dirty="0"/>
          </a:p>
        </p:txBody>
      </p:sp>
      <p:pic>
        <p:nvPicPr>
          <p:cNvPr id="9" name="Picture 8">
            <a:extLst>
              <a:ext uri="{FF2B5EF4-FFF2-40B4-BE49-F238E27FC236}">
                <a16:creationId xmlns:a16="http://schemas.microsoft.com/office/drawing/2014/main" id="{F94781EF-604F-454C-8482-319363D0EFFC}"/>
              </a:ext>
            </a:extLst>
          </p:cNvPr>
          <p:cNvPicPr>
            <a:picLocks noChangeAspect="1"/>
          </p:cNvPicPr>
          <p:nvPr/>
        </p:nvPicPr>
        <p:blipFill>
          <a:blip r:embed="rId2"/>
          <a:stretch>
            <a:fillRect/>
          </a:stretch>
        </p:blipFill>
        <p:spPr>
          <a:xfrm>
            <a:off x="143575" y="1232794"/>
            <a:ext cx="11874253" cy="5547361"/>
          </a:xfrm>
          <a:prstGeom prst="rect">
            <a:avLst/>
          </a:prstGeom>
        </p:spPr>
      </p:pic>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3"/>
          <a:stretch>
            <a:fillRect/>
          </a:stretch>
        </p:blipFill>
        <p:spPr>
          <a:xfrm>
            <a:off x="0" y="4595750"/>
            <a:ext cx="2377289" cy="2377289"/>
          </a:xfrm>
          <a:prstGeom prst="rect">
            <a:avLst/>
          </a:prstGeom>
        </p:spPr>
      </p:pic>
      <p:pic>
        <p:nvPicPr>
          <p:cNvPr id="11" name="Picture 10">
            <a:extLst>
              <a:ext uri="{FF2B5EF4-FFF2-40B4-BE49-F238E27FC236}">
                <a16:creationId xmlns:a16="http://schemas.microsoft.com/office/drawing/2014/main" id="{68A2560D-40A6-CD45-B2E3-207E4BE5A752}"/>
              </a:ext>
            </a:extLst>
          </p:cNvPr>
          <p:cNvPicPr>
            <a:picLocks noChangeAspect="1"/>
          </p:cNvPicPr>
          <p:nvPr/>
        </p:nvPicPr>
        <p:blipFill>
          <a:blip r:embed="rId4"/>
          <a:stretch>
            <a:fillRect/>
          </a:stretch>
        </p:blipFill>
        <p:spPr>
          <a:xfrm>
            <a:off x="143574" y="634549"/>
            <a:ext cx="11874253" cy="598245"/>
          </a:xfrm>
          <a:prstGeom prst="rect">
            <a:avLst/>
          </a:prstGeom>
        </p:spPr>
      </p:pic>
    </p:spTree>
    <p:extLst>
      <p:ext uri="{BB962C8B-B14F-4D97-AF65-F5344CB8AC3E}">
        <p14:creationId xmlns:p14="http://schemas.microsoft.com/office/powerpoint/2010/main" val="1040549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6DF830-042F-134A-B3FF-25F1DDFD274E}"/>
              </a:ext>
            </a:extLst>
          </p:cNvPr>
          <p:cNvPicPr>
            <a:picLocks noChangeAspect="1"/>
          </p:cNvPicPr>
          <p:nvPr/>
        </p:nvPicPr>
        <p:blipFill>
          <a:blip r:embed="rId2"/>
          <a:stretch>
            <a:fillRect/>
          </a:stretch>
        </p:blipFill>
        <p:spPr>
          <a:xfrm>
            <a:off x="155781" y="170625"/>
            <a:ext cx="3187700" cy="6540500"/>
          </a:xfrm>
          <a:prstGeom prst="rect">
            <a:avLst/>
          </a:prstGeom>
        </p:spPr>
      </p:pic>
      <p:sp>
        <p:nvSpPr>
          <p:cNvPr id="5" name="TextBox 4">
            <a:extLst>
              <a:ext uri="{FF2B5EF4-FFF2-40B4-BE49-F238E27FC236}">
                <a16:creationId xmlns:a16="http://schemas.microsoft.com/office/drawing/2014/main" id="{8080D1F1-1725-C94B-A659-59B812A546FA}"/>
              </a:ext>
            </a:extLst>
          </p:cNvPr>
          <p:cNvSpPr txBox="1"/>
          <p:nvPr/>
        </p:nvSpPr>
        <p:spPr>
          <a:xfrm>
            <a:off x="4892634" y="1940048"/>
            <a:ext cx="5735781" cy="1938992"/>
          </a:xfrm>
          <a:prstGeom prst="rect">
            <a:avLst/>
          </a:prstGeom>
          <a:noFill/>
        </p:spPr>
        <p:txBody>
          <a:bodyPr wrap="square" rtlCol="0">
            <a:spAutoFit/>
          </a:bodyPr>
          <a:lstStyle/>
          <a:p>
            <a:pPr algn="ctr"/>
            <a:r>
              <a:rPr lang="en-US" sz="4000" dirty="0"/>
              <a:t>Let’s get critical!</a:t>
            </a:r>
          </a:p>
          <a:p>
            <a:pPr algn="ctr"/>
            <a:r>
              <a:rPr lang="en-US" sz="4000" dirty="0"/>
              <a:t>Did you see any negative aspects?</a:t>
            </a:r>
          </a:p>
        </p:txBody>
      </p:sp>
      <p:pic>
        <p:nvPicPr>
          <p:cNvPr id="6" name="Picture 5">
            <a:extLst>
              <a:ext uri="{FF2B5EF4-FFF2-40B4-BE49-F238E27FC236}">
                <a16:creationId xmlns:a16="http://schemas.microsoft.com/office/drawing/2014/main" id="{BBECA2F0-137B-604D-A097-FF35D5678710}"/>
              </a:ext>
            </a:extLst>
          </p:cNvPr>
          <p:cNvPicPr>
            <a:picLocks noChangeAspect="1"/>
          </p:cNvPicPr>
          <p:nvPr/>
        </p:nvPicPr>
        <p:blipFill>
          <a:blip r:embed="rId3"/>
          <a:stretch>
            <a:fillRect/>
          </a:stretch>
        </p:blipFill>
        <p:spPr>
          <a:xfrm>
            <a:off x="9414078" y="4191821"/>
            <a:ext cx="2666179" cy="2666179"/>
          </a:xfrm>
          <a:prstGeom prst="rect">
            <a:avLst/>
          </a:prstGeom>
        </p:spPr>
      </p:pic>
      <p:pic>
        <p:nvPicPr>
          <p:cNvPr id="7" name="Picture 6">
            <a:extLst>
              <a:ext uri="{FF2B5EF4-FFF2-40B4-BE49-F238E27FC236}">
                <a16:creationId xmlns:a16="http://schemas.microsoft.com/office/drawing/2014/main" id="{6000C712-F846-434D-B5F6-677BA4BB881D}"/>
              </a:ext>
            </a:extLst>
          </p:cNvPr>
          <p:cNvPicPr>
            <a:picLocks noChangeAspect="1"/>
          </p:cNvPicPr>
          <p:nvPr/>
        </p:nvPicPr>
        <p:blipFill>
          <a:blip r:embed="rId3"/>
          <a:stretch>
            <a:fillRect/>
          </a:stretch>
        </p:blipFill>
        <p:spPr>
          <a:xfrm>
            <a:off x="3712600" y="4191820"/>
            <a:ext cx="2666179" cy="2666179"/>
          </a:xfrm>
          <a:prstGeom prst="rect">
            <a:avLst/>
          </a:prstGeom>
        </p:spPr>
      </p:pic>
    </p:spTree>
    <p:extLst>
      <p:ext uri="{BB962C8B-B14F-4D97-AF65-F5344CB8AC3E}">
        <p14:creationId xmlns:p14="http://schemas.microsoft.com/office/powerpoint/2010/main" val="798541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470299" y="0"/>
            <a:ext cx="8911687" cy="1280890"/>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Would it help to know why we Intervene?</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i="1" dirty="0">
                <a:latin typeface="Arial" panose="020B0604020202020204" pitchFamily="34" charset="0"/>
                <a:cs typeface="Arial" panose="020B0604020202020204" pitchFamily="34" charset="0"/>
              </a:rPr>
              <a:t>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1F8F9E-B18F-4D67-A1F2-B315276898CF}"/>
              </a:ext>
            </a:extLst>
          </p:cNvPr>
          <p:cNvPicPr>
            <a:picLocks noChangeAspect="1"/>
          </p:cNvPicPr>
          <p:nvPr/>
        </p:nvPicPr>
        <p:blipFill>
          <a:blip r:embed="rId3"/>
          <a:stretch>
            <a:fillRect/>
          </a:stretch>
        </p:blipFill>
        <p:spPr>
          <a:xfrm>
            <a:off x="1413736" y="2526888"/>
            <a:ext cx="1885250" cy="2440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E3676B4D-F6C4-4A3A-8133-DD19B39CF62E}"/>
              </a:ext>
            </a:extLst>
          </p:cNvPr>
          <p:cNvPicPr>
            <a:picLocks noChangeAspect="1"/>
          </p:cNvPicPr>
          <p:nvPr/>
        </p:nvPicPr>
        <p:blipFill>
          <a:blip r:embed="rId4"/>
          <a:stretch>
            <a:fillRect/>
          </a:stretch>
        </p:blipFill>
        <p:spPr>
          <a:xfrm>
            <a:off x="4682261" y="2488178"/>
            <a:ext cx="2391205" cy="2518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F29956CC-ADDB-4D15-995B-2BB9F1052933}"/>
              </a:ext>
            </a:extLst>
          </p:cNvPr>
          <p:cNvPicPr>
            <a:picLocks noChangeAspect="1"/>
          </p:cNvPicPr>
          <p:nvPr/>
        </p:nvPicPr>
        <p:blipFill>
          <a:blip r:embed="rId5"/>
          <a:stretch>
            <a:fillRect/>
          </a:stretch>
        </p:blipFill>
        <p:spPr>
          <a:xfrm>
            <a:off x="8135425" y="2446400"/>
            <a:ext cx="2412775" cy="252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5DCF37B-4752-4E07-A6BD-0E17F5D07B39}"/>
              </a:ext>
            </a:extLst>
          </p:cNvPr>
          <p:cNvSpPr txBox="1"/>
          <p:nvPr/>
        </p:nvSpPr>
        <p:spPr>
          <a:xfrm>
            <a:off x="1404638"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Externalised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7B8D665-21B5-4A38-B0FC-4ABAD2D84D2A}"/>
              </a:ext>
            </a:extLst>
          </p:cNvPr>
          <p:cNvSpPr txBox="1"/>
          <p:nvPr/>
        </p:nvSpPr>
        <p:spPr>
          <a:xfrm>
            <a:off x="4926142"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Internalised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E681191-707E-4DFA-A69C-AE39349048B0}"/>
              </a:ext>
            </a:extLst>
          </p:cNvPr>
          <p:cNvSpPr txBox="1"/>
          <p:nvPr/>
        </p:nvSpPr>
        <p:spPr>
          <a:xfrm>
            <a:off x="8211746" y="4745466"/>
            <a:ext cx="2340480" cy="1569660"/>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Vulnerable</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and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disadvantaged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learners</a:t>
            </a:r>
            <a:endParaRPr lang="cy-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001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470299" y="0"/>
            <a:ext cx="8911687" cy="1280890"/>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Would it help to know why we Intervene?</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i="1" dirty="0">
                <a:latin typeface="Arial" panose="020B0604020202020204" pitchFamily="34" charset="0"/>
                <a:cs typeface="Arial" panose="020B0604020202020204" pitchFamily="34" charset="0"/>
              </a:rPr>
              <a:t>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1F8F9E-B18F-4D67-A1F2-B315276898CF}"/>
              </a:ext>
            </a:extLst>
          </p:cNvPr>
          <p:cNvPicPr>
            <a:picLocks noChangeAspect="1"/>
          </p:cNvPicPr>
          <p:nvPr/>
        </p:nvPicPr>
        <p:blipFill>
          <a:blip r:embed="rId3"/>
          <a:stretch>
            <a:fillRect/>
          </a:stretch>
        </p:blipFill>
        <p:spPr>
          <a:xfrm>
            <a:off x="1413736" y="2526888"/>
            <a:ext cx="1885250" cy="2440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5DCF37B-4752-4E07-A6BD-0E17F5D07B39}"/>
              </a:ext>
            </a:extLst>
          </p:cNvPr>
          <p:cNvSpPr txBox="1"/>
          <p:nvPr/>
        </p:nvSpPr>
        <p:spPr>
          <a:xfrm>
            <a:off x="1404638"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Externalised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29BC554-3689-7649-80B4-7E83B9D1E3E4}"/>
              </a:ext>
            </a:extLst>
          </p:cNvPr>
          <p:cNvSpPr txBox="1"/>
          <p:nvPr/>
        </p:nvSpPr>
        <p:spPr>
          <a:xfrm>
            <a:off x="4175570" y="2526888"/>
            <a:ext cx="7178230" cy="3754874"/>
          </a:xfrm>
          <a:prstGeom prst="rect">
            <a:avLst/>
          </a:prstGeom>
          <a:noFill/>
        </p:spPr>
        <p:txBody>
          <a:bodyPr wrap="square" rtlCol="0">
            <a:spAutoFit/>
          </a:bodyPr>
          <a:lstStyle/>
          <a:p>
            <a:r>
              <a:rPr lang="en-GB" sz="2000" dirty="0"/>
              <a:t>EXTERNALISING BEHAVIOURS - such as being aggressive, fighting and violating rules. </a:t>
            </a:r>
          </a:p>
          <a:p>
            <a:endParaRPr lang="en-GB" sz="2000" dirty="0"/>
          </a:p>
          <a:p>
            <a:r>
              <a:rPr lang="en-GB" sz="2000" dirty="0"/>
              <a:t>May lead to persistent difficulties, including conduct disorders, that can have negative consequences both in childhood and later in life </a:t>
            </a:r>
          </a:p>
          <a:p>
            <a:r>
              <a:rPr lang="en-GB" sz="2000" dirty="0"/>
              <a:t>(Moffitt 2006). </a:t>
            </a:r>
          </a:p>
          <a:p>
            <a:endParaRPr lang="en-GB" sz="2000" dirty="0"/>
          </a:p>
          <a:p>
            <a:r>
              <a:rPr lang="en-GB" sz="2000" dirty="0"/>
              <a:t>Children and young people experiencing persistent externalising behaviours are at risk of: • Academic difficulties (low grades, truancy and exclusion) • Social rejection • Antisocial behaviour and substance abuse </a:t>
            </a:r>
          </a:p>
          <a:p>
            <a:endParaRPr lang="en-US" dirty="0"/>
          </a:p>
        </p:txBody>
      </p:sp>
    </p:spTree>
    <p:extLst>
      <p:ext uri="{BB962C8B-B14F-4D97-AF65-F5344CB8AC3E}">
        <p14:creationId xmlns:p14="http://schemas.microsoft.com/office/powerpoint/2010/main" val="3239066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470299" y="0"/>
            <a:ext cx="8911687" cy="1280890"/>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Would it help to know why we Intervene?</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i="1" dirty="0">
                <a:latin typeface="Arial" panose="020B0604020202020204" pitchFamily="34" charset="0"/>
                <a:cs typeface="Arial" panose="020B0604020202020204" pitchFamily="34" charset="0"/>
              </a:rPr>
              <a:t>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3676B4D-F6C4-4A3A-8133-DD19B39CF62E}"/>
              </a:ext>
            </a:extLst>
          </p:cNvPr>
          <p:cNvPicPr>
            <a:picLocks noChangeAspect="1"/>
          </p:cNvPicPr>
          <p:nvPr/>
        </p:nvPicPr>
        <p:blipFill>
          <a:blip r:embed="rId3"/>
          <a:stretch>
            <a:fillRect/>
          </a:stretch>
        </p:blipFill>
        <p:spPr>
          <a:xfrm>
            <a:off x="900005" y="2678183"/>
            <a:ext cx="2391205" cy="2518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A7B8D665-21B5-4A38-B0FC-4ABAD2D84D2A}"/>
              </a:ext>
            </a:extLst>
          </p:cNvPr>
          <p:cNvSpPr txBox="1"/>
          <p:nvPr/>
        </p:nvSpPr>
        <p:spPr>
          <a:xfrm>
            <a:off x="1143884" y="5191744"/>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Internalised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B0F9A72-615B-4342-86E7-2271B061A67F}"/>
              </a:ext>
            </a:extLst>
          </p:cNvPr>
          <p:cNvSpPr txBox="1"/>
          <p:nvPr/>
        </p:nvSpPr>
        <p:spPr>
          <a:xfrm>
            <a:off x="3906982" y="2276691"/>
            <a:ext cx="7690697" cy="4247317"/>
          </a:xfrm>
          <a:prstGeom prst="rect">
            <a:avLst/>
          </a:prstGeom>
          <a:noFill/>
        </p:spPr>
        <p:txBody>
          <a:bodyPr wrap="square" rtlCol="0">
            <a:spAutoFit/>
          </a:bodyPr>
          <a:lstStyle/>
          <a:p>
            <a:r>
              <a:rPr lang="en-GB" sz="2800" dirty="0"/>
              <a:t>INTERNALISING BEHAVIOURS </a:t>
            </a:r>
          </a:p>
          <a:p>
            <a:r>
              <a:rPr lang="en-GB" sz="2800" dirty="0"/>
              <a:t>such as anxiety and depression can lead to: </a:t>
            </a:r>
          </a:p>
          <a:p>
            <a:r>
              <a:rPr lang="en-GB" sz="2800" dirty="0"/>
              <a:t>• Difficulties forming and maintaining relationships • Poor school performance </a:t>
            </a:r>
          </a:p>
          <a:p>
            <a:r>
              <a:rPr lang="en-GB" sz="2800" dirty="0"/>
              <a:t>• Suicidal behaviours </a:t>
            </a:r>
          </a:p>
          <a:p>
            <a:endParaRPr lang="en-GB" sz="2800" dirty="0"/>
          </a:p>
          <a:p>
            <a:r>
              <a:rPr lang="en-GB" sz="2800" dirty="0"/>
              <a:t>Children and young people who have experienced depression are also more likely to have recurrent episodes later in adulthood (Rao 2006).</a:t>
            </a:r>
          </a:p>
          <a:p>
            <a:endParaRPr lang="en-US" dirty="0"/>
          </a:p>
        </p:txBody>
      </p:sp>
    </p:spTree>
    <p:extLst>
      <p:ext uri="{BB962C8B-B14F-4D97-AF65-F5344CB8AC3E}">
        <p14:creationId xmlns:p14="http://schemas.microsoft.com/office/powerpoint/2010/main" val="1234455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470299" y="0"/>
            <a:ext cx="8911687" cy="1280890"/>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Would it help to know why we Intervene?</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i="1" dirty="0">
                <a:latin typeface="Arial" panose="020B0604020202020204" pitchFamily="34" charset="0"/>
                <a:cs typeface="Arial" panose="020B0604020202020204" pitchFamily="34" charset="0"/>
              </a:rPr>
              <a:t>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29956CC-ADDB-4D15-995B-2BB9F1052933}"/>
              </a:ext>
            </a:extLst>
          </p:cNvPr>
          <p:cNvPicPr>
            <a:picLocks noChangeAspect="1"/>
          </p:cNvPicPr>
          <p:nvPr/>
        </p:nvPicPr>
        <p:blipFill>
          <a:blip r:embed="rId3"/>
          <a:stretch>
            <a:fillRect/>
          </a:stretch>
        </p:blipFill>
        <p:spPr>
          <a:xfrm>
            <a:off x="677721" y="2600779"/>
            <a:ext cx="2412775" cy="252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CE681191-707E-4DFA-A69C-AE39349048B0}"/>
              </a:ext>
            </a:extLst>
          </p:cNvPr>
          <p:cNvSpPr txBox="1"/>
          <p:nvPr/>
        </p:nvSpPr>
        <p:spPr>
          <a:xfrm>
            <a:off x="750016" y="4872303"/>
            <a:ext cx="2340480" cy="1569660"/>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Vulnerable</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and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disadvantaged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learners</a:t>
            </a:r>
            <a:endParaRPr lang="cy-GB" sz="2400" i="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B774576-41F1-254D-9E6F-068165E3ED73}"/>
              </a:ext>
            </a:extLst>
          </p:cNvPr>
          <p:cNvSpPr txBox="1"/>
          <p:nvPr/>
        </p:nvSpPr>
        <p:spPr>
          <a:xfrm>
            <a:off x="3962396" y="2232644"/>
            <a:ext cx="7479588" cy="4062651"/>
          </a:xfrm>
          <a:prstGeom prst="rect">
            <a:avLst/>
          </a:prstGeom>
          <a:noFill/>
        </p:spPr>
        <p:txBody>
          <a:bodyPr wrap="square" rtlCol="0">
            <a:spAutoFit/>
          </a:bodyPr>
          <a:lstStyle/>
          <a:p>
            <a:r>
              <a:rPr lang="en-GB" sz="2400" dirty="0"/>
              <a:t>VULNERABLE AND DISADVANTAGED STUDENTS </a:t>
            </a:r>
          </a:p>
          <a:p>
            <a:r>
              <a:rPr lang="en-GB" sz="2400" dirty="0"/>
              <a:t>are at high risk of personal and school failure: </a:t>
            </a:r>
          </a:p>
          <a:p>
            <a:endParaRPr lang="en-GB" sz="2400" dirty="0"/>
          </a:p>
          <a:p>
            <a:r>
              <a:rPr lang="en-GB" sz="2400" dirty="0"/>
              <a:t>• Young people who are persistently disadvantaged are up to two years behind on their learning compared to their peers (Andrews, Robinson, and Hutchinson 2017). </a:t>
            </a:r>
          </a:p>
          <a:p>
            <a:endParaRPr lang="en-GB" sz="2400" dirty="0"/>
          </a:p>
          <a:p>
            <a:r>
              <a:rPr lang="en-GB" sz="2400" dirty="0"/>
              <a:t>• Poorer young people are four times more likely to be excluded than their wealthier peers (Gill, Quilter-Pinner, and Swift 2017).</a:t>
            </a:r>
            <a:endParaRPr lang="cy-GB" sz="2400" dirty="0"/>
          </a:p>
          <a:p>
            <a:endParaRPr lang="en-US" dirty="0"/>
          </a:p>
        </p:txBody>
      </p:sp>
    </p:spTree>
    <p:extLst>
      <p:ext uri="{BB962C8B-B14F-4D97-AF65-F5344CB8AC3E}">
        <p14:creationId xmlns:p14="http://schemas.microsoft.com/office/powerpoint/2010/main" val="305707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507280" y="5433626"/>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567680"/>
            <a:ext cx="6579812" cy="3603230"/>
          </a:xfrm>
          <a:prstGeom prst="rect">
            <a:avLst/>
          </a:prstGeom>
        </p:spPr>
      </p:pic>
      <p:sp>
        <p:nvSpPr>
          <p:cNvPr id="5" name="Rectangle 4"/>
          <p:cNvSpPr/>
          <p:nvPr/>
        </p:nvSpPr>
        <p:spPr>
          <a:xfrm>
            <a:off x="7760740" y="1844185"/>
            <a:ext cx="3843828" cy="3046988"/>
          </a:xfrm>
          <a:prstGeom prst="rect">
            <a:avLst/>
          </a:prstGeom>
        </p:spPr>
        <p:txBody>
          <a:bodyPr wrap="square">
            <a:spAutoFit/>
          </a:bodyPr>
          <a:lstStyle/>
          <a:p>
            <a:pPr marL="228600" indent="-228600">
              <a:buAutoNum type="alphaLcParenR"/>
            </a:pPr>
            <a:r>
              <a:rPr lang="en-GB" sz="3200" dirty="0"/>
              <a:t> Its effectiveness in advancing learning and development </a:t>
            </a:r>
          </a:p>
          <a:p>
            <a:pPr marL="228600" indent="-228600">
              <a:buAutoNum type="alphaLcParenR"/>
            </a:pPr>
            <a:r>
              <a:rPr lang="en-GB" sz="3200" dirty="0"/>
              <a:t> Cost implications – value for money</a:t>
            </a:r>
          </a:p>
          <a:p>
            <a:pPr marL="228600" indent="-228600">
              <a:buAutoNum type="alphaLcParenR"/>
            </a:pPr>
            <a:r>
              <a:rPr lang="en-GB" sz="3200" dirty="0"/>
              <a:t> The evidence base</a:t>
            </a:r>
          </a:p>
        </p:txBody>
      </p:sp>
    </p:spTree>
    <p:extLst>
      <p:ext uri="{BB962C8B-B14F-4D97-AF65-F5344CB8AC3E}">
        <p14:creationId xmlns:p14="http://schemas.microsoft.com/office/powerpoint/2010/main" val="1049498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376651" y="6229273"/>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pic>
        <p:nvPicPr>
          <p:cNvPr id="8" name="Picture 7">
            <a:extLst>
              <a:ext uri="{FF2B5EF4-FFF2-40B4-BE49-F238E27FC236}">
                <a16:creationId xmlns:a16="http://schemas.microsoft.com/office/drawing/2014/main" id="{D0B1B28F-BDD6-8E48-8606-67DDB2399284}"/>
              </a:ext>
            </a:extLst>
          </p:cNvPr>
          <p:cNvPicPr>
            <a:picLocks noChangeAspect="1"/>
          </p:cNvPicPr>
          <p:nvPr/>
        </p:nvPicPr>
        <p:blipFill>
          <a:blip r:embed="rId5"/>
          <a:stretch>
            <a:fillRect/>
          </a:stretch>
        </p:blipFill>
        <p:spPr>
          <a:xfrm>
            <a:off x="7941376" y="1770457"/>
            <a:ext cx="3695700" cy="3695700"/>
          </a:xfrm>
          <a:prstGeom prst="rect">
            <a:avLst/>
          </a:prstGeom>
        </p:spPr>
      </p:pic>
    </p:spTree>
    <p:extLst>
      <p:ext uri="{BB962C8B-B14F-4D97-AF65-F5344CB8AC3E}">
        <p14:creationId xmlns:p14="http://schemas.microsoft.com/office/powerpoint/2010/main" val="3850253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English medium case studies</a:t>
            </a:r>
          </a:p>
        </p:txBody>
      </p:sp>
      <p:sp>
        <p:nvSpPr>
          <p:cNvPr id="6" name="Content Placeholder 5"/>
          <p:cNvSpPr>
            <a:spLocks noGrp="1"/>
          </p:cNvSpPr>
          <p:nvPr>
            <p:ph idx="1"/>
          </p:nvPr>
        </p:nvSpPr>
        <p:spPr>
          <a:xfrm>
            <a:off x="838199" y="1690688"/>
            <a:ext cx="10782993" cy="4513634"/>
          </a:xfrm>
        </p:spPr>
        <p:txBody>
          <a:bodyPr>
            <a:normAutofit fontScale="92500" lnSpcReduction="20000"/>
          </a:bodyPr>
          <a:lstStyle/>
          <a:p>
            <a:pPr>
              <a:buFont typeface="+mj-lt"/>
              <a:buAutoNum type="arabicParenR"/>
            </a:pPr>
            <a:r>
              <a:rPr lang="en-GB" u="sng" dirty="0">
                <a:hlinkClick r:id="rId3"/>
              </a:rPr>
              <a:t>https://threebearscookeryclub.com/</a:t>
            </a:r>
            <a:r>
              <a:rPr lang="en-GB" u="sng" dirty="0"/>
              <a:t> </a:t>
            </a:r>
            <a:endParaRPr lang="en-GB" dirty="0"/>
          </a:p>
          <a:p>
            <a:pPr>
              <a:buFont typeface="+mj-lt"/>
              <a:buAutoNum type="arabicParenR"/>
            </a:pPr>
            <a:r>
              <a:rPr lang="en-GB" u="sng" dirty="0">
                <a:hlinkClick r:id="rId4"/>
              </a:rPr>
              <a:t>http://richmondpark.amdro.org.uk/media/104819/Pupil-Voice-Clubs.pdf</a:t>
            </a:r>
            <a:r>
              <a:rPr lang="en-GB" u="sng" dirty="0"/>
              <a:t> </a:t>
            </a:r>
            <a:endParaRPr lang="en-GB" dirty="0"/>
          </a:p>
          <a:p>
            <a:pPr>
              <a:buFont typeface="+mj-lt"/>
              <a:buAutoNum type="arabicParenR"/>
            </a:pPr>
            <a:r>
              <a:rPr lang="en-GB" u="sng" dirty="0">
                <a:hlinkClick r:id="rId5"/>
              </a:rPr>
              <a:t>https://www.pontarddulaisprimaryschool.co.uk/school-clubs/</a:t>
            </a:r>
            <a:r>
              <a:rPr lang="en-GB" u="sng" dirty="0"/>
              <a:t> </a:t>
            </a:r>
            <a:endParaRPr lang="en-GB" dirty="0"/>
          </a:p>
          <a:p>
            <a:pPr>
              <a:buFont typeface="+mj-lt"/>
              <a:buAutoNum type="arabicParenR"/>
            </a:pPr>
            <a:r>
              <a:rPr lang="en-GB" u="sng" dirty="0">
                <a:hlinkClick r:id="rId6"/>
              </a:rPr>
              <a:t>https://www.education-ni.gov.uk/articles/nurture-provision-primary-schools</a:t>
            </a:r>
            <a:r>
              <a:rPr lang="en-GB" u="sng" dirty="0"/>
              <a:t> </a:t>
            </a:r>
            <a:endParaRPr lang="en-GB" dirty="0"/>
          </a:p>
          <a:p>
            <a:pPr>
              <a:buFont typeface="+mj-lt"/>
              <a:buAutoNum type="arabicParenR"/>
            </a:pPr>
            <a:r>
              <a:rPr lang="en-GB" u="sng" dirty="0">
                <a:hlinkClick r:id="rId7"/>
              </a:rPr>
              <a:t>https://www.estyn.gov.wales/effective-practice/developing-good-reading-habits</a:t>
            </a:r>
            <a:r>
              <a:rPr lang="en-GB" u="sng" dirty="0"/>
              <a:t> </a:t>
            </a:r>
            <a:endParaRPr lang="en-GB" dirty="0"/>
          </a:p>
          <a:p>
            <a:pPr>
              <a:buFont typeface="+mj-lt"/>
              <a:buAutoNum type="arabicParenR"/>
            </a:pPr>
            <a:r>
              <a:rPr lang="en-GB" u="sng" dirty="0">
                <a:hlinkClick r:id="rId8"/>
              </a:rPr>
              <a:t>https://www.estyn.gov.wales/effective-practice/learning-support-assistants-lead-intervention-programmes</a:t>
            </a:r>
            <a:r>
              <a:rPr lang="en-GB" u="sng" dirty="0"/>
              <a:t> </a:t>
            </a:r>
            <a:endParaRPr lang="en-GB" dirty="0"/>
          </a:p>
          <a:p>
            <a:pPr>
              <a:buFont typeface="+mj-lt"/>
              <a:buAutoNum type="arabicParenR"/>
            </a:pPr>
            <a:r>
              <a:rPr lang="en-GB" u="sng" dirty="0">
                <a:hlinkClick r:id="rId9"/>
              </a:rPr>
              <a:t>https://www.estyn.gov.wales/effective-practice/innovative-interventions-lead-improvement-attainment</a:t>
            </a:r>
            <a:r>
              <a:rPr lang="en-GB" u="sng" dirty="0"/>
              <a:t> </a:t>
            </a:r>
            <a:r>
              <a:rPr lang="en-GB" dirty="0"/>
              <a:t> </a:t>
            </a:r>
          </a:p>
          <a:p>
            <a:pPr>
              <a:buFont typeface="+mj-lt"/>
              <a:buAutoNum type="arabicParenR"/>
            </a:pPr>
            <a:r>
              <a:rPr lang="en-GB" dirty="0">
                <a:hlinkClick r:id="rId10"/>
              </a:rPr>
              <a:t>https://www.estyn.gov.wales/effective-practice/establishing-behaviour-groups?_ga=2.53987755.2086254070.1610746033-596235490.1610746033</a:t>
            </a:r>
            <a:r>
              <a:rPr lang="en-GB" dirty="0"/>
              <a:t> </a:t>
            </a:r>
          </a:p>
        </p:txBody>
      </p:sp>
    </p:spTree>
    <p:extLst>
      <p:ext uri="{BB962C8B-B14F-4D97-AF65-F5344CB8AC3E}">
        <p14:creationId xmlns:p14="http://schemas.microsoft.com/office/powerpoint/2010/main" val="1079481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CC02-CC22-6147-B4A1-115F6712748F}"/>
              </a:ext>
            </a:extLst>
          </p:cNvPr>
          <p:cNvSpPr>
            <a:spLocks noGrp="1"/>
          </p:cNvSpPr>
          <p:nvPr>
            <p:ph type="title"/>
          </p:nvPr>
        </p:nvSpPr>
        <p:spPr>
          <a:xfrm>
            <a:off x="419100" y="0"/>
            <a:ext cx="10515600" cy="1325563"/>
          </a:xfrm>
        </p:spPr>
        <p:txBody>
          <a:bodyPr>
            <a:normAutofit/>
          </a:bodyPr>
          <a:lstStyle/>
          <a:p>
            <a:r>
              <a:rPr lang="en-US" b="1" dirty="0">
                <a:solidFill>
                  <a:schemeClr val="tx1"/>
                </a:solidFill>
              </a:rPr>
              <a:t>Case Studies…does one link?</a:t>
            </a:r>
          </a:p>
        </p:txBody>
      </p:sp>
      <p:sp>
        <p:nvSpPr>
          <p:cNvPr id="3" name="Content Placeholder 2">
            <a:extLst>
              <a:ext uri="{FF2B5EF4-FFF2-40B4-BE49-F238E27FC236}">
                <a16:creationId xmlns:a16="http://schemas.microsoft.com/office/drawing/2014/main" id="{592B874C-88BC-44CB-9498-6DF60A202968}"/>
              </a:ext>
            </a:extLst>
          </p:cNvPr>
          <p:cNvSpPr>
            <a:spLocks noGrp="1"/>
          </p:cNvSpPr>
          <p:nvPr>
            <p:ph sz="half" idx="1"/>
          </p:nvPr>
        </p:nvSpPr>
        <p:spPr>
          <a:xfrm>
            <a:off x="419100" y="1318549"/>
            <a:ext cx="6585759" cy="5157066"/>
          </a:xfrm>
        </p:spPr>
        <p:txBody>
          <a:bodyPr>
            <a:normAutofit fontScale="62500" lnSpcReduction="20000"/>
          </a:bodyPr>
          <a:lstStyle/>
          <a:p>
            <a:pPr marL="0" indent="0">
              <a:buNone/>
            </a:pPr>
            <a:r>
              <a:rPr lang="en-US" sz="4100" dirty="0">
                <a:solidFill>
                  <a:schemeClr val="tx1"/>
                </a:solidFill>
              </a:rPr>
              <a:t>What aspects does the intervention promote:</a:t>
            </a:r>
          </a:p>
          <a:p>
            <a:pPr marL="514350" indent="-514350">
              <a:buFont typeface="+mj-lt"/>
              <a:buAutoNum type="romanLcPeriod"/>
            </a:pPr>
            <a:r>
              <a:rPr lang="en-US" sz="4100" dirty="0">
                <a:solidFill>
                  <a:schemeClr val="tx1"/>
                </a:solidFill>
              </a:rPr>
              <a:t>cognitive/thinking/intellectual?</a:t>
            </a:r>
          </a:p>
          <a:p>
            <a:pPr marL="514350" indent="-514350">
              <a:buFont typeface="+mj-lt"/>
              <a:buAutoNum type="romanLcPeriod"/>
            </a:pPr>
            <a:r>
              <a:rPr lang="en-US" sz="4100" dirty="0">
                <a:solidFill>
                  <a:schemeClr val="tx1"/>
                </a:solidFill>
              </a:rPr>
              <a:t>emotional and social?</a:t>
            </a:r>
          </a:p>
          <a:p>
            <a:pPr marL="514350" indent="-514350">
              <a:buFont typeface="+mj-lt"/>
              <a:buAutoNum type="romanLcPeriod"/>
            </a:pPr>
            <a:r>
              <a:rPr lang="en-US" sz="4100" dirty="0">
                <a:solidFill>
                  <a:schemeClr val="tx1"/>
                </a:solidFill>
              </a:rPr>
              <a:t>linguistic?</a:t>
            </a:r>
          </a:p>
          <a:p>
            <a:pPr marL="514350" indent="-514350">
              <a:buFont typeface="+mj-lt"/>
              <a:buAutoNum type="romanLcPeriod"/>
            </a:pPr>
            <a:r>
              <a:rPr lang="en-US" sz="4100" dirty="0">
                <a:solidFill>
                  <a:schemeClr val="tx1"/>
                </a:solidFill>
              </a:rPr>
              <a:t>physical?</a:t>
            </a:r>
          </a:p>
          <a:p>
            <a:pPr marL="514350" indent="-514350">
              <a:buFont typeface="+mj-lt"/>
              <a:buAutoNum type="romanLcPeriod"/>
            </a:pPr>
            <a:r>
              <a:rPr lang="en-US" sz="4100" dirty="0">
                <a:solidFill>
                  <a:schemeClr val="tx1"/>
                </a:solidFill>
              </a:rPr>
              <a:t>other?</a:t>
            </a:r>
          </a:p>
          <a:p>
            <a:pPr marL="0" indent="0">
              <a:buNone/>
            </a:pPr>
            <a:r>
              <a:rPr lang="en-US" sz="4100" dirty="0">
                <a:solidFill>
                  <a:schemeClr val="tx1"/>
                </a:solidFill>
              </a:rPr>
              <a:t>Is there more than one?</a:t>
            </a:r>
          </a:p>
          <a:p>
            <a:pPr marL="0" indent="0">
              <a:buNone/>
            </a:pPr>
            <a:r>
              <a:rPr lang="en-US" sz="4100" dirty="0">
                <a:solidFill>
                  <a:schemeClr val="tx1"/>
                </a:solidFill>
              </a:rPr>
              <a:t>Consider motivation and engagement in learning.</a:t>
            </a:r>
          </a:p>
          <a:p>
            <a:pPr marL="0" indent="0">
              <a:buNone/>
            </a:pPr>
            <a:r>
              <a:rPr lang="en-US" sz="4100" dirty="0">
                <a:solidFill>
                  <a:schemeClr val="tx1"/>
                </a:solidFill>
              </a:rPr>
              <a:t>What about rights and inclusion? </a:t>
            </a:r>
          </a:p>
          <a:p>
            <a:pPr marL="0" indent="0">
              <a:buNone/>
            </a:pPr>
            <a:r>
              <a:rPr lang="en-US" sz="4100" dirty="0">
                <a:solidFill>
                  <a:schemeClr val="tx1"/>
                </a:solidFill>
              </a:rPr>
              <a:t>Are there opportunities for participation?</a:t>
            </a:r>
          </a:p>
          <a:p>
            <a:pPr marL="0" indent="0">
              <a:buNone/>
            </a:pPr>
            <a:r>
              <a:rPr lang="en-US" sz="4100" dirty="0">
                <a:solidFill>
                  <a:schemeClr val="tx1"/>
                </a:solidFill>
              </a:rPr>
              <a:t>Are there opportunities for progression?</a:t>
            </a:r>
          </a:p>
          <a:p>
            <a:pPr marL="0" indent="0">
              <a:buNone/>
            </a:pPr>
            <a:r>
              <a:rPr lang="en-US" sz="4100" dirty="0">
                <a:solidFill>
                  <a:schemeClr val="tx1"/>
                </a:solidFill>
              </a:rPr>
              <a:t>Any other important aspects?</a:t>
            </a:r>
          </a:p>
          <a:p>
            <a:pPr marL="0" indent="0">
              <a:buNone/>
            </a:pPr>
            <a:endParaRPr lang="en-GB" dirty="0"/>
          </a:p>
        </p:txBody>
      </p:sp>
    </p:spTree>
    <p:extLst>
      <p:ext uri="{BB962C8B-B14F-4D97-AF65-F5344CB8AC3E}">
        <p14:creationId xmlns:p14="http://schemas.microsoft.com/office/powerpoint/2010/main" val="410814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normAutofit/>
          </a:bodyPr>
          <a:lstStyle/>
          <a:p>
            <a:r>
              <a:rPr lang="en-GB" sz="4000" dirty="0">
                <a:latin typeface="Agent Orange" panose="00000400000000000000" pitchFamily="2" charset="0"/>
                <a:cs typeface="Agent Orange" panose="00000400000000000000" pitchFamily="2" charset="0"/>
              </a:rPr>
              <a:t>Nurture groups</a:t>
            </a:r>
          </a:p>
        </p:txBody>
      </p:sp>
      <p:sp>
        <p:nvSpPr>
          <p:cNvPr id="2" name="Content Placeholder 1">
            <a:extLst>
              <a:ext uri="{FF2B5EF4-FFF2-40B4-BE49-F238E27FC236}">
                <a16:creationId xmlns:a16="http://schemas.microsoft.com/office/drawing/2014/main" id="{0BAE3D6B-4DCA-49B9-85F1-E524B8BFD21E}"/>
              </a:ext>
            </a:extLst>
          </p:cNvPr>
          <p:cNvSpPr>
            <a:spLocks noGrp="1"/>
          </p:cNvSpPr>
          <p:nvPr>
            <p:ph sz="half" idx="2"/>
          </p:nvPr>
        </p:nvSpPr>
        <p:spPr>
          <a:xfrm>
            <a:off x="6035040" y="216131"/>
            <a:ext cx="5985164" cy="6400800"/>
          </a:xfrm>
        </p:spPr>
        <p:txBody>
          <a:bodyPr>
            <a:normAutofit/>
          </a:bodyPr>
          <a:lstStyle/>
          <a:p>
            <a:pPr lvl="0"/>
            <a:r>
              <a:rPr lang="en-US" sz="3200" i="1" dirty="0">
                <a:latin typeface="Arial" panose="020B0604020202020204" pitchFamily="34" charset="0"/>
                <a:cs typeface="Arial" panose="020B0604020202020204" pitchFamily="34" charset="0"/>
              </a:rPr>
              <a:t>Nurture groups provide a safe haven for children to explore, develop and take risks.</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They provide predictable routines and boundaries for the children who attend. </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Nurture groups aim to build on children’s strengths and interests in order to encourage a sense of achievement and success.</a:t>
            </a:r>
          </a:p>
          <a:p>
            <a:pPr lvl="0"/>
            <a:r>
              <a:rPr lang="en-US" sz="3200" i="1" dirty="0">
                <a:latin typeface="Arial" panose="020B0604020202020204" pitchFamily="34" charset="0"/>
                <a:cs typeface="Arial" panose="020B0604020202020204" pitchFamily="34" charset="0"/>
              </a:rPr>
              <a:t>Children are assessed using the Boxall Profile</a:t>
            </a:r>
            <a:endParaRPr lang="en-GB" sz="3200" i="1" dirty="0">
              <a:latin typeface="Arial" panose="020B0604020202020204" pitchFamily="34" charset="0"/>
              <a:cs typeface="Arial" panose="020B0604020202020204" pitchFamily="34" charset="0"/>
            </a:endParaRP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59" y="2310939"/>
            <a:ext cx="5253642" cy="2955174"/>
          </a:xfrm>
          <a:prstGeom prst="rect">
            <a:avLst/>
          </a:prstGeom>
        </p:spPr>
      </p:pic>
    </p:spTree>
    <p:extLst>
      <p:ext uri="{BB962C8B-B14F-4D97-AF65-F5344CB8AC3E}">
        <p14:creationId xmlns:p14="http://schemas.microsoft.com/office/powerpoint/2010/main" val="3342478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A067-664B-4956-A014-932CBE939ABE}"/>
              </a:ext>
            </a:extLst>
          </p:cNvPr>
          <p:cNvSpPr>
            <a:spLocks noGrp="1"/>
          </p:cNvSpPr>
          <p:nvPr>
            <p:ph type="title"/>
          </p:nvPr>
        </p:nvSpPr>
        <p:spPr>
          <a:xfrm>
            <a:off x="838200" y="18255"/>
            <a:ext cx="10515600" cy="1325563"/>
          </a:xfrm>
        </p:spPr>
        <p:txBody>
          <a:bodyPr>
            <a:normAutofit/>
          </a:bodyPr>
          <a:lstStyle/>
          <a:p>
            <a:pPr algn="ctr"/>
            <a:r>
              <a:rPr lang="en-GB" sz="4000" dirty="0">
                <a:latin typeface="Agent Orange" panose="00000400000000000000" pitchFamily="2" charset="0"/>
                <a:cs typeface="Agent Orange" panose="00000400000000000000" pitchFamily="2" charset="0"/>
              </a:rPr>
              <a:t>Six principles of nurture</a:t>
            </a:r>
          </a:p>
        </p:txBody>
      </p:sp>
      <p:pic>
        <p:nvPicPr>
          <p:cNvPr id="8" name="Picture 7">
            <a:extLst>
              <a:ext uri="{FF2B5EF4-FFF2-40B4-BE49-F238E27FC236}">
                <a16:creationId xmlns:a16="http://schemas.microsoft.com/office/drawing/2014/main" id="{D8F9DAE2-B183-4AC9-BC05-5FFD52325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4147" y="1343818"/>
            <a:ext cx="4663706" cy="4946927"/>
          </a:xfrm>
          <a:prstGeom prst="rect">
            <a:avLst/>
          </a:prstGeom>
        </p:spPr>
      </p:pic>
      <p:pic>
        <p:nvPicPr>
          <p:cNvPr id="10" name="Picture 9">
            <a:extLst>
              <a:ext uri="{FF2B5EF4-FFF2-40B4-BE49-F238E27FC236}">
                <a16:creationId xmlns:a16="http://schemas.microsoft.com/office/drawing/2014/main" id="{BD073ABA-5031-4D57-B3A7-AC434D2AE3D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793655">
            <a:off x="6869725" y="1285201"/>
            <a:ext cx="1187400" cy="672551"/>
          </a:xfrm>
          <a:prstGeom prst="rect">
            <a:avLst/>
          </a:prstGeom>
        </p:spPr>
      </p:pic>
      <p:pic>
        <p:nvPicPr>
          <p:cNvPr id="11" name="Picture 10">
            <a:extLst>
              <a:ext uri="{FF2B5EF4-FFF2-40B4-BE49-F238E27FC236}">
                <a16:creationId xmlns:a16="http://schemas.microsoft.com/office/drawing/2014/main" id="{F604D186-F7E2-42DB-A535-B585D69571FA}"/>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a:off x="8427853" y="2669381"/>
            <a:ext cx="1187400" cy="672551"/>
          </a:xfrm>
          <a:prstGeom prst="rect">
            <a:avLst/>
          </a:prstGeom>
        </p:spPr>
      </p:pic>
      <p:pic>
        <p:nvPicPr>
          <p:cNvPr id="12" name="Picture 11">
            <a:extLst>
              <a:ext uri="{FF2B5EF4-FFF2-40B4-BE49-F238E27FC236}">
                <a16:creationId xmlns:a16="http://schemas.microsoft.com/office/drawing/2014/main" id="{A86CE592-7523-41F4-82A9-C87BEF9F71D6}"/>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180041">
            <a:off x="8427853" y="4480062"/>
            <a:ext cx="1187400" cy="672551"/>
          </a:xfrm>
          <a:prstGeom prst="rect">
            <a:avLst/>
          </a:prstGeom>
        </p:spPr>
      </p:pic>
      <p:pic>
        <p:nvPicPr>
          <p:cNvPr id="13" name="Picture 12">
            <a:extLst>
              <a:ext uri="{FF2B5EF4-FFF2-40B4-BE49-F238E27FC236}">
                <a16:creationId xmlns:a16="http://schemas.microsoft.com/office/drawing/2014/main" id="{4A924BC3-47CF-47D9-81CE-BD06B9EF1CB1}"/>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575352" flipH="1" flipV="1">
            <a:off x="4349263" y="5954470"/>
            <a:ext cx="1187400" cy="672551"/>
          </a:xfrm>
          <a:prstGeom prst="rect">
            <a:avLst/>
          </a:prstGeom>
        </p:spPr>
      </p:pic>
      <p:pic>
        <p:nvPicPr>
          <p:cNvPr id="14" name="Picture 13">
            <a:extLst>
              <a:ext uri="{FF2B5EF4-FFF2-40B4-BE49-F238E27FC236}">
                <a16:creationId xmlns:a16="http://schemas.microsoft.com/office/drawing/2014/main" id="{40A64AB0-DC52-4539-BB86-AC86879D6CB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2300965">
            <a:off x="2842352" y="1979214"/>
            <a:ext cx="1187400" cy="672551"/>
          </a:xfrm>
          <a:prstGeom prst="rect">
            <a:avLst/>
          </a:prstGeom>
        </p:spPr>
      </p:pic>
      <p:pic>
        <p:nvPicPr>
          <p:cNvPr id="15" name="Picture 14">
            <a:extLst>
              <a:ext uri="{FF2B5EF4-FFF2-40B4-BE49-F238E27FC236}">
                <a16:creationId xmlns:a16="http://schemas.microsoft.com/office/drawing/2014/main" id="{1DE9E53A-688C-4502-BC34-CF62F349D893}"/>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flipH="1">
            <a:off x="2576747" y="4094388"/>
            <a:ext cx="1187400" cy="672551"/>
          </a:xfrm>
          <a:prstGeom prst="rect">
            <a:avLst/>
          </a:prstGeom>
        </p:spPr>
      </p:pic>
      <p:sp>
        <p:nvSpPr>
          <p:cNvPr id="3" name="TextBox 2">
            <a:extLst>
              <a:ext uri="{FF2B5EF4-FFF2-40B4-BE49-F238E27FC236}">
                <a16:creationId xmlns:a16="http://schemas.microsoft.com/office/drawing/2014/main" id="{6F5FDF86-AEA5-48D2-8CDB-9BE541EEF2BB}"/>
              </a:ext>
            </a:extLst>
          </p:cNvPr>
          <p:cNvSpPr txBox="1"/>
          <p:nvPr/>
        </p:nvSpPr>
        <p:spPr>
          <a:xfrm>
            <a:off x="8119023" y="1082979"/>
            <a:ext cx="3920576"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most important thing is that the child continues to develop throughout their time in school.</a:t>
            </a:r>
          </a:p>
        </p:txBody>
      </p:sp>
      <p:sp>
        <p:nvSpPr>
          <p:cNvPr id="16" name="TextBox 15">
            <a:extLst>
              <a:ext uri="{FF2B5EF4-FFF2-40B4-BE49-F238E27FC236}">
                <a16:creationId xmlns:a16="http://schemas.microsoft.com/office/drawing/2014/main" id="{A7625733-FBBA-4A80-B323-152DBFFA7D66}"/>
              </a:ext>
            </a:extLst>
          </p:cNvPr>
          <p:cNvSpPr txBox="1"/>
          <p:nvPr/>
        </p:nvSpPr>
        <p:spPr>
          <a:xfrm>
            <a:off x="9632091" y="2558136"/>
            <a:ext cx="2498206"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Nurture room is a safe space for the child to share their worries, where someone will listen and help.</a:t>
            </a:r>
          </a:p>
        </p:txBody>
      </p:sp>
      <p:sp>
        <p:nvSpPr>
          <p:cNvPr id="17" name="TextBox 16">
            <a:extLst>
              <a:ext uri="{FF2B5EF4-FFF2-40B4-BE49-F238E27FC236}">
                <a16:creationId xmlns:a16="http://schemas.microsoft.com/office/drawing/2014/main" id="{6E89822A-B9A1-4ADF-BFB7-CBF250DA5856}"/>
              </a:ext>
            </a:extLst>
          </p:cNvPr>
          <p:cNvSpPr txBox="1"/>
          <p:nvPr/>
        </p:nvSpPr>
        <p:spPr>
          <a:xfrm>
            <a:off x="9615253" y="4732646"/>
            <a:ext cx="2498206"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child needs to be ready to try new things and to learn from their mistakes.</a:t>
            </a:r>
          </a:p>
        </p:txBody>
      </p:sp>
      <p:sp>
        <p:nvSpPr>
          <p:cNvPr id="18" name="TextBox 17">
            <a:extLst>
              <a:ext uri="{FF2B5EF4-FFF2-40B4-BE49-F238E27FC236}">
                <a16:creationId xmlns:a16="http://schemas.microsoft.com/office/drawing/2014/main" id="{8303DC33-804F-4AAE-B2BA-49BA376FA592}"/>
              </a:ext>
            </a:extLst>
          </p:cNvPr>
          <p:cNvSpPr txBox="1"/>
          <p:nvPr/>
        </p:nvSpPr>
        <p:spPr>
          <a:xfrm>
            <a:off x="1117939" y="5702297"/>
            <a:ext cx="341618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It is important that the child can use words to express their feelings in an appropriate way.</a:t>
            </a:r>
          </a:p>
        </p:txBody>
      </p:sp>
      <p:sp>
        <p:nvSpPr>
          <p:cNvPr id="19" name="TextBox 18">
            <a:extLst>
              <a:ext uri="{FF2B5EF4-FFF2-40B4-BE49-F238E27FC236}">
                <a16:creationId xmlns:a16="http://schemas.microsoft.com/office/drawing/2014/main" id="{BB9A241C-57A6-4CD4-8058-C1EBB36209B6}"/>
              </a:ext>
            </a:extLst>
          </p:cNvPr>
          <p:cNvSpPr txBox="1"/>
          <p:nvPr/>
        </p:nvSpPr>
        <p:spPr>
          <a:xfrm>
            <a:off x="340568" y="3740524"/>
            <a:ext cx="257642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Let the child know that it can be difficult to discuss feelings sometimes.</a:t>
            </a:r>
          </a:p>
        </p:txBody>
      </p:sp>
      <p:sp>
        <p:nvSpPr>
          <p:cNvPr id="20" name="TextBox 19">
            <a:extLst>
              <a:ext uri="{FF2B5EF4-FFF2-40B4-BE49-F238E27FC236}">
                <a16:creationId xmlns:a16="http://schemas.microsoft.com/office/drawing/2014/main" id="{13262276-C8DC-47BC-9AB4-0B22A576D311}"/>
              </a:ext>
            </a:extLst>
          </p:cNvPr>
          <p:cNvSpPr txBox="1"/>
          <p:nvPr/>
        </p:nvSpPr>
        <p:spPr>
          <a:xfrm>
            <a:off x="618285" y="1302309"/>
            <a:ext cx="2576420" cy="1754326"/>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Change is hard for everyone; the child needs to know someone will always be there to help and listen to them.</a:t>
            </a:r>
          </a:p>
        </p:txBody>
      </p:sp>
      <p:sp>
        <p:nvSpPr>
          <p:cNvPr id="4" name="TextBox 3">
            <a:extLst>
              <a:ext uri="{FF2B5EF4-FFF2-40B4-BE49-F238E27FC236}">
                <a16:creationId xmlns:a16="http://schemas.microsoft.com/office/drawing/2014/main" id="{26207454-6775-4875-8ACE-FFCEC85B877D}"/>
              </a:ext>
            </a:extLst>
          </p:cNvPr>
          <p:cNvSpPr txBox="1"/>
          <p:nvPr/>
        </p:nvSpPr>
        <p:spPr>
          <a:xfrm>
            <a:off x="8938437" y="6379535"/>
            <a:ext cx="2806996" cy="369332"/>
          </a:xfrm>
          <a:prstGeom prst="rect">
            <a:avLst/>
          </a:prstGeom>
          <a:noFill/>
        </p:spPr>
        <p:txBody>
          <a:bodyPr wrap="square" rtlCol="0">
            <a:spAutoFit/>
          </a:bodyPr>
          <a:lstStyle/>
          <a:p>
            <a:r>
              <a:rPr lang="en-GB" dirty="0"/>
              <a:t>(</a:t>
            </a:r>
            <a:r>
              <a:rPr lang="en-GB" dirty="0" err="1"/>
              <a:t>NurtureUK</a:t>
            </a:r>
            <a:r>
              <a:rPr lang="en-GB" dirty="0"/>
              <a:t>, 2019, p. 2)</a:t>
            </a:r>
          </a:p>
        </p:txBody>
      </p:sp>
    </p:spTree>
    <p:extLst>
      <p:ext uri="{BB962C8B-B14F-4D97-AF65-F5344CB8AC3E}">
        <p14:creationId xmlns:p14="http://schemas.microsoft.com/office/powerpoint/2010/main" val="4951519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601506" y="136087"/>
            <a:ext cx="10515600" cy="2333985"/>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t>
            </a:r>
            <a:r>
              <a:rPr lang="en-GB" i="1" dirty="0">
                <a:latin typeface="Agent Orange" panose="00000400000000000000" pitchFamily="2" charset="0"/>
                <a:cs typeface="Agent Orange" panose="00000400000000000000" pitchFamily="2" charset="0"/>
              </a:rPr>
              <a:t>How do they work?</a:t>
            </a: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endParaRPr lang="en-GB" dirty="0">
              <a:latin typeface="Agent Orange" panose="00000400000000000000" pitchFamily="2" charset="0"/>
              <a:cs typeface="Agent Orange" panose="00000400000000000000" pitchFamily="2" charset="0"/>
            </a:endParaRPr>
          </a:p>
        </p:txBody>
      </p:sp>
      <p:pic>
        <p:nvPicPr>
          <p:cNvPr id="6" name="Picture 5">
            <a:extLst>
              <a:ext uri="{FF2B5EF4-FFF2-40B4-BE49-F238E27FC236}">
                <a16:creationId xmlns:a16="http://schemas.microsoft.com/office/drawing/2014/main" id="{899CE90B-D525-4A6B-BF1B-D37CB0041E0B}"/>
              </a:ext>
            </a:extLst>
          </p:cNvPr>
          <p:cNvPicPr>
            <a:picLocks noChangeAspect="1"/>
          </p:cNvPicPr>
          <p:nvPr/>
        </p:nvPicPr>
        <p:blipFill rotWithShape="1">
          <a:blip r:embed="rId3"/>
          <a:srcRect b="7772"/>
          <a:stretch/>
        </p:blipFill>
        <p:spPr>
          <a:xfrm>
            <a:off x="294572" y="1668176"/>
            <a:ext cx="2296720"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25299D93-6D53-48D1-A351-4A66EA8C8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9599" y="5104015"/>
            <a:ext cx="3402644" cy="15345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80548959-D525-417E-BCD3-5D0722EE5E10}"/>
              </a:ext>
            </a:extLst>
          </p:cNvPr>
          <p:cNvPicPr>
            <a:picLocks noChangeAspect="1"/>
          </p:cNvPicPr>
          <p:nvPr/>
        </p:nvPicPr>
        <p:blipFill rotWithShape="1">
          <a:blip r:embed="rId5"/>
          <a:srcRect b="11560"/>
          <a:stretch/>
        </p:blipFill>
        <p:spPr>
          <a:xfrm>
            <a:off x="5102806" y="1822752"/>
            <a:ext cx="2128151"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E8ED71B6-84D4-4AEE-B033-8CD2A077BE8D}"/>
              </a:ext>
            </a:extLst>
          </p:cNvPr>
          <p:cNvPicPr>
            <a:picLocks noChangeAspect="1"/>
          </p:cNvPicPr>
          <p:nvPr/>
        </p:nvPicPr>
        <p:blipFill>
          <a:blip r:embed="rId6"/>
          <a:stretch>
            <a:fillRect/>
          </a:stretch>
        </p:blipFill>
        <p:spPr>
          <a:xfrm>
            <a:off x="10142979" y="200103"/>
            <a:ext cx="1787106" cy="17255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88308D32-9387-4834-9687-F290920F5B4A}"/>
              </a:ext>
            </a:extLst>
          </p:cNvPr>
          <p:cNvPicPr>
            <a:picLocks noChangeAspect="1"/>
          </p:cNvPicPr>
          <p:nvPr/>
        </p:nvPicPr>
        <p:blipFill rotWithShape="1">
          <a:blip r:embed="rId7"/>
          <a:srcRect b="11193"/>
          <a:stretch/>
        </p:blipFill>
        <p:spPr>
          <a:xfrm>
            <a:off x="7991011" y="3918814"/>
            <a:ext cx="2058422" cy="1425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a16="http://schemas.microsoft.com/office/drawing/2014/main" id="{3C74D56C-56AB-466A-A911-C605E7F5E4C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2206666" y="4228225"/>
            <a:ext cx="931274" cy="446500"/>
          </a:xfrm>
          <a:prstGeom prst="rect">
            <a:avLst/>
          </a:prstGeom>
        </p:spPr>
      </p:pic>
      <p:pic>
        <p:nvPicPr>
          <p:cNvPr id="19" name="Picture 18">
            <a:extLst>
              <a:ext uri="{FF2B5EF4-FFF2-40B4-BE49-F238E27FC236}">
                <a16:creationId xmlns:a16="http://schemas.microsoft.com/office/drawing/2014/main" id="{FDD726B4-8A0C-4F98-856C-E1F35F6E8D8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451150" flipH="1" flipV="1">
            <a:off x="4803054" y="1017449"/>
            <a:ext cx="1033325" cy="446500"/>
          </a:xfrm>
          <a:prstGeom prst="rect">
            <a:avLst/>
          </a:prstGeom>
        </p:spPr>
      </p:pic>
      <p:pic>
        <p:nvPicPr>
          <p:cNvPr id="21" name="Picture 20">
            <a:extLst>
              <a:ext uri="{FF2B5EF4-FFF2-40B4-BE49-F238E27FC236}">
                <a16:creationId xmlns:a16="http://schemas.microsoft.com/office/drawing/2014/main" id="{778B59FC-99A1-486E-B029-D93704F9085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7546411" flipH="1">
            <a:off x="10709781" y="2246141"/>
            <a:ext cx="992222" cy="446500"/>
          </a:xfrm>
          <a:prstGeom prst="rect">
            <a:avLst/>
          </a:prstGeom>
        </p:spPr>
      </p:pic>
      <p:sp>
        <p:nvSpPr>
          <p:cNvPr id="22" name="TextBox 21">
            <a:extLst>
              <a:ext uri="{FF2B5EF4-FFF2-40B4-BE49-F238E27FC236}">
                <a16:creationId xmlns:a16="http://schemas.microsoft.com/office/drawing/2014/main" id="{AE3385AB-89A5-401B-89B1-A9B271D88BFA}"/>
              </a:ext>
            </a:extLst>
          </p:cNvPr>
          <p:cNvSpPr txBox="1"/>
          <p:nvPr/>
        </p:nvSpPr>
        <p:spPr>
          <a:xfrm>
            <a:off x="217678" y="3290825"/>
            <a:ext cx="1923547" cy="1938992"/>
          </a:xfrm>
          <a:prstGeom prst="rect">
            <a:avLst/>
          </a:prstGeom>
          <a:solidFill>
            <a:schemeClr val="accent2">
              <a:lumMod val="60000"/>
              <a:lumOff val="40000"/>
            </a:schemeClr>
          </a:solidFill>
        </p:spPr>
        <p:txBody>
          <a:bodyPr wrap="square" rtlCol="0">
            <a:spAutoFit/>
          </a:bodyPr>
          <a:lstStyle/>
          <a:p>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 Children start each day in their mainstream classroom.</a:t>
            </a:r>
          </a:p>
        </p:txBody>
      </p:sp>
      <p:sp>
        <p:nvSpPr>
          <p:cNvPr id="23" name="TextBox 22">
            <a:extLst>
              <a:ext uri="{FF2B5EF4-FFF2-40B4-BE49-F238E27FC236}">
                <a16:creationId xmlns:a16="http://schemas.microsoft.com/office/drawing/2014/main" id="{EDEC0277-C8B9-4BED-A63C-23189C1F98DC}"/>
              </a:ext>
            </a:extLst>
          </p:cNvPr>
          <p:cNvSpPr txBox="1"/>
          <p:nvPr/>
        </p:nvSpPr>
        <p:spPr>
          <a:xfrm>
            <a:off x="3211832" y="1822752"/>
            <a:ext cx="1662090" cy="3046988"/>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2. Nurture group staff will collect the pupils and take them to the nurture room.</a:t>
            </a:r>
          </a:p>
        </p:txBody>
      </p:sp>
      <p:sp>
        <p:nvSpPr>
          <p:cNvPr id="24" name="TextBox 23">
            <a:extLst>
              <a:ext uri="{FF2B5EF4-FFF2-40B4-BE49-F238E27FC236}">
                <a16:creationId xmlns:a16="http://schemas.microsoft.com/office/drawing/2014/main" id="{213A7294-184B-481F-B045-4C9E7345E785}"/>
              </a:ext>
            </a:extLst>
          </p:cNvPr>
          <p:cNvSpPr txBox="1"/>
          <p:nvPr/>
        </p:nvSpPr>
        <p:spPr>
          <a:xfrm>
            <a:off x="5944528" y="3591534"/>
            <a:ext cx="1798835" cy="2677656"/>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3. Various activities are undertaken as well as curriculum tasks.</a:t>
            </a:r>
          </a:p>
        </p:txBody>
      </p:sp>
      <p:sp>
        <p:nvSpPr>
          <p:cNvPr id="25" name="TextBox 24">
            <a:extLst>
              <a:ext uri="{FF2B5EF4-FFF2-40B4-BE49-F238E27FC236}">
                <a16:creationId xmlns:a16="http://schemas.microsoft.com/office/drawing/2014/main" id="{B1FC4692-CA2A-46E1-B575-14A5145588E5}"/>
              </a:ext>
            </a:extLst>
          </p:cNvPr>
          <p:cNvSpPr txBox="1"/>
          <p:nvPr/>
        </p:nvSpPr>
        <p:spPr>
          <a:xfrm>
            <a:off x="8096270" y="230145"/>
            <a:ext cx="1662089" cy="3046988"/>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4. Pupils still spend break times and lunch time with their mainstream class</a:t>
            </a:r>
            <a:r>
              <a:rPr lang="en-GB" sz="2400" dirty="0">
                <a:latin typeface="Arial" panose="020B0604020202020204" pitchFamily="34" charset="0"/>
                <a:cs typeface="Arial" panose="020B0604020202020204" pitchFamily="34" charset="0"/>
              </a:rPr>
              <a:t>.</a:t>
            </a:r>
          </a:p>
        </p:txBody>
      </p:sp>
      <p:sp>
        <p:nvSpPr>
          <p:cNvPr id="27" name="TextBox 26">
            <a:extLst>
              <a:ext uri="{FF2B5EF4-FFF2-40B4-BE49-F238E27FC236}">
                <a16:creationId xmlns:a16="http://schemas.microsoft.com/office/drawing/2014/main" id="{41454ED3-5911-4CC5-891A-312D003B076B}"/>
              </a:ext>
            </a:extLst>
          </p:cNvPr>
          <p:cNvSpPr txBox="1"/>
          <p:nvPr/>
        </p:nvSpPr>
        <p:spPr>
          <a:xfrm>
            <a:off x="10337889" y="3202726"/>
            <a:ext cx="1601124" cy="3416320"/>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5.Children usually spend between 1 and 4 terms in the nurture group.</a:t>
            </a:r>
          </a:p>
        </p:txBody>
      </p:sp>
      <p:pic>
        <p:nvPicPr>
          <p:cNvPr id="17" name="Picture 16">
            <a:extLst>
              <a:ext uri="{FF2B5EF4-FFF2-40B4-BE49-F238E27FC236}">
                <a16:creationId xmlns:a16="http://schemas.microsoft.com/office/drawing/2014/main" id="{C9164D80-3943-4751-A42A-95A6EB8901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7207664" y="3067576"/>
            <a:ext cx="992222" cy="446500"/>
          </a:xfrm>
          <a:prstGeom prst="rect">
            <a:avLst/>
          </a:prstGeom>
        </p:spPr>
      </p:pic>
    </p:spTree>
    <p:extLst>
      <p:ext uri="{BB962C8B-B14F-4D97-AF65-F5344CB8AC3E}">
        <p14:creationId xmlns:p14="http://schemas.microsoft.com/office/powerpoint/2010/main" val="3939061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051" y="382385"/>
            <a:ext cx="10058400" cy="6702980"/>
          </a:xfrm>
          <a:prstGeom prst="rect">
            <a:avLst/>
          </a:prstGeom>
        </p:spPr>
      </p:pic>
    </p:spTree>
    <p:extLst>
      <p:ext uri="{BB962C8B-B14F-4D97-AF65-F5344CB8AC3E}">
        <p14:creationId xmlns:p14="http://schemas.microsoft.com/office/powerpoint/2010/main" val="5633725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D824-818A-4D64-9A74-B49DBCBD5616}"/>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838D7EAB-1FFC-4331-BC67-DCB2A263041D}"/>
              </a:ext>
            </a:extLst>
          </p:cNvPr>
          <p:cNvSpPr>
            <a:spLocks noGrp="1"/>
          </p:cNvSpPr>
          <p:nvPr>
            <p:ph idx="1"/>
          </p:nvPr>
        </p:nvSpPr>
        <p:spPr/>
        <p:txBody>
          <a:bodyPr/>
          <a:lstStyle/>
          <a:p>
            <a:pPr marL="0" indent="0">
              <a:buNone/>
            </a:pPr>
            <a:r>
              <a:rPr lang="en-GB" dirty="0" err="1"/>
              <a:t>Choudry</a:t>
            </a:r>
            <a:r>
              <a:rPr lang="en-GB" dirty="0"/>
              <a:t>, S. (2021) </a:t>
            </a:r>
            <a:r>
              <a:rPr lang="en-GB" i="1" dirty="0"/>
              <a:t>Equitable Education: What everyone working in education should know about closing the attainment gap for all pupils. </a:t>
            </a:r>
            <a:r>
              <a:rPr lang="en-GB" dirty="0"/>
              <a:t>St Albans: Critical Publishing. </a:t>
            </a:r>
          </a:p>
          <a:p>
            <a:pPr marL="0" indent="0">
              <a:buNone/>
            </a:pPr>
            <a:r>
              <a:rPr lang="en-GB" dirty="0"/>
              <a:t>NASUWT (2018) </a:t>
            </a:r>
            <a:r>
              <a:rPr lang="en-GB" i="1" dirty="0"/>
              <a:t>Effective Interventions: Promoting Learning, Tackling Workload.</a:t>
            </a:r>
            <a:r>
              <a:rPr lang="en-GB" dirty="0"/>
              <a:t> Available at: </a:t>
            </a:r>
            <a:r>
              <a:rPr lang="en-GB" dirty="0">
                <a:hlinkClick r:id="rId2"/>
              </a:rPr>
              <a:t>Effective Interventions: Promoting Learning, Tackling Workload (nasuwt.org.uk)</a:t>
            </a:r>
            <a:endParaRPr lang="en-GB" dirty="0"/>
          </a:p>
          <a:p>
            <a:pPr marL="0" indent="0">
              <a:buNone/>
            </a:pPr>
            <a:r>
              <a:rPr lang="en-GB" dirty="0" err="1"/>
              <a:t>NurtureUK</a:t>
            </a:r>
            <a:r>
              <a:rPr lang="en-GB" dirty="0"/>
              <a:t> (2019) </a:t>
            </a:r>
            <a:r>
              <a:rPr lang="en-GB" i="1" dirty="0"/>
              <a:t>Nurture groups for all educational settings. </a:t>
            </a:r>
            <a:r>
              <a:rPr lang="en-GB" dirty="0"/>
              <a:t>Available at: </a:t>
            </a:r>
            <a:r>
              <a:rPr lang="en-GB" dirty="0">
                <a:hlinkClick r:id="rId3"/>
              </a:rPr>
              <a:t>Nurture-Groups-Booklet-Dec-2019.pdf (nurtureuk.org)</a:t>
            </a:r>
            <a:r>
              <a:rPr lang="en-GB" dirty="0"/>
              <a:t>  </a:t>
            </a:r>
          </a:p>
        </p:txBody>
      </p:sp>
    </p:spTree>
    <p:extLst>
      <p:ext uri="{BB962C8B-B14F-4D97-AF65-F5344CB8AC3E}">
        <p14:creationId xmlns:p14="http://schemas.microsoft.com/office/powerpoint/2010/main" val="3775559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11668</TotalTime>
  <Words>2100</Words>
  <Application>Microsoft Macintosh PowerPoint</Application>
  <PresentationFormat>Widescreen</PresentationFormat>
  <Paragraphs>203</Paragraphs>
  <Slides>26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Agent Orange</vt:lpstr>
      <vt:lpstr>Arial</vt:lpstr>
      <vt:lpstr>Calibri</vt:lpstr>
      <vt:lpstr>Calibri Light</vt:lpstr>
      <vt:lpstr>Times New Roman</vt:lpstr>
      <vt:lpstr>Office Theme</vt:lpstr>
      <vt:lpstr>PowerPoint Presentation</vt:lpstr>
      <vt:lpstr>PowerPoint Presentation</vt:lpstr>
      <vt:lpstr> So how was the TEST day ?</vt:lpstr>
      <vt:lpstr>How did you get on with the STEER?</vt:lpstr>
      <vt:lpstr> What did you want to find out on this bridging?  What ere you key questions?  Did you get your answers?  </vt:lpstr>
      <vt:lpstr>PowerPoint Presentation</vt:lpstr>
      <vt:lpstr>Was there a range of Waves of support?  </vt:lpstr>
      <vt:lpstr>  Was there evidence of Interventions that were not solely for learners with ALN?</vt:lpstr>
      <vt:lpstr> Which interventions did you observe during the TEST day?  </vt:lpstr>
      <vt:lpstr>PowerPoint Presentation</vt:lpstr>
      <vt:lpstr>PowerPoint Presentation</vt:lpstr>
      <vt:lpstr> Let’s consider your assignment for a moment…</vt:lpstr>
      <vt:lpstr>PowerPoint Presentation</vt:lpstr>
      <vt:lpstr> Would it help to know why we Intervene?</vt:lpstr>
      <vt:lpstr> Would it help to know why we Intervene?</vt:lpstr>
      <vt:lpstr> Would it help to know why we Intervene?</vt:lpstr>
      <vt:lpstr> Would it help to know why we Intervene?</vt:lpstr>
      <vt:lpstr> Evaluating interventions…you are welcome!</vt:lpstr>
      <vt:lpstr> Evaluating interventions…you are welcome!</vt:lpstr>
      <vt:lpstr>English medium case studies</vt:lpstr>
      <vt:lpstr>Case Studies…does one link?</vt:lpstr>
      <vt:lpstr>Nurture groups</vt:lpstr>
      <vt:lpstr>Six principles of nurture</vt:lpstr>
      <vt:lpstr>          How do they work?    </vt:lpstr>
      <vt:lpstr>PowerPoint Presentation</vt:lpstr>
      <vt:lpstr>Cyfeirnodau References</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S7-Aseiniad ac Ymyrraethau</dc:title>
  <dc:creator>Nanna Ryder</dc:creator>
  <cp:lastModifiedBy>Tom Cox</cp:lastModifiedBy>
  <cp:revision>132</cp:revision>
  <dcterms:created xsi:type="dcterms:W3CDTF">2020-03-24T09:42:33Z</dcterms:created>
  <dcterms:modified xsi:type="dcterms:W3CDTF">2023-01-26T10:39:50Z</dcterms:modified>
</cp:coreProperties>
</file>