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3"/>
  </p:sldMasterIdLst>
  <p:notesMasterIdLst>
    <p:notesMasterId r:id="rId48"/>
  </p:notesMasterIdLst>
  <p:handoutMasterIdLst>
    <p:handoutMasterId r:id="rId49"/>
  </p:handoutMasterIdLst>
  <p:sldIdLst>
    <p:sldId id="269" r:id="rId4"/>
    <p:sldId id="358" r:id="rId5"/>
    <p:sldId id="468" r:id="rId6"/>
    <p:sldId id="359" r:id="rId7"/>
    <p:sldId id="458" r:id="rId8"/>
    <p:sldId id="332" r:id="rId9"/>
    <p:sldId id="333" r:id="rId10"/>
    <p:sldId id="459" r:id="rId11"/>
    <p:sldId id="460" r:id="rId12"/>
    <p:sldId id="505" r:id="rId13"/>
    <p:sldId id="466" r:id="rId14"/>
    <p:sldId id="467" r:id="rId15"/>
    <p:sldId id="465" r:id="rId16"/>
    <p:sldId id="462" r:id="rId17"/>
    <p:sldId id="258" r:id="rId18"/>
    <p:sldId id="259" r:id="rId19"/>
    <p:sldId id="355" r:id="rId20"/>
    <p:sldId id="356" r:id="rId21"/>
    <p:sldId id="262" r:id="rId22"/>
    <p:sldId id="463" r:id="rId23"/>
    <p:sldId id="504" r:id="rId24"/>
    <p:sldId id="470" r:id="rId25"/>
    <p:sldId id="471" r:id="rId26"/>
    <p:sldId id="469" r:id="rId27"/>
    <p:sldId id="482" r:id="rId28"/>
    <p:sldId id="483" r:id="rId29"/>
    <p:sldId id="484" r:id="rId30"/>
    <p:sldId id="485" r:id="rId31"/>
    <p:sldId id="486" r:id="rId32"/>
    <p:sldId id="487" r:id="rId33"/>
    <p:sldId id="488" r:id="rId34"/>
    <p:sldId id="498" r:id="rId35"/>
    <p:sldId id="499" r:id="rId36"/>
    <p:sldId id="500" r:id="rId37"/>
    <p:sldId id="501" r:id="rId38"/>
    <p:sldId id="493" r:id="rId39"/>
    <p:sldId id="503" r:id="rId40"/>
    <p:sldId id="502" r:id="rId41"/>
    <p:sldId id="494" r:id="rId42"/>
    <p:sldId id="495" r:id="rId43"/>
    <p:sldId id="496" r:id="rId44"/>
    <p:sldId id="497" r:id="rId45"/>
    <p:sldId id="473" r:id="rId46"/>
    <p:sldId id="506" r:id="rId4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lu Adegbite" initial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98" autoAdjust="0"/>
  </p:normalViewPr>
  <p:slideViewPr>
    <p:cSldViewPr>
      <p:cViewPr varScale="1">
        <p:scale>
          <a:sx n="64" d="100"/>
          <a:sy n="64" d="100"/>
        </p:scale>
        <p:origin x="1320" y="5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commentAuthors" Target="commentAuthor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heme" Target="theme/theme1.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presProps" Target="presProps.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BD8E8B-4E01-5C8B-FA4C-661669902F30}"/>
              </a:ext>
            </a:extLst>
          </p:cNvPr>
          <p:cNvSpPr>
            <a:spLocks noGrp="1"/>
          </p:cNvSpPr>
          <p:nvPr>
            <p:ph type="hdr" sz="quarter"/>
          </p:nvPr>
        </p:nvSpPr>
        <p:spPr>
          <a:xfrm>
            <a:off x="0" y="0"/>
            <a:ext cx="2890838" cy="488950"/>
          </a:xfrm>
          <a:prstGeom prst="rect">
            <a:avLst/>
          </a:prstGeom>
        </p:spPr>
        <p:txBody>
          <a:bodyPr vert="horz" lIns="91010" tIns="45505" rIns="91010" bIns="45505"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91114DF6-A709-5535-9107-D5415A967080}"/>
              </a:ext>
            </a:extLst>
          </p:cNvPr>
          <p:cNvSpPr>
            <a:spLocks noGrp="1"/>
          </p:cNvSpPr>
          <p:nvPr>
            <p:ph type="dt" sz="quarter" idx="1"/>
          </p:nvPr>
        </p:nvSpPr>
        <p:spPr>
          <a:xfrm>
            <a:off x="3776663" y="0"/>
            <a:ext cx="2890837" cy="488950"/>
          </a:xfrm>
          <a:prstGeom prst="rect">
            <a:avLst/>
          </a:prstGeom>
        </p:spPr>
        <p:txBody>
          <a:bodyPr vert="horz" lIns="91010" tIns="45505" rIns="91010" bIns="45505" rtlCol="0"/>
          <a:lstStyle>
            <a:lvl1pPr algn="r">
              <a:defRPr sz="1200"/>
            </a:lvl1pPr>
          </a:lstStyle>
          <a:p>
            <a:pPr>
              <a:defRPr/>
            </a:pPr>
            <a:fld id="{FF768428-2439-4CF8-9082-B5427949B8C2}" type="datetimeFigureOut">
              <a:rPr lang="en-GB"/>
              <a:pPr>
                <a:defRPr/>
              </a:pPr>
              <a:t>13/01/2026</a:t>
            </a:fld>
            <a:endParaRPr lang="en-GB"/>
          </a:p>
        </p:txBody>
      </p:sp>
      <p:sp>
        <p:nvSpPr>
          <p:cNvPr id="4" name="Footer Placeholder 3">
            <a:extLst>
              <a:ext uri="{FF2B5EF4-FFF2-40B4-BE49-F238E27FC236}">
                <a16:creationId xmlns:a16="http://schemas.microsoft.com/office/drawing/2014/main" id="{2645935A-7399-B25D-8003-AE4E9B710150}"/>
              </a:ext>
            </a:extLst>
          </p:cNvPr>
          <p:cNvSpPr>
            <a:spLocks noGrp="1"/>
          </p:cNvSpPr>
          <p:nvPr>
            <p:ph type="ftr" sz="quarter" idx="2"/>
          </p:nvPr>
        </p:nvSpPr>
        <p:spPr>
          <a:xfrm>
            <a:off x="0" y="9264650"/>
            <a:ext cx="2890838" cy="488950"/>
          </a:xfrm>
          <a:prstGeom prst="rect">
            <a:avLst/>
          </a:prstGeom>
        </p:spPr>
        <p:txBody>
          <a:bodyPr vert="horz" lIns="91010" tIns="45505" rIns="91010" bIns="45505" rtlCol="0" anchor="b"/>
          <a:lstStyle>
            <a:lvl1pPr algn="l">
              <a:defRPr sz="1200"/>
            </a:lvl1pPr>
          </a:lstStyle>
          <a:p>
            <a:pPr>
              <a:defRPr/>
            </a:pPr>
            <a:endParaRPr lang="en-GB"/>
          </a:p>
        </p:txBody>
      </p:sp>
      <p:sp>
        <p:nvSpPr>
          <p:cNvPr id="5" name="Slide Number Placeholder 4">
            <a:extLst>
              <a:ext uri="{FF2B5EF4-FFF2-40B4-BE49-F238E27FC236}">
                <a16:creationId xmlns:a16="http://schemas.microsoft.com/office/drawing/2014/main" id="{B26AFCF7-A06A-8B91-2B02-CABB4366F68A}"/>
              </a:ext>
            </a:extLst>
          </p:cNvPr>
          <p:cNvSpPr>
            <a:spLocks noGrp="1"/>
          </p:cNvSpPr>
          <p:nvPr>
            <p:ph type="sldNum" sz="quarter" idx="3"/>
          </p:nvPr>
        </p:nvSpPr>
        <p:spPr>
          <a:xfrm>
            <a:off x="3776663" y="9264650"/>
            <a:ext cx="2890837" cy="488950"/>
          </a:xfrm>
          <a:prstGeom prst="rect">
            <a:avLst/>
          </a:prstGeom>
        </p:spPr>
        <p:txBody>
          <a:bodyPr vert="horz" wrap="square" lIns="91010" tIns="45505" rIns="91010" bIns="45505" numCol="1" anchor="b" anchorCtr="0" compatLnSpc="1">
            <a:prstTxWarp prst="textNoShape">
              <a:avLst/>
            </a:prstTxWarp>
          </a:bodyPr>
          <a:lstStyle>
            <a:lvl1pPr algn="r">
              <a:defRPr sz="1200"/>
            </a:lvl1pPr>
          </a:lstStyle>
          <a:p>
            <a:pPr>
              <a:defRPr/>
            </a:pPr>
            <a:fld id="{32F4FFB8-BC83-4B86-94CA-2744187618DF}"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63A02E-1118-C7C3-1510-96E5768515AD}"/>
              </a:ext>
            </a:extLst>
          </p:cNvPr>
          <p:cNvSpPr>
            <a:spLocks noGrp="1"/>
          </p:cNvSpPr>
          <p:nvPr>
            <p:ph type="hdr" sz="quarter"/>
          </p:nvPr>
        </p:nvSpPr>
        <p:spPr>
          <a:xfrm>
            <a:off x="0" y="0"/>
            <a:ext cx="2889250" cy="487363"/>
          </a:xfrm>
          <a:prstGeom prst="rect">
            <a:avLst/>
          </a:prstGeom>
        </p:spPr>
        <p:txBody>
          <a:bodyPr vert="horz" lIns="91010" tIns="45505" rIns="91010" bIns="45505"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DE00B068-479A-81CA-AFB3-04A5641D82D2}"/>
              </a:ext>
            </a:extLst>
          </p:cNvPr>
          <p:cNvSpPr>
            <a:spLocks noGrp="1"/>
          </p:cNvSpPr>
          <p:nvPr>
            <p:ph type="dt" idx="1"/>
          </p:nvPr>
        </p:nvSpPr>
        <p:spPr>
          <a:xfrm>
            <a:off x="3778250" y="0"/>
            <a:ext cx="2889250" cy="487363"/>
          </a:xfrm>
          <a:prstGeom prst="rect">
            <a:avLst/>
          </a:prstGeom>
        </p:spPr>
        <p:txBody>
          <a:bodyPr vert="horz" lIns="91010" tIns="45505" rIns="91010" bIns="45505" rtlCol="0"/>
          <a:lstStyle>
            <a:lvl1pPr algn="r" eaLnBrk="1" fontAlgn="auto" hangingPunct="1">
              <a:spcBef>
                <a:spcPts val="0"/>
              </a:spcBef>
              <a:spcAft>
                <a:spcPts val="0"/>
              </a:spcAft>
              <a:defRPr sz="1200">
                <a:latin typeface="+mn-lt"/>
                <a:cs typeface="+mn-cs"/>
              </a:defRPr>
            </a:lvl1pPr>
          </a:lstStyle>
          <a:p>
            <a:pPr>
              <a:defRPr/>
            </a:pPr>
            <a:fld id="{392ACA36-4371-4121-8B53-F59BBC0CDD54}" type="datetimeFigureOut">
              <a:rPr lang="en-GB"/>
              <a:pPr>
                <a:defRPr/>
              </a:pPr>
              <a:t>13/01/2026</a:t>
            </a:fld>
            <a:endParaRPr lang="en-GB"/>
          </a:p>
        </p:txBody>
      </p:sp>
      <p:sp>
        <p:nvSpPr>
          <p:cNvPr id="4" name="Slide Image Placeholder 3">
            <a:extLst>
              <a:ext uri="{FF2B5EF4-FFF2-40B4-BE49-F238E27FC236}">
                <a16:creationId xmlns:a16="http://schemas.microsoft.com/office/drawing/2014/main" id="{D4004ECA-B143-407B-11C6-AFA8DA12C0DA}"/>
              </a:ext>
            </a:extLst>
          </p:cNvPr>
          <p:cNvSpPr>
            <a:spLocks noGrp="1" noRot="1" noChangeAspect="1"/>
          </p:cNvSpPr>
          <p:nvPr>
            <p:ph type="sldImg" idx="2"/>
          </p:nvPr>
        </p:nvSpPr>
        <p:spPr>
          <a:xfrm>
            <a:off x="84138" y="731838"/>
            <a:ext cx="6500812" cy="3657600"/>
          </a:xfrm>
          <a:prstGeom prst="rect">
            <a:avLst/>
          </a:prstGeom>
          <a:noFill/>
          <a:ln w="12700">
            <a:solidFill>
              <a:prstClr val="black"/>
            </a:solidFill>
          </a:ln>
        </p:spPr>
        <p:txBody>
          <a:bodyPr vert="horz" lIns="91010" tIns="45505" rIns="91010" bIns="45505" rtlCol="0" anchor="ctr"/>
          <a:lstStyle/>
          <a:p>
            <a:pPr lvl="0"/>
            <a:endParaRPr lang="en-GB" noProof="0"/>
          </a:p>
        </p:txBody>
      </p:sp>
      <p:sp>
        <p:nvSpPr>
          <p:cNvPr id="5" name="Notes Placeholder 4">
            <a:extLst>
              <a:ext uri="{FF2B5EF4-FFF2-40B4-BE49-F238E27FC236}">
                <a16:creationId xmlns:a16="http://schemas.microsoft.com/office/drawing/2014/main" id="{474AF5E2-B1CB-EE34-2205-201B1E5DDE55}"/>
              </a:ext>
            </a:extLst>
          </p:cNvPr>
          <p:cNvSpPr>
            <a:spLocks noGrp="1"/>
          </p:cNvSpPr>
          <p:nvPr>
            <p:ph type="body" sz="quarter" idx="3"/>
          </p:nvPr>
        </p:nvSpPr>
        <p:spPr>
          <a:xfrm>
            <a:off x="666750" y="4632325"/>
            <a:ext cx="5335588" cy="4389438"/>
          </a:xfrm>
          <a:prstGeom prst="rect">
            <a:avLst/>
          </a:prstGeom>
        </p:spPr>
        <p:txBody>
          <a:bodyPr vert="horz" lIns="91010" tIns="45505" rIns="91010" bIns="45505"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E466C4D9-3D52-2EC3-0CDC-9DF42F401656}"/>
              </a:ext>
            </a:extLst>
          </p:cNvPr>
          <p:cNvSpPr>
            <a:spLocks noGrp="1"/>
          </p:cNvSpPr>
          <p:nvPr>
            <p:ph type="ftr" sz="quarter" idx="4"/>
          </p:nvPr>
        </p:nvSpPr>
        <p:spPr>
          <a:xfrm>
            <a:off x="0" y="9264650"/>
            <a:ext cx="2889250" cy="487363"/>
          </a:xfrm>
          <a:prstGeom prst="rect">
            <a:avLst/>
          </a:prstGeom>
        </p:spPr>
        <p:txBody>
          <a:bodyPr vert="horz" lIns="91010" tIns="45505" rIns="91010" bIns="45505"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84482E57-D7FE-4AC5-778E-BD5A9A5C545A}"/>
              </a:ext>
            </a:extLst>
          </p:cNvPr>
          <p:cNvSpPr>
            <a:spLocks noGrp="1"/>
          </p:cNvSpPr>
          <p:nvPr>
            <p:ph type="sldNum" sz="quarter" idx="5"/>
          </p:nvPr>
        </p:nvSpPr>
        <p:spPr>
          <a:xfrm>
            <a:off x="3778250" y="9264650"/>
            <a:ext cx="2889250" cy="487363"/>
          </a:xfrm>
          <a:prstGeom prst="rect">
            <a:avLst/>
          </a:prstGeom>
        </p:spPr>
        <p:txBody>
          <a:bodyPr vert="horz" wrap="square" lIns="91010" tIns="45505" rIns="91010" bIns="45505"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48CBE8D4-40B4-4261-A041-CF10A06EAD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1D449AA5-2C14-F936-B407-7F3EE165F40B}"/>
              </a:ext>
            </a:extLst>
          </p:cNvPr>
          <p:cNvSpPr>
            <a:spLocks noGrp="1" noRot="1" noChangeAspect="1" noTextEdit="1"/>
          </p:cNvSpPr>
          <p:nvPr>
            <p:ph type="sldImg"/>
          </p:nvPr>
        </p:nvSpPr>
        <p:spPr bwMode="auto">
          <a:xfrm>
            <a:off x="84138" y="731838"/>
            <a:ext cx="65008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2F6D13EC-6C83-3768-19E5-7F5A923154A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742B9B56-4639-FAE4-01EF-3A273D6A94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40DB3C5-3F06-4F8E-961A-DBD64E28B744}"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kern="1200" dirty="0">
                <a:solidFill>
                  <a:schemeClr val="tx1"/>
                </a:solidFill>
                <a:effectLst/>
                <a:latin typeface="+mn-lt"/>
                <a:ea typeface="+mn-ea"/>
                <a:cs typeface="+mn-cs"/>
              </a:rPr>
              <a:t>Behaviour engineering (BE) is the systematic process of modifying behaviour by applying principles of behaviourism, often using technology to influence and change human or animal actions.  (Gilbert, T. F. (1978, 2007). </a:t>
            </a:r>
            <a:r>
              <a:rPr lang="en-GB" sz="1200" b="0" i="1" kern="1200" dirty="0">
                <a:solidFill>
                  <a:schemeClr val="tx1"/>
                </a:solidFill>
                <a:effectLst/>
                <a:latin typeface="+mn-lt"/>
                <a:ea typeface="+mn-ea"/>
                <a:cs typeface="+mn-cs"/>
              </a:rPr>
              <a:t>Human competence: Engineering worthy performance</a:t>
            </a:r>
            <a:r>
              <a:rPr lang="en-GB" sz="1200" b="0" i="0" kern="1200" dirty="0">
                <a:solidFill>
                  <a:schemeClr val="tx1"/>
                </a:solidFill>
                <a:effectLst/>
                <a:latin typeface="+mn-lt"/>
                <a:ea typeface="+mn-ea"/>
                <a:cs typeface="+mn-cs"/>
              </a:rPr>
              <a:t>. Publication of the International Society for Performance Improvement. San Francisco, CA: Pfeiffer.</a:t>
            </a:r>
            <a:r>
              <a:rPr lang="en-GB" dirty="0"/>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kern="1200" dirty="0">
                <a:solidFill>
                  <a:schemeClr val="tx1"/>
                </a:solidFill>
                <a:effectLst/>
                <a:latin typeface="+mn-lt"/>
                <a:ea typeface="+mn-ea"/>
                <a:cs typeface="+mn-cs"/>
              </a:rPr>
              <a:t>This paradigm can be summarised as the </a:t>
            </a:r>
            <a:r>
              <a:rPr lang="en-GB" sz="1200" b="1" i="0" kern="1200" dirty="0">
                <a:solidFill>
                  <a:schemeClr val="tx1"/>
                </a:solidFill>
                <a:effectLst/>
                <a:latin typeface="+mn-lt"/>
                <a:ea typeface="+mn-ea"/>
                <a:cs typeface="+mn-cs"/>
              </a:rPr>
              <a:t>ABC</a:t>
            </a:r>
            <a:r>
              <a:rPr lang="en-GB" sz="1200" b="0" i="0" kern="1200" dirty="0">
                <a:solidFill>
                  <a:schemeClr val="tx1"/>
                </a:solidFill>
                <a:effectLst/>
                <a:latin typeface="+mn-lt"/>
                <a:ea typeface="+mn-ea"/>
                <a:cs typeface="+mn-cs"/>
              </a:rPr>
              <a:t> model: </a:t>
            </a:r>
            <a:r>
              <a:rPr lang="en-GB" sz="1200" b="1" i="0" kern="1200" dirty="0">
                <a:solidFill>
                  <a:schemeClr val="tx1"/>
                </a:solidFill>
                <a:effectLst/>
                <a:latin typeface="+mn-lt"/>
                <a:ea typeface="+mn-ea"/>
                <a:cs typeface="+mn-cs"/>
              </a:rPr>
              <a:t>A</a:t>
            </a:r>
            <a:r>
              <a:rPr lang="en-GB" sz="1200" b="0" i="0" kern="1200" dirty="0">
                <a:solidFill>
                  <a:schemeClr val="tx1"/>
                </a:solidFill>
                <a:effectLst/>
                <a:latin typeface="+mn-lt"/>
                <a:ea typeface="+mn-ea"/>
                <a:cs typeface="+mn-cs"/>
              </a:rPr>
              <a:t>ntecedents lead to </a:t>
            </a:r>
            <a:r>
              <a:rPr lang="en-GB" sz="1200" b="1" i="0" kern="1200" dirty="0" err="1">
                <a:solidFill>
                  <a:schemeClr val="tx1"/>
                </a:solidFill>
                <a:effectLst/>
                <a:latin typeface="+mn-lt"/>
                <a:ea typeface="+mn-ea"/>
                <a:cs typeface="+mn-cs"/>
              </a:rPr>
              <a:t>B</a:t>
            </a:r>
            <a:r>
              <a:rPr lang="en-GB" sz="1200" b="0" i="0" kern="1200" dirty="0" err="1">
                <a:solidFill>
                  <a:schemeClr val="tx1"/>
                </a:solidFill>
                <a:effectLst/>
                <a:latin typeface="+mn-lt"/>
                <a:ea typeface="+mn-ea"/>
                <a:cs typeface="+mn-cs"/>
              </a:rPr>
              <a:t>ehaviors</a:t>
            </a:r>
            <a:r>
              <a:rPr lang="en-GB" sz="1200" b="0" i="0" kern="1200" dirty="0">
                <a:solidFill>
                  <a:schemeClr val="tx1"/>
                </a:solidFill>
                <a:effectLst/>
                <a:latin typeface="+mn-lt"/>
                <a:ea typeface="+mn-ea"/>
                <a:cs typeface="+mn-cs"/>
              </a:rPr>
              <a:t>, which, in turn, lead to </a:t>
            </a:r>
            <a:r>
              <a:rPr lang="en-GB" sz="1200" b="1" i="0" kern="1200" dirty="0">
                <a:solidFill>
                  <a:schemeClr val="tx1"/>
                </a:solidFill>
                <a:effectLst/>
                <a:latin typeface="+mn-lt"/>
                <a:ea typeface="+mn-ea"/>
                <a:cs typeface="+mn-cs"/>
              </a:rPr>
              <a:t>C</a:t>
            </a:r>
            <a:r>
              <a:rPr lang="en-GB" sz="1200" b="0" i="0" kern="1200" dirty="0">
                <a:solidFill>
                  <a:schemeClr val="tx1"/>
                </a:solidFill>
                <a:effectLst/>
                <a:latin typeface="+mn-lt"/>
                <a:ea typeface="+mn-ea"/>
                <a:cs typeface="+mn-cs"/>
              </a:rPr>
              <a:t>onsequences</a:t>
            </a:r>
            <a:endParaRPr lang="en-GB" dirty="0"/>
          </a:p>
        </p:txBody>
      </p:sp>
      <p:sp>
        <p:nvSpPr>
          <p:cNvPr id="4" name="Slide Number Placeholder 3"/>
          <p:cNvSpPr>
            <a:spLocks noGrp="1"/>
          </p:cNvSpPr>
          <p:nvPr>
            <p:ph type="sldNum" sz="quarter" idx="5"/>
          </p:nvPr>
        </p:nvSpPr>
        <p:spPr/>
        <p:txBody>
          <a:bodyPr/>
          <a:lstStyle/>
          <a:p>
            <a:pPr>
              <a:defRPr/>
            </a:pPr>
            <a:fld id="{48CBE8D4-40B4-4261-A041-CF10A06EAD1F}" type="slidenum">
              <a:rPr lang="en-GB" altLang="en-US" smtClean="0"/>
              <a:pPr>
                <a:defRPr/>
              </a:pPr>
              <a:t>16</a:t>
            </a:fld>
            <a:endParaRPr lang="en-GB" altLang="en-US"/>
          </a:p>
        </p:txBody>
      </p:sp>
    </p:spTree>
    <p:extLst>
      <p:ext uri="{BB962C8B-B14F-4D97-AF65-F5344CB8AC3E}">
        <p14:creationId xmlns:p14="http://schemas.microsoft.com/office/powerpoint/2010/main" val="1563302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8CBE8D4-40B4-4261-A041-CF10A06EAD1F}" type="slidenum">
              <a:rPr lang="en-GB" altLang="en-US" smtClean="0"/>
              <a:pPr>
                <a:defRPr/>
              </a:pPr>
              <a:t>20</a:t>
            </a:fld>
            <a:endParaRPr lang="en-GB" altLang="en-US"/>
          </a:p>
        </p:txBody>
      </p:sp>
    </p:spTree>
    <p:extLst>
      <p:ext uri="{BB962C8B-B14F-4D97-AF65-F5344CB8AC3E}">
        <p14:creationId xmlns:p14="http://schemas.microsoft.com/office/powerpoint/2010/main" val="1554314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4391D55-D5CE-4522-89A1-D00FA77A8906}" type="slidenum">
              <a:rPr lang="en-GB" altLang="en-US" smtClean="0"/>
              <a:pPr>
                <a:defRPr/>
              </a:pPr>
              <a:t>25</a:t>
            </a:fld>
            <a:endParaRPr lang="en-GB" altLang="en-US"/>
          </a:p>
        </p:txBody>
      </p:sp>
    </p:spTree>
    <p:extLst>
      <p:ext uri="{BB962C8B-B14F-4D97-AF65-F5344CB8AC3E}">
        <p14:creationId xmlns:p14="http://schemas.microsoft.com/office/powerpoint/2010/main" val="3549480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5BA8D-D4D6-01E2-826D-B1AB8FF4D4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0EF634-8A2D-2F31-D14B-1EE9E92591A9}"/>
              </a:ext>
            </a:extLst>
          </p:cNvPr>
          <p:cNvSpPr>
            <a:spLocks noGrp="1" noRot="1" noChangeAspect="1"/>
          </p:cNvSpPr>
          <p:nvPr>
            <p:ph type="sldImg"/>
          </p:nvPr>
        </p:nvSpPr>
        <p:spPr>
          <a:xfrm>
            <a:off x="84138" y="731838"/>
            <a:ext cx="6500812" cy="3657600"/>
          </a:xfrm>
        </p:spPr>
      </p:sp>
      <p:sp>
        <p:nvSpPr>
          <p:cNvPr id="3" name="Notes Placeholder 2">
            <a:extLst>
              <a:ext uri="{FF2B5EF4-FFF2-40B4-BE49-F238E27FC236}">
                <a16:creationId xmlns:a16="http://schemas.microsoft.com/office/drawing/2014/main" id="{321D7807-5317-1666-C6F8-CA21EFFC174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F049160-274C-1D17-5FB3-E2F42CA2A93C}"/>
              </a:ext>
            </a:extLst>
          </p:cNvPr>
          <p:cNvSpPr>
            <a:spLocks noGrp="1"/>
          </p:cNvSpPr>
          <p:nvPr>
            <p:ph type="sldNum" sz="quarter" idx="5"/>
          </p:nvPr>
        </p:nvSpPr>
        <p:spPr/>
        <p:txBody>
          <a:bodyPr/>
          <a:lstStyle/>
          <a:p>
            <a:pPr>
              <a:defRPr/>
            </a:pPr>
            <a:fld id="{14391D55-D5CE-4522-89A1-D00FA77A8906}" type="slidenum">
              <a:rPr lang="en-GB" altLang="en-US" smtClean="0"/>
              <a:pPr>
                <a:defRPr/>
              </a:pPr>
              <a:t>26</a:t>
            </a:fld>
            <a:endParaRPr lang="en-GB" altLang="en-US"/>
          </a:p>
        </p:txBody>
      </p:sp>
    </p:spTree>
    <p:extLst>
      <p:ext uri="{BB962C8B-B14F-4D97-AF65-F5344CB8AC3E}">
        <p14:creationId xmlns:p14="http://schemas.microsoft.com/office/powerpoint/2010/main" val="338726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E85491-BE33-09EB-2854-53597E42B1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365B79-59FC-CBCF-8275-BC065F5CBCFA}"/>
              </a:ext>
            </a:extLst>
          </p:cNvPr>
          <p:cNvSpPr>
            <a:spLocks noGrp="1" noRot="1" noChangeAspect="1"/>
          </p:cNvSpPr>
          <p:nvPr>
            <p:ph type="sldImg"/>
          </p:nvPr>
        </p:nvSpPr>
        <p:spPr>
          <a:xfrm>
            <a:off x="84138" y="731838"/>
            <a:ext cx="6500812" cy="3657600"/>
          </a:xfrm>
        </p:spPr>
      </p:sp>
      <p:sp>
        <p:nvSpPr>
          <p:cNvPr id="3" name="Notes Placeholder 2">
            <a:extLst>
              <a:ext uri="{FF2B5EF4-FFF2-40B4-BE49-F238E27FC236}">
                <a16:creationId xmlns:a16="http://schemas.microsoft.com/office/drawing/2014/main" id="{5B0E6C37-80E8-BA0A-31D0-74401600BB9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66708CE-4876-7F15-9912-2FF168FDA07B}"/>
              </a:ext>
            </a:extLst>
          </p:cNvPr>
          <p:cNvSpPr>
            <a:spLocks noGrp="1"/>
          </p:cNvSpPr>
          <p:nvPr>
            <p:ph type="sldNum" sz="quarter" idx="5"/>
          </p:nvPr>
        </p:nvSpPr>
        <p:spPr/>
        <p:txBody>
          <a:bodyPr/>
          <a:lstStyle/>
          <a:p>
            <a:pPr>
              <a:defRPr/>
            </a:pPr>
            <a:fld id="{14391D55-D5CE-4522-89A1-D00FA77A8906}" type="slidenum">
              <a:rPr lang="en-GB" altLang="en-US" smtClean="0"/>
              <a:pPr>
                <a:defRPr/>
              </a:pPr>
              <a:t>27</a:t>
            </a:fld>
            <a:endParaRPr lang="en-GB" altLang="en-US"/>
          </a:p>
        </p:txBody>
      </p:sp>
    </p:spTree>
    <p:extLst>
      <p:ext uri="{BB962C8B-B14F-4D97-AF65-F5344CB8AC3E}">
        <p14:creationId xmlns:p14="http://schemas.microsoft.com/office/powerpoint/2010/main" val="1504536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C5B4B-7BBD-E7DA-8BFE-9EA0CAE98F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7F82C4-8BA3-64A3-978D-9035DE530BCC}"/>
              </a:ext>
            </a:extLst>
          </p:cNvPr>
          <p:cNvSpPr>
            <a:spLocks noGrp="1" noRot="1" noChangeAspect="1"/>
          </p:cNvSpPr>
          <p:nvPr>
            <p:ph type="sldImg"/>
          </p:nvPr>
        </p:nvSpPr>
        <p:spPr>
          <a:xfrm>
            <a:off x="84138" y="731838"/>
            <a:ext cx="6500812" cy="3657600"/>
          </a:xfrm>
        </p:spPr>
      </p:sp>
      <p:sp>
        <p:nvSpPr>
          <p:cNvPr id="3" name="Notes Placeholder 2">
            <a:extLst>
              <a:ext uri="{FF2B5EF4-FFF2-40B4-BE49-F238E27FC236}">
                <a16:creationId xmlns:a16="http://schemas.microsoft.com/office/drawing/2014/main" id="{396223B3-4C88-982D-5E04-C62DC9DC286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7F7206D-1951-3BF8-AF8E-4329320722CD}"/>
              </a:ext>
            </a:extLst>
          </p:cNvPr>
          <p:cNvSpPr>
            <a:spLocks noGrp="1"/>
          </p:cNvSpPr>
          <p:nvPr>
            <p:ph type="sldNum" sz="quarter" idx="5"/>
          </p:nvPr>
        </p:nvSpPr>
        <p:spPr/>
        <p:txBody>
          <a:bodyPr/>
          <a:lstStyle/>
          <a:p>
            <a:pPr>
              <a:defRPr/>
            </a:pPr>
            <a:fld id="{14391D55-D5CE-4522-89A1-D00FA77A8906}" type="slidenum">
              <a:rPr lang="en-GB" altLang="en-US" smtClean="0"/>
              <a:pPr>
                <a:defRPr/>
              </a:pPr>
              <a:t>28</a:t>
            </a:fld>
            <a:endParaRPr lang="en-GB" altLang="en-US"/>
          </a:p>
        </p:txBody>
      </p:sp>
    </p:spTree>
    <p:extLst>
      <p:ext uri="{BB962C8B-B14F-4D97-AF65-F5344CB8AC3E}">
        <p14:creationId xmlns:p14="http://schemas.microsoft.com/office/powerpoint/2010/main" val="2036770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4621DC-1C3D-1814-95DE-573B0E7A3D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558C6F-3C28-CB1B-7A61-1059EBF100AC}"/>
              </a:ext>
            </a:extLst>
          </p:cNvPr>
          <p:cNvSpPr>
            <a:spLocks noGrp="1" noRot="1" noChangeAspect="1"/>
          </p:cNvSpPr>
          <p:nvPr>
            <p:ph type="sldImg"/>
          </p:nvPr>
        </p:nvSpPr>
        <p:spPr>
          <a:xfrm>
            <a:off x="84138" y="731838"/>
            <a:ext cx="6500812" cy="3657600"/>
          </a:xfrm>
        </p:spPr>
      </p:sp>
      <p:sp>
        <p:nvSpPr>
          <p:cNvPr id="3" name="Notes Placeholder 2">
            <a:extLst>
              <a:ext uri="{FF2B5EF4-FFF2-40B4-BE49-F238E27FC236}">
                <a16:creationId xmlns:a16="http://schemas.microsoft.com/office/drawing/2014/main" id="{C91A1C3D-7F1E-9ABA-4801-715CDF7E804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9B33695-9D9C-25D3-6CBA-FFD9CAB73095}"/>
              </a:ext>
            </a:extLst>
          </p:cNvPr>
          <p:cNvSpPr>
            <a:spLocks noGrp="1"/>
          </p:cNvSpPr>
          <p:nvPr>
            <p:ph type="sldNum" sz="quarter" idx="5"/>
          </p:nvPr>
        </p:nvSpPr>
        <p:spPr/>
        <p:txBody>
          <a:bodyPr/>
          <a:lstStyle/>
          <a:p>
            <a:pPr>
              <a:defRPr/>
            </a:pPr>
            <a:fld id="{14391D55-D5CE-4522-89A1-D00FA77A8906}" type="slidenum">
              <a:rPr lang="en-GB" altLang="en-US" smtClean="0"/>
              <a:pPr>
                <a:defRPr/>
              </a:pPr>
              <a:t>29</a:t>
            </a:fld>
            <a:endParaRPr lang="en-GB" altLang="en-US"/>
          </a:p>
        </p:txBody>
      </p:sp>
    </p:spTree>
    <p:extLst>
      <p:ext uri="{BB962C8B-B14F-4D97-AF65-F5344CB8AC3E}">
        <p14:creationId xmlns:p14="http://schemas.microsoft.com/office/powerpoint/2010/main" val="136103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85255-0E08-832E-9408-E8369D39CD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B3E698-970E-D979-4EAA-2D45E1B5840F}"/>
              </a:ext>
            </a:extLst>
          </p:cNvPr>
          <p:cNvSpPr>
            <a:spLocks noGrp="1" noRot="1" noChangeAspect="1"/>
          </p:cNvSpPr>
          <p:nvPr>
            <p:ph type="sldImg"/>
          </p:nvPr>
        </p:nvSpPr>
        <p:spPr>
          <a:xfrm>
            <a:off x="84138" y="731838"/>
            <a:ext cx="6500812" cy="3657600"/>
          </a:xfrm>
        </p:spPr>
      </p:sp>
      <p:sp>
        <p:nvSpPr>
          <p:cNvPr id="3" name="Notes Placeholder 2">
            <a:extLst>
              <a:ext uri="{FF2B5EF4-FFF2-40B4-BE49-F238E27FC236}">
                <a16:creationId xmlns:a16="http://schemas.microsoft.com/office/drawing/2014/main" id="{5845CD6B-01DC-BC5F-05DE-1FAD0F036DE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44AA3D3-9586-FD55-467C-617469EEA1B1}"/>
              </a:ext>
            </a:extLst>
          </p:cNvPr>
          <p:cNvSpPr>
            <a:spLocks noGrp="1"/>
          </p:cNvSpPr>
          <p:nvPr>
            <p:ph type="sldNum" sz="quarter" idx="5"/>
          </p:nvPr>
        </p:nvSpPr>
        <p:spPr/>
        <p:txBody>
          <a:bodyPr/>
          <a:lstStyle/>
          <a:p>
            <a:pPr>
              <a:defRPr/>
            </a:pPr>
            <a:fld id="{14391D55-D5CE-4522-89A1-D00FA77A8906}" type="slidenum">
              <a:rPr lang="en-GB" altLang="en-US" smtClean="0"/>
              <a:pPr>
                <a:defRPr/>
              </a:pPr>
              <a:t>30</a:t>
            </a:fld>
            <a:endParaRPr lang="en-GB" altLang="en-US"/>
          </a:p>
        </p:txBody>
      </p:sp>
    </p:spTree>
    <p:extLst>
      <p:ext uri="{BB962C8B-B14F-4D97-AF65-F5344CB8AC3E}">
        <p14:creationId xmlns:p14="http://schemas.microsoft.com/office/powerpoint/2010/main" val="2524850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algn="l"/>
            <a:r>
              <a:rPr lang="en-GB" sz="1800" b="0" i="0" u="none" strike="noStrike" baseline="0">
                <a:solidFill>
                  <a:srgbClr val="666666"/>
                </a:solidFill>
                <a:latin typeface="Helvetica" panose="020B0604020202020204" pitchFamily="34" charset="0"/>
              </a:rPr>
              <a:t>A </a:t>
            </a:r>
            <a:r>
              <a:rPr lang="en-GB" sz="1800" b="0" i="0" u="none" strike="noStrike" baseline="0">
                <a:solidFill>
                  <a:srgbClr val="009A8A"/>
                </a:solidFill>
                <a:latin typeface="Helvetica" panose="020B0604020202020204" pitchFamily="34" charset="0"/>
              </a:rPr>
              <a:t>systematic</a:t>
            </a:r>
            <a:r>
              <a:rPr lang="en-GB" sz="1800" b="0" i="0" u="none" strike="noStrike" baseline="0">
                <a:solidFill>
                  <a:srgbClr val="666666"/>
                </a:solidFill>
                <a:latin typeface="Helvetica" panose="020B0604020202020204" pitchFamily="34" charset="0"/>
              </a:rPr>
              <a:t>, holistic, </a:t>
            </a:r>
            <a:r>
              <a:rPr lang="en-GB" sz="1800" b="0" i="0" u="none" strike="noStrike" baseline="0">
                <a:solidFill>
                  <a:srgbClr val="009A8A"/>
                </a:solidFill>
                <a:latin typeface="Helvetica" panose="020B0604020202020204" pitchFamily="34" charset="0"/>
              </a:rPr>
              <a:t>human-centred</a:t>
            </a:r>
            <a:r>
              <a:rPr lang="en-GB" sz="1800" b="0" i="0" u="none" strike="noStrike" baseline="0">
                <a:solidFill>
                  <a:srgbClr val="666666"/>
                </a:solidFill>
                <a:latin typeface="Helvetica" panose="020B0604020202020204" pitchFamily="34" charset="0"/>
              </a:rPr>
              <a:t>, </a:t>
            </a:r>
            <a:r>
              <a:rPr lang="en-GB" sz="1800" b="0" i="0" u="none" strike="noStrike" baseline="0">
                <a:solidFill>
                  <a:srgbClr val="009A8A"/>
                </a:solidFill>
                <a:latin typeface="Helvetica" panose="020B0604020202020204" pitchFamily="34" charset="0"/>
              </a:rPr>
              <a:t>iterative</a:t>
            </a:r>
            <a:r>
              <a:rPr lang="en-GB" sz="1800" b="0" i="0" u="none" strike="noStrike" baseline="0">
                <a:solidFill>
                  <a:srgbClr val="666666"/>
                </a:solidFill>
                <a:latin typeface="Helvetica" panose="020B0604020202020204" pitchFamily="34" charset="0"/>
              </a:rPr>
              <a:t>, intentional, </a:t>
            </a:r>
            <a:r>
              <a:rPr lang="en-GB" sz="1800" b="0" i="0" u="none" strike="noStrike" baseline="0">
                <a:solidFill>
                  <a:srgbClr val="009A8A"/>
                </a:solidFill>
                <a:latin typeface="Helvetica" panose="020B0604020202020204" pitchFamily="34" charset="0"/>
              </a:rPr>
              <a:t>process </a:t>
            </a:r>
            <a:r>
              <a:rPr lang="en-GB" sz="1800" b="0" i="0" u="none" strike="noStrike" baseline="0">
                <a:solidFill>
                  <a:srgbClr val="666666"/>
                </a:solidFill>
                <a:latin typeface="Helvetica" panose="020B0604020202020204" pitchFamily="34" charset="0"/>
              </a:rPr>
              <a:t>to make useable, meaningful, delightful, and relevant </a:t>
            </a:r>
            <a:r>
              <a:rPr lang="en-GB" sz="1800" b="0" i="0" u="none" strike="noStrike" baseline="0">
                <a:solidFill>
                  <a:srgbClr val="009A8A"/>
                </a:solidFill>
                <a:latin typeface="Helvetica" panose="020B0604020202020204" pitchFamily="34" charset="0"/>
              </a:rPr>
              <a:t>solutions</a:t>
            </a:r>
            <a:r>
              <a:rPr lang="en-GB" sz="1800" b="0" i="0" u="none" strike="noStrike" baseline="0">
                <a:solidFill>
                  <a:srgbClr val="666666"/>
                </a:solidFill>
                <a:latin typeface="Helvetica" panose="020B0604020202020204" pitchFamily="34" charset="0"/>
              </a:rPr>
              <a:t>.</a:t>
            </a:r>
            <a:endParaRPr lang="en-GB"/>
          </a:p>
        </p:txBody>
      </p:sp>
      <p:sp>
        <p:nvSpPr>
          <p:cNvPr id="4" name="Slide Number Placeholder 3"/>
          <p:cNvSpPr>
            <a:spLocks noGrp="1"/>
          </p:cNvSpPr>
          <p:nvPr>
            <p:ph type="sldNum" sz="quarter" idx="5"/>
          </p:nvPr>
        </p:nvSpPr>
        <p:spPr/>
        <p:txBody>
          <a:bodyPr/>
          <a:lstStyle/>
          <a:p>
            <a:pPr>
              <a:defRPr/>
            </a:pPr>
            <a:fld id="{14391D55-D5CE-4522-89A1-D00FA77A8906}" type="slidenum">
              <a:rPr lang="en-GB" altLang="en-US" smtClean="0"/>
              <a:pPr>
                <a:defRPr/>
              </a:pPr>
              <a:t>31</a:t>
            </a:fld>
            <a:endParaRPr lang="en-GB" altLang="en-US"/>
          </a:p>
        </p:txBody>
      </p:sp>
    </p:spTree>
    <p:extLst>
      <p:ext uri="{BB962C8B-B14F-4D97-AF65-F5344CB8AC3E}">
        <p14:creationId xmlns:p14="http://schemas.microsoft.com/office/powerpoint/2010/main" val="31544389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14391D55-D5CE-4522-89A1-D00FA77A8906}" type="slidenum">
              <a:rPr lang="en-GB" altLang="en-US" smtClean="0"/>
              <a:pPr>
                <a:defRPr/>
              </a:pPr>
              <a:t>36</a:t>
            </a:fld>
            <a:endParaRPr lang="en-GB" altLang="en-US"/>
          </a:p>
        </p:txBody>
      </p:sp>
    </p:spTree>
    <p:extLst>
      <p:ext uri="{BB962C8B-B14F-4D97-AF65-F5344CB8AC3E}">
        <p14:creationId xmlns:p14="http://schemas.microsoft.com/office/powerpoint/2010/main" val="14337581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012AF-39E8-4756-09B3-FB6BADCADD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92EE7D-B77E-D7BF-E934-006092154355}"/>
              </a:ext>
            </a:extLst>
          </p:cNvPr>
          <p:cNvSpPr>
            <a:spLocks noGrp="1" noRot="1" noChangeAspect="1"/>
          </p:cNvSpPr>
          <p:nvPr>
            <p:ph type="sldImg"/>
          </p:nvPr>
        </p:nvSpPr>
        <p:spPr>
          <a:xfrm>
            <a:off x="84138" y="731838"/>
            <a:ext cx="6500812" cy="3657600"/>
          </a:xfrm>
        </p:spPr>
      </p:sp>
      <p:sp>
        <p:nvSpPr>
          <p:cNvPr id="3" name="Notes Placeholder 2">
            <a:extLst>
              <a:ext uri="{FF2B5EF4-FFF2-40B4-BE49-F238E27FC236}">
                <a16:creationId xmlns:a16="http://schemas.microsoft.com/office/drawing/2014/main" id="{AD2BDA77-8942-7C1A-7815-F1082EC5419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1392999-F34D-CD2D-8582-C9B4BDE5C928}"/>
              </a:ext>
            </a:extLst>
          </p:cNvPr>
          <p:cNvSpPr>
            <a:spLocks noGrp="1"/>
          </p:cNvSpPr>
          <p:nvPr>
            <p:ph type="sldNum" sz="quarter" idx="5"/>
          </p:nvPr>
        </p:nvSpPr>
        <p:spPr/>
        <p:txBody>
          <a:bodyPr/>
          <a:lstStyle/>
          <a:p>
            <a:pPr>
              <a:defRPr/>
            </a:pPr>
            <a:fld id="{14391D55-D5CE-4522-89A1-D00FA77A8906}" type="slidenum">
              <a:rPr lang="en-GB" altLang="en-US" smtClean="0"/>
              <a:pPr>
                <a:defRPr/>
              </a:pPr>
              <a:t>37</a:t>
            </a:fld>
            <a:endParaRPr lang="en-GB" altLang="en-US"/>
          </a:p>
        </p:txBody>
      </p:sp>
    </p:spTree>
    <p:extLst>
      <p:ext uri="{BB962C8B-B14F-4D97-AF65-F5344CB8AC3E}">
        <p14:creationId xmlns:p14="http://schemas.microsoft.com/office/powerpoint/2010/main" val="38202904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D594E3-2800-D428-887F-CFAC31FDB5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5BEF1D-D227-9F71-D01F-680FC1CF1CA0}"/>
              </a:ext>
            </a:extLst>
          </p:cNvPr>
          <p:cNvSpPr>
            <a:spLocks noGrp="1" noRot="1" noChangeAspect="1"/>
          </p:cNvSpPr>
          <p:nvPr>
            <p:ph type="sldImg"/>
          </p:nvPr>
        </p:nvSpPr>
        <p:spPr>
          <a:xfrm>
            <a:off x="84138" y="731838"/>
            <a:ext cx="6500812" cy="3657600"/>
          </a:xfrm>
        </p:spPr>
      </p:sp>
      <p:sp>
        <p:nvSpPr>
          <p:cNvPr id="3" name="Notes Placeholder 2">
            <a:extLst>
              <a:ext uri="{FF2B5EF4-FFF2-40B4-BE49-F238E27FC236}">
                <a16:creationId xmlns:a16="http://schemas.microsoft.com/office/drawing/2014/main" id="{EB5198B5-14DC-9303-A5A2-5B60B1C7EC5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589BDFD-46DA-FF37-4B9F-AC384203BD16}"/>
              </a:ext>
            </a:extLst>
          </p:cNvPr>
          <p:cNvSpPr>
            <a:spLocks noGrp="1"/>
          </p:cNvSpPr>
          <p:nvPr>
            <p:ph type="sldNum" sz="quarter" idx="5"/>
          </p:nvPr>
        </p:nvSpPr>
        <p:spPr/>
        <p:txBody>
          <a:bodyPr/>
          <a:lstStyle/>
          <a:p>
            <a:pPr>
              <a:defRPr/>
            </a:pPr>
            <a:fld id="{14391D55-D5CE-4522-89A1-D00FA77A8906}" type="slidenum">
              <a:rPr lang="en-GB" altLang="en-US" smtClean="0"/>
              <a:pPr>
                <a:defRPr/>
              </a:pPr>
              <a:t>38</a:t>
            </a:fld>
            <a:endParaRPr lang="en-GB" altLang="en-US"/>
          </a:p>
        </p:txBody>
      </p:sp>
    </p:spTree>
    <p:extLst>
      <p:ext uri="{BB962C8B-B14F-4D97-AF65-F5344CB8AC3E}">
        <p14:creationId xmlns:p14="http://schemas.microsoft.com/office/powerpoint/2010/main" val="3995974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14391D55-D5CE-4522-89A1-D00FA77A8906}" type="slidenum">
              <a:rPr lang="en-GB" altLang="en-US" smtClean="0"/>
              <a:pPr>
                <a:defRPr/>
              </a:pPr>
              <a:t>39</a:t>
            </a:fld>
            <a:endParaRPr lang="en-GB" altLang="en-US"/>
          </a:p>
        </p:txBody>
      </p:sp>
    </p:spTree>
    <p:extLst>
      <p:ext uri="{BB962C8B-B14F-4D97-AF65-F5344CB8AC3E}">
        <p14:creationId xmlns:p14="http://schemas.microsoft.com/office/powerpoint/2010/main" val="3532774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a:effectLst/>
                <a:latin typeface="Times New Roman" panose="02020603050405020304" pitchFamily="18" charset="0"/>
              </a:rPr>
              <a:t>Yu Siang, T. (2019). </a:t>
            </a:r>
            <a:r>
              <a:rPr lang="en-GB" sz="1800" i="1">
                <a:effectLst/>
                <a:latin typeface="Times New Roman" panose="02020603050405020304" pitchFamily="18" charset="0"/>
              </a:rPr>
              <a:t>What is Design Thinking?</a:t>
            </a:r>
            <a:r>
              <a:rPr lang="en-GB" sz="1800">
                <a:effectLst/>
                <a:latin typeface="Times New Roman" panose="02020603050405020304" pitchFamily="18" charset="0"/>
              </a:rPr>
              <a:t> The Interaction Design Foundation. https://www.interaction-design.org/literature/topics/design-thinking</a:t>
            </a:r>
          </a:p>
          <a:p>
            <a:endParaRPr lang="en-GB"/>
          </a:p>
        </p:txBody>
      </p:sp>
      <p:sp>
        <p:nvSpPr>
          <p:cNvPr id="4" name="Slide Number Placeholder 3"/>
          <p:cNvSpPr>
            <a:spLocks noGrp="1"/>
          </p:cNvSpPr>
          <p:nvPr>
            <p:ph type="sldNum" sz="quarter" idx="5"/>
          </p:nvPr>
        </p:nvSpPr>
        <p:spPr/>
        <p:txBody>
          <a:bodyPr/>
          <a:lstStyle/>
          <a:p>
            <a:pPr>
              <a:defRPr/>
            </a:pPr>
            <a:fld id="{14391D55-D5CE-4522-89A1-D00FA77A8906}" type="slidenum">
              <a:rPr lang="en-GB" altLang="en-US" smtClean="0"/>
              <a:pPr>
                <a:defRPr/>
              </a:pPr>
              <a:t>40</a:t>
            </a:fld>
            <a:endParaRPr lang="en-GB" altLang="en-US"/>
          </a:p>
        </p:txBody>
      </p:sp>
    </p:spTree>
    <p:extLst>
      <p:ext uri="{BB962C8B-B14F-4D97-AF65-F5344CB8AC3E}">
        <p14:creationId xmlns:p14="http://schemas.microsoft.com/office/powerpoint/2010/main" val="3905912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B6382-EE85-C0C2-8EDC-5CC0D2A320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18610F-0220-DCF6-5CEB-B0CF9E46C79D}"/>
              </a:ext>
            </a:extLst>
          </p:cNvPr>
          <p:cNvSpPr>
            <a:spLocks noGrp="1" noRot="1" noChangeAspect="1"/>
          </p:cNvSpPr>
          <p:nvPr>
            <p:ph type="sldImg"/>
          </p:nvPr>
        </p:nvSpPr>
        <p:spPr>
          <a:xfrm>
            <a:off x="84138" y="731838"/>
            <a:ext cx="6500812" cy="3657600"/>
          </a:xfrm>
        </p:spPr>
      </p:sp>
      <p:sp>
        <p:nvSpPr>
          <p:cNvPr id="3" name="Notes Placeholder 2">
            <a:extLst>
              <a:ext uri="{FF2B5EF4-FFF2-40B4-BE49-F238E27FC236}">
                <a16:creationId xmlns:a16="http://schemas.microsoft.com/office/drawing/2014/main" id="{FC3E81FF-814A-7850-6E71-E357B5AB86F0}"/>
              </a:ext>
            </a:extLst>
          </p:cNvPr>
          <p:cNvSpPr>
            <a:spLocks noGrp="1"/>
          </p:cNvSpPr>
          <p:nvPr>
            <p:ph type="body" idx="1"/>
          </p:nvPr>
        </p:nvSpPr>
        <p:spPr/>
        <p:txBody>
          <a:bodyPr/>
          <a:lstStyle/>
          <a:p>
            <a:pPr marL="457200" indent="-457200">
              <a:lnSpc>
                <a:spcPct val="200000"/>
              </a:lnSpc>
            </a:pPr>
            <a:r>
              <a:rPr lang="en-GB" sz="1800" err="1">
                <a:effectLst/>
                <a:latin typeface="Times New Roman" panose="02020603050405020304" pitchFamily="18" charset="0"/>
              </a:rPr>
              <a:t>Cuofano</a:t>
            </a:r>
            <a:r>
              <a:rPr lang="en-GB" sz="1800">
                <a:effectLst/>
                <a:latin typeface="Times New Roman" panose="02020603050405020304" pitchFamily="18" charset="0"/>
              </a:rPr>
              <a:t>, G. (2022). </a:t>
            </a:r>
            <a:r>
              <a:rPr lang="en-GB" sz="1800" i="1">
                <a:effectLst/>
                <a:latin typeface="Times New Roman" panose="02020603050405020304" pitchFamily="18" charset="0"/>
              </a:rPr>
              <a:t>A Complete Guide To Design Thinking In 2023</a:t>
            </a:r>
            <a:r>
              <a:rPr lang="en-GB" sz="1800">
                <a:effectLst/>
                <a:latin typeface="Times New Roman" panose="02020603050405020304" pitchFamily="18" charset="0"/>
              </a:rPr>
              <a:t>. </a:t>
            </a:r>
            <a:r>
              <a:rPr lang="en-GB" sz="1800" err="1">
                <a:effectLst/>
                <a:latin typeface="Times New Roman" panose="02020603050405020304" pitchFamily="18" charset="0"/>
              </a:rPr>
              <a:t>FourWeekMBA</a:t>
            </a:r>
            <a:r>
              <a:rPr lang="en-GB" sz="1800">
                <a:effectLst/>
                <a:latin typeface="Times New Roman" panose="02020603050405020304" pitchFamily="18" charset="0"/>
              </a:rPr>
              <a:t>. https://fourweekmba.com/design-thinking/</a:t>
            </a:r>
          </a:p>
        </p:txBody>
      </p:sp>
      <p:sp>
        <p:nvSpPr>
          <p:cNvPr id="4" name="Slide Number Placeholder 3">
            <a:extLst>
              <a:ext uri="{FF2B5EF4-FFF2-40B4-BE49-F238E27FC236}">
                <a16:creationId xmlns:a16="http://schemas.microsoft.com/office/drawing/2014/main" id="{42ED19A1-983C-5C18-A1BA-6B23F06820AE}"/>
              </a:ext>
            </a:extLst>
          </p:cNvPr>
          <p:cNvSpPr>
            <a:spLocks noGrp="1"/>
          </p:cNvSpPr>
          <p:nvPr>
            <p:ph type="sldNum" sz="quarter" idx="5"/>
          </p:nvPr>
        </p:nvSpPr>
        <p:spPr/>
        <p:txBody>
          <a:bodyPr/>
          <a:lstStyle/>
          <a:p>
            <a:pPr>
              <a:defRPr/>
            </a:pPr>
            <a:fld id="{14391D55-D5CE-4522-89A1-D00FA77A8906}" type="slidenum">
              <a:rPr lang="en-GB" altLang="en-US" smtClean="0"/>
              <a:pPr>
                <a:defRPr/>
              </a:pPr>
              <a:t>41</a:t>
            </a:fld>
            <a:endParaRPr lang="en-GB" altLang="en-US"/>
          </a:p>
        </p:txBody>
      </p:sp>
    </p:spTree>
    <p:extLst>
      <p:ext uri="{BB962C8B-B14F-4D97-AF65-F5344CB8AC3E}">
        <p14:creationId xmlns:p14="http://schemas.microsoft.com/office/powerpoint/2010/main" val="20479617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14391D55-D5CE-4522-89A1-D00FA77A8906}" type="slidenum">
              <a:rPr lang="en-GB" altLang="en-US" smtClean="0"/>
              <a:pPr>
                <a:defRPr/>
              </a:pPr>
              <a:t>42</a:t>
            </a:fld>
            <a:endParaRPr lang="en-GB" altLang="en-US"/>
          </a:p>
        </p:txBody>
      </p:sp>
    </p:spTree>
    <p:extLst>
      <p:ext uri="{BB962C8B-B14F-4D97-AF65-F5344CB8AC3E}">
        <p14:creationId xmlns:p14="http://schemas.microsoft.com/office/powerpoint/2010/main" val="2055696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FE9CE2-263D-A1BA-8A25-BC1A4D7D73C2}"/>
              </a:ext>
            </a:extLst>
          </p:cNvPr>
          <p:cNvSpPr>
            <a:spLocks noGrp="1"/>
          </p:cNvSpPr>
          <p:nvPr>
            <p:ph type="dt" sz="half" idx="10"/>
          </p:nvPr>
        </p:nvSpPr>
        <p:spPr>
          <a:xfrm>
            <a:off x="527051" y="6524626"/>
            <a:ext cx="1295400" cy="219075"/>
          </a:xfrm>
        </p:spPr>
        <p:txBody>
          <a:bodyPr/>
          <a:lstStyle>
            <a:lvl1pPr>
              <a:defRPr/>
            </a:lvl1pPr>
          </a:lstStyle>
          <a:p>
            <a:pPr>
              <a:defRPr/>
            </a:pPr>
            <a:fld id="{C38EF77A-143A-4993-AFDA-E826B9FF790E}" type="datetime5">
              <a:rPr lang="en-GB"/>
              <a:pPr>
                <a:defRPr/>
              </a:pPr>
              <a:t>13-Jan-26</a:t>
            </a:fld>
            <a:endParaRPr lang="en-GB"/>
          </a:p>
        </p:txBody>
      </p:sp>
      <p:sp>
        <p:nvSpPr>
          <p:cNvPr id="5" name="Footer Placeholder 4">
            <a:extLst>
              <a:ext uri="{FF2B5EF4-FFF2-40B4-BE49-F238E27FC236}">
                <a16:creationId xmlns:a16="http://schemas.microsoft.com/office/drawing/2014/main" id="{CE6A23DC-10D0-57BC-5F43-73343DAC0B00}"/>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1FA44D79-F181-AF4C-CB75-2E47C3C123F9}"/>
              </a:ext>
            </a:extLst>
          </p:cNvPr>
          <p:cNvSpPr>
            <a:spLocks noGrp="1"/>
          </p:cNvSpPr>
          <p:nvPr>
            <p:ph type="sldNum" sz="quarter" idx="12"/>
          </p:nvPr>
        </p:nvSpPr>
        <p:spPr/>
        <p:txBody>
          <a:bodyPr/>
          <a:lstStyle>
            <a:lvl1pPr>
              <a:defRPr/>
            </a:lvl1pPr>
          </a:lstStyle>
          <a:p>
            <a:pPr>
              <a:defRPr/>
            </a:pPr>
            <a:fld id="{55195DB8-229F-452A-8551-AC51A638C92A}" type="slidenum">
              <a:rPr lang="en-GB" altLang="en-US"/>
              <a:pPr>
                <a:defRPr/>
              </a:pPr>
              <a:t>‹#›</a:t>
            </a:fld>
            <a:endParaRPr lang="en-GB" altLang="en-US"/>
          </a:p>
        </p:txBody>
      </p:sp>
    </p:spTree>
    <p:extLst>
      <p:ext uri="{BB962C8B-B14F-4D97-AF65-F5344CB8AC3E}">
        <p14:creationId xmlns:p14="http://schemas.microsoft.com/office/powerpoint/2010/main" val="1764728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134EE6-12D7-4E03-6A5D-D26C14B49C41}"/>
              </a:ext>
            </a:extLst>
          </p:cNvPr>
          <p:cNvSpPr>
            <a:spLocks noGrp="1"/>
          </p:cNvSpPr>
          <p:nvPr>
            <p:ph type="dt" sz="half" idx="10"/>
          </p:nvPr>
        </p:nvSpPr>
        <p:spPr/>
        <p:txBody>
          <a:bodyPr/>
          <a:lstStyle>
            <a:lvl1pPr>
              <a:defRPr/>
            </a:lvl1pPr>
          </a:lstStyle>
          <a:p>
            <a:pPr>
              <a:defRPr/>
            </a:pPr>
            <a:fld id="{5305FF27-A555-4741-93A6-B75D71325FD7}" type="datetime5">
              <a:rPr lang="en-GB"/>
              <a:pPr>
                <a:defRPr/>
              </a:pPr>
              <a:t>13-Jan-26</a:t>
            </a:fld>
            <a:endParaRPr lang="en-GB"/>
          </a:p>
        </p:txBody>
      </p:sp>
      <p:sp>
        <p:nvSpPr>
          <p:cNvPr id="5" name="Footer Placeholder 4">
            <a:extLst>
              <a:ext uri="{FF2B5EF4-FFF2-40B4-BE49-F238E27FC236}">
                <a16:creationId xmlns:a16="http://schemas.microsoft.com/office/drawing/2014/main" id="{FDCED1A8-671B-F870-1C67-FB9F98987C3D}"/>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7C5945F2-7B16-EC69-DEAB-BFF039D8218F}"/>
              </a:ext>
            </a:extLst>
          </p:cNvPr>
          <p:cNvSpPr>
            <a:spLocks noGrp="1"/>
          </p:cNvSpPr>
          <p:nvPr>
            <p:ph type="sldNum" sz="quarter" idx="12"/>
          </p:nvPr>
        </p:nvSpPr>
        <p:spPr/>
        <p:txBody>
          <a:bodyPr/>
          <a:lstStyle>
            <a:lvl1pPr>
              <a:defRPr/>
            </a:lvl1pPr>
          </a:lstStyle>
          <a:p>
            <a:pPr>
              <a:defRPr/>
            </a:pPr>
            <a:fld id="{E77223CE-61ED-4BE6-ACE1-79F988352B0B}" type="slidenum">
              <a:rPr lang="en-GB" altLang="en-US"/>
              <a:pPr>
                <a:defRPr/>
              </a:pPr>
              <a:t>‹#›</a:t>
            </a:fld>
            <a:endParaRPr lang="en-GB" altLang="en-US"/>
          </a:p>
        </p:txBody>
      </p:sp>
    </p:spTree>
    <p:extLst>
      <p:ext uri="{BB962C8B-B14F-4D97-AF65-F5344CB8AC3E}">
        <p14:creationId xmlns:p14="http://schemas.microsoft.com/office/powerpoint/2010/main" val="19267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BE281BF-4DCF-10D3-1C73-E515C9FB5807}"/>
              </a:ext>
            </a:extLst>
          </p:cNvPr>
          <p:cNvSpPr>
            <a:spLocks noGrp="1"/>
          </p:cNvSpPr>
          <p:nvPr>
            <p:ph type="dt" sz="half" idx="10"/>
          </p:nvPr>
        </p:nvSpPr>
        <p:spPr/>
        <p:txBody>
          <a:bodyPr/>
          <a:lstStyle>
            <a:lvl1pPr>
              <a:defRPr/>
            </a:lvl1pPr>
          </a:lstStyle>
          <a:p>
            <a:pPr>
              <a:defRPr/>
            </a:pPr>
            <a:fld id="{FE847F45-443B-4578-8E04-0270E198DFC3}" type="datetime5">
              <a:rPr lang="en-GB"/>
              <a:pPr>
                <a:defRPr/>
              </a:pPr>
              <a:t>13-Jan-26</a:t>
            </a:fld>
            <a:endParaRPr lang="en-GB"/>
          </a:p>
        </p:txBody>
      </p:sp>
      <p:sp>
        <p:nvSpPr>
          <p:cNvPr id="5" name="Slide Number Placeholder 5">
            <a:extLst>
              <a:ext uri="{FF2B5EF4-FFF2-40B4-BE49-F238E27FC236}">
                <a16:creationId xmlns:a16="http://schemas.microsoft.com/office/drawing/2014/main" id="{65735102-9A6F-04CB-300A-3E5ED4838727}"/>
              </a:ext>
            </a:extLst>
          </p:cNvPr>
          <p:cNvSpPr>
            <a:spLocks noGrp="1"/>
          </p:cNvSpPr>
          <p:nvPr>
            <p:ph type="sldNum" sz="quarter" idx="11"/>
          </p:nvPr>
        </p:nvSpPr>
        <p:spPr/>
        <p:txBody>
          <a:bodyPr/>
          <a:lstStyle>
            <a:lvl1pPr>
              <a:defRPr/>
            </a:lvl1pPr>
          </a:lstStyle>
          <a:p>
            <a:pPr>
              <a:defRPr/>
            </a:pPr>
            <a:fld id="{8415D68D-769F-43F0-8ECA-CB7AACCE7FAA}" type="slidenum">
              <a:rPr lang="en-GB" altLang="en-US"/>
              <a:pPr>
                <a:defRPr/>
              </a:pPr>
              <a:t>‹#›</a:t>
            </a:fld>
            <a:endParaRPr lang="en-GB" altLang="en-US"/>
          </a:p>
        </p:txBody>
      </p:sp>
    </p:spTree>
    <p:extLst>
      <p:ext uri="{BB962C8B-B14F-4D97-AF65-F5344CB8AC3E}">
        <p14:creationId xmlns:p14="http://schemas.microsoft.com/office/powerpoint/2010/main" val="1056423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CC712FD-14D0-FDC2-20EB-F6005DCB92A5}"/>
              </a:ext>
            </a:extLst>
          </p:cNvPr>
          <p:cNvSpPr>
            <a:spLocks noGrp="1"/>
          </p:cNvSpPr>
          <p:nvPr>
            <p:ph type="dt" sz="half" idx="10"/>
          </p:nvPr>
        </p:nvSpPr>
        <p:spPr/>
        <p:txBody>
          <a:bodyPr/>
          <a:lstStyle>
            <a:lvl1pPr>
              <a:defRPr/>
            </a:lvl1pPr>
          </a:lstStyle>
          <a:p>
            <a:pPr>
              <a:defRPr/>
            </a:pPr>
            <a:fld id="{657C5324-DDD9-4A8D-8165-D3F333D940F7}" type="datetime5">
              <a:rPr lang="en-GB"/>
              <a:pPr>
                <a:defRPr/>
              </a:pPr>
              <a:t>13-Jan-26</a:t>
            </a:fld>
            <a:endParaRPr lang="en-GB"/>
          </a:p>
        </p:txBody>
      </p:sp>
      <p:sp>
        <p:nvSpPr>
          <p:cNvPr id="6" name="Slide Number Placeholder 5">
            <a:extLst>
              <a:ext uri="{FF2B5EF4-FFF2-40B4-BE49-F238E27FC236}">
                <a16:creationId xmlns:a16="http://schemas.microsoft.com/office/drawing/2014/main" id="{BDDBAED7-3A41-E7B9-D083-0FA62ACFF34A}"/>
              </a:ext>
            </a:extLst>
          </p:cNvPr>
          <p:cNvSpPr>
            <a:spLocks noGrp="1"/>
          </p:cNvSpPr>
          <p:nvPr>
            <p:ph type="sldNum" sz="quarter" idx="11"/>
          </p:nvPr>
        </p:nvSpPr>
        <p:spPr/>
        <p:txBody>
          <a:bodyPr/>
          <a:lstStyle>
            <a:lvl1pPr>
              <a:defRPr/>
            </a:lvl1pPr>
          </a:lstStyle>
          <a:p>
            <a:pPr>
              <a:defRPr/>
            </a:pPr>
            <a:fld id="{10D063CF-6F72-442B-B1DC-20F8CF042A2B}" type="slidenum">
              <a:rPr lang="en-GB" altLang="en-US"/>
              <a:pPr>
                <a:defRPr/>
              </a:pPr>
              <a:t>‹#›</a:t>
            </a:fld>
            <a:endParaRPr lang="en-GB" altLang="en-US"/>
          </a:p>
        </p:txBody>
      </p:sp>
    </p:spTree>
    <p:extLst>
      <p:ext uri="{BB962C8B-B14F-4D97-AF65-F5344CB8AC3E}">
        <p14:creationId xmlns:p14="http://schemas.microsoft.com/office/powerpoint/2010/main" val="1206762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DEDF934-B28C-9B99-77F5-1D8B049E9E6D}"/>
              </a:ext>
            </a:extLst>
          </p:cNvPr>
          <p:cNvSpPr>
            <a:spLocks noGrp="1"/>
          </p:cNvSpPr>
          <p:nvPr>
            <p:ph type="dt" sz="half" idx="10"/>
          </p:nvPr>
        </p:nvSpPr>
        <p:spPr/>
        <p:txBody>
          <a:bodyPr/>
          <a:lstStyle>
            <a:lvl1pPr>
              <a:defRPr/>
            </a:lvl1pPr>
          </a:lstStyle>
          <a:p>
            <a:pPr>
              <a:defRPr/>
            </a:pPr>
            <a:fld id="{9FCD051D-03DC-40F0-B354-F5B1AEDE54A6}" type="datetime5">
              <a:rPr lang="en-GB"/>
              <a:pPr>
                <a:defRPr/>
              </a:pPr>
              <a:t>13-Jan-26</a:t>
            </a:fld>
            <a:endParaRPr lang="en-GB"/>
          </a:p>
        </p:txBody>
      </p:sp>
      <p:sp>
        <p:nvSpPr>
          <p:cNvPr id="8" name="Slide Number Placeholder 5">
            <a:extLst>
              <a:ext uri="{FF2B5EF4-FFF2-40B4-BE49-F238E27FC236}">
                <a16:creationId xmlns:a16="http://schemas.microsoft.com/office/drawing/2014/main" id="{8338C784-DAF5-7330-078F-6382989AC67C}"/>
              </a:ext>
            </a:extLst>
          </p:cNvPr>
          <p:cNvSpPr>
            <a:spLocks noGrp="1"/>
          </p:cNvSpPr>
          <p:nvPr>
            <p:ph type="sldNum" sz="quarter" idx="11"/>
          </p:nvPr>
        </p:nvSpPr>
        <p:spPr/>
        <p:txBody>
          <a:bodyPr/>
          <a:lstStyle>
            <a:lvl1pPr>
              <a:defRPr/>
            </a:lvl1pPr>
          </a:lstStyle>
          <a:p>
            <a:pPr>
              <a:defRPr/>
            </a:pPr>
            <a:fld id="{7A8E2A8A-1CA0-4FA9-953C-27C84CAED1DC}" type="slidenum">
              <a:rPr lang="en-GB" altLang="en-US"/>
              <a:pPr>
                <a:defRPr/>
              </a:pPr>
              <a:t>‹#›</a:t>
            </a:fld>
            <a:endParaRPr lang="en-GB" altLang="en-US"/>
          </a:p>
        </p:txBody>
      </p:sp>
    </p:spTree>
    <p:extLst>
      <p:ext uri="{BB962C8B-B14F-4D97-AF65-F5344CB8AC3E}">
        <p14:creationId xmlns:p14="http://schemas.microsoft.com/office/powerpoint/2010/main" val="1644259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D83A0D2-E990-7C44-F190-AD89ABFB66ED}"/>
              </a:ext>
            </a:extLst>
          </p:cNvPr>
          <p:cNvSpPr>
            <a:spLocks noGrp="1"/>
          </p:cNvSpPr>
          <p:nvPr>
            <p:ph type="dt" sz="half" idx="10"/>
          </p:nvPr>
        </p:nvSpPr>
        <p:spPr/>
        <p:txBody>
          <a:bodyPr/>
          <a:lstStyle>
            <a:lvl1pPr>
              <a:defRPr/>
            </a:lvl1pPr>
          </a:lstStyle>
          <a:p>
            <a:pPr>
              <a:defRPr/>
            </a:pPr>
            <a:fld id="{C707918B-780C-4EC4-87D2-BC10704082A5}" type="datetime5">
              <a:rPr lang="en-GB"/>
              <a:pPr>
                <a:defRPr/>
              </a:pPr>
              <a:t>13-Jan-26</a:t>
            </a:fld>
            <a:endParaRPr lang="en-GB"/>
          </a:p>
        </p:txBody>
      </p:sp>
      <p:sp>
        <p:nvSpPr>
          <p:cNvPr id="4" name="Slide Number Placeholder 5">
            <a:extLst>
              <a:ext uri="{FF2B5EF4-FFF2-40B4-BE49-F238E27FC236}">
                <a16:creationId xmlns:a16="http://schemas.microsoft.com/office/drawing/2014/main" id="{259EF06E-8ACE-30CA-25BE-59140BC78E7B}"/>
              </a:ext>
            </a:extLst>
          </p:cNvPr>
          <p:cNvSpPr>
            <a:spLocks noGrp="1"/>
          </p:cNvSpPr>
          <p:nvPr>
            <p:ph type="sldNum" sz="quarter" idx="11"/>
          </p:nvPr>
        </p:nvSpPr>
        <p:spPr/>
        <p:txBody>
          <a:bodyPr/>
          <a:lstStyle>
            <a:lvl1pPr>
              <a:defRPr/>
            </a:lvl1pPr>
          </a:lstStyle>
          <a:p>
            <a:pPr>
              <a:defRPr/>
            </a:pPr>
            <a:fld id="{36BC4416-42F8-4F0B-A374-7D9EC224612F}" type="slidenum">
              <a:rPr lang="en-GB" altLang="en-US"/>
              <a:pPr>
                <a:defRPr/>
              </a:pPr>
              <a:t>‹#›</a:t>
            </a:fld>
            <a:endParaRPr lang="en-GB" altLang="en-US"/>
          </a:p>
        </p:txBody>
      </p:sp>
    </p:spTree>
    <p:extLst>
      <p:ext uri="{BB962C8B-B14F-4D97-AF65-F5344CB8AC3E}">
        <p14:creationId xmlns:p14="http://schemas.microsoft.com/office/powerpoint/2010/main" val="88526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3169144-AF43-3CF6-1ABB-4F21461C5CC6}"/>
              </a:ext>
            </a:extLst>
          </p:cNvPr>
          <p:cNvSpPr>
            <a:spLocks noGrp="1"/>
          </p:cNvSpPr>
          <p:nvPr>
            <p:ph type="dt" sz="half" idx="10"/>
          </p:nvPr>
        </p:nvSpPr>
        <p:spPr/>
        <p:txBody>
          <a:bodyPr/>
          <a:lstStyle>
            <a:lvl1pPr>
              <a:defRPr/>
            </a:lvl1pPr>
          </a:lstStyle>
          <a:p>
            <a:pPr>
              <a:defRPr/>
            </a:pPr>
            <a:fld id="{87E3FCED-7114-4910-9B01-74137743C0BE}" type="datetime5">
              <a:rPr lang="en-GB"/>
              <a:pPr>
                <a:defRPr/>
              </a:pPr>
              <a:t>13-Jan-26</a:t>
            </a:fld>
            <a:endParaRPr lang="en-GB"/>
          </a:p>
        </p:txBody>
      </p:sp>
      <p:sp>
        <p:nvSpPr>
          <p:cNvPr id="3" name="Slide Number Placeholder 5">
            <a:extLst>
              <a:ext uri="{FF2B5EF4-FFF2-40B4-BE49-F238E27FC236}">
                <a16:creationId xmlns:a16="http://schemas.microsoft.com/office/drawing/2014/main" id="{BBCB708B-327B-3693-AC21-DD4D22D63ED8}"/>
              </a:ext>
            </a:extLst>
          </p:cNvPr>
          <p:cNvSpPr>
            <a:spLocks noGrp="1"/>
          </p:cNvSpPr>
          <p:nvPr>
            <p:ph type="sldNum" sz="quarter" idx="11"/>
          </p:nvPr>
        </p:nvSpPr>
        <p:spPr/>
        <p:txBody>
          <a:bodyPr/>
          <a:lstStyle>
            <a:lvl1pPr>
              <a:defRPr/>
            </a:lvl1pPr>
          </a:lstStyle>
          <a:p>
            <a:pPr>
              <a:defRPr/>
            </a:pPr>
            <a:fld id="{22FE39ED-504B-44D1-9C43-F8AD54544841}" type="slidenum">
              <a:rPr lang="en-GB" altLang="en-US"/>
              <a:pPr>
                <a:defRPr/>
              </a:pPr>
              <a:t>‹#›</a:t>
            </a:fld>
            <a:endParaRPr lang="en-GB" altLang="en-US"/>
          </a:p>
        </p:txBody>
      </p:sp>
    </p:spTree>
    <p:extLst>
      <p:ext uri="{BB962C8B-B14F-4D97-AF65-F5344CB8AC3E}">
        <p14:creationId xmlns:p14="http://schemas.microsoft.com/office/powerpoint/2010/main" val="812553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130173-65D7-E18F-A706-982A0CF86109}"/>
              </a:ext>
            </a:extLst>
          </p:cNvPr>
          <p:cNvSpPr>
            <a:spLocks noGrp="1"/>
          </p:cNvSpPr>
          <p:nvPr>
            <p:ph type="dt" sz="half" idx="10"/>
          </p:nvPr>
        </p:nvSpPr>
        <p:spPr/>
        <p:txBody>
          <a:bodyPr/>
          <a:lstStyle>
            <a:lvl1pPr>
              <a:defRPr/>
            </a:lvl1pPr>
          </a:lstStyle>
          <a:p>
            <a:pPr>
              <a:defRPr/>
            </a:pPr>
            <a:fld id="{0DB757C0-0D4C-4EE6-9846-5F3D499FAE0E}" type="datetime5">
              <a:rPr lang="en-GB"/>
              <a:pPr>
                <a:defRPr/>
              </a:pPr>
              <a:t>13-Jan-26</a:t>
            </a:fld>
            <a:endParaRPr lang="en-GB"/>
          </a:p>
        </p:txBody>
      </p:sp>
      <p:sp>
        <p:nvSpPr>
          <p:cNvPr id="6" name="Slide Number Placeholder 5">
            <a:extLst>
              <a:ext uri="{FF2B5EF4-FFF2-40B4-BE49-F238E27FC236}">
                <a16:creationId xmlns:a16="http://schemas.microsoft.com/office/drawing/2014/main" id="{B740EEF1-B98C-54CD-0D0C-90703B827E51}"/>
              </a:ext>
            </a:extLst>
          </p:cNvPr>
          <p:cNvSpPr>
            <a:spLocks noGrp="1"/>
          </p:cNvSpPr>
          <p:nvPr>
            <p:ph type="sldNum" sz="quarter" idx="11"/>
          </p:nvPr>
        </p:nvSpPr>
        <p:spPr/>
        <p:txBody>
          <a:bodyPr/>
          <a:lstStyle>
            <a:lvl1pPr>
              <a:defRPr/>
            </a:lvl1pPr>
          </a:lstStyle>
          <a:p>
            <a:pPr>
              <a:defRPr/>
            </a:pPr>
            <a:fld id="{7172EA91-081A-41E3-87BC-A5ED54AB3B17}" type="slidenum">
              <a:rPr lang="en-GB" altLang="en-US"/>
              <a:pPr>
                <a:defRPr/>
              </a:pPr>
              <a:t>‹#›</a:t>
            </a:fld>
            <a:endParaRPr lang="en-GB" altLang="en-US"/>
          </a:p>
        </p:txBody>
      </p:sp>
    </p:spTree>
    <p:extLst>
      <p:ext uri="{BB962C8B-B14F-4D97-AF65-F5344CB8AC3E}">
        <p14:creationId xmlns:p14="http://schemas.microsoft.com/office/powerpoint/2010/main" val="2794416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9C81FDF-1AE8-BA13-D14B-F078ACD9251E}"/>
              </a:ext>
            </a:extLst>
          </p:cNvPr>
          <p:cNvSpPr>
            <a:spLocks noGrp="1"/>
          </p:cNvSpPr>
          <p:nvPr>
            <p:ph type="dt" sz="half" idx="10"/>
          </p:nvPr>
        </p:nvSpPr>
        <p:spPr/>
        <p:txBody>
          <a:bodyPr/>
          <a:lstStyle>
            <a:lvl1pPr>
              <a:defRPr/>
            </a:lvl1pPr>
          </a:lstStyle>
          <a:p>
            <a:pPr>
              <a:defRPr/>
            </a:pPr>
            <a:fld id="{DD686E44-FBE1-4FAD-A245-413FF49A3880}" type="datetime5">
              <a:rPr lang="en-GB"/>
              <a:pPr>
                <a:defRPr/>
              </a:pPr>
              <a:t>13-Jan-26</a:t>
            </a:fld>
            <a:endParaRPr lang="en-GB"/>
          </a:p>
        </p:txBody>
      </p:sp>
      <p:sp>
        <p:nvSpPr>
          <p:cNvPr id="6" name="Slide Number Placeholder 5">
            <a:extLst>
              <a:ext uri="{FF2B5EF4-FFF2-40B4-BE49-F238E27FC236}">
                <a16:creationId xmlns:a16="http://schemas.microsoft.com/office/drawing/2014/main" id="{2305597C-5D2B-54B6-2785-690E5EB064A8}"/>
              </a:ext>
            </a:extLst>
          </p:cNvPr>
          <p:cNvSpPr>
            <a:spLocks noGrp="1"/>
          </p:cNvSpPr>
          <p:nvPr>
            <p:ph type="sldNum" sz="quarter" idx="11"/>
          </p:nvPr>
        </p:nvSpPr>
        <p:spPr/>
        <p:txBody>
          <a:bodyPr/>
          <a:lstStyle>
            <a:lvl1pPr>
              <a:defRPr/>
            </a:lvl1pPr>
          </a:lstStyle>
          <a:p>
            <a:pPr>
              <a:defRPr/>
            </a:pPr>
            <a:fld id="{EFC5D2A1-12B6-44FF-8E83-93DC34E4E596}" type="slidenum">
              <a:rPr lang="en-GB" altLang="en-US"/>
              <a:pPr>
                <a:defRPr/>
              </a:pPr>
              <a:t>‹#›</a:t>
            </a:fld>
            <a:endParaRPr lang="en-GB" altLang="en-US"/>
          </a:p>
        </p:txBody>
      </p:sp>
    </p:spTree>
    <p:extLst>
      <p:ext uri="{BB962C8B-B14F-4D97-AF65-F5344CB8AC3E}">
        <p14:creationId xmlns:p14="http://schemas.microsoft.com/office/powerpoint/2010/main" val="2728993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2C0D99-2EB9-51D7-5EFC-FB87B6949438}"/>
              </a:ext>
            </a:extLst>
          </p:cNvPr>
          <p:cNvSpPr>
            <a:spLocks noGrp="1"/>
          </p:cNvSpPr>
          <p:nvPr>
            <p:ph type="dt" sz="half" idx="10"/>
          </p:nvPr>
        </p:nvSpPr>
        <p:spPr/>
        <p:txBody>
          <a:bodyPr/>
          <a:lstStyle>
            <a:lvl1pPr>
              <a:defRPr/>
            </a:lvl1pPr>
          </a:lstStyle>
          <a:p>
            <a:pPr>
              <a:defRPr/>
            </a:pPr>
            <a:fld id="{2FA97BAA-24E0-4CAE-9DF6-EBD79398C2C1}" type="datetime5">
              <a:rPr lang="en-GB"/>
              <a:pPr>
                <a:defRPr/>
              </a:pPr>
              <a:t>13-Jan-26</a:t>
            </a:fld>
            <a:endParaRPr lang="en-GB"/>
          </a:p>
        </p:txBody>
      </p:sp>
      <p:sp>
        <p:nvSpPr>
          <p:cNvPr id="5" name="Slide Number Placeholder 5">
            <a:extLst>
              <a:ext uri="{FF2B5EF4-FFF2-40B4-BE49-F238E27FC236}">
                <a16:creationId xmlns:a16="http://schemas.microsoft.com/office/drawing/2014/main" id="{23A9EEB7-A156-C78C-06F8-62CB560208B4}"/>
              </a:ext>
            </a:extLst>
          </p:cNvPr>
          <p:cNvSpPr>
            <a:spLocks noGrp="1"/>
          </p:cNvSpPr>
          <p:nvPr>
            <p:ph type="sldNum" sz="quarter" idx="11"/>
          </p:nvPr>
        </p:nvSpPr>
        <p:spPr/>
        <p:txBody>
          <a:bodyPr/>
          <a:lstStyle>
            <a:lvl1pPr>
              <a:defRPr/>
            </a:lvl1pPr>
          </a:lstStyle>
          <a:p>
            <a:pPr>
              <a:defRPr/>
            </a:pPr>
            <a:fld id="{C3239377-28EA-4212-9BDA-0173B60B1680}" type="slidenum">
              <a:rPr lang="en-GB" altLang="en-US"/>
              <a:pPr>
                <a:defRPr/>
              </a:pPr>
              <a:t>‹#›</a:t>
            </a:fld>
            <a:endParaRPr lang="en-GB" altLang="en-US"/>
          </a:p>
        </p:txBody>
      </p:sp>
    </p:spTree>
    <p:extLst>
      <p:ext uri="{BB962C8B-B14F-4D97-AF65-F5344CB8AC3E}">
        <p14:creationId xmlns:p14="http://schemas.microsoft.com/office/powerpoint/2010/main" val="1792607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4ACA8D-BA1B-7BDC-CCFF-C099ED99A72A}"/>
              </a:ext>
            </a:extLst>
          </p:cNvPr>
          <p:cNvSpPr>
            <a:spLocks noGrp="1"/>
          </p:cNvSpPr>
          <p:nvPr>
            <p:ph type="dt" sz="half" idx="10"/>
          </p:nvPr>
        </p:nvSpPr>
        <p:spPr/>
        <p:txBody>
          <a:bodyPr/>
          <a:lstStyle>
            <a:lvl1pPr>
              <a:defRPr/>
            </a:lvl1pPr>
          </a:lstStyle>
          <a:p>
            <a:pPr>
              <a:defRPr/>
            </a:pPr>
            <a:fld id="{269386BC-22F1-4EE2-AB5B-231E6B7869AA}" type="datetime5">
              <a:rPr lang="en-GB"/>
              <a:pPr>
                <a:defRPr/>
              </a:pPr>
              <a:t>13-Jan-26</a:t>
            </a:fld>
            <a:endParaRPr lang="en-GB"/>
          </a:p>
        </p:txBody>
      </p:sp>
      <p:sp>
        <p:nvSpPr>
          <p:cNvPr id="5" name="Slide Number Placeholder 5">
            <a:extLst>
              <a:ext uri="{FF2B5EF4-FFF2-40B4-BE49-F238E27FC236}">
                <a16:creationId xmlns:a16="http://schemas.microsoft.com/office/drawing/2014/main" id="{F346B94E-FFB5-8D72-00A7-7CFC1DE245C6}"/>
              </a:ext>
            </a:extLst>
          </p:cNvPr>
          <p:cNvSpPr>
            <a:spLocks noGrp="1"/>
          </p:cNvSpPr>
          <p:nvPr>
            <p:ph type="sldNum" sz="quarter" idx="11"/>
          </p:nvPr>
        </p:nvSpPr>
        <p:spPr/>
        <p:txBody>
          <a:bodyPr/>
          <a:lstStyle>
            <a:lvl1pPr>
              <a:defRPr/>
            </a:lvl1pPr>
          </a:lstStyle>
          <a:p>
            <a:pPr>
              <a:defRPr/>
            </a:pPr>
            <a:fld id="{AFC54DC1-0F71-4A4E-8F96-F9EEABBF6AB2}" type="slidenum">
              <a:rPr lang="en-GB" altLang="en-US"/>
              <a:pPr>
                <a:defRPr/>
              </a:pPr>
              <a:t>‹#›</a:t>
            </a:fld>
            <a:endParaRPr lang="en-GB" altLang="en-US"/>
          </a:p>
        </p:txBody>
      </p:sp>
    </p:spTree>
    <p:extLst>
      <p:ext uri="{BB962C8B-B14F-4D97-AF65-F5344CB8AC3E}">
        <p14:creationId xmlns:p14="http://schemas.microsoft.com/office/powerpoint/2010/main" val="3972903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bg>
      <p:bgPr>
        <a:solidFill>
          <a:schemeClr val="bg1"/>
        </a:solidFill>
        <a:effectLst/>
      </p:bgPr>
    </p:bg>
    <p:spTree>
      <p:nvGrpSpPr>
        <p:cNvPr id="1" name=""/>
        <p:cNvGrpSpPr/>
        <p:nvPr/>
      </p:nvGrpSpPr>
      <p:grpSpPr>
        <a:xfrm>
          <a:off x="0" y="0"/>
          <a:ext cx="0" cy="0"/>
          <a:chOff x="0" y="0"/>
          <a:chExt cx="0" cy="0"/>
        </a:xfrm>
      </p:grpSpPr>
      <p:pic>
        <p:nvPicPr>
          <p:cNvPr id="4" name="bg object 16">
            <a:extLst>
              <a:ext uri="{FF2B5EF4-FFF2-40B4-BE49-F238E27FC236}">
                <a16:creationId xmlns:a16="http://schemas.microsoft.com/office/drawing/2014/main" id="{F8882000-4D54-C41D-D1DE-DAE9A05BFD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69501" y="6408739"/>
            <a:ext cx="1945217" cy="18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Holder 2"/>
          <p:cNvSpPr>
            <a:spLocks noGrp="1"/>
          </p:cNvSpPr>
          <p:nvPr>
            <p:ph type="ctrTitle"/>
          </p:nvPr>
        </p:nvSpPr>
        <p:spPr>
          <a:xfrm>
            <a:off x="4815458" y="346754"/>
            <a:ext cx="2561087" cy="677108"/>
          </a:xfrm>
          <a:prstGeom prst="rect">
            <a:avLst/>
          </a:prstGeom>
        </p:spPr>
        <p:txBody>
          <a:bodyPr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1"/>
            <a:ext cx="8534400" cy="492443"/>
          </a:xfrm>
          <a:prstGeom prst="rect">
            <a:avLst/>
          </a:prstGeom>
        </p:spPr>
        <p:txBody>
          <a:bodyPr lIns="0" tIns="0" rIns="0" bIns="0">
            <a:spAutoFit/>
          </a:bodyPr>
          <a:lstStyle>
            <a:lvl1pPr>
              <a:defRPr/>
            </a:lvl1pPr>
          </a:lstStyle>
          <a:p>
            <a:endParaRPr/>
          </a:p>
        </p:txBody>
      </p:sp>
      <p:sp>
        <p:nvSpPr>
          <p:cNvPr id="5" name="Holder 4">
            <a:extLst>
              <a:ext uri="{FF2B5EF4-FFF2-40B4-BE49-F238E27FC236}">
                <a16:creationId xmlns:a16="http://schemas.microsoft.com/office/drawing/2014/main" id="{AFEBE220-3B3B-23FC-3D39-B156170830D6}"/>
              </a:ext>
            </a:extLst>
          </p:cNvPr>
          <p:cNvSpPr>
            <a:spLocks noGrp="1"/>
          </p:cNvSpPr>
          <p:nvPr>
            <p:ph type="ftr" sz="quarter" idx="10"/>
          </p:nvPr>
        </p:nvSpPr>
        <p:spPr>
          <a:xfrm>
            <a:off x="0" y="0"/>
            <a:ext cx="0" cy="0"/>
          </a:xfrm>
        </p:spPr>
        <p:txBody>
          <a:bodyPr lIns="0" tIns="0" rIns="0" bIns="0"/>
          <a:lstStyle>
            <a:lvl1pPr algn="ctr">
              <a:defRPr>
                <a:solidFill>
                  <a:schemeClr val="tx1">
                    <a:tint val="75000"/>
                  </a:schemeClr>
                </a:solidFill>
              </a:defRPr>
            </a:lvl1pPr>
          </a:lstStyle>
          <a:p>
            <a:pPr>
              <a:defRPr/>
            </a:pPr>
            <a:endParaRPr/>
          </a:p>
        </p:txBody>
      </p:sp>
      <p:sp>
        <p:nvSpPr>
          <p:cNvPr id="6" name="Holder 5">
            <a:extLst>
              <a:ext uri="{FF2B5EF4-FFF2-40B4-BE49-F238E27FC236}">
                <a16:creationId xmlns:a16="http://schemas.microsoft.com/office/drawing/2014/main" id="{4A5220C3-3002-DCEC-1DE8-4A863153C88D}"/>
              </a:ext>
            </a:extLst>
          </p:cNvPr>
          <p:cNvSpPr>
            <a:spLocks noGrp="1"/>
          </p:cNvSpPr>
          <p:nvPr>
            <p:ph type="dt" sz="half" idx="11"/>
          </p:nvPr>
        </p:nvSpPr>
        <p:spPr/>
        <p:txBody>
          <a:bodyPr lIns="0" tIns="0" rIns="0" bIns="0"/>
          <a:lstStyle>
            <a:lvl1pPr algn="l">
              <a:defRPr>
                <a:solidFill>
                  <a:schemeClr val="tx1">
                    <a:tint val="75000"/>
                  </a:schemeClr>
                </a:solidFill>
              </a:defRPr>
            </a:lvl1pPr>
          </a:lstStyle>
          <a:p>
            <a:pPr>
              <a:defRPr/>
            </a:pPr>
            <a:fld id="{1D8BD707-D9CF-40AE-B4C6-C98DA3205C09}" type="datetimeFigureOut">
              <a:rPr lang="en-US"/>
              <a:pPr>
                <a:defRPr/>
              </a:pPr>
              <a:t>1/13/2026</a:t>
            </a:fld>
            <a:endParaRPr lang="en-US"/>
          </a:p>
        </p:txBody>
      </p:sp>
      <p:sp>
        <p:nvSpPr>
          <p:cNvPr id="7" name="Holder 6">
            <a:extLst>
              <a:ext uri="{FF2B5EF4-FFF2-40B4-BE49-F238E27FC236}">
                <a16:creationId xmlns:a16="http://schemas.microsoft.com/office/drawing/2014/main" id="{8FEDB23A-E446-7A58-D4E4-C0A0C4EB4DB1}"/>
              </a:ext>
            </a:extLst>
          </p:cNvPr>
          <p:cNvSpPr>
            <a:spLocks noGrp="1"/>
          </p:cNvSpPr>
          <p:nvPr>
            <p:ph type="sldNum" sz="quarter" idx="12"/>
          </p:nvPr>
        </p:nvSpPr>
        <p:spPr/>
        <p:txBody>
          <a:bodyPr lIns="0" tIns="0" rIns="0" bIns="0"/>
          <a:lstStyle>
            <a:lvl1pPr algn="r">
              <a:defRPr>
                <a:solidFill>
                  <a:schemeClr val="tx1">
                    <a:tint val="75000"/>
                  </a:schemeClr>
                </a:solidFill>
              </a:defRPr>
            </a:lvl1pPr>
          </a:lstStyle>
          <a:p>
            <a:pPr>
              <a:defRPr/>
            </a:pPr>
            <a:fld id="{5BAA7C2B-1F26-4EA3-AFD8-4B4F071ED7BD}" type="slidenum">
              <a:rPr/>
              <a:pPr>
                <a:defRPr/>
              </a:pPr>
              <a:t>‹#›</a:t>
            </a:fld>
            <a:endParaRPr/>
          </a:p>
        </p:txBody>
      </p:sp>
    </p:spTree>
    <p:extLst>
      <p:ext uri="{BB962C8B-B14F-4D97-AF65-F5344CB8AC3E}">
        <p14:creationId xmlns:p14="http://schemas.microsoft.com/office/powerpoint/2010/main" val="3824183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8277E4B-85F9-C9FA-912D-230E04A6554F}"/>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968D525-19C7-F1B8-6DC7-65813DA7E789}"/>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EF97ED5-A2C7-CF40-F823-CBB03670F6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728A5BA8-D3A9-4A99-9958-17EA3A6CF863}" type="datetime5">
              <a:rPr lang="en-GB"/>
              <a:pPr>
                <a:defRPr/>
              </a:pPr>
              <a:t>13-Jan-26</a:t>
            </a:fld>
            <a:endParaRPr lang="en-GB"/>
          </a:p>
        </p:txBody>
      </p:sp>
      <p:sp>
        <p:nvSpPr>
          <p:cNvPr id="6" name="Slide Number Placeholder 5">
            <a:extLst>
              <a:ext uri="{FF2B5EF4-FFF2-40B4-BE49-F238E27FC236}">
                <a16:creationId xmlns:a16="http://schemas.microsoft.com/office/drawing/2014/main" id="{E3C48AD8-E895-5ADE-DBC3-C583A994FD4E}"/>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E644FA70-DDC7-4AEA-95EE-37D412ACC6C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72" r:id="rId1"/>
    <p:sldLayoutId id="2147484173" r:id="rId2"/>
    <p:sldLayoutId id="2147484163" r:id="rId3"/>
    <p:sldLayoutId id="2147484164" r:id="rId4"/>
    <p:sldLayoutId id="2147484165" r:id="rId5"/>
    <p:sldLayoutId id="2147484166" r:id="rId6"/>
    <p:sldLayoutId id="2147484167" r:id="rId7"/>
    <p:sldLayoutId id="2147484168" r:id="rId8"/>
    <p:sldLayoutId id="2147484169" r:id="rId9"/>
    <p:sldLayoutId id="2147484170" r:id="rId10"/>
    <p:sldLayoutId id="2147484171" r:id="rId11"/>
    <p:sldLayoutId id="2147484174" r:id="rId12"/>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hyperlink" Target="http://moodle.uwtsd.ac.uk/"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contentplus.paceco.com/creativity/design-thinking-marketing-process/"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designconceitual.com.br/2017/07/06/afinal-o-que-e-design-thinking/"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vecteezy.com/vector-art/22394382-isometric-gadgets-electronic-wireless-technology-devices-drone-headphones-smartwatch-vr-headset-router-3d-technological-device-vector-set"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pinterest.ca/pin/restaurants-toronto-interior-design--225250418848966321/"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sens-tech.com/insights/deadline-looms-for-security-checkpoint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carlaaston.com/designed/5-bad-interior-design-details" TargetMode="External"/><Relationship Id="rId5" Type="http://schemas.openxmlformats.org/officeDocument/2006/relationships/image" Target="../media/image27.jpeg"/><Relationship Id="rId4" Type="http://schemas.openxmlformats.org/officeDocument/2006/relationships/hyperlink" Target="https://uxdesign.cc/what-makes-a-bad-design-302d1ca76185"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thelogocreative.co.uk/essential-qualities-needed-in-a-good-logo-design/"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hyperlink" Target="https://online.hbs.edu/blog/post/what-is-design-thinking" TargetMode="External"/><Relationship Id="rId4" Type="http://schemas.openxmlformats.org/officeDocument/2006/relationships/hyperlink" Target="https://br.pinterest.com/pin/tim-brown-ideo-design-thinking--43276846396461880/"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pinterest.com/pin/283093526552611083/"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99designs.com.sg/blog/business/how-to-name-your-business/"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doi.org/10.1093/icc/11.3.52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E9A7F638-61C1-D856-CB0C-4F5BB925756D}"/>
              </a:ext>
            </a:extLst>
          </p:cNvPr>
          <p:cNvSpPr>
            <a:spLocks noGrp="1"/>
          </p:cNvSpPr>
          <p:nvPr>
            <p:ph type="ctrTitle"/>
          </p:nvPr>
        </p:nvSpPr>
        <p:spPr>
          <a:xfrm>
            <a:off x="1562100" y="1066800"/>
            <a:ext cx="9067800" cy="4114800"/>
          </a:xfrm>
        </p:spPr>
        <p:txBody>
          <a:bodyPr rtlCol="0">
            <a:normAutofit/>
          </a:bodyPr>
          <a:lstStyle/>
          <a:p>
            <a:pPr eaLnBrk="1" fontAlgn="auto" hangingPunct="1">
              <a:spcAft>
                <a:spcPts val="0"/>
              </a:spcAft>
              <a:defRPr/>
            </a:pPr>
            <a:r>
              <a:rPr lang="en-GB" altLang="en-US" sz="3200" b="1" dirty="0">
                <a:effectLst>
                  <a:outerShdw blurRad="38100" dist="38100" dir="2700000" algn="tl">
                    <a:srgbClr val="000000">
                      <a:alpha val="43137"/>
                    </a:srgbClr>
                  </a:outerShdw>
                </a:effectLst>
              </a:rPr>
              <a:t>Design Thinking and Innovation</a:t>
            </a:r>
            <a:br>
              <a:rPr lang="en-GB" altLang="en-US" sz="3200" dirty="0"/>
            </a:br>
            <a:br>
              <a:rPr lang="en-GB" altLang="en-US" sz="3200" dirty="0"/>
            </a:br>
            <a:r>
              <a:rPr lang="en-GB" sz="3200" b="1" dirty="0"/>
              <a:t>BALM 6002</a:t>
            </a:r>
            <a:br>
              <a:rPr lang="en-GB" sz="3200" b="1" dirty="0"/>
            </a:br>
            <a:br>
              <a:rPr lang="en-GB" sz="3200" b="1" u="sng" dirty="0"/>
            </a:br>
            <a:r>
              <a:rPr lang="en-GB" sz="3200" b="1" dirty="0"/>
              <a:t>Creative thinking and problem-solving </a:t>
            </a:r>
            <a:endParaRPr lang="en-GB"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3B8C9E8-749E-6574-B8AC-197B68B0D917}"/>
              </a:ext>
            </a:extLst>
          </p:cNvPr>
          <p:cNvSpPr>
            <a:spLocks noGrp="1" noChangeArrowheads="1"/>
          </p:cNvSpPr>
          <p:nvPr>
            <p:ph type="title"/>
          </p:nvPr>
        </p:nvSpPr>
        <p:spPr/>
        <p:txBody>
          <a:bodyPr/>
          <a:lstStyle/>
          <a:p>
            <a:r>
              <a:rPr lang="en-US" altLang="en-US" b="1"/>
              <a:t>Welcome message</a:t>
            </a:r>
          </a:p>
        </p:txBody>
      </p:sp>
      <p:sp>
        <p:nvSpPr>
          <p:cNvPr id="3" name="Content Placeholder 2">
            <a:extLst>
              <a:ext uri="{FF2B5EF4-FFF2-40B4-BE49-F238E27FC236}">
                <a16:creationId xmlns:a16="http://schemas.microsoft.com/office/drawing/2014/main" id="{F9B5E5A7-1F4F-0AFD-A6C3-FB0A58413259}"/>
              </a:ext>
            </a:extLst>
          </p:cNvPr>
          <p:cNvSpPr>
            <a:spLocks noGrp="1"/>
          </p:cNvSpPr>
          <p:nvPr>
            <p:ph sz="half" idx="1"/>
          </p:nvPr>
        </p:nvSpPr>
        <p:spPr>
          <a:xfrm>
            <a:off x="1774826" y="2232819"/>
            <a:ext cx="8740775" cy="2392362"/>
          </a:xfrm>
        </p:spPr>
        <p:txBody>
          <a:bodyPr>
            <a:normAutofit/>
          </a:bodyPr>
          <a:lstStyle/>
          <a:p>
            <a:pPr marL="0" indent="0" algn="ctr">
              <a:lnSpc>
                <a:spcPct val="90000"/>
              </a:lnSpc>
              <a:buNone/>
              <a:defRPr/>
            </a:pPr>
            <a:r>
              <a:rPr lang="en-GB" dirty="0"/>
              <a:t>Welcome back to UWTSD! </a:t>
            </a:r>
          </a:p>
          <a:p>
            <a:pPr marL="0" indent="0" algn="ctr">
              <a:lnSpc>
                <a:spcPct val="90000"/>
              </a:lnSpc>
              <a:buNone/>
              <a:defRPr/>
            </a:pPr>
            <a:r>
              <a:rPr lang="en-GB" dirty="0"/>
              <a:t>As you embark on this exciting journey of education and personal growth, we want you to know that you are an integral part of our family </a:t>
            </a:r>
          </a:p>
          <a:p>
            <a:pPr>
              <a:lnSpc>
                <a:spcPct val="90000"/>
              </a:lnSpc>
              <a:defRPr/>
            </a:pPr>
            <a:endParaRPr lang="en-GB" sz="2600" dirty="0"/>
          </a:p>
          <a:p>
            <a:pPr>
              <a:lnSpc>
                <a:spcPct val="90000"/>
              </a:lnSpc>
              <a:defRPr/>
            </a:pPr>
            <a:endParaRPr lang="en-US" sz="2600" dirty="0"/>
          </a:p>
        </p:txBody>
      </p:sp>
      <p:sp>
        <p:nvSpPr>
          <p:cNvPr id="4" name="Date Placeholder 3">
            <a:extLst>
              <a:ext uri="{FF2B5EF4-FFF2-40B4-BE49-F238E27FC236}">
                <a16:creationId xmlns:a16="http://schemas.microsoft.com/office/drawing/2014/main" id="{CDE71F61-E623-0675-292A-49FE3A1FC224}"/>
              </a:ext>
            </a:extLst>
          </p:cNvPr>
          <p:cNvSpPr>
            <a:spLocks noGrp="1"/>
          </p:cNvSpPr>
          <p:nvPr>
            <p:ph type="dt" sz="quarter" idx="10"/>
          </p:nvPr>
        </p:nvSpPr>
        <p:spPr/>
        <p:txBody>
          <a:bodyPr>
            <a:normAutofit/>
          </a:bodyPr>
          <a:lstStyle/>
          <a:p>
            <a:pPr>
              <a:lnSpc>
                <a:spcPct val="90000"/>
              </a:lnSpc>
              <a:spcAft>
                <a:spcPts val="600"/>
              </a:spcAft>
              <a:defRPr/>
            </a:pPr>
            <a:fld id="{130ADD5E-52E0-0D44-B721-F95AB1FBEECE}" type="datetime1">
              <a:rPr lang="en-GB" altLang="en-US" sz="900"/>
              <a:pPr>
                <a:lnSpc>
                  <a:spcPct val="90000"/>
                </a:lnSpc>
                <a:spcAft>
                  <a:spcPts val="600"/>
                </a:spcAft>
                <a:defRPr/>
              </a:pPr>
              <a:t>13/01/2026</a:t>
            </a:fld>
            <a:endParaRPr lang="en-GB" altLang="en-US" sz="900"/>
          </a:p>
        </p:txBody>
      </p:sp>
      <p:sp>
        <p:nvSpPr>
          <p:cNvPr id="10245" name="Slide Number Placeholder 4">
            <a:extLst>
              <a:ext uri="{FF2B5EF4-FFF2-40B4-BE49-F238E27FC236}">
                <a16:creationId xmlns:a16="http://schemas.microsoft.com/office/drawing/2014/main" id="{80421FB4-9E6B-CDFE-49BA-D971ACEFAF2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a:spcAft>
                <a:spcPts val="600"/>
              </a:spcAft>
            </a:pPr>
            <a:fld id="{14C9769A-B214-41DE-BBDC-745F5B2B3AEB}" type="slidenum">
              <a:rPr lang="en-GB" altLang="en-US" smtClean="0">
                <a:solidFill>
                  <a:srgbClr val="898989"/>
                </a:solidFill>
              </a:rPr>
              <a:pPr>
                <a:spcAft>
                  <a:spcPts val="600"/>
                </a:spcAft>
              </a:pPr>
              <a:t>2</a:t>
            </a:fld>
            <a:endParaRPr lang="en-GB" altLang="en-US">
              <a:solidFill>
                <a:srgbClr val="898989"/>
              </a:solidFill>
            </a:endParaRPr>
          </a:p>
        </p:txBody>
      </p:sp>
      <p:pic>
        <p:nvPicPr>
          <p:cNvPr id="5" name="Graphic 4" descr="Smiling face outline with solid fill">
            <a:extLst>
              <a:ext uri="{FF2B5EF4-FFF2-40B4-BE49-F238E27FC236}">
                <a16:creationId xmlns:a16="http://schemas.microsoft.com/office/drawing/2014/main" id="{4E996922-EEA3-A8F6-687A-218404F4739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44000" y="4589065"/>
            <a:ext cx="914400" cy="914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70868-6861-C8BF-B364-D8A4716215B8}"/>
            </a:ext>
          </a:extLst>
        </p:cNvPr>
        <p:cNvGrpSpPr/>
        <p:nvPr/>
      </p:nvGrpSpPr>
      <p:grpSpPr>
        <a:xfrm>
          <a:off x="0" y="0"/>
          <a:ext cx="0" cy="0"/>
          <a:chOff x="0" y="0"/>
          <a:chExt cx="0" cy="0"/>
        </a:xfrm>
      </p:grpSpPr>
      <p:sp>
        <p:nvSpPr>
          <p:cNvPr id="17410" name="Title 1">
            <a:extLst>
              <a:ext uri="{FF2B5EF4-FFF2-40B4-BE49-F238E27FC236}">
                <a16:creationId xmlns:a16="http://schemas.microsoft.com/office/drawing/2014/main" id="{49DCD7C2-F09B-A596-A563-9EFD622E41C2}"/>
              </a:ext>
            </a:extLst>
          </p:cNvPr>
          <p:cNvSpPr>
            <a:spLocks noGrp="1" noChangeArrowheads="1"/>
          </p:cNvSpPr>
          <p:nvPr>
            <p:ph type="title"/>
          </p:nvPr>
        </p:nvSpPr>
        <p:spPr>
          <a:xfrm>
            <a:off x="1774826" y="224904"/>
            <a:ext cx="6683375" cy="1009650"/>
          </a:xfrm>
        </p:spPr>
        <p:txBody>
          <a:bodyPr/>
          <a:lstStyle/>
          <a:p>
            <a:pPr algn="l"/>
            <a:r>
              <a:rPr lang="en-US" altLang="en-US" sz="3600" b="1" dirty="0"/>
              <a:t>Let’s introduce ourselves</a:t>
            </a:r>
            <a:endParaRPr lang="en-US" altLang="en-US" sz="2400" b="1" dirty="0"/>
          </a:p>
        </p:txBody>
      </p:sp>
      <p:sp>
        <p:nvSpPr>
          <p:cNvPr id="4" name="Date Placeholder 3">
            <a:extLst>
              <a:ext uri="{FF2B5EF4-FFF2-40B4-BE49-F238E27FC236}">
                <a16:creationId xmlns:a16="http://schemas.microsoft.com/office/drawing/2014/main" id="{E3B2D3BB-CFA8-55F0-2D54-7984B32D43E9}"/>
              </a:ext>
            </a:extLst>
          </p:cNvPr>
          <p:cNvSpPr>
            <a:spLocks noGrp="1"/>
          </p:cNvSpPr>
          <p:nvPr>
            <p:ph type="dt" sz="quarter" idx="10"/>
          </p:nvPr>
        </p:nvSpPr>
        <p:spPr/>
        <p:txBody>
          <a:bodyPr/>
          <a:lstStyle/>
          <a:p>
            <a:pPr>
              <a:defRPr/>
            </a:pPr>
            <a:fld id="{130ADD5E-52E0-0D44-B721-F95AB1FBEECE}" type="datetime1">
              <a:rPr lang="en-GB" altLang="en-US" smtClean="0"/>
              <a:pPr>
                <a:defRPr/>
              </a:pPr>
              <a:t>13/01/2026</a:t>
            </a:fld>
            <a:endParaRPr lang="en-GB" altLang="en-US"/>
          </a:p>
        </p:txBody>
      </p:sp>
      <p:sp>
        <p:nvSpPr>
          <p:cNvPr id="17413" name="Slide Number Placeholder 4">
            <a:extLst>
              <a:ext uri="{FF2B5EF4-FFF2-40B4-BE49-F238E27FC236}">
                <a16:creationId xmlns:a16="http://schemas.microsoft.com/office/drawing/2014/main" id="{7A14D069-D0C3-ED38-9295-1C3164C041D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5387788C-B779-4C4E-8032-7415B2F31E0E}" type="slidenum">
              <a:rPr lang="en-GB" altLang="en-US" smtClean="0">
                <a:solidFill>
                  <a:srgbClr val="898989"/>
                </a:solidFill>
              </a:rPr>
              <a:pPr/>
              <a:t>3</a:t>
            </a:fld>
            <a:endParaRPr lang="en-GB" altLang="en-US">
              <a:solidFill>
                <a:srgbClr val="898989"/>
              </a:solidFill>
            </a:endParaRPr>
          </a:p>
        </p:txBody>
      </p:sp>
      <p:sp>
        <p:nvSpPr>
          <p:cNvPr id="2" name="Title 1">
            <a:extLst>
              <a:ext uri="{FF2B5EF4-FFF2-40B4-BE49-F238E27FC236}">
                <a16:creationId xmlns:a16="http://schemas.microsoft.com/office/drawing/2014/main" id="{9729C8A9-D201-E090-17BF-BEFBDDC0BEF0}"/>
              </a:ext>
            </a:extLst>
          </p:cNvPr>
          <p:cNvSpPr txBox="1">
            <a:spLocks noChangeArrowheads="1"/>
          </p:cNvSpPr>
          <p:nvPr/>
        </p:nvSpPr>
        <p:spPr bwMode="auto">
          <a:xfrm>
            <a:off x="6549788" y="1847850"/>
            <a:ext cx="36576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US" altLang="en-US" sz="3600" b="1" dirty="0">
                <a:highlight>
                  <a:srgbClr val="FFFF00"/>
                </a:highlight>
              </a:rPr>
              <a:t>Share three unique facts about yourself</a:t>
            </a:r>
            <a:endParaRPr lang="en-US" altLang="en-US" sz="2400" b="1" dirty="0">
              <a:highlight>
                <a:srgbClr val="FFFF00"/>
              </a:highlight>
            </a:endParaRPr>
          </a:p>
        </p:txBody>
      </p:sp>
      <p:pic>
        <p:nvPicPr>
          <p:cNvPr id="5" name="Picture 4" descr="A group of people with speech bubbles&#10;&#10;AI-generated content may be incorrect.">
            <a:extLst>
              <a:ext uri="{FF2B5EF4-FFF2-40B4-BE49-F238E27FC236}">
                <a16:creationId xmlns:a16="http://schemas.microsoft.com/office/drawing/2014/main" id="{DD3DBEF4-E15F-FEA5-923C-55CE986329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4612" y="1238250"/>
            <a:ext cx="4114800" cy="4114800"/>
          </a:xfrm>
          <a:prstGeom prst="rect">
            <a:avLst/>
          </a:prstGeom>
        </p:spPr>
      </p:pic>
    </p:spTree>
    <p:extLst>
      <p:ext uri="{BB962C8B-B14F-4D97-AF65-F5344CB8AC3E}">
        <p14:creationId xmlns:p14="http://schemas.microsoft.com/office/powerpoint/2010/main" val="3201948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54604E2D-6EAF-0F4B-98D5-5021CEC48752}"/>
              </a:ext>
            </a:extLst>
          </p:cNvPr>
          <p:cNvSpPr>
            <a:spLocks noGrp="1" noChangeArrowheads="1"/>
          </p:cNvSpPr>
          <p:nvPr>
            <p:ph type="title"/>
          </p:nvPr>
        </p:nvSpPr>
        <p:spPr/>
        <p:txBody>
          <a:bodyPr/>
          <a:lstStyle/>
          <a:p>
            <a:pPr eaLnBrk="1" hangingPunct="1"/>
            <a:r>
              <a:rPr lang="en-GB" altLang="en-US" sz="3600" b="1"/>
              <a:t>Important</a:t>
            </a:r>
          </a:p>
        </p:txBody>
      </p:sp>
      <p:sp>
        <p:nvSpPr>
          <p:cNvPr id="12291" name="Content Placeholder 2">
            <a:extLst>
              <a:ext uri="{FF2B5EF4-FFF2-40B4-BE49-F238E27FC236}">
                <a16:creationId xmlns:a16="http://schemas.microsoft.com/office/drawing/2014/main" id="{BF7E7F79-9AD4-37C6-DE9B-08687089388B}"/>
              </a:ext>
            </a:extLst>
          </p:cNvPr>
          <p:cNvSpPr>
            <a:spLocks noGrp="1" noChangeArrowheads="1"/>
          </p:cNvSpPr>
          <p:nvPr>
            <p:ph idx="1"/>
          </p:nvPr>
        </p:nvSpPr>
        <p:spPr>
          <a:xfrm>
            <a:off x="609600" y="1341438"/>
            <a:ext cx="11277600" cy="3916362"/>
          </a:xfrm>
        </p:spPr>
        <p:txBody>
          <a:bodyPr/>
          <a:lstStyle/>
          <a:p>
            <a:pPr eaLnBrk="1" hangingPunct="1"/>
            <a:r>
              <a:rPr lang="en-GB" altLang="en-US" sz="2800" dirty="0"/>
              <a:t>You MUST stay connected for the entire session</a:t>
            </a:r>
          </a:p>
          <a:p>
            <a:pPr eaLnBrk="1" hangingPunct="1"/>
            <a:r>
              <a:rPr lang="en-GB" altLang="en-US" sz="2800" dirty="0"/>
              <a:t>Prepare in advance – look at Moodle before the class starts</a:t>
            </a:r>
          </a:p>
          <a:p>
            <a:pPr eaLnBrk="1" hangingPunct="1"/>
            <a:r>
              <a:rPr lang="en-GB" altLang="en-US" sz="2800" dirty="0"/>
              <a:t>Make notes during the session</a:t>
            </a:r>
          </a:p>
          <a:p>
            <a:pPr eaLnBrk="1" hangingPunct="1"/>
            <a:r>
              <a:rPr lang="en-GB" altLang="en-US" sz="2800" dirty="0"/>
              <a:t>Make sure you check your TSD email frequently</a:t>
            </a:r>
          </a:p>
          <a:p>
            <a:pPr eaLnBrk="1" hangingPunct="1"/>
            <a:r>
              <a:rPr lang="en-GB" altLang="en-US" sz="2800" dirty="0"/>
              <a:t>If you have any queries, make sure to email your lecturer or the concerned team from your student email, not your personal email.</a:t>
            </a:r>
          </a:p>
        </p:txBody>
      </p:sp>
      <p:sp>
        <p:nvSpPr>
          <p:cNvPr id="5" name="Date Placeholder 4">
            <a:extLst>
              <a:ext uri="{FF2B5EF4-FFF2-40B4-BE49-F238E27FC236}">
                <a16:creationId xmlns:a16="http://schemas.microsoft.com/office/drawing/2014/main" id="{E7EBCA7A-0C92-F799-CAF7-A4E024907590}"/>
              </a:ext>
            </a:extLst>
          </p:cNvPr>
          <p:cNvSpPr>
            <a:spLocks noGrp="1"/>
          </p:cNvSpPr>
          <p:nvPr>
            <p:ph type="dt" sz="quarter" idx="10"/>
          </p:nvPr>
        </p:nvSpPr>
        <p:spPr/>
        <p:txBody>
          <a:bodyPr/>
          <a:lstStyle/>
          <a:p>
            <a:pPr>
              <a:defRPr/>
            </a:pPr>
            <a:fld id="{F3D86518-6479-48A0-A9D3-08C8076AEFA7}" type="datetime1">
              <a:rPr lang="en-GB" altLang="en-US"/>
              <a:pPr>
                <a:defRPr/>
              </a:pPr>
              <a:t>13/01/2026</a:t>
            </a:fld>
            <a:endParaRPr lang="en-GB" altLang="en-US"/>
          </a:p>
        </p:txBody>
      </p:sp>
      <p:sp>
        <p:nvSpPr>
          <p:cNvPr id="12293" name="Slide Number Placeholder 5">
            <a:extLst>
              <a:ext uri="{FF2B5EF4-FFF2-40B4-BE49-F238E27FC236}">
                <a16:creationId xmlns:a16="http://schemas.microsoft.com/office/drawing/2014/main" id="{DEEC1732-397D-13EA-B0BB-B69F31F73C1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463F15C-056A-4548-B246-4E6823E35E2B}" type="slidenum">
              <a:rPr lang="en-GB" altLang="en-US" sz="120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95F534F2-58D1-0E33-53CB-1D944B3CADF9}"/>
              </a:ext>
            </a:extLst>
          </p:cNvPr>
          <p:cNvSpPr>
            <a:spLocks noGrp="1" noChangeArrowheads="1"/>
          </p:cNvSpPr>
          <p:nvPr>
            <p:ph type="title"/>
          </p:nvPr>
        </p:nvSpPr>
        <p:spPr/>
        <p:txBody>
          <a:bodyPr/>
          <a:lstStyle/>
          <a:p>
            <a:r>
              <a:rPr lang="en-GB" altLang="en-US" sz="3600" b="1"/>
              <a:t>Classroom Rules</a:t>
            </a:r>
            <a:endParaRPr lang="en-GB" altLang="en-US" sz="3600"/>
          </a:p>
        </p:txBody>
      </p:sp>
      <p:sp>
        <p:nvSpPr>
          <p:cNvPr id="13315" name="Content Placeholder 2">
            <a:extLst>
              <a:ext uri="{FF2B5EF4-FFF2-40B4-BE49-F238E27FC236}">
                <a16:creationId xmlns:a16="http://schemas.microsoft.com/office/drawing/2014/main" id="{FFC4C9E7-F222-CA03-1A64-BE7396E13201}"/>
              </a:ext>
            </a:extLst>
          </p:cNvPr>
          <p:cNvSpPr>
            <a:spLocks noGrp="1" noChangeArrowheads="1"/>
          </p:cNvSpPr>
          <p:nvPr>
            <p:ph idx="1"/>
          </p:nvPr>
        </p:nvSpPr>
        <p:spPr>
          <a:xfrm>
            <a:off x="228600" y="1600201"/>
            <a:ext cx="11811000" cy="3200399"/>
          </a:xfrm>
        </p:spPr>
        <p:txBody>
          <a:bodyPr/>
          <a:lstStyle/>
          <a:p>
            <a:r>
              <a:rPr lang="en-GB" altLang="en-US" sz="2800" dirty="0"/>
              <a:t>Respect your fellow students.</a:t>
            </a:r>
          </a:p>
          <a:p>
            <a:r>
              <a:rPr lang="en-GB" altLang="en-US" sz="2800" dirty="0"/>
              <a:t>Keep your mobile phone on silent mode.</a:t>
            </a:r>
          </a:p>
          <a:p>
            <a:r>
              <a:rPr lang="en-GB" altLang="en-US" sz="2800" dirty="0"/>
              <a:t>Actively participate in class discussions.</a:t>
            </a:r>
          </a:p>
          <a:p>
            <a:r>
              <a:rPr lang="en-GB" altLang="en-US" sz="2800" dirty="0"/>
              <a:t>Ask questions! This is the best way to learn.</a:t>
            </a:r>
          </a:p>
          <a:p>
            <a:r>
              <a:rPr lang="en-GB" altLang="en-US" sz="2800" dirty="0"/>
              <a:t>Don’t leave things until the last minute – especially assessments.</a:t>
            </a:r>
          </a:p>
          <a:p>
            <a:r>
              <a:rPr lang="en-GB" altLang="en-US" sz="2800" dirty="0"/>
              <a:t>Bring your laptops to class, if possible.</a:t>
            </a:r>
          </a:p>
        </p:txBody>
      </p:sp>
      <p:sp>
        <p:nvSpPr>
          <p:cNvPr id="4" name="Date Placeholder 3">
            <a:extLst>
              <a:ext uri="{FF2B5EF4-FFF2-40B4-BE49-F238E27FC236}">
                <a16:creationId xmlns:a16="http://schemas.microsoft.com/office/drawing/2014/main" id="{3416364B-2B20-78C1-DD82-2EFC41D595B9}"/>
              </a:ext>
            </a:extLst>
          </p:cNvPr>
          <p:cNvSpPr>
            <a:spLocks noGrp="1"/>
          </p:cNvSpPr>
          <p:nvPr>
            <p:ph type="dt" sz="quarter" idx="10"/>
          </p:nvPr>
        </p:nvSpPr>
        <p:spPr/>
        <p:txBody>
          <a:bodyPr/>
          <a:lstStyle/>
          <a:p>
            <a:pPr>
              <a:defRPr/>
            </a:pPr>
            <a:fld id="{130ADD5E-52E0-0D44-B721-F95AB1FBEECE}" type="datetime1">
              <a:rPr lang="en-GB" altLang="en-US" smtClean="0"/>
              <a:pPr>
                <a:defRPr/>
              </a:pPr>
              <a:t>13/01/2026</a:t>
            </a:fld>
            <a:endParaRPr lang="en-GB" altLang="en-US"/>
          </a:p>
        </p:txBody>
      </p:sp>
      <p:sp>
        <p:nvSpPr>
          <p:cNvPr id="13317" name="Slide Number Placeholder 4">
            <a:extLst>
              <a:ext uri="{FF2B5EF4-FFF2-40B4-BE49-F238E27FC236}">
                <a16:creationId xmlns:a16="http://schemas.microsoft.com/office/drawing/2014/main" id="{1728736C-D7CC-675D-9CD8-700613560AB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6A3F4277-5A35-4930-B4F9-B4E2F90EA3DC}" type="slidenum">
              <a:rPr lang="en-GB" altLang="en-US" smtClean="0">
                <a:solidFill>
                  <a:srgbClr val="898989"/>
                </a:solidFill>
              </a:rPr>
              <a:pPr/>
              <a:t>5</a:t>
            </a:fld>
            <a:endParaRPr lang="en-GB" altLang="en-US">
              <a:solidFill>
                <a:srgbClr val="898989"/>
              </a:solidFill>
            </a:endParaRPr>
          </a:p>
        </p:txBody>
      </p:sp>
      <p:pic>
        <p:nvPicPr>
          <p:cNvPr id="13318" name="Picture 2" descr="A professor gives three reasons why he doesn't allow ...">
            <a:extLst>
              <a:ext uri="{FF2B5EF4-FFF2-40B4-BE49-F238E27FC236}">
                <a16:creationId xmlns:a16="http://schemas.microsoft.com/office/drawing/2014/main" id="{BE297DD9-93D5-4A5C-1909-3D2C15FBF2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7364" y="379414"/>
            <a:ext cx="936625" cy="87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4" descr="The Art of Asking Questions">
            <a:extLst>
              <a:ext uri="{FF2B5EF4-FFF2-40B4-BE49-F238E27FC236}">
                <a16:creationId xmlns:a16="http://schemas.microsoft.com/office/drawing/2014/main" id="{86FDD4C9-E9A6-AF7D-6B72-36AAFF34A8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5791" y="4472782"/>
            <a:ext cx="1479550" cy="102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1026">
            <a:extLst>
              <a:ext uri="{FF2B5EF4-FFF2-40B4-BE49-F238E27FC236}">
                <a16:creationId xmlns:a16="http://schemas.microsoft.com/office/drawing/2014/main" id="{0FFFDF55-29E9-D6E6-6596-1A6E6A6EB69A}"/>
              </a:ext>
            </a:extLst>
          </p:cNvPr>
          <p:cNvSpPr>
            <a:spLocks noGrp="1" noChangeArrowheads="1"/>
          </p:cNvSpPr>
          <p:nvPr>
            <p:ph type="title"/>
          </p:nvPr>
        </p:nvSpPr>
        <p:spPr/>
        <p:txBody>
          <a:bodyPr/>
          <a:lstStyle/>
          <a:p>
            <a:r>
              <a:rPr lang="en-GB" altLang="en-US" sz="3600" b="1"/>
              <a:t>Teaching</a:t>
            </a:r>
            <a:r>
              <a:rPr lang="en-GB" altLang="en-US" b="1"/>
              <a:t> </a:t>
            </a:r>
            <a:r>
              <a:rPr lang="en-GB" altLang="en-US" sz="3600" b="1"/>
              <a:t>and</a:t>
            </a:r>
            <a:r>
              <a:rPr lang="en-GB" altLang="en-US" b="1"/>
              <a:t> </a:t>
            </a:r>
            <a:r>
              <a:rPr lang="en-GB" altLang="en-US" sz="3600" b="1"/>
              <a:t>Learning</a:t>
            </a:r>
          </a:p>
        </p:txBody>
      </p:sp>
      <p:sp>
        <p:nvSpPr>
          <p:cNvPr id="17410" name="Rectangle 1027">
            <a:extLst>
              <a:ext uri="{FF2B5EF4-FFF2-40B4-BE49-F238E27FC236}">
                <a16:creationId xmlns:a16="http://schemas.microsoft.com/office/drawing/2014/main" id="{0C177A64-ADCF-9FF5-2E6B-BC4CDBBB614E}"/>
              </a:ext>
            </a:extLst>
          </p:cNvPr>
          <p:cNvSpPr>
            <a:spLocks noGrp="1" noChangeArrowheads="1"/>
          </p:cNvSpPr>
          <p:nvPr>
            <p:ph idx="4294967295"/>
          </p:nvPr>
        </p:nvSpPr>
        <p:spPr>
          <a:xfrm>
            <a:off x="457200" y="1417638"/>
            <a:ext cx="11277600" cy="3916362"/>
          </a:xfrm>
        </p:spPr>
        <p:txBody>
          <a:bodyPr/>
          <a:lstStyle/>
          <a:p>
            <a:pPr>
              <a:buFont typeface="Wingdings 3" panose="05040102010807070707" pitchFamily="18" charset="2"/>
              <a:buNone/>
            </a:pPr>
            <a:r>
              <a:rPr lang="en-GB" altLang="en-US" sz="2800" b="1" dirty="0"/>
              <a:t>Mixture of:</a:t>
            </a:r>
          </a:p>
          <a:p>
            <a:pPr lvl="1"/>
            <a:r>
              <a:rPr lang="en-GB" altLang="en-US" dirty="0"/>
              <a:t>Lectures</a:t>
            </a:r>
          </a:p>
          <a:p>
            <a:pPr lvl="1"/>
            <a:r>
              <a:rPr lang="en-GB" altLang="en-US" dirty="0"/>
              <a:t>Discussions </a:t>
            </a:r>
          </a:p>
          <a:p>
            <a:pPr lvl="1"/>
            <a:r>
              <a:rPr lang="en-GB" altLang="en-US" dirty="0"/>
              <a:t>Group work</a:t>
            </a:r>
          </a:p>
          <a:p>
            <a:pPr lvl="1"/>
            <a:r>
              <a:rPr lang="en-GB" altLang="en-US" dirty="0"/>
              <a:t>Pair work</a:t>
            </a:r>
          </a:p>
          <a:p>
            <a:pPr lvl="1"/>
            <a:r>
              <a:rPr lang="en-GB" altLang="en-US" dirty="0"/>
              <a:t>Case studies</a:t>
            </a:r>
          </a:p>
        </p:txBody>
      </p:sp>
      <p:pic>
        <p:nvPicPr>
          <p:cNvPr id="14340" name="Picture 2">
            <a:extLst>
              <a:ext uri="{FF2B5EF4-FFF2-40B4-BE49-F238E27FC236}">
                <a16:creationId xmlns:a16="http://schemas.microsoft.com/office/drawing/2014/main" id="{F1159DF4-D332-3141-AD10-076013D84E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90175" y="1237456"/>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3">
            <a:extLst>
              <a:ext uri="{FF2B5EF4-FFF2-40B4-BE49-F238E27FC236}">
                <a16:creationId xmlns:a16="http://schemas.microsoft.com/office/drawing/2014/main" id="{755C367C-6C7F-CCE1-33F5-9688AD6294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34587" y="4383338"/>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4">
            <a:extLst>
              <a:ext uri="{FF2B5EF4-FFF2-40B4-BE49-F238E27FC236}">
                <a16:creationId xmlns:a16="http://schemas.microsoft.com/office/drawing/2014/main" id="{BB236F3D-58DE-7056-AF0A-20C9800401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48887" y="2813050"/>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A9131D5-806F-52FF-BF64-059063223BB2}"/>
              </a:ext>
            </a:extLst>
          </p:cNvPr>
          <p:cNvSpPr>
            <a:spLocks noGrp="1" noChangeArrowheads="1"/>
          </p:cNvSpPr>
          <p:nvPr>
            <p:ph type="title"/>
          </p:nvPr>
        </p:nvSpPr>
        <p:spPr/>
        <p:txBody>
          <a:bodyPr/>
          <a:lstStyle/>
          <a:p>
            <a:pPr eaLnBrk="1" hangingPunct="1"/>
            <a:r>
              <a:rPr lang="en-GB" altLang="en-US" sz="3600" b="1"/>
              <a:t>Resources</a:t>
            </a:r>
          </a:p>
        </p:txBody>
      </p:sp>
      <p:sp>
        <p:nvSpPr>
          <p:cNvPr id="35843" name="Rectangle 3">
            <a:extLst>
              <a:ext uri="{FF2B5EF4-FFF2-40B4-BE49-F238E27FC236}">
                <a16:creationId xmlns:a16="http://schemas.microsoft.com/office/drawing/2014/main" id="{A61F969B-E025-661E-5D16-899EED37AB00}"/>
              </a:ext>
            </a:extLst>
          </p:cNvPr>
          <p:cNvSpPr>
            <a:spLocks noGrp="1" noChangeArrowheads="1"/>
          </p:cNvSpPr>
          <p:nvPr>
            <p:ph type="body" idx="4294967295"/>
          </p:nvPr>
        </p:nvSpPr>
        <p:spPr>
          <a:xfrm>
            <a:off x="334433" y="2362200"/>
            <a:ext cx="11705167" cy="1676399"/>
          </a:xfrm>
        </p:spPr>
        <p:txBody>
          <a:bodyPr/>
          <a:lstStyle/>
          <a:p>
            <a:pPr eaLnBrk="1" hangingPunct="1"/>
            <a:r>
              <a:rPr lang="en-GB" altLang="en-US" sz="2800" dirty="0"/>
              <a:t>All resources and teaching materials are available on Moodle - </a:t>
            </a:r>
            <a:r>
              <a:rPr lang="en-GB" altLang="en-US" sz="2800" dirty="0">
                <a:hlinkClick r:id="rId2"/>
              </a:rPr>
              <a:t>http://moodle.uwtsd.ac.uk</a:t>
            </a:r>
            <a:r>
              <a:rPr lang="en-GB" altLang="en-US" sz="2800" dirty="0"/>
              <a:t>.</a:t>
            </a:r>
          </a:p>
          <a:p>
            <a:pPr eaLnBrk="1" hangingPunct="1"/>
            <a:r>
              <a:rPr lang="en-GB" altLang="en-US" sz="2800" dirty="0"/>
              <a:t>Check the Lessons and prepare before coming to the classroom.</a:t>
            </a:r>
          </a:p>
        </p:txBody>
      </p:sp>
      <p:sp>
        <p:nvSpPr>
          <p:cNvPr id="2" name="Date Placeholder 1">
            <a:extLst>
              <a:ext uri="{FF2B5EF4-FFF2-40B4-BE49-F238E27FC236}">
                <a16:creationId xmlns:a16="http://schemas.microsoft.com/office/drawing/2014/main" id="{66DD5EF2-8E1C-95D5-7253-2E68EC9BB55F}"/>
              </a:ext>
            </a:extLst>
          </p:cNvPr>
          <p:cNvSpPr>
            <a:spLocks noGrp="1"/>
          </p:cNvSpPr>
          <p:nvPr>
            <p:ph type="dt" sz="quarter" idx="10"/>
          </p:nvPr>
        </p:nvSpPr>
        <p:spPr/>
        <p:txBody>
          <a:bodyPr/>
          <a:lstStyle/>
          <a:p>
            <a:pPr>
              <a:defRPr/>
            </a:pPr>
            <a:fld id="{8101D040-07EB-4244-BDC1-1D0A8A056BF4}" type="datetime1">
              <a:rPr lang="en-GB" altLang="en-US"/>
              <a:pPr>
                <a:defRPr/>
              </a:pPr>
              <a:t>13/01/2026</a:t>
            </a:fld>
            <a:endParaRPr lang="en-GB" altLang="en-US"/>
          </a:p>
        </p:txBody>
      </p:sp>
      <p:sp>
        <p:nvSpPr>
          <p:cNvPr id="15365" name="Slide Number Placeholder 2">
            <a:extLst>
              <a:ext uri="{FF2B5EF4-FFF2-40B4-BE49-F238E27FC236}">
                <a16:creationId xmlns:a16="http://schemas.microsoft.com/office/drawing/2014/main" id="{A91B9AC4-2910-9677-F1C3-0F1B05D32DF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0D9F896-CA73-47AB-ABBA-64084D8F8247}" type="slidenum">
              <a:rPr lang="en-GB" altLang="en-US" sz="1200">
                <a:solidFill>
                  <a:srgbClr val="898989"/>
                </a:solidFill>
              </a:rPr>
              <a:pPr>
                <a:spcBef>
                  <a:spcPct val="0"/>
                </a:spcBef>
                <a:buFontTx/>
                <a:buNone/>
              </a:pPr>
              <a:t>7</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 calcmode="lin" valueType="num">
                                      <p:cBhvr additive="base">
                                        <p:cTn id="7" dur="500" fill="hold"/>
                                        <p:tgtEl>
                                          <p:spTgt spid="358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1" end="1"/>
                                            </p:txEl>
                                          </p:spTgt>
                                        </p:tgtEl>
                                        <p:attrNameLst>
                                          <p:attrName>style.visibility</p:attrName>
                                        </p:attrNameLst>
                                      </p:cBhvr>
                                      <p:to>
                                        <p:strVal val="visible"/>
                                      </p:to>
                                    </p:set>
                                    <p:anim calcmode="lin" valueType="num">
                                      <p:cBhvr additive="base">
                                        <p:cTn id="13"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object 2">
            <a:extLst>
              <a:ext uri="{FF2B5EF4-FFF2-40B4-BE49-F238E27FC236}">
                <a16:creationId xmlns:a16="http://schemas.microsoft.com/office/drawing/2014/main" id="{86BE56B0-66B3-3697-BD09-A724327C28CE}"/>
              </a:ext>
            </a:extLst>
          </p:cNvPr>
          <p:cNvSpPr>
            <a:spLocks noGrp="1" noChangeArrowheads="1"/>
          </p:cNvSpPr>
          <p:nvPr>
            <p:ph type="title"/>
          </p:nvPr>
        </p:nvSpPr>
        <p:spPr>
          <a:xfrm>
            <a:off x="2633663" y="457200"/>
            <a:ext cx="6875462" cy="382588"/>
          </a:xfrm>
        </p:spPr>
        <p:txBody>
          <a:bodyPr vert="horz" wrap="square" lIns="0" tIns="12700" rIns="0" bIns="0" numCol="1" anchor="ctr" anchorCtr="0" compatLnSpc="1">
            <a:prstTxWarp prst="textNoShape">
              <a:avLst/>
            </a:prstTxWarp>
            <a:spAutoFit/>
          </a:bodyPr>
          <a:lstStyle/>
          <a:p>
            <a:pPr marL="266700" indent="-180975">
              <a:spcBef>
                <a:spcPts val="100"/>
              </a:spcBef>
            </a:pPr>
            <a:r>
              <a:rPr lang="en-US" altLang="en-US" sz="2400" b="1" dirty="0">
                <a:solidFill>
                  <a:srgbClr val="001738"/>
                </a:solidFill>
                <a:highlight>
                  <a:srgbClr val="FFFF00"/>
                </a:highlight>
                <a:cs typeface="Arial" panose="020B0604020202020204" pitchFamily="34" charset="0"/>
              </a:rPr>
              <a:t>Module’s Aims</a:t>
            </a:r>
          </a:p>
        </p:txBody>
      </p:sp>
      <p:sp>
        <p:nvSpPr>
          <p:cNvPr id="16387" name="object 3">
            <a:extLst>
              <a:ext uri="{FF2B5EF4-FFF2-40B4-BE49-F238E27FC236}">
                <a16:creationId xmlns:a16="http://schemas.microsoft.com/office/drawing/2014/main" id="{BB72D9A2-E6C5-D79B-F346-FBCA8D8AECC2}"/>
              </a:ext>
            </a:extLst>
          </p:cNvPr>
          <p:cNvSpPr txBox="1">
            <a:spLocks noChangeArrowheads="1"/>
          </p:cNvSpPr>
          <p:nvPr/>
        </p:nvSpPr>
        <p:spPr bwMode="auto">
          <a:xfrm>
            <a:off x="190500" y="1533111"/>
            <a:ext cx="11811000" cy="56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857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Arial" panose="020B0604020202020204" pitchFamily="34" charset="0"/>
              <a:buNone/>
            </a:pPr>
            <a:r>
              <a:rPr lang="en-GB" altLang="en-US" sz="1800" dirty="0"/>
              <a:t>To provide students with a clear understanding on the design thinking process and its application in addressing complex real-world problems and challenges</a:t>
            </a:r>
          </a:p>
        </p:txBody>
      </p:sp>
      <p:sp>
        <p:nvSpPr>
          <p:cNvPr id="16388" name="object 2">
            <a:extLst>
              <a:ext uri="{FF2B5EF4-FFF2-40B4-BE49-F238E27FC236}">
                <a16:creationId xmlns:a16="http://schemas.microsoft.com/office/drawing/2014/main" id="{242EE100-8923-65ED-2634-343938EDE441}"/>
              </a:ext>
            </a:extLst>
          </p:cNvPr>
          <p:cNvSpPr txBox="1">
            <a:spLocks/>
          </p:cNvSpPr>
          <p:nvPr/>
        </p:nvSpPr>
        <p:spPr bwMode="auto">
          <a:xfrm>
            <a:off x="2633663" y="2780506"/>
            <a:ext cx="6875462" cy="38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nchor="ctr">
            <a:spAutoFit/>
          </a:bodyPr>
          <a:lstStyle>
            <a:lvl1pPr marL="266700" indent="-1809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ts val="100"/>
              </a:spcBef>
              <a:buNone/>
            </a:pPr>
            <a:r>
              <a:rPr lang="en-US" altLang="en-US" sz="2400" b="1" dirty="0">
                <a:solidFill>
                  <a:srgbClr val="001738"/>
                </a:solidFill>
                <a:highlight>
                  <a:srgbClr val="FFFF00"/>
                </a:highlight>
                <a:cs typeface="Arial" panose="020B0604020202020204" pitchFamily="34" charset="0"/>
              </a:rPr>
              <a:t>Module’s Learning Outcome</a:t>
            </a:r>
          </a:p>
        </p:txBody>
      </p:sp>
      <p:sp>
        <p:nvSpPr>
          <p:cNvPr id="4" name="object 3">
            <a:extLst>
              <a:ext uri="{FF2B5EF4-FFF2-40B4-BE49-F238E27FC236}">
                <a16:creationId xmlns:a16="http://schemas.microsoft.com/office/drawing/2014/main" id="{5800DB47-746A-37C4-3E82-8AE27FE7E0E3}"/>
              </a:ext>
            </a:extLst>
          </p:cNvPr>
          <p:cNvSpPr txBox="1">
            <a:spLocks noChangeArrowheads="1"/>
          </p:cNvSpPr>
          <p:nvPr/>
        </p:nvSpPr>
        <p:spPr bwMode="auto">
          <a:xfrm>
            <a:off x="457200" y="3886200"/>
            <a:ext cx="11658600" cy="1287019"/>
          </a:xfrm>
          <a:prstGeom prst="rect">
            <a:avLst/>
          </a:prstGeom>
          <a:noFill/>
          <a:ln>
            <a:noFill/>
          </a:ln>
        </p:spPr>
        <p:txBody>
          <a:bodyPr wrap="square"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85725">
              <a:buNone/>
              <a:defRPr/>
            </a:pPr>
            <a:r>
              <a:rPr lang="en-GB" sz="1800" dirty="0"/>
              <a:t>Upon the successful completion of this module, the student should be able to demonstrate the ability to: </a:t>
            </a:r>
          </a:p>
          <a:p>
            <a:pPr marL="266700" indent="-180975">
              <a:defRPr/>
            </a:pPr>
            <a:r>
              <a:rPr lang="en-GB" sz="1800" dirty="0"/>
              <a:t>Critically explore and differentiate design thinking from other types of thinking </a:t>
            </a:r>
          </a:p>
          <a:p>
            <a:pPr marL="266700" indent="-180975">
              <a:defRPr/>
            </a:pPr>
            <a:r>
              <a:rPr lang="en-GB" sz="1800" dirty="0"/>
              <a:t>Critically investigate the real-world problems and challenges and identify solutions to address the challenges </a:t>
            </a:r>
          </a:p>
          <a:p>
            <a:pPr marL="266700" indent="-180975">
              <a:defRPr/>
            </a:pPr>
            <a:r>
              <a:rPr lang="en-GB" sz="1800" dirty="0"/>
              <a:t>Critically assess the desirability, viability and feasibility of the solutions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D354F03-2A2D-8D13-AD09-7ADD3C764E48}"/>
              </a:ext>
            </a:extLst>
          </p:cNvPr>
          <p:cNvSpPr>
            <a:spLocks noGrp="1" noChangeArrowheads="1"/>
          </p:cNvSpPr>
          <p:nvPr>
            <p:ph type="title"/>
          </p:nvPr>
        </p:nvSpPr>
        <p:spPr/>
        <p:txBody>
          <a:bodyPr/>
          <a:lstStyle/>
          <a:p>
            <a:r>
              <a:rPr lang="en-US" altLang="en-US" sz="3600" b="1"/>
              <a:t>Study time allocation</a:t>
            </a:r>
          </a:p>
        </p:txBody>
      </p:sp>
      <p:sp>
        <p:nvSpPr>
          <p:cNvPr id="3" name="Content Placeholder 2">
            <a:extLst>
              <a:ext uri="{FF2B5EF4-FFF2-40B4-BE49-F238E27FC236}">
                <a16:creationId xmlns:a16="http://schemas.microsoft.com/office/drawing/2014/main" id="{099C5EC4-B69A-26CE-2937-21664093CB9D}"/>
              </a:ext>
            </a:extLst>
          </p:cNvPr>
          <p:cNvSpPr>
            <a:spLocks noGrp="1"/>
          </p:cNvSpPr>
          <p:nvPr>
            <p:ph idx="1"/>
          </p:nvPr>
        </p:nvSpPr>
        <p:spPr>
          <a:xfrm>
            <a:off x="334433" y="1600201"/>
            <a:ext cx="11628967" cy="3916363"/>
          </a:xfrm>
        </p:spPr>
        <p:txBody>
          <a:bodyPr/>
          <a:lstStyle/>
          <a:p>
            <a:pPr marL="0" indent="0" algn="ctr">
              <a:buNone/>
              <a:defRPr/>
            </a:pPr>
            <a:r>
              <a:rPr lang="en-US" sz="2800" dirty="0"/>
              <a:t>The study time for this module:</a:t>
            </a:r>
          </a:p>
          <a:p>
            <a:pPr algn="ctr">
              <a:defRPr/>
            </a:pPr>
            <a:endParaRPr lang="en-US" sz="2400" dirty="0"/>
          </a:p>
          <a:p>
            <a:pPr algn="ctr">
              <a:defRPr/>
            </a:pPr>
            <a:endParaRPr lang="en-US" sz="2400" dirty="0"/>
          </a:p>
          <a:p>
            <a:pPr algn="ctr">
              <a:defRPr/>
            </a:pPr>
            <a:endParaRPr lang="en-US" sz="2400" dirty="0"/>
          </a:p>
          <a:p>
            <a:pPr algn="ctr">
              <a:defRPr/>
            </a:pPr>
            <a:endParaRPr lang="en-US" sz="2400" dirty="0"/>
          </a:p>
          <a:p>
            <a:pPr algn="ctr">
              <a:defRPr/>
            </a:pPr>
            <a:endParaRPr lang="en-US" sz="2400" dirty="0"/>
          </a:p>
          <a:p>
            <a:pPr algn="ctr">
              <a:defRPr/>
            </a:pPr>
            <a:endParaRPr lang="en-US" sz="2400" dirty="0"/>
          </a:p>
          <a:p>
            <a:pPr marL="0" indent="0" algn="ctr">
              <a:buNone/>
              <a:defRPr/>
            </a:pPr>
            <a:r>
              <a:rPr lang="en-US" sz="2400" dirty="0"/>
              <a:t>Academic support, 30 minutes per week from week 3-11. Contact your lecturer to arrange this support.</a:t>
            </a:r>
          </a:p>
        </p:txBody>
      </p:sp>
      <p:sp>
        <p:nvSpPr>
          <p:cNvPr id="4" name="Date Placeholder 3">
            <a:extLst>
              <a:ext uri="{FF2B5EF4-FFF2-40B4-BE49-F238E27FC236}">
                <a16:creationId xmlns:a16="http://schemas.microsoft.com/office/drawing/2014/main" id="{C13714D6-1B01-CB39-5FAB-0FBF90393843}"/>
              </a:ext>
            </a:extLst>
          </p:cNvPr>
          <p:cNvSpPr>
            <a:spLocks noGrp="1"/>
          </p:cNvSpPr>
          <p:nvPr>
            <p:ph type="dt" sz="quarter" idx="10"/>
          </p:nvPr>
        </p:nvSpPr>
        <p:spPr/>
        <p:txBody>
          <a:bodyPr/>
          <a:lstStyle/>
          <a:p>
            <a:pPr>
              <a:defRPr/>
            </a:pPr>
            <a:fld id="{130ADD5E-52E0-0D44-B721-F95AB1FBEECE}" type="datetime1">
              <a:rPr lang="en-GB" altLang="en-US" smtClean="0"/>
              <a:pPr>
                <a:defRPr/>
              </a:pPr>
              <a:t>13/01/2026</a:t>
            </a:fld>
            <a:endParaRPr lang="en-GB" altLang="en-US"/>
          </a:p>
        </p:txBody>
      </p:sp>
      <p:sp>
        <p:nvSpPr>
          <p:cNvPr id="17413" name="Slide Number Placeholder 4">
            <a:extLst>
              <a:ext uri="{FF2B5EF4-FFF2-40B4-BE49-F238E27FC236}">
                <a16:creationId xmlns:a16="http://schemas.microsoft.com/office/drawing/2014/main" id="{B538D70C-5C3A-C639-B5D5-153E6585A42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5387788C-B779-4C4E-8032-7415B2F31E0E}" type="slidenum">
              <a:rPr lang="en-GB" altLang="en-US" smtClean="0">
                <a:solidFill>
                  <a:srgbClr val="898989"/>
                </a:solidFill>
              </a:rPr>
              <a:pPr/>
              <a:t>9</a:t>
            </a:fld>
            <a:endParaRPr lang="en-GB" altLang="en-US">
              <a:solidFill>
                <a:srgbClr val="898989"/>
              </a:solidFill>
            </a:endParaRPr>
          </a:p>
        </p:txBody>
      </p:sp>
      <p:graphicFrame>
        <p:nvGraphicFramePr>
          <p:cNvPr id="6" name="Table 6">
            <a:extLst>
              <a:ext uri="{FF2B5EF4-FFF2-40B4-BE49-F238E27FC236}">
                <a16:creationId xmlns:a16="http://schemas.microsoft.com/office/drawing/2014/main" id="{6FBAA7CE-A9E3-0C61-6B05-1BA16D2807B2}"/>
              </a:ext>
            </a:extLst>
          </p:cNvPr>
          <p:cNvGraphicFramePr>
            <a:graphicFrameLocks noGrp="1"/>
          </p:cNvGraphicFramePr>
          <p:nvPr>
            <p:extLst>
              <p:ext uri="{D42A27DB-BD31-4B8C-83A1-F6EECF244321}">
                <p14:modId xmlns:p14="http://schemas.microsoft.com/office/powerpoint/2010/main" val="1446861508"/>
              </p:ext>
            </p:extLst>
          </p:nvPr>
        </p:nvGraphicFramePr>
        <p:xfrm>
          <a:off x="334433" y="2425700"/>
          <a:ext cx="11552767" cy="2082800"/>
        </p:xfrm>
        <a:graphic>
          <a:graphicData uri="http://schemas.openxmlformats.org/drawingml/2006/table">
            <a:tbl>
              <a:tblPr firstRow="1" bandRow="1">
                <a:tableStyleId>{3B4B98B0-60AC-42C2-AFA5-B58CD77FA1E5}</a:tableStyleId>
              </a:tblPr>
              <a:tblGrid>
                <a:gridCol w="5938608">
                  <a:extLst>
                    <a:ext uri="{9D8B030D-6E8A-4147-A177-3AD203B41FA5}">
                      <a16:colId xmlns:a16="http://schemas.microsoft.com/office/drawing/2014/main" val="20000"/>
                    </a:ext>
                  </a:extLst>
                </a:gridCol>
                <a:gridCol w="2729304">
                  <a:extLst>
                    <a:ext uri="{9D8B030D-6E8A-4147-A177-3AD203B41FA5}">
                      <a16:colId xmlns:a16="http://schemas.microsoft.com/office/drawing/2014/main" val="20001"/>
                    </a:ext>
                  </a:extLst>
                </a:gridCol>
                <a:gridCol w="2884855">
                  <a:extLst>
                    <a:ext uri="{9D8B030D-6E8A-4147-A177-3AD203B41FA5}">
                      <a16:colId xmlns:a16="http://schemas.microsoft.com/office/drawing/2014/main" val="20002"/>
                    </a:ext>
                  </a:extLst>
                </a:gridCol>
              </a:tblGrid>
              <a:tr h="520700">
                <a:tc>
                  <a:txBody>
                    <a:bodyPr/>
                    <a:lstStyle/>
                    <a:p>
                      <a:r>
                        <a:rPr lang="en-US" sz="2400" dirty="0"/>
                        <a:t>Activity type</a:t>
                      </a:r>
                    </a:p>
                  </a:txBody>
                  <a:tcPr marL="91449" marR="91449" marT="45692" marB="45692"/>
                </a:tc>
                <a:tc>
                  <a:txBody>
                    <a:bodyPr/>
                    <a:lstStyle/>
                    <a:p>
                      <a:r>
                        <a:rPr lang="en-US" sz="2400" dirty="0"/>
                        <a:t>Hours</a:t>
                      </a:r>
                    </a:p>
                  </a:txBody>
                  <a:tcPr marL="91449" marR="91449" marT="45692" marB="45692"/>
                </a:tc>
                <a:tc>
                  <a:txBody>
                    <a:bodyPr/>
                    <a:lstStyle/>
                    <a:p>
                      <a:r>
                        <a:rPr lang="en-US" sz="2400" dirty="0"/>
                        <a:t>Percentage</a:t>
                      </a:r>
                    </a:p>
                  </a:txBody>
                  <a:tcPr marL="91449" marR="91449" marT="45692" marB="45692"/>
                </a:tc>
                <a:extLst>
                  <a:ext uri="{0D108BD9-81ED-4DB2-BD59-A6C34878D82A}">
                    <a16:rowId xmlns:a16="http://schemas.microsoft.com/office/drawing/2014/main" val="10000"/>
                  </a:ext>
                </a:extLst>
              </a:tr>
              <a:tr h="520700">
                <a:tc>
                  <a:txBody>
                    <a:bodyPr/>
                    <a:lstStyle/>
                    <a:p>
                      <a:r>
                        <a:rPr lang="en-US" sz="2400" dirty="0"/>
                        <a:t>Scheduled learning</a:t>
                      </a:r>
                    </a:p>
                  </a:txBody>
                  <a:tcPr marL="91449" marR="91449" marT="45692" marB="45692"/>
                </a:tc>
                <a:tc>
                  <a:txBody>
                    <a:bodyPr/>
                    <a:lstStyle/>
                    <a:p>
                      <a:r>
                        <a:rPr lang="en-US" sz="2400" dirty="0"/>
                        <a:t>40</a:t>
                      </a:r>
                    </a:p>
                  </a:txBody>
                  <a:tcPr marL="91449" marR="91449" marT="45692" marB="45692"/>
                </a:tc>
                <a:tc>
                  <a:txBody>
                    <a:bodyPr/>
                    <a:lstStyle/>
                    <a:p>
                      <a:r>
                        <a:rPr lang="en-US" sz="2400" dirty="0"/>
                        <a:t>25%</a:t>
                      </a:r>
                    </a:p>
                  </a:txBody>
                  <a:tcPr marL="91449" marR="91449" marT="45692" marB="45692"/>
                </a:tc>
                <a:extLst>
                  <a:ext uri="{0D108BD9-81ED-4DB2-BD59-A6C34878D82A}">
                    <a16:rowId xmlns:a16="http://schemas.microsoft.com/office/drawing/2014/main" val="10001"/>
                  </a:ext>
                </a:extLst>
              </a:tr>
              <a:tr h="520700">
                <a:tc>
                  <a:txBody>
                    <a:bodyPr/>
                    <a:lstStyle/>
                    <a:p>
                      <a:r>
                        <a:rPr lang="en-US" sz="2400" dirty="0"/>
                        <a:t>Independent learning</a:t>
                      </a:r>
                    </a:p>
                  </a:txBody>
                  <a:tcPr marL="91449" marR="91449" marT="45692" marB="45692"/>
                </a:tc>
                <a:tc>
                  <a:txBody>
                    <a:bodyPr/>
                    <a:lstStyle/>
                    <a:p>
                      <a:r>
                        <a:rPr lang="en-US" sz="2400" dirty="0"/>
                        <a:t>160</a:t>
                      </a:r>
                    </a:p>
                  </a:txBody>
                  <a:tcPr marL="91449" marR="91449" marT="45692" marB="45692"/>
                </a:tc>
                <a:tc>
                  <a:txBody>
                    <a:bodyPr/>
                    <a:lstStyle/>
                    <a:p>
                      <a:r>
                        <a:rPr lang="en-US" sz="2400" dirty="0"/>
                        <a:t>75%</a:t>
                      </a:r>
                    </a:p>
                  </a:txBody>
                  <a:tcPr marL="91449" marR="91449" marT="45692" marB="45692"/>
                </a:tc>
                <a:extLst>
                  <a:ext uri="{0D108BD9-81ED-4DB2-BD59-A6C34878D82A}">
                    <a16:rowId xmlns:a16="http://schemas.microsoft.com/office/drawing/2014/main" val="10002"/>
                  </a:ext>
                </a:extLst>
              </a:tr>
              <a:tr h="520700">
                <a:tc>
                  <a:txBody>
                    <a:bodyPr/>
                    <a:lstStyle/>
                    <a:p>
                      <a:r>
                        <a:rPr lang="en-US" sz="2400" b="1" dirty="0"/>
                        <a:t>Total</a:t>
                      </a:r>
                    </a:p>
                  </a:txBody>
                  <a:tcPr marL="91449" marR="91449" marT="45692" marB="45692"/>
                </a:tc>
                <a:tc>
                  <a:txBody>
                    <a:bodyPr/>
                    <a:lstStyle/>
                    <a:p>
                      <a:r>
                        <a:rPr lang="en-US" sz="2400" b="1" dirty="0"/>
                        <a:t>200</a:t>
                      </a:r>
                    </a:p>
                  </a:txBody>
                  <a:tcPr marL="91449" marR="91449" marT="45692" marB="45692"/>
                </a:tc>
                <a:tc>
                  <a:txBody>
                    <a:bodyPr/>
                    <a:lstStyle/>
                    <a:p>
                      <a:r>
                        <a:rPr lang="en-US" sz="2400" b="1" dirty="0"/>
                        <a:t>100%</a:t>
                      </a:r>
                    </a:p>
                  </a:txBody>
                  <a:tcPr marL="91449" marR="91449" marT="45692" marB="45692"/>
                </a:tc>
                <a:extLst>
                  <a:ext uri="{0D108BD9-81ED-4DB2-BD59-A6C34878D82A}">
                    <a16:rowId xmlns:a16="http://schemas.microsoft.com/office/drawing/2014/main" val="10003"/>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B733D-64E7-70F8-6CCD-2A9D3648BF08}"/>
            </a:ext>
          </a:extLst>
        </p:cNvPr>
        <p:cNvGrpSpPr/>
        <p:nvPr/>
      </p:nvGrpSpPr>
      <p:grpSpPr>
        <a:xfrm>
          <a:off x="0" y="0"/>
          <a:ext cx="0" cy="0"/>
          <a:chOff x="0" y="0"/>
          <a:chExt cx="0" cy="0"/>
        </a:xfrm>
      </p:grpSpPr>
      <p:sp>
        <p:nvSpPr>
          <p:cNvPr id="17410" name="Title 1">
            <a:extLst>
              <a:ext uri="{FF2B5EF4-FFF2-40B4-BE49-F238E27FC236}">
                <a16:creationId xmlns:a16="http://schemas.microsoft.com/office/drawing/2014/main" id="{59E73F01-3D79-0F17-4FCD-475F57151B19}"/>
              </a:ext>
            </a:extLst>
          </p:cNvPr>
          <p:cNvSpPr>
            <a:spLocks noGrp="1" noChangeArrowheads="1"/>
          </p:cNvSpPr>
          <p:nvPr>
            <p:ph type="title"/>
          </p:nvPr>
        </p:nvSpPr>
        <p:spPr/>
        <p:txBody>
          <a:bodyPr/>
          <a:lstStyle/>
          <a:p>
            <a:pPr>
              <a:defRPr/>
            </a:pPr>
            <a:r>
              <a:rPr lang="en-US" sz="3600" b="1" dirty="0"/>
              <a:t>Indicative content</a:t>
            </a:r>
          </a:p>
        </p:txBody>
      </p:sp>
      <p:sp>
        <p:nvSpPr>
          <p:cNvPr id="3" name="Content Placeholder 2">
            <a:extLst>
              <a:ext uri="{FF2B5EF4-FFF2-40B4-BE49-F238E27FC236}">
                <a16:creationId xmlns:a16="http://schemas.microsoft.com/office/drawing/2014/main" id="{13BDC7DE-82AA-BC24-394C-C6325B46B438}"/>
              </a:ext>
            </a:extLst>
          </p:cNvPr>
          <p:cNvSpPr>
            <a:spLocks noGrp="1"/>
          </p:cNvSpPr>
          <p:nvPr>
            <p:ph idx="1"/>
          </p:nvPr>
        </p:nvSpPr>
        <p:spPr>
          <a:xfrm>
            <a:off x="1981200" y="1295400"/>
            <a:ext cx="8229600" cy="4572000"/>
          </a:xfrm>
        </p:spPr>
        <p:txBody>
          <a:bodyPr/>
          <a:lstStyle/>
          <a:p>
            <a:pPr marL="0" indent="0">
              <a:buNone/>
              <a:defRPr/>
            </a:pPr>
            <a:r>
              <a:rPr lang="en-US" sz="2000" dirty="0"/>
              <a:t>Week 1: Introduction</a:t>
            </a:r>
          </a:p>
          <a:p>
            <a:pPr marL="0" indent="0">
              <a:buNone/>
              <a:defRPr/>
            </a:pPr>
            <a:r>
              <a:rPr lang="en-US" sz="2000" dirty="0"/>
              <a:t>Week 2: Analytical thinking and Creative thinking</a:t>
            </a:r>
          </a:p>
          <a:p>
            <a:pPr marL="0" indent="0">
              <a:buNone/>
              <a:defRPr/>
            </a:pPr>
            <a:r>
              <a:rPr lang="en-US" sz="2000" dirty="0"/>
              <a:t>Week 3: Innovative mapping approach</a:t>
            </a:r>
          </a:p>
          <a:p>
            <a:pPr marL="0" indent="0">
              <a:buNone/>
              <a:defRPr/>
            </a:pPr>
            <a:r>
              <a:rPr lang="en-US" sz="2000" dirty="0"/>
              <a:t>Week 4: Customer Journey Mapping (feedback session)</a:t>
            </a:r>
          </a:p>
          <a:p>
            <a:pPr marL="0" indent="0">
              <a:buNone/>
              <a:defRPr/>
            </a:pPr>
            <a:r>
              <a:rPr lang="en-US" sz="2000" dirty="0"/>
              <a:t>Week 5: Innovation</a:t>
            </a:r>
          </a:p>
          <a:p>
            <a:pPr marL="0" indent="0">
              <a:buNone/>
              <a:defRPr/>
            </a:pPr>
            <a:r>
              <a:rPr lang="en-US" sz="2000" dirty="0"/>
              <a:t>Week 6: Innovation Ambition Matrix (Feedback session)</a:t>
            </a:r>
          </a:p>
          <a:p>
            <a:pPr marL="0" indent="0">
              <a:buNone/>
              <a:defRPr/>
            </a:pPr>
            <a:r>
              <a:rPr lang="en-US" sz="2000" dirty="0"/>
              <a:t>Week 7: Desirability, viability and feasibility</a:t>
            </a:r>
          </a:p>
          <a:p>
            <a:pPr marL="0" indent="0">
              <a:buNone/>
              <a:defRPr/>
            </a:pPr>
            <a:r>
              <a:rPr lang="en-US" sz="2000" dirty="0"/>
              <a:t>Week 8: System and real world</a:t>
            </a:r>
          </a:p>
          <a:p>
            <a:pPr marL="0" indent="0">
              <a:buNone/>
              <a:defRPr/>
            </a:pPr>
            <a:r>
              <a:rPr lang="en-US" sz="2000" dirty="0"/>
              <a:t>Week 9: Recap, feedback session</a:t>
            </a:r>
          </a:p>
          <a:p>
            <a:pPr marL="0" indent="0">
              <a:buNone/>
              <a:defRPr/>
            </a:pPr>
            <a:r>
              <a:rPr lang="en-US" sz="2000" dirty="0"/>
              <a:t>Week 10: System thinking model and framework</a:t>
            </a:r>
          </a:p>
          <a:p>
            <a:pPr marL="0" indent="0">
              <a:buNone/>
              <a:defRPr/>
            </a:pPr>
            <a:endParaRPr lang="en-US" sz="2000" dirty="0"/>
          </a:p>
          <a:p>
            <a:pPr>
              <a:defRPr/>
            </a:pPr>
            <a:endParaRPr lang="en-US" sz="2400" dirty="0"/>
          </a:p>
          <a:p>
            <a:pPr>
              <a:defRPr/>
            </a:pPr>
            <a:endParaRPr lang="en-US" sz="2400" dirty="0"/>
          </a:p>
          <a:p>
            <a:pPr marL="0" indent="0">
              <a:buNone/>
              <a:defRPr/>
            </a:pPr>
            <a:endParaRPr lang="en-US" sz="2400" dirty="0"/>
          </a:p>
        </p:txBody>
      </p:sp>
      <p:sp>
        <p:nvSpPr>
          <p:cNvPr id="4" name="Date Placeholder 3">
            <a:extLst>
              <a:ext uri="{FF2B5EF4-FFF2-40B4-BE49-F238E27FC236}">
                <a16:creationId xmlns:a16="http://schemas.microsoft.com/office/drawing/2014/main" id="{F589873B-7125-7890-91F1-A8795E48C116}"/>
              </a:ext>
            </a:extLst>
          </p:cNvPr>
          <p:cNvSpPr>
            <a:spLocks noGrp="1"/>
          </p:cNvSpPr>
          <p:nvPr>
            <p:ph type="dt" sz="quarter" idx="10"/>
          </p:nvPr>
        </p:nvSpPr>
        <p:spPr/>
        <p:txBody>
          <a:bodyPr/>
          <a:lstStyle/>
          <a:p>
            <a:pPr>
              <a:defRPr/>
            </a:pPr>
            <a:fld id="{130ADD5E-52E0-0D44-B721-F95AB1FBEECE}" type="datetime1">
              <a:rPr lang="en-GB" altLang="en-US" smtClean="0"/>
              <a:pPr>
                <a:defRPr/>
              </a:pPr>
              <a:t>13/01/2026</a:t>
            </a:fld>
            <a:endParaRPr lang="en-GB" altLang="en-US"/>
          </a:p>
        </p:txBody>
      </p:sp>
      <p:sp>
        <p:nvSpPr>
          <p:cNvPr id="17413" name="Slide Number Placeholder 4">
            <a:extLst>
              <a:ext uri="{FF2B5EF4-FFF2-40B4-BE49-F238E27FC236}">
                <a16:creationId xmlns:a16="http://schemas.microsoft.com/office/drawing/2014/main" id="{DB41DED9-8726-97C2-C68F-712B1021EA8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5387788C-B779-4C4E-8032-7415B2F31E0E}" type="slidenum">
              <a:rPr lang="en-GB" altLang="en-US" smtClean="0">
                <a:solidFill>
                  <a:srgbClr val="898989"/>
                </a:solidFill>
              </a:rPr>
              <a:pPr/>
              <a:t>10</a:t>
            </a:fld>
            <a:endParaRPr lang="en-GB" altLang="en-US">
              <a:solidFill>
                <a:srgbClr val="898989"/>
              </a:solidFill>
            </a:endParaRPr>
          </a:p>
        </p:txBody>
      </p:sp>
    </p:spTree>
    <p:extLst>
      <p:ext uri="{BB962C8B-B14F-4D97-AF65-F5344CB8AC3E}">
        <p14:creationId xmlns:p14="http://schemas.microsoft.com/office/powerpoint/2010/main" val="827420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46A3B-3B60-A7D3-54AA-1ED0BFF6D1F3}"/>
            </a:ext>
          </a:extLst>
        </p:cNvPr>
        <p:cNvGrpSpPr/>
        <p:nvPr/>
      </p:nvGrpSpPr>
      <p:grpSpPr>
        <a:xfrm>
          <a:off x="0" y="0"/>
          <a:ext cx="0" cy="0"/>
          <a:chOff x="0" y="0"/>
          <a:chExt cx="0" cy="0"/>
        </a:xfrm>
      </p:grpSpPr>
      <p:sp>
        <p:nvSpPr>
          <p:cNvPr id="17410" name="Title 1">
            <a:extLst>
              <a:ext uri="{FF2B5EF4-FFF2-40B4-BE49-F238E27FC236}">
                <a16:creationId xmlns:a16="http://schemas.microsoft.com/office/drawing/2014/main" id="{72D3BC0A-AAD2-3639-D166-F1CA2946DEE3}"/>
              </a:ext>
            </a:extLst>
          </p:cNvPr>
          <p:cNvSpPr>
            <a:spLocks noGrp="1" noChangeArrowheads="1"/>
          </p:cNvSpPr>
          <p:nvPr>
            <p:ph type="title"/>
          </p:nvPr>
        </p:nvSpPr>
        <p:spPr/>
        <p:txBody>
          <a:bodyPr/>
          <a:lstStyle/>
          <a:p>
            <a:r>
              <a:rPr lang="en-US" altLang="en-US" sz="3600" b="1" dirty="0"/>
              <a:t>Assessment</a:t>
            </a:r>
          </a:p>
        </p:txBody>
      </p:sp>
      <p:sp>
        <p:nvSpPr>
          <p:cNvPr id="3" name="Content Placeholder 2">
            <a:extLst>
              <a:ext uri="{FF2B5EF4-FFF2-40B4-BE49-F238E27FC236}">
                <a16:creationId xmlns:a16="http://schemas.microsoft.com/office/drawing/2014/main" id="{78E01506-78E1-901F-CB9D-6F5CF212B521}"/>
              </a:ext>
            </a:extLst>
          </p:cNvPr>
          <p:cNvSpPr>
            <a:spLocks noGrp="1"/>
          </p:cNvSpPr>
          <p:nvPr>
            <p:ph idx="1"/>
          </p:nvPr>
        </p:nvSpPr>
        <p:spPr>
          <a:xfrm>
            <a:off x="319616" y="1905000"/>
            <a:ext cx="11552767" cy="3428999"/>
          </a:xfrm>
        </p:spPr>
        <p:txBody>
          <a:bodyPr/>
          <a:lstStyle/>
          <a:p>
            <a:pPr marL="0" indent="0" algn="ctr">
              <a:buNone/>
              <a:defRPr/>
            </a:pPr>
            <a:r>
              <a:rPr lang="en-GB" sz="2800" b="1" dirty="0"/>
              <a:t>Written portfolio – 4000 words (±10%)</a:t>
            </a:r>
          </a:p>
          <a:p>
            <a:pPr marL="0" indent="0" algn="ctr">
              <a:buNone/>
              <a:defRPr/>
            </a:pPr>
            <a:r>
              <a:rPr lang="en-GB" sz="2800" b="1" dirty="0"/>
              <a:t>Deadline</a:t>
            </a:r>
            <a:r>
              <a:rPr lang="en-GB" sz="2800" dirty="0"/>
              <a:t>  </a:t>
            </a:r>
            <a:r>
              <a:rPr lang="en-GB" sz="2800" b="1" dirty="0">
                <a:solidFill>
                  <a:srgbClr val="FF0000"/>
                </a:solidFill>
              </a:rPr>
              <a:t>23/03/2026  at 14:00 (2 PM)</a:t>
            </a:r>
          </a:p>
          <a:p>
            <a:pPr marL="0" indent="0" algn="ctr">
              <a:buNone/>
              <a:defRPr/>
            </a:pPr>
            <a:endParaRPr lang="en-GB" sz="2800" b="1" dirty="0">
              <a:solidFill>
                <a:srgbClr val="FF0000"/>
              </a:solidFill>
            </a:endParaRPr>
          </a:p>
          <a:p>
            <a:pPr marL="0" indent="0" algn="ctr">
              <a:buNone/>
              <a:defRPr/>
            </a:pPr>
            <a:r>
              <a:rPr lang="en-GB" sz="2400" dirty="0"/>
              <a:t>Week 4 and week 6 are to provide feedback for analytical tools required in the assessment (Customer journey map &amp; Innovation ambition matrix)</a:t>
            </a:r>
          </a:p>
          <a:p>
            <a:pPr marL="0" indent="0" algn="ctr">
              <a:buNone/>
              <a:defRPr/>
            </a:pPr>
            <a:endParaRPr lang="en-GB" sz="2400" dirty="0"/>
          </a:p>
          <a:p>
            <a:pPr marL="0" indent="0" algn="ctr">
              <a:buNone/>
              <a:defRPr/>
            </a:pPr>
            <a:r>
              <a:rPr lang="en-US" sz="2400" b="1" dirty="0">
                <a:highlight>
                  <a:srgbClr val="FFFF00"/>
                </a:highlight>
              </a:rPr>
              <a:t>Let’s check Moodle to see the Assessment brief</a:t>
            </a:r>
          </a:p>
        </p:txBody>
      </p:sp>
      <p:sp>
        <p:nvSpPr>
          <p:cNvPr id="4" name="Date Placeholder 3">
            <a:extLst>
              <a:ext uri="{FF2B5EF4-FFF2-40B4-BE49-F238E27FC236}">
                <a16:creationId xmlns:a16="http://schemas.microsoft.com/office/drawing/2014/main" id="{2F96618E-8231-D002-134B-2AE0654DCCCD}"/>
              </a:ext>
            </a:extLst>
          </p:cNvPr>
          <p:cNvSpPr>
            <a:spLocks noGrp="1"/>
          </p:cNvSpPr>
          <p:nvPr>
            <p:ph type="dt" sz="quarter" idx="10"/>
          </p:nvPr>
        </p:nvSpPr>
        <p:spPr/>
        <p:txBody>
          <a:bodyPr/>
          <a:lstStyle/>
          <a:p>
            <a:pPr>
              <a:defRPr/>
            </a:pPr>
            <a:fld id="{130ADD5E-52E0-0D44-B721-F95AB1FBEECE}" type="datetime1">
              <a:rPr lang="en-GB" altLang="en-US" smtClean="0"/>
              <a:pPr>
                <a:defRPr/>
              </a:pPr>
              <a:t>13/01/2026</a:t>
            </a:fld>
            <a:endParaRPr lang="en-GB" altLang="en-US"/>
          </a:p>
        </p:txBody>
      </p:sp>
      <p:sp>
        <p:nvSpPr>
          <p:cNvPr id="17413" name="Slide Number Placeholder 4">
            <a:extLst>
              <a:ext uri="{FF2B5EF4-FFF2-40B4-BE49-F238E27FC236}">
                <a16:creationId xmlns:a16="http://schemas.microsoft.com/office/drawing/2014/main" id="{F6BB1378-B03A-2C33-DAB0-E345F1A035C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5387788C-B779-4C4E-8032-7415B2F31E0E}" type="slidenum">
              <a:rPr lang="en-GB" altLang="en-US" smtClean="0">
                <a:solidFill>
                  <a:srgbClr val="898989"/>
                </a:solidFill>
              </a:rPr>
              <a:pPr/>
              <a:t>11</a:t>
            </a:fld>
            <a:endParaRPr lang="en-GB" altLang="en-US">
              <a:solidFill>
                <a:srgbClr val="898989"/>
              </a:solidFill>
            </a:endParaRPr>
          </a:p>
        </p:txBody>
      </p:sp>
    </p:spTree>
    <p:extLst>
      <p:ext uri="{BB962C8B-B14F-4D97-AF65-F5344CB8AC3E}">
        <p14:creationId xmlns:p14="http://schemas.microsoft.com/office/powerpoint/2010/main" val="1121493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80A52-D76D-9481-9FBA-F7EC0D9A45EF}"/>
            </a:ext>
          </a:extLst>
        </p:cNvPr>
        <p:cNvGrpSpPr/>
        <p:nvPr/>
      </p:nvGrpSpPr>
      <p:grpSpPr>
        <a:xfrm>
          <a:off x="0" y="0"/>
          <a:ext cx="0" cy="0"/>
          <a:chOff x="0" y="0"/>
          <a:chExt cx="0" cy="0"/>
        </a:xfrm>
      </p:grpSpPr>
      <p:sp>
        <p:nvSpPr>
          <p:cNvPr id="17410" name="Title 1">
            <a:extLst>
              <a:ext uri="{FF2B5EF4-FFF2-40B4-BE49-F238E27FC236}">
                <a16:creationId xmlns:a16="http://schemas.microsoft.com/office/drawing/2014/main" id="{43530206-7E12-37A4-9E8D-805E37ED4CDF}"/>
              </a:ext>
            </a:extLst>
          </p:cNvPr>
          <p:cNvSpPr>
            <a:spLocks noGrp="1" noChangeArrowheads="1"/>
          </p:cNvSpPr>
          <p:nvPr>
            <p:ph type="title"/>
          </p:nvPr>
        </p:nvSpPr>
        <p:spPr>
          <a:xfrm>
            <a:off x="1905000" y="2438400"/>
            <a:ext cx="8229600" cy="1143000"/>
          </a:xfrm>
        </p:spPr>
        <p:txBody>
          <a:bodyPr/>
          <a:lstStyle/>
          <a:p>
            <a:r>
              <a:rPr lang="en-US" altLang="en-US" sz="3600" b="1" dirty="0"/>
              <a:t>Any questions?</a:t>
            </a:r>
            <a:br>
              <a:rPr lang="en-US" altLang="en-US" sz="3600" b="1" dirty="0"/>
            </a:br>
            <a:r>
              <a:rPr lang="en-US" altLang="en-US" sz="2400" b="1" dirty="0"/>
              <a:t>About this module, assessments, or anything else?</a:t>
            </a:r>
          </a:p>
        </p:txBody>
      </p:sp>
      <p:sp>
        <p:nvSpPr>
          <p:cNvPr id="4" name="Date Placeholder 3">
            <a:extLst>
              <a:ext uri="{FF2B5EF4-FFF2-40B4-BE49-F238E27FC236}">
                <a16:creationId xmlns:a16="http://schemas.microsoft.com/office/drawing/2014/main" id="{170C1C3A-984D-BCBC-D3DE-CBBE79666E6A}"/>
              </a:ext>
            </a:extLst>
          </p:cNvPr>
          <p:cNvSpPr>
            <a:spLocks noGrp="1"/>
          </p:cNvSpPr>
          <p:nvPr>
            <p:ph type="dt" sz="quarter" idx="10"/>
          </p:nvPr>
        </p:nvSpPr>
        <p:spPr/>
        <p:txBody>
          <a:bodyPr/>
          <a:lstStyle/>
          <a:p>
            <a:pPr>
              <a:defRPr/>
            </a:pPr>
            <a:fld id="{130ADD5E-52E0-0D44-B721-F95AB1FBEECE}" type="datetime1">
              <a:rPr lang="en-GB" altLang="en-US" smtClean="0"/>
              <a:pPr>
                <a:defRPr/>
              </a:pPr>
              <a:t>13/01/2026</a:t>
            </a:fld>
            <a:endParaRPr lang="en-GB" altLang="en-US"/>
          </a:p>
        </p:txBody>
      </p:sp>
      <p:sp>
        <p:nvSpPr>
          <p:cNvPr id="17413" name="Slide Number Placeholder 4">
            <a:extLst>
              <a:ext uri="{FF2B5EF4-FFF2-40B4-BE49-F238E27FC236}">
                <a16:creationId xmlns:a16="http://schemas.microsoft.com/office/drawing/2014/main" id="{A9E7A0DD-A97C-51E4-4AA3-AE007590D88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5387788C-B779-4C4E-8032-7415B2F31E0E}" type="slidenum">
              <a:rPr lang="en-GB" altLang="en-US" smtClean="0">
                <a:solidFill>
                  <a:srgbClr val="898989"/>
                </a:solidFill>
              </a:rPr>
              <a:pPr/>
              <a:t>12</a:t>
            </a:fld>
            <a:endParaRPr lang="en-GB" altLang="en-US">
              <a:solidFill>
                <a:srgbClr val="898989"/>
              </a:solidFill>
            </a:endParaRPr>
          </a:p>
        </p:txBody>
      </p:sp>
    </p:spTree>
    <p:extLst>
      <p:ext uri="{BB962C8B-B14F-4D97-AF65-F5344CB8AC3E}">
        <p14:creationId xmlns:p14="http://schemas.microsoft.com/office/powerpoint/2010/main" val="3929239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90ED-4BCC-6AE4-3BD8-59AD0D93D9F7}"/>
              </a:ext>
            </a:extLst>
          </p:cNvPr>
          <p:cNvSpPr>
            <a:spLocks noGrp="1"/>
          </p:cNvSpPr>
          <p:nvPr>
            <p:ph type="title"/>
          </p:nvPr>
        </p:nvSpPr>
        <p:spPr/>
        <p:txBody>
          <a:bodyPr/>
          <a:lstStyle/>
          <a:p>
            <a:r>
              <a:rPr lang="en-GB" altLang="en-US" sz="4800" b="1" dirty="0">
                <a:cs typeface="Aharoni" pitchFamily="2" charset="-79"/>
              </a:rPr>
              <a:t>Today’s Learning Objective</a:t>
            </a:r>
            <a:endParaRPr lang="en-GB" sz="4000" dirty="0"/>
          </a:p>
        </p:txBody>
      </p:sp>
      <p:sp>
        <p:nvSpPr>
          <p:cNvPr id="3" name="Content Placeholder 2">
            <a:extLst>
              <a:ext uri="{FF2B5EF4-FFF2-40B4-BE49-F238E27FC236}">
                <a16:creationId xmlns:a16="http://schemas.microsoft.com/office/drawing/2014/main" id="{E4D50330-A05D-2906-D702-68735DD83D20}"/>
              </a:ext>
            </a:extLst>
          </p:cNvPr>
          <p:cNvSpPr>
            <a:spLocks noGrp="1"/>
          </p:cNvSpPr>
          <p:nvPr>
            <p:ph idx="1"/>
          </p:nvPr>
        </p:nvSpPr>
        <p:spPr>
          <a:xfrm>
            <a:off x="1981200" y="2133601"/>
            <a:ext cx="8229600" cy="2133599"/>
          </a:xfrm>
        </p:spPr>
        <p:txBody>
          <a:bodyPr/>
          <a:lstStyle/>
          <a:p>
            <a:pPr marL="457200" indent="-457200" eaLnBrk="1" hangingPunct="1"/>
            <a:r>
              <a:rPr lang="en-GB" altLang="en-US" dirty="0">
                <a:latin typeface="Segoe UI" pitchFamily="34" charset="0"/>
                <a:cs typeface="Segoe UI" pitchFamily="34" charset="0"/>
              </a:rPr>
              <a:t>To understand Design Thinking</a:t>
            </a:r>
          </a:p>
          <a:p>
            <a:pPr marL="457200" indent="-457200" eaLnBrk="1" hangingPunct="1"/>
            <a:r>
              <a:rPr lang="en-GB" altLang="en-US" dirty="0">
                <a:latin typeface="Segoe UI" pitchFamily="34" charset="0"/>
                <a:cs typeface="Segoe UI" pitchFamily="34" charset="0"/>
              </a:rPr>
              <a:t>How to apply Design Thinking in the real world</a:t>
            </a:r>
          </a:p>
          <a:p>
            <a:pPr marL="0" indent="0" eaLnBrk="1" hangingPunct="1">
              <a:buNone/>
            </a:pPr>
            <a:endParaRPr lang="en-GB" altLang="en-US" dirty="0">
              <a:latin typeface="Segoe UI" pitchFamily="34" charset="0"/>
              <a:cs typeface="Segoe UI" pitchFamily="34" charset="0"/>
            </a:endParaRPr>
          </a:p>
        </p:txBody>
      </p:sp>
      <p:sp>
        <p:nvSpPr>
          <p:cNvPr id="4" name="Slide Number Placeholder 3">
            <a:extLst>
              <a:ext uri="{FF2B5EF4-FFF2-40B4-BE49-F238E27FC236}">
                <a16:creationId xmlns:a16="http://schemas.microsoft.com/office/drawing/2014/main" id="{0ABD37CE-256F-3E32-4D6A-D9F80561A32D}"/>
              </a:ext>
            </a:extLst>
          </p:cNvPr>
          <p:cNvSpPr>
            <a:spLocks noGrp="1"/>
          </p:cNvSpPr>
          <p:nvPr>
            <p:ph type="sldNum" sz="quarter" idx="12"/>
          </p:nvPr>
        </p:nvSpPr>
        <p:spPr/>
        <p:txBody>
          <a:bodyPr/>
          <a:lstStyle/>
          <a:p>
            <a:pPr>
              <a:defRPr/>
            </a:pPr>
            <a:fld id="{E77223CE-61ED-4BE6-ACE1-79F988352B0B}" type="slidenum">
              <a:rPr lang="en-GB" altLang="en-US" smtClean="0"/>
              <a:pPr>
                <a:defRPr/>
              </a:pPr>
              <a:t>13</a:t>
            </a:fld>
            <a:endParaRPr lang="en-GB" altLang="en-US"/>
          </a:p>
        </p:txBody>
      </p:sp>
    </p:spTree>
    <p:extLst>
      <p:ext uri="{BB962C8B-B14F-4D97-AF65-F5344CB8AC3E}">
        <p14:creationId xmlns:p14="http://schemas.microsoft.com/office/powerpoint/2010/main" val="18968715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7D5B92-D252-5016-6568-D7905FA5ED3B}"/>
              </a:ext>
            </a:extLst>
          </p:cNvPr>
          <p:cNvSpPr>
            <a:spLocks noGrp="1"/>
          </p:cNvSpPr>
          <p:nvPr>
            <p:ph idx="1"/>
          </p:nvPr>
        </p:nvSpPr>
        <p:spPr>
          <a:xfrm>
            <a:off x="1981200" y="1512287"/>
            <a:ext cx="8229600" cy="1143000"/>
          </a:xfrm>
        </p:spPr>
        <p:txBody>
          <a:bodyPr/>
          <a:lstStyle/>
          <a:p>
            <a:pPr marL="0" indent="0" algn="ctr">
              <a:buNone/>
            </a:pPr>
            <a:r>
              <a:rPr lang="en-GB" sz="4400" b="1" dirty="0">
                <a:highlight>
                  <a:srgbClr val="FFFF00"/>
                </a:highlight>
              </a:rPr>
              <a:t>How good are we at thinking?</a:t>
            </a:r>
          </a:p>
        </p:txBody>
      </p:sp>
      <p:sp>
        <p:nvSpPr>
          <p:cNvPr id="4" name="Slide Number Placeholder 3">
            <a:extLst>
              <a:ext uri="{FF2B5EF4-FFF2-40B4-BE49-F238E27FC236}">
                <a16:creationId xmlns:a16="http://schemas.microsoft.com/office/drawing/2014/main" id="{02C06B86-EA6F-B446-521E-1313A7CECDA0}"/>
              </a:ext>
            </a:extLst>
          </p:cNvPr>
          <p:cNvSpPr>
            <a:spLocks noGrp="1"/>
          </p:cNvSpPr>
          <p:nvPr>
            <p:ph type="sldNum" sz="quarter" idx="12"/>
          </p:nvPr>
        </p:nvSpPr>
        <p:spPr/>
        <p:txBody>
          <a:bodyPr/>
          <a:lstStyle/>
          <a:p>
            <a:pPr>
              <a:defRPr/>
            </a:pPr>
            <a:fld id="{E77223CE-61ED-4BE6-ACE1-79F988352B0B}" type="slidenum">
              <a:rPr lang="en-GB" altLang="en-US" smtClean="0"/>
              <a:pPr>
                <a:defRPr/>
              </a:pPr>
              <a:t>14</a:t>
            </a:fld>
            <a:endParaRPr lang="en-GB" altLang="en-US"/>
          </a:p>
        </p:txBody>
      </p:sp>
      <p:sp>
        <p:nvSpPr>
          <p:cNvPr id="5" name="object 3">
            <a:extLst>
              <a:ext uri="{FF2B5EF4-FFF2-40B4-BE49-F238E27FC236}">
                <a16:creationId xmlns:a16="http://schemas.microsoft.com/office/drawing/2014/main" id="{6CFE3C4F-B588-189A-B683-6ADF1B5A3995}"/>
              </a:ext>
            </a:extLst>
          </p:cNvPr>
          <p:cNvSpPr txBox="1"/>
          <p:nvPr/>
        </p:nvSpPr>
        <p:spPr>
          <a:xfrm>
            <a:off x="2701925" y="3173730"/>
            <a:ext cx="7143750" cy="1977464"/>
          </a:xfrm>
          <a:prstGeom prst="rect">
            <a:avLst/>
          </a:prstGeom>
        </p:spPr>
        <p:txBody>
          <a:bodyPr wrap="square" lIns="0" tIns="12700" rIns="0" bIns="0">
            <a:spAutoFit/>
          </a:bodyPr>
          <a:lstStyle/>
          <a:p>
            <a:pPr marL="12700" algn="ctr">
              <a:spcBef>
                <a:spcPts val="100"/>
              </a:spcBef>
              <a:defRPr/>
            </a:pPr>
            <a:r>
              <a:rPr lang="en-GB" sz="2800" i="1" dirty="0">
                <a:solidFill>
                  <a:srgbClr val="001738"/>
                </a:solidFill>
                <a:latin typeface="Arial MT"/>
                <a:cs typeface="Arial MT"/>
              </a:rPr>
              <a:t>To answer this question, the next several slides are reflections to be discussed in the classroom.</a:t>
            </a:r>
          </a:p>
          <a:p>
            <a:pPr marL="12700">
              <a:spcBef>
                <a:spcPts val="100"/>
              </a:spcBef>
              <a:defRPr/>
            </a:pPr>
            <a:endParaRPr lang="en-GB" sz="2400" i="1" dirty="0">
              <a:solidFill>
                <a:srgbClr val="001738"/>
              </a:solidFill>
              <a:latin typeface="Arial MT"/>
              <a:cs typeface="Arial MT"/>
            </a:endParaRPr>
          </a:p>
          <a:p>
            <a:pPr marL="12700" algn="ctr">
              <a:spcBef>
                <a:spcPts val="100"/>
              </a:spcBef>
              <a:defRPr/>
            </a:pPr>
            <a:r>
              <a:rPr lang="en-GB" i="1" dirty="0">
                <a:solidFill>
                  <a:srgbClr val="001738"/>
                </a:solidFill>
                <a:latin typeface="Arial MT"/>
                <a:cs typeface="Arial MT"/>
              </a:rPr>
              <a:t>There is no right/ wrong answer.. Feel free to share your thoughts.</a:t>
            </a:r>
            <a:endParaRPr dirty="0">
              <a:latin typeface="Arial MT"/>
              <a:cs typeface="Arial MT"/>
            </a:endParaRPr>
          </a:p>
        </p:txBody>
      </p:sp>
    </p:spTree>
    <p:extLst>
      <p:ext uri="{BB962C8B-B14F-4D97-AF65-F5344CB8AC3E}">
        <p14:creationId xmlns:p14="http://schemas.microsoft.com/office/powerpoint/2010/main" val="1733905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object 2">
            <a:extLst>
              <a:ext uri="{FF2B5EF4-FFF2-40B4-BE49-F238E27FC236}">
                <a16:creationId xmlns:a16="http://schemas.microsoft.com/office/drawing/2014/main" id="{23833876-5A2C-3449-3A9E-BF45E78047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1" y="3200400"/>
            <a:ext cx="2012273" cy="1609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ject 3">
            <a:extLst>
              <a:ext uri="{FF2B5EF4-FFF2-40B4-BE49-F238E27FC236}">
                <a16:creationId xmlns:a16="http://schemas.microsoft.com/office/drawing/2014/main" id="{5389AE89-7410-7D1C-B60C-50EE8FA0F8F8}"/>
              </a:ext>
            </a:extLst>
          </p:cNvPr>
          <p:cNvSpPr txBox="1"/>
          <p:nvPr/>
        </p:nvSpPr>
        <p:spPr>
          <a:xfrm>
            <a:off x="2133600" y="1693451"/>
            <a:ext cx="7143750" cy="1133644"/>
          </a:xfrm>
          <a:prstGeom prst="rect">
            <a:avLst/>
          </a:prstGeom>
        </p:spPr>
        <p:txBody>
          <a:bodyPr wrap="square" lIns="0" tIns="12700" rIns="0" bIns="0">
            <a:spAutoFit/>
          </a:bodyPr>
          <a:lstStyle/>
          <a:p>
            <a:pPr marL="12700">
              <a:spcBef>
                <a:spcPts val="100"/>
              </a:spcBef>
              <a:defRPr/>
            </a:pPr>
            <a:r>
              <a:rPr sz="2400" i="1" dirty="0">
                <a:solidFill>
                  <a:srgbClr val="001738"/>
                </a:solidFill>
                <a:latin typeface="Arial MT"/>
                <a:cs typeface="Arial MT"/>
              </a:rPr>
              <a:t>The</a:t>
            </a:r>
            <a:r>
              <a:rPr sz="2400" i="1" spc="-40" dirty="0">
                <a:solidFill>
                  <a:srgbClr val="001738"/>
                </a:solidFill>
                <a:latin typeface="Arial MT"/>
                <a:cs typeface="Arial MT"/>
              </a:rPr>
              <a:t> </a:t>
            </a:r>
            <a:r>
              <a:rPr sz="2400" i="1" dirty="0">
                <a:solidFill>
                  <a:srgbClr val="001738"/>
                </a:solidFill>
                <a:latin typeface="Arial MT"/>
                <a:cs typeface="Arial MT"/>
              </a:rPr>
              <a:t>ones</a:t>
            </a:r>
            <a:r>
              <a:rPr sz="2400" i="1" spc="-30" dirty="0">
                <a:solidFill>
                  <a:srgbClr val="001738"/>
                </a:solidFill>
                <a:latin typeface="Arial MT"/>
                <a:cs typeface="Arial MT"/>
              </a:rPr>
              <a:t> </a:t>
            </a:r>
            <a:r>
              <a:rPr sz="2400" i="1" dirty="0">
                <a:solidFill>
                  <a:srgbClr val="001738"/>
                </a:solidFill>
                <a:latin typeface="Arial MT"/>
                <a:cs typeface="Arial MT"/>
              </a:rPr>
              <a:t>who</a:t>
            </a:r>
            <a:r>
              <a:rPr sz="2400" i="1" spc="-30" dirty="0">
                <a:solidFill>
                  <a:srgbClr val="001738"/>
                </a:solidFill>
                <a:latin typeface="Arial MT"/>
                <a:cs typeface="Arial MT"/>
              </a:rPr>
              <a:t> </a:t>
            </a:r>
            <a:r>
              <a:rPr sz="2400" i="1" dirty="0">
                <a:solidFill>
                  <a:srgbClr val="001738"/>
                </a:solidFill>
                <a:latin typeface="Arial MT"/>
                <a:cs typeface="Arial MT"/>
              </a:rPr>
              <a:t>are</a:t>
            </a:r>
            <a:r>
              <a:rPr sz="2400" i="1" spc="-55" dirty="0">
                <a:solidFill>
                  <a:srgbClr val="001738"/>
                </a:solidFill>
                <a:latin typeface="Arial MT"/>
                <a:cs typeface="Arial MT"/>
              </a:rPr>
              <a:t> </a:t>
            </a:r>
            <a:r>
              <a:rPr sz="2400" i="1" dirty="0">
                <a:solidFill>
                  <a:srgbClr val="001738"/>
                </a:solidFill>
                <a:latin typeface="Arial MT"/>
                <a:cs typeface="Arial MT"/>
              </a:rPr>
              <a:t>crazy</a:t>
            </a:r>
            <a:r>
              <a:rPr sz="2400" i="1" spc="-35" dirty="0">
                <a:solidFill>
                  <a:srgbClr val="001738"/>
                </a:solidFill>
                <a:latin typeface="Arial MT"/>
                <a:cs typeface="Arial MT"/>
              </a:rPr>
              <a:t> </a:t>
            </a:r>
            <a:r>
              <a:rPr sz="2400" i="1" dirty="0">
                <a:solidFill>
                  <a:srgbClr val="001738"/>
                </a:solidFill>
                <a:latin typeface="Arial MT"/>
                <a:cs typeface="Arial MT"/>
              </a:rPr>
              <a:t>enough</a:t>
            </a:r>
            <a:r>
              <a:rPr sz="2400" i="1" spc="-20" dirty="0">
                <a:solidFill>
                  <a:srgbClr val="001738"/>
                </a:solidFill>
                <a:latin typeface="Arial MT"/>
                <a:cs typeface="Arial MT"/>
              </a:rPr>
              <a:t> </a:t>
            </a:r>
            <a:r>
              <a:rPr sz="2400" i="1" dirty="0">
                <a:solidFill>
                  <a:srgbClr val="001738"/>
                </a:solidFill>
                <a:latin typeface="Arial MT"/>
                <a:cs typeface="Arial MT"/>
              </a:rPr>
              <a:t>to</a:t>
            </a:r>
            <a:r>
              <a:rPr sz="2400" i="1" spc="-60" dirty="0">
                <a:solidFill>
                  <a:srgbClr val="001738"/>
                </a:solidFill>
                <a:latin typeface="Arial MT"/>
                <a:cs typeface="Arial MT"/>
              </a:rPr>
              <a:t> </a:t>
            </a:r>
            <a:r>
              <a:rPr sz="2400" i="1" dirty="0">
                <a:solidFill>
                  <a:srgbClr val="001738"/>
                </a:solidFill>
                <a:latin typeface="Arial MT"/>
                <a:cs typeface="Arial MT"/>
              </a:rPr>
              <a:t>think</a:t>
            </a:r>
            <a:r>
              <a:rPr sz="2400" i="1" spc="-30" dirty="0">
                <a:solidFill>
                  <a:srgbClr val="001738"/>
                </a:solidFill>
                <a:latin typeface="Arial MT"/>
                <a:cs typeface="Arial MT"/>
              </a:rPr>
              <a:t> </a:t>
            </a:r>
            <a:r>
              <a:rPr sz="2400" i="1" dirty="0">
                <a:solidFill>
                  <a:srgbClr val="001738"/>
                </a:solidFill>
                <a:latin typeface="Arial MT"/>
                <a:cs typeface="Arial MT"/>
              </a:rPr>
              <a:t>that</a:t>
            </a:r>
            <a:r>
              <a:rPr sz="2400" i="1" spc="-55" dirty="0">
                <a:solidFill>
                  <a:srgbClr val="001738"/>
                </a:solidFill>
                <a:latin typeface="Arial MT"/>
                <a:cs typeface="Arial MT"/>
              </a:rPr>
              <a:t> </a:t>
            </a:r>
            <a:r>
              <a:rPr sz="2400" i="1" dirty="0">
                <a:solidFill>
                  <a:srgbClr val="001738"/>
                </a:solidFill>
                <a:latin typeface="Arial MT"/>
                <a:cs typeface="Arial MT"/>
              </a:rPr>
              <a:t>they</a:t>
            </a:r>
            <a:r>
              <a:rPr sz="2400" i="1" spc="-55" dirty="0">
                <a:solidFill>
                  <a:srgbClr val="001738"/>
                </a:solidFill>
                <a:latin typeface="Arial MT"/>
                <a:cs typeface="Arial MT"/>
              </a:rPr>
              <a:t> </a:t>
            </a:r>
            <a:r>
              <a:rPr sz="2400" i="1" dirty="0">
                <a:solidFill>
                  <a:srgbClr val="001738"/>
                </a:solidFill>
                <a:latin typeface="Arial MT"/>
                <a:cs typeface="Arial MT"/>
              </a:rPr>
              <a:t>can</a:t>
            </a:r>
            <a:r>
              <a:rPr sz="2400" i="1" spc="-35" dirty="0">
                <a:solidFill>
                  <a:srgbClr val="001738"/>
                </a:solidFill>
                <a:latin typeface="Arial MT"/>
                <a:cs typeface="Arial MT"/>
              </a:rPr>
              <a:t> </a:t>
            </a:r>
            <a:r>
              <a:rPr sz="2400" i="1" spc="-10" dirty="0">
                <a:solidFill>
                  <a:srgbClr val="001738"/>
                </a:solidFill>
                <a:latin typeface="Arial MT"/>
                <a:cs typeface="Arial MT"/>
              </a:rPr>
              <a:t>change</a:t>
            </a:r>
            <a:r>
              <a:rPr lang="en-GB" sz="2400" i="1" spc="-10" dirty="0">
                <a:solidFill>
                  <a:srgbClr val="001738"/>
                </a:solidFill>
                <a:latin typeface="Arial MT"/>
                <a:cs typeface="Arial MT"/>
              </a:rPr>
              <a:t> </a:t>
            </a:r>
            <a:r>
              <a:rPr sz="2400" i="1" dirty="0">
                <a:solidFill>
                  <a:srgbClr val="001738"/>
                </a:solidFill>
                <a:latin typeface="Arial MT"/>
                <a:cs typeface="Arial MT"/>
              </a:rPr>
              <a:t>the</a:t>
            </a:r>
            <a:r>
              <a:rPr sz="2400" i="1" spc="-55" dirty="0">
                <a:solidFill>
                  <a:srgbClr val="001738"/>
                </a:solidFill>
                <a:latin typeface="Arial MT"/>
                <a:cs typeface="Arial MT"/>
              </a:rPr>
              <a:t> </a:t>
            </a:r>
            <a:r>
              <a:rPr sz="2400" i="1" dirty="0">
                <a:solidFill>
                  <a:srgbClr val="001738"/>
                </a:solidFill>
                <a:latin typeface="Arial MT"/>
                <a:cs typeface="Arial MT"/>
              </a:rPr>
              <a:t>world</a:t>
            </a:r>
            <a:r>
              <a:rPr lang="en-GB" sz="2400" i="1" dirty="0">
                <a:solidFill>
                  <a:srgbClr val="001738"/>
                </a:solidFill>
                <a:latin typeface="Arial MT"/>
                <a:cs typeface="Arial MT"/>
              </a:rPr>
              <a:t>,</a:t>
            </a:r>
            <a:r>
              <a:rPr sz="2400" i="1" spc="-40" dirty="0">
                <a:solidFill>
                  <a:srgbClr val="001738"/>
                </a:solidFill>
                <a:latin typeface="Arial MT"/>
                <a:cs typeface="Arial MT"/>
              </a:rPr>
              <a:t> </a:t>
            </a:r>
            <a:r>
              <a:rPr sz="2400" i="1" dirty="0">
                <a:solidFill>
                  <a:srgbClr val="001738"/>
                </a:solidFill>
                <a:latin typeface="Arial MT"/>
                <a:cs typeface="Arial MT"/>
              </a:rPr>
              <a:t>are</a:t>
            </a:r>
            <a:r>
              <a:rPr sz="2400" i="1" spc="-55" dirty="0">
                <a:solidFill>
                  <a:srgbClr val="001738"/>
                </a:solidFill>
                <a:latin typeface="Arial MT"/>
                <a:cs typeface="Arial MT"/>
              </a:rPr>
              <a:t> </a:t>
            </a:r>
            <a:r>
              <a:rPr sz="2400" i="1" dirty="0">
                <a:solidFill>
                  <a:srgbClr val="001738"/>
                </a:solidFill>
                <a:latin typeface="Arial MT"/>
                <a:cs typeface="Arial MT"/>
              </a:rPr>
              <a:t>the</a:t>
            </a:r>
            <a:r>
              <a:rPr sz="2400" i="1" spc="-65" dirty="0">
                <a:solidFill>
                  <a:srgbClr val="001738"/>
                </a:solidFill>
                <a:latin typeface="Arial MT"/>
                <a:cs typeface="Arial MT"/>
              </a:rPr>
              <a:t> </a:t>
            </a:r>
            <a:r>
              <a:rPr sz="2400" i="1" dirty="0">
                <a:solidFill>
                  <a:srgbClr val="001738"/>
                </a:solidFill>
                <a:latin typeface="Arial MT"/>
                <a:cs typeface="Arial MT"/>
              </a:rPr>
              <a:t>ones</a:t>
            </a:r>
            <a:r>
              <a:rPr sz="2400" i="1" spc="-45" dirty="0">
                <a:solidFill>
                  <a:srgbClr val="001738"/>
                </a:solidFill>
                <a:latin typeface="Arial MT"/>
                <a:cs typeface="Arial MT"/>
              </a:rPr>
              <a:t> </a:t>
            </a:r>
            <a:r>
              <a:rPr sz="2400" i="1" dirty="0">
                <a:solidFill>
                  <a:srgbClr val="001738"/>
                </a:solidFill>
                <a:latin typeface="Arial MT"/>
                <a:cs typeface="Arial MT"/>
              </a:rPr>
              <a:t>who</a:t>
            </a:r>
            <a:r>
              <a:rPr sz="2400" i="1" spc="-40" dirty="0">
                <a:solidFill>
                  <a:srgbClr val="001738"/>
                </a:solidFill>
                <a:latin typeface="Arial MT"/>
                <a:cs typeface="Arial MT"/>
              </a:rPr>
              <a:t> </a:t>
            </a:r>
            <a:r>
              <a:rPr sz="2400" i="1" spc="-25" dirty="0">
                <a:solidFill>
                  <a:srgbClr val="001738"/>
                </a:solidFill>
                <a:latin typeface="Arial MT"/>
                <a:cs typeface="Arial MT"/>
              </a:rPr>
              <a:t>do</a:t>
            </a:r>
            <a:r>
              <a:rPr lang="en-GB" sz="2400" i="1" spc="-25" dirty="0">
                <a:solidFill>
                  <a:srgbClr val="001738"/>
                </a:solidFill>
                <a:latin typeface="Arial MT"/>
                <a:cs typeface="Arial MT"/>
              </a:rPr>
              <a:t>.</a:t>
            </a:r>
            <a:endParaRPr lang="en-GB" sz="2400" i="1" dirty="0">
              <a:latin typeface="Arial MT"/>
              <a:cs typeface="Arial MT"/>
            </a:endParaRPr>
          </a:p>
          <a:p>
            <a:pPr marL="12700" algn="r">
              <a:spcBef>
                <a:spcPts val="100"/>
              </a:spcBef>
              <a:defRPr/>
            </a:pPr>
            <a:r>
              <a:rPr sz="2400" spc="-10" dirty="0">
                <a:solidFill>
                  <a:srgbClr val="001738"/>
                </a:solidFill>
                <a:latin typeface="Arial MT"/>
                <a:cs typeface="Arial MT"/>
              </a:rPr>
              <a:t>-</a:t>
            </a:r>
            <a:r>
              <a:rPr sz="2400" dirty="0">
                <a:solidFill>
                  <a:srgbClr val="001738"/>
                </a:solidFill>
                <a:latin typeface="Arial MT"/>
                <a:cs typeface="Arial MT"/>
              </a:rPr>
              <a:t>Steve</a:t>
            </a:r>
            <a:r>
              <a:rPr sz="2400" spc="-105" dirty="0">
                <a:solidFill>
                  <a:srgbClr val="001738"/>
                </a:solidFill>
                <a:latin typeface="Arial MT"/>
                <a:cs typeface="Arial MT"/>
              </a:rPr>
              <a:t> </a:t>
            </a:r>
            <a:r>
              <a:rPr sz="2400" spc="-20" dirty="0">
                <a:solidFill>
                  <a:srgbClr val="001738"/>
                </a:solidFill>
                <a:latin typeface="Arial MT"/>
                <a:cs typeface="Arial MT"/>
              </a:rPr>
              <a:t>Jobs</a:t>
            </a:r>
            <a:endParaRPr sz="2400" dirty="0">
              <a:latin typeface="Arial MT"/>
              <a:cs typeface="Arial MT"/>
            </a:endParaRPr>
          </a:p>
        </p:txBody>
      </p:sp>
      <p:pic>
        <p:nvPicPr>
          <p:cNvPr id="19460" name="object 4">
            <a:extLst>
              <a:ext uri="{FF2B5EF4-FFF2-40B4-BE49-F238E27FC236}">
                <a16:creationId xmlns:a16="http://schemas.microsoft.com/office/drawing/2014/main" id="{55B780F7-93E8-7802-6264-886121B26A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74740" y="152401"/>
            <a:ext cx="168846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bject 5">
            <a:extLst>
              <a:ext uri="{FF2B5EF4-FFF2-40B4-BE49-F238E27FC236}">
                <a16:creationId xmlns:a16="http://schemas.microsoft.com/office/drawing/2014/main" id="{CED9F991-8488-A538-B5A0-01810528FC89}"/>
              </a:ext>
            </a:extLst>
          </p:cNvPr>
          <p:cNvSpPr txBox="1"/>
          <p:nvPr/>
        </p:nvSpPr>
        <p:spPr>
          <a:xfrm>
            <a:off x="8677276" y="1279551"/>
            <a:ext cx="1685925" cy="228909"/>
          </a:xfrm>
          <a:prstGeom prst="rect">
            <a:avLst/>
          </a:prstGeom>
        </p:spPr>
        <p:txBody>
          <a:bodyPr lIns="0" tIns="13335" rIns="0" bIns="0">
            <a:spAutoFit/>
          </a:bodyPr>
          <a:lstStyle/>
          <a:p>
            <a:pPr marL="12700">
              <a:spcBef>
                <a:spcPts val="105"/>
              </a:spcBef>
              <a:defRPr/>
            </a:pPr>
            <a:r>
              <a:rPr sz="1400" dirty="0">
                <a:solidFill>
                  <a:srgbClr val="1F2021"/>
                </a:solidFill>
                <a:latin typeface="Arial MT"/>
                <a:cs typeface="Arial MT"/>
              </a:rPr>
              <a:t>Apple</a:t>
            </a:r>
            <a:r>
              <a:rPr sz="1400" spc="-35" dirty="0">
                <a:solidFill>
                  <a:srgbClr val="1F2021"/>
                </a:solidFill>
                <a:latin typeface="Arial MT"/>
                <a:cs typeface="Arial MT"/>
              </a:rPr>
              <a:t> </a:t>
            </a:r>
            <a:r>
              <a:rPr sz="1400" spc="-10" dirty="0">
                <a:solidFill>
                  <a:srgbClr val="1F2021"/>
                </a:solidFill>
                <a:latin typeface="Arial MT"/>
                <a:cs typeface="Arial MT"/>
              </a:rPr>
              <a:t>Computer,</a:t>
            </a:r>
            <a:r>
              <a:rPr sz="1400" spc="-50" dirty="0">
                <a:solidFill>
                  <a:srgbClr val="1F2021"/>
                </a:solidFill>
                <a:latin typeface="Arial MT"/>
                <a:cs typeface="Arial MT"/>
              </a:rPr>
              <a:t> </a:t>
            </a:r>
            <a:r>
              <a:rPr sz="1400" spc="-20" dirty="0">
                <a:solidFill>
                  <a:srgbClr val="1F2021"/>
                </a:solidFill>
                <a:latin typeface="Arial MT"/>
                <a:cs typeface="Arial MT"/>
              </a:rPr>
              <a:t>Inc.</a:t>
            </a:r>
            <a:endParaRPr sz="1400" dirty="0">
              <a:latin typeface="Arial MT"/>
              <a:cs typeface="Arial MT"/>
            </a:endParaRPr>
          </a:p>
        </p:txBody>
      </p:sp>
      <p:sp>
        <p:nvSpPr>
          <p:cNvPr id="2" name="object 2">
            <a:extLst>
              <a:ext uri="{FF2B5EF4-FFF2-40B4-BE49-F238E27FC236}">
                <a16:creationId xmlns:a16="http://schemas.microsoft.com/office/drawing/2014/main" id="{6CBFD665-C8A8-CB80-5BEC-9DA0A65C2A97}"/>
              </a:ext>
            </a:extLst>
          </p:cNvPr>
          <p:cNvSpPr txBox="1">
            <a:spLocks noChangeArrowheads="1"/>
          </p:cNvSpPr>
          <p:nvPr/>
        </p:nvSpPr>
        <p:spPr>
          <a:xfrm>
            <a:off x="1905000" y="635094"/>
            <a:ext cx="6076950" cy="382156"/>
          </a:xfrm>
          <a:prstGeom prst="rect">
            <a:avLst/>
          </a:prstGeom>
        </p:spPr>
        <p:txBody>
          <a:bodyPr wrap="square" lIns="0" tIns="12700" rIns="0" bIns="0">
            <a:sp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marL="266700" indent="-180975" algn="l">
              <a:spcBef>
                <a:spcPts val="100"/>
              </a:spcBef>
            </a:pPr>
            <a:r>
              <a:rPr lang="en-US" altLang="en-US" sz="2400" b="1" dirty="0">
                <a:solidFill>
                  <a:srgbClr val="001738"/>
                </a:solidFill>
                <a:highlight>
                  <a:srgbClr val="FFFF00"/>
                </a:highlight>
                <a:latin typeface="Arial" panose="020B0604020202020204" pitchFamily="34" charset="0"/>
                <a:cs typeface="Arial" panose="020B0604020202020204" pitchFamily="34" charset="0"/>
              </a:rPr>
              <a:t>What do you think about this statement? </a:t>
            </a:r>
          </a:p>
        </p:txBody>
      </p:sp>
      <p:sp>
        <p:nvSpPr>
          <p:cNvPr id="4" name="object 2">
            <a:extLst>
              <a:ext uri="{FF2B5EF4-FFF2-40B4-BE49-F238E27FC236}">
                <a16:creationId xmlns:a16="http://schemas.microsoft.com/office/drawing/2014/main" id="{10E74FDD-0677-D61B-0700-9B25D77ED173}"/>
              </a:ext>
            </a:extLst>
          </p:cNvPr>
          <p:cNvSpPr txBox="1">
            <a:spLocks noChangeArrowheads="1"/>
          </p:cNvSpPr>
          <p:nvPr/>
        </p:nvSpPr>
        <p:spPr>
          <a:xfrm>
            <a:off x="4343400" y="4005309"/>
            <a:ext cx="6076950" cy="1146468"/>
          </a:xfrm>
          <a:prstGeom prst="rect">
            <a:avLst/>
          </a:prstGeom>
        </p:spPr>
        <p:txBody>
          <a:bodyPr wrap="square" lIns="0" tIns="12700" rIns="0" bIns="0">
            <a:sp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marL="266700" indent="-180975">
              <a:spcBef>
                <a:spcPts val="100"/>
              </a:spcBef>
            </a:pPr>
            <a:r>
              <a:rPr lang="en-US" altLang="en-US" sz="2400" b="1" dirty="0">
                <a:solidFill>
                  <a:srgbClr val="001738"/>
                </a:solidFill>
                <a:highlight>
                  <a:srgbClr val="FFFF00"/>
                </a:highlight>
                <a:latin typeface="Arial" panose="020B0604020202020204" pitchFamily="34" charset="0"/>
                <a:cs typeface="Arial" panose="020B0604020202020204" pitchFamily="34" charset="0"/>
              </a:rPr>
              <a:t>Do you agree/ Not?</a:t>
            </a:r>
          </a:p>
          <a:p>
            <a:pPr marL="266700" indent="-180975">
              <a:spcBef>
                <a:spcPts val="100"/>
              </a:spcBef>
            </a:pPr>
            <a:r>
              <a:rPr lang="en-US" altLang="en-US" sz="2400" b="1" dirty="0">
                <a:solidFill>
                  <a:srgbClr val="001738"/>
                </a:solidFill>
                <a:highlight>
                  <a:srgbClr val="FFFF00"/>
                </a:highlight>
                <a:latin typeface="Arial" panose="020B0604020202020204" pitchFamily="34" charset="0"/>
                <a:cs typeface="Arial" panose="020B0604020202020204" pitchFamily="34" charset="0"/>
              </a:rPr>
              <a:t>Can you give an example of </a:t>
            </a:r>
          </a:p>
          <a:p>
            <a:pPr marL="266700" indent="-180975">
              <a:spcBef>
                <a:spcPts val="100"/>
              </a:spcBef>
            </a:pPr>
            <a:r>
              <a:rPr lang="en-US" altLang="en-US" sz="2400" b="1" dirty="0">
                <a:solidFill>
                  <a:srgbClr val="001738"/>
                </a:solidFill>
                <a:highlight>
                  <a:srgbClr val="FFFF00"/>
                </a:highlight>
                <a:latin typeface="Arial" panose="020B0604020202020204" pitchFamily="34" charset="0"/>
                <a:cs typeface="Arial" panose="020B0604020202020204" pitchFamily="34" charset="0"/>
              </a:rPr>
              <a:t>‘crazy’ people who change the world?</a:t>
            </a:r>
          </a:p>
        </p:txBody>
      </p:sp>
    </p:spTree>
    <p:extLst>
      <p:ext uri="{BB962C8B-B14F-4D97-AF65-F5344CB8AC3E}">
        <p14:creationId xmlns:p14="http://schemas.microsoft.com/office/powerpoint/2010/main" val="33472602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object 2">
            <a:extLst>
              <a:ext uri="{FF2B5EF4-FFF2-40B4-BE49-F238E27FC236}">
                <a16:creationId xmlns:a16="http://schemas.microsoft.com/office/drawing/2014/main" id="{A64711A3-C8E3-D6FF-C76C-1446047B98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8310" y="1295401"/>
            <a:ext cx="5039590" cy="3464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bject 2">
            <a:extLst>
              <a:ext uri="{FF2B5EF4-FFF2-40B4-BE49-F238E27FC236}">
                <a16:creationId xmlns:a16="http://schemas.microsoft.com/office/drawing/2014/main" id="{5F28FF5E-11BD-0D6A-8B6F-1737C683AE01}"/>
              </a:ext>
            </a:extLst>
          </p:cNvPr>
          <p:cNvSpPr txBox="1">
            <a:spLocks noChangeArrowheads="1"/>
          </p:cNvSpPr>
          <p:nvPr/>
        </p:nvSpPr>
        <p:spPr>
          <a:xfrm>
            <a:off x="1905000" y="635094"/>
            <a:ext cx="7696200" cy="382156"/>
          </a:xfrm>
          <a:prstGeom prst="rect">
            <a:avLst/>
          </a:prstGeom>
        </p:spPr>
        <p:txBody>
          <a:bodyPr wrap="square" lIns="0" tIns="12700" rIns="0" bIns="0">
            <a:sp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marL="266700" indent="-180975" algn="l">
              <a:spcBef>
                <a:spcPts val="100"/>
              </a:spcBef>
            </a:pPr>
            <a:r>
              <a:rPr lang="en-US" altLang="en-US" sz="2400" b="1" dirty="0">
                <a:solidFill>
                  <a:srgbClr val="001738"/>
                </a:solidFill>
                <a:highlight>
                  <a:srgbClr val="FFFF00"/>
                </a:highlight>
                <a:latin typeface="Arial" panose="020B0604020202020204" pitchFamily="34" charset="0"/>
                <a:cs typeface="Arial" panose="020B0604020202020204" pitchFamily="34" charset="0"/>
              </a:rPr>
              <a:t>What do you know about Behaviour engineering? </a:t>
            </a:r>
          </a:p>
        </p:txBody>
      </p:sp>
      <p:sp>
        <p:nvSpPr>
          <p:cNvPr id="3" name="object 2">
            <a:extLst>
              <a:ext uri="{FF2B5EF4-FFF2-40B4-BE49-F238E27FC236}">
                <a16:creationId xmlns:a16="http://schemas.microsoft.com/office/drawing/2014/main" id="{516A5C4D-E878-5BA0-C236-B8692155C3B5}"/>
              </a:ext>
            </a:extLst>
          </p:cNvPr>
          <p:cNvSpPr txBox="1">
            <a:spLocks noChangeArrowheads="1"/>
          </p:cNvSpPr>
          <p:nvPr/>
        </p:nvSpPr>
        <p:spPr>
          <a:xfrm>
            <a:off x="6346190" y="2514601"/>
            <a:ext cx="4114800" cy="628377"/>
          </a:xfrm>
          <a:prstGeom prst="rect">
            <a:avLst/>
          </a:prstGeom>
        </p:spPr>
        <p:txBody>
          <a:bodyPr wrap="square" lIns="0" tIns="12700" rIns="0" bIns="0">
            <a:sp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marL="266700" indent="-180975" algn="l">
              <a:spcBef>
                <a:spcPts val="100"/>
              </a:spcBef>
            </a:pPr>
            <a:r>
              <a:rPr lang="en-US" altLang="en-US" sz="2000" b="1" dirty="0">
                <a:solidFill>
                  <a:srgbClr val="001738"/>
                </a:solidFill>
                <a:highlight>
                  <a:srgbClr val="FFFF00"/>
                </a:highlight>
                <a:latin typeface="Arial" panose="020B0604020202020204" pitchFamily="34" charset="0"/>
                <a:cs typeface="Arial" panose="020B0604020202020204" pitchFamily="34" charset="0"/>
              </a:rPr>
              <a:t>Do you think creativity can be learned/modified/programmed?</a:t>
            </a:r>
          </a:p>
        </p:txBody>
      </p:sp>
    </p:spTree>
    <p:extLst>
      <p:ext uri="{BB962C8B-B14F-4D97-AF65-F5344CB8AC3E}">
        <p14:creationId xmlns:p14="http://schemas.microsoft.com/office/powerpoint/2010/main" val="35790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object 2">
            <a:extLst>
              <a:ext uri="{FF2B5EF4-FFF2-40B4-BE49-F238E27FC236}">
                <a16:creationId xmlns:a16="http://schemas.microsoft.com/office/drawing/2014/main" id="{17DEE77F-4974-532C-893C-3ED5A45156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706332"/>
            <a:ext cx="2459608" cy="424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object 3">
            <a:extLst>
              <a:ext uri="{FF2B5EF4-FFF2-40B4-BE49-F238E27FC236}">
                <a16:creationId xmlns:a16="http://schemas.microsoft.com/office/drawing/2014/main" id="{A8820C64-EE13-62C8-0538-DAA5D2A5F025}"/>
              </a:ext>
            </a:extLst>
          </p:cNvPr>
          <p:cNvSpPr txBox="1">
            <a:spLocks noChangeArrowheads="1"/>
          </p:cNvSpPr>
          <p:nvPr/>
        </p:nvSpPr>
        <p:spPr bwMode="auto">
          <a:xfrm>
            <a:off x="3363404" y="2027462"/>
            <a:ext cx="6802438" cy="887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spcBef>
                <a:spcPts val="100"/>
              </a:spcBef>
              <a:buNone/>
            </a:pPr>
            <a:r>
              <a:rPr lang="en-US" altLang="en-US" sz="2800" b="1" dirty="0">
                <a:latin typeface="Arial" panose="020B0604020202020204" pitchFamily="34" charset="0"/>
                <a:cs typeface="Arial" panose="020B0604020202020204" pitchFamily="34" charset="0"/>
              </a:rPr>
              <a:t>The problem with quality:</a:t>
            </a:r>
            <a:endParaRPr lang="en-US" altLang="en-US" sz="2800" dirty="0">
              <a:solidFill>
                <a:srgbClr val="006FC0"/>
              </a:solidFill>
              <a:latin typeface="Arial MT"/>
              <a:ea typeface="Arial MT"/>
              <a:cs typeface="Arial MT"/>
            </a:endParaRPr>
          </a:p>
          <a:p>
            <a:pPr algn="r">
              <a:spcBef>
                <a:spcPts val="100"/>
              </a:spcBef>
              <a:buNone/>
            </a:pPr>
            <a:r>
              <a:rPr lang="en-US" altLang="en-US" sz="2800" dirty="0">
                <a:solidFill>
                  <a:srgbClr val="006FC0"/>
                </a:solidFill>
                <a:latin typeface="Arial MT"/>
                <a:ea typeface="Arial MT"/>
                <a:cs typeface="Arial MT"/>
              </a:rPr>
              <a:t>Suppression of creativity &amp; innovation</a:t>
            </a:r>
            <a:endParaRPr lang="en-US" altLang="en-US" sz="2800" dirty="0">
              <a:latin typeface="Arial MT"/>
              <a:ea typeface="Arial MT"/>
              <a:cs typeface="Arial MT"/>
            </a:endParaRPr>
          </a:p>
        </p:txBody>
      </p:sp>
      <p:sp>
        <p:nvSpPr>
          <p:cNvPr id="2" name="object 2">
            <a:extLst>
              <a:ext uri="{FF2B5EF4-FFF2-40B4-BE49-F238E27FC236}">
                <a16:creationId xmlns:a16="http://schemas.microsoft.com/office/drawing/2014/main" id="{8D035DF2-939A-F9DF-007B-0C711049C2EA}"/>
              </a:ext>
            </a:extLst>
          </p:cNvPr>
          <p:cNvSpPr txBox="1">
            <a:spLocks noChangeArrowheads="1"/>
          </p:cNvSpPr>
          <p:nvPr/>
        </p:nvSpPr>
        <p:spPr>
          <a:xfrm>
            <a:off x="4305236" y="3915414"/>
            <a:ext cx="5860606" cy="641201"/>
          </a:xfrm>
          <a:prstGeom prst="rect">
            <a:avLst/>
          </a:prstGeom>
        </p:spPr>
        <p:txBody>
          <a:bodyPr wrap="square" lIns="0" tIns="12700" rIns="0" bIns="0">
            <a:sp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marL="266700" indent="-180975">
              <a:spcBef>
                <a:spcPts val="100"/>
              </a:spcBef>
            </a:pPr>
            <a:r>
              <a:rPr lang="en-US" altLang="en-US" sz="2000" b="1" dirty="0">
                <a:solidFill>
                  <a:srgbClr val="001738"/>
                </a:solidFill>
                <a:highlight>
                  <a:srgbClr val="FFFF00"/>
                </a:highlight>
                <a:latin typeface="Arial" panose="020B0604020202020204" pitchFamily="34" charset="0"/>
                <a:cs typeface="Arial" panose="020B0604020202020204" pitchFamily="34" charset="0"/>
              </a:rPr>
              <a:t>What do you think about the statement above?</a:t>
            </a:r>
          </a:p>
          <a:p>
            <a:pPr marL="266700" indent="-180975">
              <a:spcBef>
                <a:spcPts val="100"/>
              </a:spcBef>
            </a:pPr>
            <a:r>
              <a:rPr lang="en-US" altLang="en-US" sz="2000" b="1" dirty="0">
                <a:solidFill>
                  <a:srgbClr val="001738"/>
                </a:solidFill>
                <a:highlight>
                  <a:srgbClr val="FFFF00"/>
                </a:highlight>
                <a:latin typeface="Arial" panose="020B0604020202020204" pitchFamily="34" charset="0"/>
                <a:cs typeface="Arial" panose="020B0604020202020204" pitchFamily="34" charset="0"/>
              </a:rPr>
              <a:t>Agree/ not? </a:t>
            </a:r>
          </a:p>
        </p:txBody>
      </p:sp>
    </p:spTree>
    <p:extLst>
      <p:ext uri="{BB962C8B-B14F-4D97-AF65-F5344CB8AC3E}">
        <p14:creationId xmlns:p14="http://schemas.microsoft.com/office/powerpoint/2010/main" val="2377157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object 2">
            <a:extLst>
              <a:ext uri="{FF2B5EF4-FFF2-40B4-BE49-F238E27FC236}">
                <a16:creationId xmlns:a16="http://schemas.microsoft.com/office/drawing/2014/main" id="{185EDFFC-3EC4-3B98-A75F-885B43AF620B}"/>
              </a:ext>
            </a:extLst>
          </p:cNvPr>
          <p:cNvSpPr txBox="1">
            <a:spLocks noChangeArrowheads="1"/>
          </p:cNvSpPr>
          <p:nvPr/>
        </p:nvSpPr>
        <p:spPr bwMode="auto">
          <a:xfrm>
            <a:off x="5791200" y="3429000"/>
            <a:ext cx="5775008" cy="1823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139700" indent="-1270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None/>
            </a:pPr>
            <a:r>
              <a:rPr lang="en-US" altLang="en-US" sz="2400" dirty="0">
                <a:solidFill>
                  <a:srgbClr val="002B45"/>
                </a:solidFill>
                <a:latin typeface="Arial MT"/>
                <a:ea typeface="Arial MT"/>
                <a:cs typeface="Arial MT"/>
              </a:rPr>
              <a:t>I am a surgeon who studies creativity, and I have never had a patient tell me that </a:t>
            </a:r>
          </a:p>
          <a:p>
            <a:pPr>
              <a:spcBef>
                <a:spcPts val="100"/>
              </a:spcBef>
              <a:buNone/>
            </a:pPr>
            <a:r>
              <a:rPr lang="en-US" altLang="en-US" sz="2400" b="1" i="1" dirty="0">
                <a:solidFill>
                  <a:srgbClr val="002B45"/>
                </a:solidFill>
                <a:latin typeface="Arial MT"/>
                <a:ea typeface="Arial MT"/>
                <a:cs typeface="Arial MT"/>
              </a:rPr>
              <a:t>"I really want you to be creative during surgery</a:t>
            </a:r>
            <a:r>
              <a:rPr lang="en-US" altLang="en-US" sz="2000" b="1" i="1" dirty="0">
                <a:solidFill>
                  <a:srgbClr val="002B45"/>
                </a:solidFill>
                <a:latin typeface="Arial MT"/>
                <a:ea typeface="Arial MT"/>
                <a:cs typeface="Arial MT"/>
              </a:rPr>
              <a:t>“</a:t>
            </a:r>
          </a:p>
          <a:p>
            <a:pPr algn="r">
              <a:spcBef>
                <a:spcPts val="100"/>
              </a:spcBef>
              <a:buNone/>
            </a:pPr>
            <a:r>
              <a:rPr lang="en-US" altLang="en-US" sz="2000" dirty="0">
                <a:solidFill>
                  <a:srgbClr val="002B45"/>
                </a:solidFill>
                <a:latin typeface="Arial MT"/>
                <a:ea typeface="Arial MT"/>
                <a:cs typeface="Arial MT"/>
              </a:rPr>
              <a:t>Charles Limb</a:t>
            </a:r>
            <a:endParaRPr lang="en-US" altLang="en-US" sz="2000" dirty="0">
              <a:latin typeface="Arial MT"/>
              <a:ea typeface="Arial MT"/>
              <a:cs typeface="Arial MT"/>
            </a:endParaRPr>
          </a:p>
        </p:txBody>
      </p:sp>
      <p:grpSp>
        <p:nvGrpSpPr>
          <p:cNvPr id="22531" name="object 3">
            <a:extLst>
              <a:ext uri="{FF2B5EF4-FFF2-40B4-BE49-F238E27FC236}">
                <a16:creationId xmlns:a16="http://schemas.microsoft.com/office/drawing/2014/main" id="{AA627CCD-7040-ABD9-020D-100E6503F530}"/>
              </a:ext>
            </a:extLst>
          </p:cNvPr>
          <p:cNvGrpSpPr>
            <a:grpSpLocks/>
          </p:cNvGrpSpPr>
          <p:nvPr/>
        </p:nvGrpSpPr>
        <p:grpSpPr bwMode="auto">
          <a:xfrm>
            <a:off x="1143000" y="1524000"/>
            <a:ext cx="3429000" cy="3124200"/>
            <a:chOff x="1981200" y="304800"/>
            <a:chExt cx="5943600" cy="4628515"/>
          </a:xfrm>
        </p:grpSpPr>
        <p:pic>
          <p:nvPicPr>
            <p:cNvPr id="22532" name="object 4">
              <a:extLst>
                <a:ext uri="{FF2B5EF4-FFF2-40B4-BE49-F238E27FC236}">
                  <a16:creationId xmlns:a16="http://schemas.microsoft.com/office/drawing/2014/main" id="{837520F6-9005-2674-D601-6FD97B1887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304800"/>
              <a:ext cx="5913882" cy="4442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object 5">
              <a:extLst>
                <a:ext uri="{FF2B5EF4-FFF2-40B4-BE49-F238E27FC236}">
                  <a16:creationId xmlns:a16="http://schemas.microsoft.com/office/drawing/2014/main" id="{89041619-592F-409E-78ED-C80B74CE57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300" y="4722876"/>
              <a:ext cx="952500" cy="21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1508" name="object 4">
            <a:extLst>
              <a:ext uri="{FF2B5EF4-FFF2-40B4-BE49-F238E27FC236}">
                <a16:creationId xmlns:a16="http://schemas.microsoft.com/office/drawing/2014/main" id="{8E2630E3-11DA-803A-D8CC-5CB5C3F16191}"/>
              </a:ext>
            </a:extLst>
          </p:cNvPr>
          <p:cNvSpPr txBox="1">
            <a:spLocks noChangeArrowheads="1"/>
          </p:cNvSpPr>
          <p:nvPr/>
        </p:nvSpPr>
        <p:spPr bwMode="auto">
          <a:xfrm>
            <a:off x="5393214" y="649402"/>
            <a:ext cx="6570979" cy="874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algn="ctr">
              <a:spcBef>
                <a:spcPts val="0"/>
              </a:spcBef>
              <a:buNone/>
            </a:pPr>
            <a:r>
              <a:rPr lang="en-US" altLang="en-US" sz="2800" b="1" dirty="0">
                <a:latin typeface="Arial" panose="020B0604020202020204" pitchFamily="34" charset="0"/>
                <a:cs typeface="Arial" panose="020B0604020202020204" pitchFamily="34" charset="0"/>
              </a:rPr>
              <a:t>The example of a trade-off </a:t>
            </a:r>
          </a:p>
          <a:p>
            <a:pPr marL="0" algn="ctr">
              <a:spcBef>
                <a:spcPts val="0"/>
              </a:spcBef>
              <a:buNone/>
            </a:pPr>
            <a:r>
              <a:rPr lang="en-US" altLang="en-US" sz="2800" b="1" dirty="0">
                <a:latin typeface="Arial" panose="020B0604020202020204" pitchFamily="34" charset="0"/>
                <a:cs typeface="Arial" panose="020B0604020202020204" pitchFamily="34" charset="0"/>
              </a:rPr>
              <a:t>between Quality and Creativity</a:t>
            </a:r>
            <a:endParaRPr lang="en-US"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58961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2F971EE0-39D8-9E95-56FE-C8CEB6A7B716}"/>
              </a:ext>
            </a:extLst>
          </p:cNvPr>
          <p:cNvSpPr txBox="1"/>
          <p:nvPr/>
        </p:nvSpPr>
        <p:spPr>
          <a:xfrm>
            <a:off x="4443414" y="1754187"/>
            <a:ext cx="2860675" cy="450850"/>
          </a:xfrm>
          <a:prstGeom prst="rect">
            <a:avLst/>
          </a:prstGeom>
        </p:spPr>
        <p:txBody>
          <a:bodyPr lIns="0" tIns="12065" rIns="0" bIns="0">
            <a:spAutoFit/>
          </a:bodyPr>
          <a:lstStyle/>
          <a:p>
            <a:pPr marL="12700">
              <a:spcBef>
                <a:spcPts val="95"/>
              </a:spcBef>
              <a:defRPr/>
            </a:pPr>
            <a:r>
              <a:rPr sz="2800" dirty="0">
                <a:solidFill>
                  <a:srgbClr val="9F9F9F"/>
                </a:solidFill>
                <a:latin typeface="Comic Sans MS"/>
                <a:cs typeface="Comic Sans MS"/>
              </a:rPr>
              <a:t>quality</a:t>
            </a:r>
            <a:r>
              <a:rPr sz="2800" spc="-80" dirty="0">
                <a:solidFill>
                  <a:srgbClr val="9F9F9F"/>
                </a:solidFill>
                <a:latin typeface="Comic Sans MS"/>
                <a:cs typeface="Comic Sans MS"/>
              </a:rPr>
              <a:t> </a:t>
            </a:r>
            <a:r>
              <a:rPr sz="2800" spc="-10" dirty="0">
                <a:solidFill>
                  <a:srgbClr val="9F9F9F"/>
                </a:solidFill>
                <a:latin typeface="Comic Sans MS"/>
                <a:cs typeface="Comic Sans MS"/>
              </a:rPr>
              <a:t>assurance</a:t>
            </a:r>
            <a:endParaRPr sz="2800" dirty="0">
              <a:latin typeface="Comic Sans MS"/>
              <a:cs typeface="Comic Sans MS"/>
            </a:endParaRPr>
          </a:p>
        </p:txBody>
      </p:sp>
      <p:sp>
        <p:nvSpPr>
          <p:cNvPr id="3" name="object 3">
            <a:extLst>
              <a:ext uri="{FF2B5EF4-FFF2-40B4-BE49-F238E27FC236}">
                <a16:creationId xmlns:a16="http://schemas.microsoft.com/office/drawing/2014/main" id="{449BB25E-5E55-7283-9E1F-7E5585EB131B}"/>
              </a:ext>
            </a:extLst>
          </p:cNvPr>
          <p:cNvSpPr txBox="1">
            <a:spLocks noGrp="1"/>
          </p:cNvSpPr>
          <p:nvPr>
            <p:ph type="title"/>
          </p:nvPr>
        </p:nvSpPr>
        <p:spPr>
          <a:xfrm>
            <a:off x="4210051" y="2368865"/>
            <a:ext cx="3330575" cy="689932"/>
          </a:xfrm>
        </p:spPr>
        <p:txBody>
          <a:bodyPr vert="horz" wrap="square" lIns="0" tIns="12700" rIns="0" bIns="0" numCol="1" rtlCol="0" anchor="ctr" anchorCtr="0" compatLnSpc="1">
            <a:prstTxWarp prst="textNoShape">
              <a:avLst/>
            </a:prstTxWarp>
            <a:spAutoFit/>
          </a:bodyPr>
          <a:lstStyle/>
          <a:p>
            <a:pPr marL="12700">
              <a:spcBef>
                <a:spcPts val="100"/>
              </a:spcBef>
              <a:defRPr/>
            </a:pPr>
            <a:r>
              <a:rPr spc="-10" dirty="0">
                <a:solidFill>
                  <a:srgbClr val="9F9F9F"/>
                </a:solidFill>
                <a:latin typeface="Comic Sans MS"/>
                <a:cs typeface="Comic Sans MS"/>
              </a:rPr>
              <a:t>stabilizing</a:t>
            </a:r>
          </a:p>
        </p:txBody>
      </p:sp>
      <p:sp>
        <p:nvSpPr>
          <p:cNvPr id="4" name="object 4">
            <a:extLst>
              <a:ext uri="{FF2B5EF4-FFF2-40B4-BE49-F238E27FC236}">
                <a16:creationId xmlns:a16="http://schemas.microsoft.com/office/drawing/2014/main" id="{77667DF2-4E76-F0D7-228C-7E6FDFADD206}"/>
              </a:ext>
            </a:extLst>
          </p:cNvPr>
          <p:cNvSpPr txBox="1"/>
          <p:nvPr/>
        </p:nvSpPr>
        <p:spPr>
          <a:xfrm>
            <a:off x="7573964" y="3328988"/>
            <a:ext cx="168275" cy="466794"/>
          </a:xfrm>
          <a:prstGeom prst="rect">
            <a:avLst/>
          </a:prstGeom>
        </p:spPr>
        <p:txBody>
          <a:bodyPr lIns="0" tIns="35560" rIns="0" bIns="0">
            <a:spAutoFit/>
          </a:bodyPr>
          <a:lstStyle/>
          <a:p>
            <a:pPr>
              <a:spcBef>
                <a:spcPts val="280"/>
              </a:spcBef>
              <a:defRPr/>
            </a:pPr>
            <a:r>
              <a:rPr sz="2800" spc="-55" dirty="0">
                <a:solidFill>
                  <a:srgbClr val="003970"/>
                </a:solidFill>
                <a:latin typeface="Comic Sans MS"/>
                <a:cs typeface="Comic Sans MS"/>
              </a:rPr>
              <a:t>t</a:t>
            </a:r>
            <a:endParaRPr sz="2800">
              <a:latin typeface="Comic Sans MS"/>
              <a:cs typeface="Comic Sans MS"/>
            </a:endParaRPr>
          </a:p>
        </p:txBody>
      </p:sp>
      <p:sp>
        <p:nvSpPr>
          <p:cNvPr id="5" name="object 5">
            <a:extLst>
              <a:ext uri="{FF2B5EF4-FFF2-40B4-BE49-F238E27FC236}">
                <a16:creationId xmlns:a16="http://schemas.microsoft.com/office/drawing/2014/main" id="{29AD93AE-0D8F-9C83-DF18-C7BFD5FC1A0C}"/>
              </a:ext>
            </a:extLst>
          </p:cNvPr>
          <p:cNvSpPr txBox="1"/>
          <p:nvPr/>
        </p:nvSpPr>
        <p:spPr>
          <a:xfrm>
            <a:off x="4235450" y="3986212"/>
            <a:ext cx="3379788" cy="1258888"/>
          </a:xfrm>
          <a:prstGeom prst="rect">
            <a:avLst/>
          </a:prstGeom>
        </p:spPr>
        <p:txBody>
          <a:bodyPr lIns="0" tIns="12065" rIns="0" bIns="0">
            <a:spAutoFit/>
          </a:bodyPr>
          <a:lstStyle/>
          <a:p>
            <a:pPr marL="12700">
              <a:lnSpc>
                <a:spcPts val="3295"/>
              </a:lnSpc>
              <a:spcBef>
                <a:spcPts val="95"/>
              </a:spcBef>
              <a:defRPr/>
            </a:pPr>
            <a:r>
              <a:rPr sz="2800" dirty="0">
                <a:solidFill>
                  <a:srgbClr val="003970"/>
                </a:solidFill>
                <a:latin typeface="Comic Sans MS"/>
                <a:cs typeface="Comic Sans MS"/>
              </a:rPr>
              <a:t>process</a:t>
            </a:r>
            <a:r>
              <a:rPr sz="2800" spc="-95" dirty="0">
                <a:solidFill>
                  <a:srgbClr val="003970"/>
                </a:solidFill>
                <a:latin typeface="Comic Sans MS"/>
                <a:cs typeface="Comic Sans MS"/>
              </a:rPr>
              <a:t> </a:t>
            </a:r>
            <a:r>
              <a:rPr sz="2800" spc="-10" dirty="0">
                <a:solidFill>
                  <a:srgbClr val="003970"/>
                </a:solidFill>
                <a:latin typeface="Comic Sans MS"/>
                <a:cs typeface="Comic Sans MS"/>
              </a:rPr>
              <a:t>improvemen</a:t>
            </a:r>
            <a:endParaRPr sz="2800" dirty="0">
              <a:latin typeface="Comic Sans MS"/>
              <a:cs typeface="Comic Sans MS"/>
            </a:endParaRPr>
          </a:p>
          <a:p>
            <a:pPr marL="152400">
              <a:lnSpc>
                <a:spcPts val="6415"/>
              </a:lnSpc>
              <a:defRPr/>
            </a:pPr>
            <a:r>
              <a:rPr sz="5400" b="1" spc="-10" dirty="0">
                <a:solidFill>
                  <a:srgbClr val="003970"/>
                </a:solidFill>
                <a:latin typeface="Comic Sans MS"/>
                <a:cs typeface="Comic Sans MS"/>
              </a:rPr>
              <a:t>disruptive</a:t>
            </a:r>
            <a:endParaRPr sz="5400" dirty="0">
              <a:latin typeface="Comic Sans MS"/>
              <a:cs typeface="Comic Sans MS"/>
            </a:endParaRPr>
          </a:p>
        </p:txBody>
      </p:sp>
      <p:pic>
        <p:nvPicPr>
          <p:cNvPr id="23558" name="object 6">
            <a:extLst>
              <a:ext uri="{FF2B5EF4-FFF2-40B4-BE49-F238E27FC236}">
                <a16:creationId xmlns:a16="http://schemas.microsoft.com/office/drawing/2014/main" id="{BDD16E14-6624-492C-8425-C6EE98FD69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1" y="1676400"/>
            <a:ext cx="2746375" cy="393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9" name="object 7">
            <a:extLst>
              <a:ext uri="{FF2B5EF4-FFF2-40B4-BE49-F238E27FC236}">
                <a16:creationId xmlns:a16="http://schemas.microsoft.com/office/drawing/2014/main" id="{1946029C-8BD9-5535-F01B-21E311F116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9226" y="1790700"/>
            <a:ext cx="2760663" cy="3643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0" name="object 8">
            <a:extLst>
              <a:ext uri="{FF2B5EF4-FFF2-40B4-BE49-F238E27FC236}">
                <a16:creationId xmlns:a16="http://schemas.microsoft.com/office/drawing/2014/main" id="{0B4C62A7-9039-6307-F3BE-3FB64B370F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40850" y="4856163"/>
            <a:ext cx="831850" cy="13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bject 4">
            <a:extLst>
              <a:ext uri="{FF2B5EF4-FFF2-40B4-BE49-F238E27FC236}">
                <a16:creationId xmlns:a16="http://schemas.microsoft.com/office/drawing/2014/main" id="{783909E4-BBC9-9DED-9055-24538638D3CB}"/>
              </a:ext>
            </a:extLst>
          </p:cNvPr>
          <p:cNvSpPr txBox="1">
            <a:spLocks noChangeArrowheads="1"/>
          </p:cNvSpPr>
          <p:nvPr/>
        </p:nvSpPr>
        <p:spPr bwMode="auto">
          <a:xfrm>
            <a:off x="2438400" y="195263"/>
            <a:ext cx="7620000" cy="874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algn="ctr">
              <a:spcBef>
                <a:spcPts val="0"/>
              </a:spcBef>
              <a:buNone/>
            </a:pPr>
            <a:r>
              <a:rPr lang="en-US" altLang="en-US" sz="2800" b="1" dirty="0">
                <a:highlight>
                  <a:srgbClr val="FFFF00"/>
                </a:highlight>
                <a:latin typeface="Arial" panose="020B0604020202020204" pitchFamily="34" charset="0"/>
                <a:cs typeface="Arial" panose="020B0604020202020204" pitchFamily="34" charset="0"/>
              </a:rPr>
              <a:t>Which one will be your priority: </a:t>
            </a:r>
          </a:p>
          <a:p>
            <a:pPr marL="0" algn="ctr">
              <a:spcBef>
                <a:spcPts val="0"/>
              </a:spcBef>
              <a:buNone/>
            </a:pPr>
            <a:r>
              <a:rPr lang="en-US" altLang="en-US" sz="2800" b="1" dirty="0">
                <a:highlight>
                  <a:srgbClr val="FFFF00"/>
                </a:highlight>
                <a:latin typeface="Arial" panose="020B0604020202020204" pitchFamily="34" charset="0"/>
                <a:cs typeface="Arial" panose="020B0604020202020204" pitchFamily="34" charset="0"/>
              </a:rPr>
              <a:t>quality assurance or process improvement?</a:t>
            </a:r>
            <a:endParaRPr lang="en-US" altLang="en-US" sz="2800" dirty="0">
              <a:highlight>
                <a:srgbClr val="FFFF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8206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391A9-04EE-B956-FA91-33CCFD0EECD0}"/>
            </a:ext>
          </a:extLst>
        </p:cNvPr>
        <p:cNvGrpSpPr/>
        <p:nvPr/>
      </p:nvGrpSpPr>
      <p:grpSpPr>
        <a:xfrm>
          <a:off x="0" y="0"/>
          <a:ext cx="0" cy="0"/>
          <a:chOff x="0" y="0"/>
          <a:chExt cx="0" cy="0"/>
        </a:xfrm>
      </p:grpSpPr>
      <p:pic>
        <p:nvPicPr>
          <p:cNvPr id="21506" name="object 2">
            <a:extLst>
              <a:ext uri="{FF2B5EF4-FFF2-40B4-BE49-F238E27FC236}">
                <a16:creationId xmlns:a16="http://schemas.microsoft.com/office/drawing/2014/main" id="{9B47D50B-DD52-ABCB-5E75-8B1E093E15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600" y="1447800"/>
            <a:ext cx="2459608" cy="424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bject 2">
            <a:extLst>
              <a:ext uri="{FF2B5EF4-FFF2-40B4-BE49-F238E27FC236}">
                <a16:creationId xmlns:a16="http://schemas.microsoft.com/office/drawing/2014/main" id="{B5779878-03B9-1838-262F-2176865F5A7F}"/>
              </a:ext>
            </a:extLst>
          </p:cNvPr>
          <p:cNvSpPr txBox="1">
            <a:spLocks noChangeArrowheads="1"/>
          </p:cNvSpPr>
          <p:nvPr/>
        </p:nvSpPr>
        <p:spPr>
          <a:xfrm>
            <a:off x="4287491" y="2438401"/>
            <a:ext cx="5860606" cy="1687641"/>
          </a:xfrm>
          <a:prstGeom prst="rect">
            <a:avLst/>
          </a:prstGeom>
        </p:spPr>
        <p:txBody>
          <a:bodyPr wrap="square" lIns="0" tIns="12700" rIns="0" bIns="0">
            <a:sp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marL="266700" indent="-180975" algn="l">
              <a:spcBef>
                <a:spcPts val="100"/>
              </a:spcBef>
            </a:pPr>
            <a:r>
              <a:rPr lang="en-US" altLang="en-US" sz="3200" b="1" dirty="0">
                <a:solidFill>
                  <a:srgbClr val="001738"/>
                </a:solidFill>
                <a:latin typeface="Arial" panose="020B0604020202020204" pitchFamily="34" charset="0"/>
                <a:cs typeface="Arial" panose="020B0604020202020204" pitchFamily="34" charset="0"/>
              </a:rPr>
              <a:t>In Summary:</a:t>
            </a:r>
          </a:p>
          <a:p>
            <a:pPr marL="266700" indent="-180975">
              <a:spcBef>
                <a:spcPts val="100"/>
              </a:spcBef>
            </a:pPr>
            <a:r>
              <a:rPr lang="en-US" altLang="en-US" sz="3600" b="1" dirty="0">
                <a:solidFill>
                  <a:srgbClr val="001738"/>
                </a:solidFill>
                <a:highlight>
                  <a:srgbClr val="FFFF00"/>
                </a:highlight>
                <a:latin typeface="Arial" panose="020B0604020202020204" pitchFamily="34" charset="0"/>
                <a:cs typeface="Arial" panose="020B0604020202020204" pitchFamily="34" charset="0"/>
              </a:rPr>
              <a:t>Should we prioritise quality or creativity?</a:t>
            </a:r>
          </a:p>
        </p:txBody>
      </p:sp>
      <p:sp>
        <p:nvSpPr>
          <p:cNvPr id="3" name="object 4">
            <a:extLst>
              <a:ext uri="{FF2B5EF4-FFF2-40B4-BE49-F238E27FC236}">
                <a16:creationId xmlns:a16="http://schemas.microsoft.com/office/drawing/2014/main" id="{4FEDD70B-DB09-AFC2-5D2A-5C174F3A43B9}"/>
              </a:ext>
            </a:extLst>
          </p:cNvPr>
          <p:cNvSpPr txBox="1">
            <a:spLocks noChangeArrowheads="1"/>
          </p:cNvSpPr>
          <p:nvPr/>
        </p:nvSpPr>
        <p:spPr bwMode="auto">
          <a:xfrm>
            <a:off x="3429001" y="4672931"/>
            <a:ext cx="6570979" cy="443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algn="r">
              <a:spcBef>
                <a:spcPts val="0"/>
              </a:spcBef>
              <a:buNone/>
            </a:pPr>
            <a:r>
              <a:rPr lang="en-US" altLang="en-US" sz="2800" b="1" dirty="0">
                <a:latin typeface="Arial" panose="020B0604020202020204" pitchFamily="34" charset="0"/>
                <a:cs typeface="Arial" panose="020B0604020202020204" pitchFamily="34" charset="0"/>
              </a:rPr>
              <a:t>Can we do both?</a:t>
            </a:r>
            <a:endParaRPr lang="en-US"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5344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98DD29-8AF7-B83B-E8CD-1FCA72FA795D}"/>
            </a:ext>
          </a:extLst>
        </p:cNvPr>
        <p:cNvGrpSpPr/>
        <p:nvPr/>
      </p:nvGrpSpPr>
      <p:grpSpPr>
        <a:xfrm>
          <a:off x="0" y="0"/>
          <a:ext cx="0" cy="0"/>
          <a:chOff x="0" y="0"/>
          <a:chExt cx="0" cy="0"/>
        </a:xfrm>
      </p:grpSpPr>
      <p:sp>
        <p:nvSpPr>
          <p:cNvPr id="22530" name="object 2">
            <a:extLst>
              <a:ext uri="{FF2B5EF4-FFF2-40B4-BE49-F238E27FC236}">
                <a16:creationId xmlns:a16="http://schemas.microsoft.com/office/drawing/2014/main" id="{BE4A7506-184E-BC70-433F-91FEBE1AC8F2}"/>
              </a:ext>
            </a:extLst>
          </p:cNvPr>
          <p:cNvSpPr txBox="1">
            <a:spLocks noChangeArrowheads="1"/>
          </p:cNvSpPr>
          <p:nvPr/>
        </p:nvSpPr>
        <p:spPr bwMode="auto">
          <a:xfrm>
            <a:off x="2286000" y="990601"/>
            <a:ext cx="7288530" cy="1859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139700" indent="-1270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12700" indent="0">
              <a:buNone/>
            </a:pPr>
            <a:r>
              <a:rPr lang="en-GB" sz="2400" dirty="0"/>
              <a:t>Yes, quality and creativity can and should coexist, as creativity is essential for identifying and implementing innovative solutions to enhance quality, while quality frameworks provide structure and efficiency for creative endeavours to flourish. </a:t>
            </a:r>
          </a:p>
        </p:txBody>
      </p:sp>
      <p:sp>
        <p:nvSpPr>
          <p:cNvPr id="21508" name="object 4">
            <a:extLst>
              <a:ext uri="{FF2B5EF4-FFF2-40B4-BE49-F238E27FC236}">
                <a16:creationId xmlns:a16="http://schemas.microsoft.com/office/drawing/2014/main" id="{BE5AE54D-3989-7CF2-D178-3A95F3EA188C}"/>
              </a:ext>
            </a:extLst>
          </p:cNvPr>
          <p:cNvSpPr txBox="1">
            <a:spLocks noChangeArrowheads="1"/>
          </p:cNvSpPr>
          <p:nvPr/>
        </p:nvSpPr>
        <p:spPr bwMode="auto">
          <a:xfrm>
            <a:off x="1828800" y="3429001"/>
            <a:ext cx="8202930" cy="1921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algn="r">
              <a:spcBef>
                <a:spcPts val="0"/>
              </a:spcBef>
              <a:buNone/>
            </a:pPr>
            <a:r>
              <a:rPr lang="en-US" altLang="en-US" sz="2800" b="1" dirty="0">
                <a:latin typeface="Arial" panose="020B0604020202020204" pitchFamily="34" charset="0"/>
                <a:cs typeface="Arial" panose="020B0604020202020204" pitchFamily="34" charset="0"/>
              </a:rPr>
              <a:t>This perspective is the fundamental idea of this module: Design thinking and innovation.</a:t>
            </a:r>
          </a:p>
          <a:p>
            <a:pPr marL="0" algn="ctr">
              <a:spcBef>
                <a:spcPts val="0"/>
              </a:spcBef>
              <a:buNone/>
            </a:pPr>
            <a:endParaRPr lang="en-US" altLang="en-US" sz="2400" dirty="0">
              <a:latin typeface="Arial" panose="020B0604020202020204" pitchFamily="34" charset="0"/>
              <a:cs typeface="Arial" panose="020B0604020202020204" pitchFamily="34" charset="0"/>
            </a:endParaRPr>
          </a:p>
          <a:p>
            <a:pPr marL="0" algn="ctr">
              <a:spcBef>
                <a:spcPts val="0"/>
              </a:spcBef>
              <a:buNone/>
            </a:pPr>
            <a:endParaRPr lang="en-US" altLang="en-US" sz="2400" dirty="0">
              <a:latin typeface="Arial" panose="020B0604020202020204" pitchFamily="34" charset="0"/>
              <a:cs typeface="Arial" panose="020B0604020202020204" pitchFamily="34" charset="0"/>
            </a:endParaRPr>
          </a:p>
          <a:p>
            <a:pPr marL="0" algn="ctr">
              <a:spcBef>
                <a:spcPts val="0"/>
              </a:spcBef>
              <a:buNone/>
            </a:pPr>
            <a:r>
              <a:rPr lang="en-US" altLang="en-US" sz="2000" dirty="0">
                <a:latin typeface="Arial" panose="020B0604020202020204" pitchFamily="34" charset="0"/>
                <a:cs typeface="Arial" panose="020B0604020202020204" pitchFamily="34" charset="0"/>
              </a:rPr>
              <a:t>The concept of design thinking will be discussed further after the break</a:t>
            </a:r>
          </a:p>
        </p:txBody>
      </p:sp>
    </p:spTree>
    <p:extLst>
      <p:ext uri="{BB962C8B-B14F-4D97-AF65-F5344CB8AC3E}">
        <p14:creationId xmlns:p14="http://schemas.microsoft.com/office/powerpoint/2010/main" val="3780420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EB143-F264-9DEA-31CA-272D558CEAF3}"/>
            </a:ext>
          </a:extLst>
        </p:cNvPr>
        <p:cNvGrpSpPr/>
        <p:nvPr/>
      </p:nvGrpSpPr>
      <p:grpSpPr>
        <a:xfrm>
          <a:off x="0" y="0"/>
          <a:ext cx="0" cy="0"/>
          <a:chOff x="0" y="0"/>
          <a:chExt cx="0" cy="0"/>
        </a:xfrm>
      </p:grpSpPr>
      <p:pic>
        <p:nvPicPr>
          <p:cNvPr id="3" name="Picture 2" descr="A black and white logo with a cup of coffee&#10;&#10;AI-generated content may be incorrect.">
            <a:extLst>
              <a:ext uri="{FF2B5EF4-FFF2-40B4-BE49-F238E27FC236}">
                <a16:creationId xmlns:a16="http://schemas.microsoft.com/office/drawing/2014/main" id="{730662EE-3AC9-527E-C9CA-68E832D94A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1000" y="457200"/>
            <a:ext cx="4953000" cy="4953000"/>
          </a:xfrm>
          <a:prstGeom prst="rect">
            <a:avLst/>
          </a:prstGeom>
        </p:spPr>
      </p:pic>
    </p:spTree>
    <p:extLst>
      <p:ext uri="{BB962C8B-B14F-4D97-AF65-F5344CB8AC3E}">
        <p14:creationId xmlns:p14="http://schemas.microsoft.com/office/powerpoint/2010/main" val="3645062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1817F-36C9-EF4A-D037-669B1DAC701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C768E8-C4A3-6940-0BD3-599B9E1C0DE2}"/>
              </a:ext>
            </a:extLst>
          </p:cNvPr>
          <p:cNvSpPr>
            <a:spLocks noGrp="1"/>
          </p:cNvSpPr>
          <p:nvPr>
            <p:ph idx="1"/>
          </p:nvPr>
        </p:nvSpPr>
        <p:spPr>
          <a:xfrm>
            <a:off x="1828800" y="2590800"/>
            <a:ext cx="8229600" cy="1143000"/>
          </a:xfrm>
        </p:spPr>
        <p:txBody>
          <a:bodyPr/>
          <a:lstStyle/>
          <a:p>
            <a:pPr marL="0" indent="0" algn="ctr">
              <a:buNone/>
            </a:pPr>
            <a:r>
              <a:rPr lang="en-GB" sz="4800" b="1" dirty="0">
                <a:highlight>
                  <a:srgbClr val="FFFF00"/>
                </a:highlight>
              </a:rPr>
              <a:t>Welcome back</a:t>
            </a:r>
          </a:p>
        </p:txBody>
      </p:sp>
      <p:sp>
        <p:nvSpPr>
          <p:cNvPr id="4" name="Slide Number Placeholder 3">
            <a:extLst>
              <a:ext uri="{FF2B5EF4-FFF2-40B4-BE49-F238E27FC236}">
                <a16:creationId xmlns:a16="http://schemas.microsoft.com/office/drawing/2014/main" id="{2A803278-7117-CB47-6B0D-F80D16D9EC98}"/>
              </a:ext>
            </a:extLst>
          </p:cNvPr>
          <p:cNvSpPr>
            <a:spLocks noGrp="1"/>
          </p:cNvSpPr>
          <p:nvPr>
            <p:ph type="sldNum" sz="quarter" idx="12"/>
          </p:nvPr>
        </p:nvSpPr>
        <p:spPr/>
        <p:txBody>
          <a:bodyPr/>
          <a:lstStyle/>
          <a:p>
            <a:pPr>
              <a:defRPr/>
            </a:pPr>
            <a:fld id="{E77223CE-61ED-4BE6-ACE1-79F988352B0B}" type="slidenum">
              <a:rPr lang="en-GB" altLang="en-US" smtClean="0"/>
              <a:pPr>
                <a:defRPr/>
              </a:pPr>
              <a:t>23</a:t>
            </a:fld>
            <a:endParaRPr lang="en-GB" altLang="en-US"/>
          </a:p>
        </p:txBody>
      </p:sp>
    </p:spTree>
    <p:extLst>
      <p:ext uri="{BB962C8B-B14F-4D97-AF65-F5344CB8AC3E}">
        <p14:creationId xmlns:p14="http://schemas.microsoft.com/office/powerpoint/2010/main" val="4076662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C021FE-F4A6-440E-1560-025B2AE6C3D0}"/>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A4CCDAF-2352-E481-B09A-44E42A4B7603}"/>
              </a:ext>
            </a:extLst>
          </p:cNvPr>
          <p:cNvSpPr>
            <a:spLocks noGrp="1"/>
          </p:cNvSpPr>
          <p:nvPr>
            <p:ph type="sldNum" sz="quarter" idx="12"/>
          </p:nvPr>
        </p:nvSpPr>
        <p:spPr/>
        <p:txBody>
          <a:bodyPr/>
          <a:lstStyle/>
          <a:p>
            <a:pPr>
              <a:defRPr/>
            </a:pPr>
            <a:fld id="{E77223CE-61ED-4BE6-ACE1-79F988352B0B}" type="slidenum">
              <a:rPr lang="en-GB" altLang="en-US" smtClean="0"/>
              <a:pPr>
                <a:defRPr/>
              </a:pPr>
              <a:t>24</a:t>
            </a:fld>
            <a:endParaRPr lang="en-GB" altLang="en-US"/>
          </a:p>
        </p:txBody>
      </p:sp>
      <p:pic>
        <p:nvPicPr>
          <p:cNvPr id="5" name="Picture 4" descr="A colorful design with text&#10;&#10;Description automatically generated with medium confidence">
            <a:extLst>
              <a:ext uri="{FF2B5EF4-FFF2-40B4-BE49-F238E27FC236}">
                <a16:creationId xmlns:a16="http://schemas.microsoft.com/office/drawing/2014/main" id="{11A35CD1-ED85-74A8-C384-5257C74074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233"/>
          <a:stretch/>
        </p:blipFill>
        <p:spPr>
          <a:xfrm>
            <a:off x="2443301" y="381000"/>
            <a:ext cx="8153400" cy="4985080"/>
          </a:xfrm>
          <a:prstGeom prst="rect">
            <a:avLst/>
          </a:prstGeom>
        </p:spPr>
      </p:pic>
    </p:spTree>
    <p:extLst>
      <p:ext uri="{BB962C8B-B14F-4D97-AF65-F5344CB8AC3E}">
        <p14:creationId xmlns:p14="http://schemas.microsoft.com/office/powerpoint/2010/main" val="20717302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FDE16A-9C31-D5A5-606D-D323FCB46F16}"/>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A823D9BE-93AF-FF77-655B-E6C43456CAEA}"/>
              </a:ext>
            </a:extLst>
          </p:cNvPr>
          <p:cNvSpPr txBox="1">
            <a:spLocks noChangeArrowheads="1"/>
          </p:cNvSpPr>
          <p:nvPr/>
        </p:nvSpPr>
        <p:spPr bwMode="auto">
          <a:xfrm>
            <a:off x="3200400" y="228600"/>
            <a:ext cx="5980323"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eaLnBrk="1" fontAlgn="auto" hangingPunct="1">
              <a:spcAft>
                <a:spcPts val="0"/>
              </a:spcAft>
              <a:defRPr/>
            </a:pPr>
            <a:r>
              <a:rPr lang="en-GB" altLang="en-US" sz="3600" b="1" dirty="0">
                <a:latin typeface="+mn-lt"/>
                <a:cs typeface="Aharoni" pitchFamily="2" charset="-79"/>
              </a:rPr>
              <a:t>What is Design Thinking?</a:t>
            </a:r>
          </a:p>
        </p:txBody>
      </p:sp>
      <p:pic>
        <p:nvPicPr>
          <p:cNvPr id="9" name="Picture 8" descr="A light bulb in a head&#10;&#10;Description automatically generated">
            <a:extLst>
              <a:ext uri="{FF2B5EF4-FFF2-40B4-BE49-F238E27FC236}">
                <a16:creationId xmlns:a16="http://schemas.microsoft.com/office/drawing/2014/main" id="{F650BDF7-F66F-0B07-A9CF-EC89703480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0" y="1142314"/>
            <a:ext cx="9144000" cy="4573372"/>
          </a:xfrm>
          <a:prstGeom prst="rect">
            <a:avLst/>
          </a:prstGeom>
        </p:spPr>
      </p:pic>
    </p:spTree>
    <p:extLst>
      <p:ext uri="{BB962C8B-B14F-4D97-AF65-F5344CB8AC3E}">
        <p14:creationId xmlns:p14="http://schemas.microsoft.com/office/powerpoint/2010/main" val="4245802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1BE0F-3A77-8393-8558-B7737A5F772E}"/>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F6006164-ADCE-7F15-9388-1D5E67677AC8}"/>
              </a:ext>
            </a:extLst>
          </p:cNvPr>
          <p:cNvSpPr txBox="1">
            <a:spLocks noChangeArrowheads="1"/>
          </p:cNvSpPr>
          <p:nvPr/>
        </p:nvSpPr>
        <p:spPr bwMode="auto">
          <a:xfrm>
            <a:off x="5679189" y="260648"/>
            <a:ext cx="4960379"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eaLnBrk="1" fontAlgn="auto" hangingPunct="1">
              <a:spcAft>
                <a:spcPts val="0"/>
              </a:spcAft>
              <a:defRPr/>
            </a:pPr>
            <a:r>
              <a:rPr lang="en-GB" altLang="en-US" sz="3600" b="1" dirty="0">
                <a:latin typeface="+mn-lt"/>
                <a:cs typeface="Aharoni" pitchFamily="2" charset="-79"/>
              </a:rPr>
              <a:t>These are designed</a:t>
            </a:r>
          </a:p>
        </p:txBody>
      </p:sp>
      <p:pic>
        <p:nvPicPr>
          <p:cNvPr id="3" name="Picture 2" descr="A collection of different gadgets&#10;&#10;Description automatically generated">
            <a:extLst>
              <a:ext uri="{FF2B5EF4-FFF2-40B4-BE49-F238E27FC236}">
                <a16:creationId xmlns:a16="http://schemas.microsoft.com/office/drawing/2014/main" id="{38F9502A-7024-3447-E34F-98759603385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947"/>
          <a:stretch/>
        </p:blipFill>
        <p:spPr>
          <a:xfrm>
            <a:off x="2173406" y="814687"/>
            <a:ext cx="7845188" cy="4795345"/>
          </a:xfrm>
          <a:prstGeom prst="rect">
            <a:avLst/>
          </a:prstGeom>
        </p:spPr>
      </p:pic>
    </p:spTree>
    <p:extLst>
      <p:ext uri="{BB962C8B-B14F-4D97-AF65-F5344CB8AC3E}">
        <p14:creationId xmlns:p14="http://schemas.microsoft.com/office/powerpoint/2010/main" val="41204669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4CD61-01E2-F3CB-FCDD-EFF80595469D}"/>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6DB48DE4-EC95-BE5A-1ADF-D889A8B09068}"/>
              </a:ext>
            </a:extLst>
          </p:cNvPr>
          <p:cNvSpPr txBox="1">
            <a:spLocks noChangeArrowheads="1"/>
          </p:cNvSpPr>
          <p:nvPr/>
        </p:nvSpPr>
        <p:spPr bwMode="auto">
          <a:xfrm>
            <a:off x="8915400" y="304800"/>
            <a:ext cx="3048000"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fontScale="925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spcAft>
                <a:spcPts val="600"/>
              </a:spcAft>
              <a:defRPr/>
            </a:pPr>
            <a:r>
              <a:rPr lang="en-US" altLang="en-US" b="1" dirty="0"/>
              <a:t>So is this:</a:t>
            </a:r>
          </a:p>
        </p:txBody>
      </p:sp>
      <p:pic>
        <p:nvPicPr>
          <p:cNvPr id="4" name="Picture 3" descr="A room with a bar and people&#10;&#10;Description automatically generated with medium confidence">
            <a:extLst>
              <a:ext uri="{FF2B5EF4-FFF2-40B4-BE49-F238E27FC236}">
                <a16:creationId xmlns:a16="http://schemas.microsoft.com/office/drawing/2014/main" id="{CF735BC3-B965-4C34-9378-4C72C4572A2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039" b="7570"/>
          <a:stretch/>
        </p:blipFill>
        <p:spPr>
          <a:xfrm>
            <a:off x="2209800" y="944562"/>
            <a:ext cx="8229600" cy="4525963"/>
          </a:xfrm>
          <a:prstGeom prst="rect">
            <a:avLst/>
          </a:prstGeom>
          <a:noFill/>
        </p:spPr>
      </p:pic>
    </p:spTree>
    <p:extLst>
      <p:ext uri="{BB962C8B-B14F-4D97-AF65-F5344CB8AC3E}">
        <p14:creationId xmlns:p14="http://schemas.microsoft.com/office/powerpoint/2010/main" val="11591819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499AD-50EB-9F5D-99A1-AD41C070EFD0}"/>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8B93B588-FA20-A3BA-6555-9FF14949C926}"/>
              </a:ext>
            </a:extLst>
          </p:cNvPr>
          <p:cNvSpPr txBox="1">
            <a:spLocks noChangeArrowheads="1"/>
          </p:cNvSpPr>
          <p:nvPr/>
        </p:nvSpPr>
        <p:spPr bwMode="auto">
          <a:xfrm>
            <a:off x="7975252" y="228600"/>
            <a:ext cx="4618856" cy="850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spcAft>
                <a:spcPts val="600"/>
              </a:spcAft>
              <a:defRPr/>
            </a:pPr>
            <a:r>
              <a:rPr lang="en-US" altLang="en-US" b="1" dirty="0"/>
              <a:t>So is this:</a:t>
            </a:r>
          </a:p>
        </p:txBody>
      </p:sp>
      <p:pic>
        <p:nvPicPr>
          <p:cNvPr id="3" name="Picture 2" descr="A group of people in an airport&#10;&#10;Description automatically generated">
            <a:extLst>
              <a:ext uri="{FF2B5EF4-FFF2-40B4-BE49-F238E27FC236}">
                <a16:creationId xmlns:a16="http://schemas.microsoft.com/office/drawing/2014/main" id="{2913F09B-DA88-6E86-71F4-94E382E84E8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8601" y="228600"/>
            <a:ext cx="7746652" cy="5163144"/>
          </a:xfrm>
          <a:prstGeom prst="rect">
            <a:avLst/>
          </a:prstGeom>
        </p:spPr>
      </p:pic>
    </p:spTree>
    <p:extLst>
      <p:ext uri="{BB962C8B-B14F-4D97-AF65-F5344CB8AC3E}">
        <p14:creationId xmlns:p14="http://schemas.microsoft.com/office/powerpoint/2010/main" val="15487433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C120B-3E7F-3632-A3A1-4E0A30953B9B}"/>
            </a:ext>
          </a:extLst>
        </p:cNvPr>
        <p:cNvGrpSpPr/>
        <p:nvPr/>
      </p:nvGrpSpPr>
      <p:grpSpPr>
        <a:xfrm>
          <a:off x="0" y="0"/>
          <a:ext cx="0" cy="0"/>
          <a:chOff x="0" y="0"/>
          <a:chExt cx="0" cy="0"/>
        </a:xfrm>
      </p:grpSpPr>
      <p:pic>
        <p:nvPicPr>
          <p:cNvPr id="11" name="Picture 10" descr="A red chair with a long back&#10;&#10;Description automatically generated">
            <a:extLst>
              <a:ext uri="{FF2B5EF4-FFF2-40B4-BE49-F238E27FC236}">
                <a16:creationId xmlns:a16="http://schemas.microsoft.com/office/drawing/2014/main" id="{3BFD832C-3E34-1E67-C6B1-C5220960BB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348" y="152400"/>
            <a:ext cx="3803915" cy="2852936"/>
          </a:xfrm>
          <a:prstGeom prst="rect">
            <a:avLst/>
          </a:prstGeom>
        </p:spPr>
      </p:pic>
      <p:pic>
        <p:nvPicPr>
          <p:cNvPr id="4" name="Picture 3" descr="A staircase in a house&#10;&#10;Description automatically generated">
            <a:extLst>
              <a:ext uri="{FF2B5EF4-FFF2-40B4-BE49-F238E27FC236}">
                <a16:creationId xmlns:a16="http://schemas.microsoft.com/office/drawing/2014/main" id="{3469B881-B1E1-3308-90FA-DF59175FE90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844992" y="155664"/>
            <a:ext cx="4118408" cy="5490662"/>
          </a:xfrm>
          <a:prstGeom prst="rect">
            <a:avLst/>
          </a:prstGeom>
        </p:spPr>
      </p:pic>
      <p:pic>
        <p:nvPicPr>
          <p:cNvPr id="7170" name="Picture 2" descr="16 Examples of Awful Design">
            <a:extLst>
              <a:ext uri="{FF2B5EF4-FFF2-40B4-BE49-F238E27FC236}">
                <a16:creationId xmlns:a16="http://schemas.microsoft.com/office/drawing/2014/main" id="{71A7771E-4842-DAA3-BC2E-A2D0420CB0E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347" y="3081536"/>
            <a:ext cx="3803915" cy="257312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a:extLst>
              <a:ext uri="{FF2B5EF4-FFF2-40B4-BE49-F238E27FC236}">
                <a16:creationId xmlns:a16="http://schemas.microsoft.com/office/drawing/2014/main" id="{AFEEA114-4110-5755-657E-8D9E6E653146}"/>
              </a:ext>
            </a:extLst>
          </p:cNvPr>
          <p:cNvSpPr txBox="1">
            <a:spLocks noChangeArrowheads="1"/>
          </p:cNvSpPr>
          <p:nvPr/>
        </p:nvSpPr>
        <p:spPr bwMode="auto">
          <a:xfrm>
            <a:off x="3900263" y="1918904"/>
            <a:ext cx="3803915" cy="2119695"/>
          </a:xfrm>
          <a:prstGeom prst="rect">
            <a:avLst/>
          </a:prstGeom>
          <a:solidFill>
            <a:schemeClr val="bg1"/>
          </a:solidFill>
          <a:ln>
            <a:noFill/>
          </a:ln>
        </p:spPr>
        <p:txBody>
          <a:bodyPr vert="horz" wrap="square" lIns="91440" tIns="45720" rIns="91440" bIns="45720" numCol="1" rtlCol="0" anchor="ctr" anchorCtr="0" compatLnSpc="1">
            <a:prstTxWarp prst="textNoShape">
              <a:avLst/>
            </a:prstTxWarp>
            <a:no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sz="2800" b="1" dirty="0">
                <a:latin typeface="Helvetica" panose="020B0604020202020204" pitchFamily="34" charset="0"/>
              </a:rPr>
              <a:t>Everything is designed, but</a:t>
            </a:r>
          </a:p>
          <a:p>
            <a:r>
              <a:rPr lang="en-GB" sz="2800" b="1" dirty="0">
                <a:latin typeface="Helvetica" panose="020B0604020202020204" pitchFamily="34" charset="0"/>
              </a:rPr>
              <a:t>Not everything is designed well.</a:t>
            </a:r>
            <a:endParaRPr lang="en-US" altLang="en-US" sz="2800" b="1" dirty="0"/>
          </a:p>
        </p:txBody>
      </p:sp>
    </p:spTree>
    <p:extLst>
      <p:ext uri="{BB962C8B-B14F-4D97-AF65-F5344CB8AC3E}">
        <p14:creationId xmlns:p14="http://schemas.microsoft.com/office/powerpoint/2010/main" val="18354500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39C3B-B6EC-CF63-2D0C-CE6BA1001CDF}"/>
            </a:ext>
          </a:extLst>
        </p:cNvPr>
        <p:cNvGrpSpPr/>
        <p:nvPr/>
      </p:nvGrpSpPr>
      <p:grpSpPr>
        <a:xfrm>
          <a:off x="0" y="0"/>
          <a:ext cx="0" cy="0"/>
          <a:chOff x="0" y="0"/>
          <a:chExt cx="0" cy="0"/>
        </a:xfrm>
      </p:grpSpPr>
      <p:pic>
        <p:nvPicPr>
          <p:cNvPr id="7" name="Picture 6" descr="A group of logos of different brands&#10;&#10;Description automatically generated">
            <a:extLst>
              <a:ext uri="{FF2B5EF4-FFF2-40B4-BE49-F238E27FC236}">
                <a16:creationId xmlns:a16="http://schemas.microsoft.com/office/drawing/2014/main" id="{DE9A974D-C30F-F5A2-67EA-A92F356FC87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57600" y="1608173"/>
            <a:ext cx="6147134" cy="3835982"/>
          </a:xfrm>
          <a:prstGeom prst="rect">
            <a:avLst/>
          </a:prstGeom>
        </p:spPr>
      </p:pic>
      <p:sp>
        <p:nvSpPr>
          <p:cNvPr id="6" name="Rectangle 2">
            <a:extLst>
              <a:ext uri="{FF2B5EF4-FFF2-40B4-BE49-F238E27FC236}">
                <a16:creationId xmlns:a16="http://schemas.microsoft.com/office/drawing/2014/main" id="{69705DA3-A203-419D-641D-4BFA0493AA07}"/>
              </a:ext>
            </a:extLst>
          </p:cNvPr>
          <p:cNvSpPr txBox="1">
            <a:spLocks noChangeArrowheads="1"/>
          </p:cNvSpPr>
          <p:nvPr/>
        </p:nvSpPr>
        <p:spPr bwMode="auto">
          <a:xfrm>
            <a:off x="5668144" y="83225"/>
            <a:ext cx="4618856" cy="850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fontScale="85000" lnSpcReduction="1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spcAft>
                <a:spcPts val="600"/>
              </a:spcAft>
              <a:defRPr/>
            </a:pPr>
            <a:r>
              <a:rPr lang="en-US" altLang="en-US" b="1" dirty="0"/>
              <a:t>Form or Function?</a:t>
            </a:r>
          </a:p>
        </p:txBody>
      </p:sp>
      <p:sp>
        <p:nvSpPr>
          <p:cNvPr id="4" name="TextBox 3">
            <a:extLst>
              <a:ext uri="{FF2B5EF4-FFF2-40B4-BE49-F238E27FC236}">
                <a16:creationId xmlns:a16="http://schemas.microsoft.com/office/drawing/2014/main" id="{A8D1CD49-323F-41FA-5C68-EC94144FB2D6}"/>
              </a:ext>
            </a:extLst>
          </p:cNvPr>
          <p:cNvSpPr txBox="1"/>
          <p:nvPr/>
        </p:nvSpPr>
        <p:spPr>
          <a:xfrm>
            <a:off x="1905000" y="722811"/>
            <a:ext cx="8640960" cy="830997"/>
          </a:xfrm>
          <a:prstGeom prst="rect">
            <a:avLst/>
          </a:prstGeom>
          <a:noFill/>
        </p:spPr>
        <p:txBody>
          <a:bodyPr wrap="square">
            <a:spAutoFit/>
          </a:bodyPr>
          <a:lstStyle/>
          <a:p>
            <a:pPr algn="l"/>
            <a:r>
              <a:rPr lang="en-GB" sz="2400" dirty="0">
                <a:solidFill>
                  <a:srgbClr val="666666"/>
                </a:solidFill>
                <a:latin typeface="Helvetica" panose="020B0604020202020204" pitchFamily="34" charset="0"/>
              </a:rPr>
              <a:t>Not just how it looks.</a:t>
            </a:r>
          </a:p>
          <a:p>
            <a:pPr algn="l"/>
            <a:r>
              <a:rPr lang="en-GB" sz="2400" dirty="0">
                <a:solidFill>
                  <a:srgbClr val="666666"/>
                </a:solidFill>
                <a:latin typeface="Helvetica" panose="020B0604020202020204" pitchFamily="34" charset="0"/>
              </a:rPr>
              <a:t>But also how it </a:t>
            </a:r>
            <a:r>
              <a:rPr lang="en-GB" sz="2400" dirty="0">
                <a:solidFill>
                  <a:srgbClr val="009A8A"/>
                </a:solidFill>
                <a:latin typeface="Helvetica" panose="020B0604020202020204" pitchFamily="34" charset="0"/>
              </a:rPr>
              <a:t>works</a:t>
            </a:r>
            <a:r>
              <a:rPr lang="en-GB" sz="2400" dirty="0">
                <a:solidFill>
                  <a:srgbClr val="666666"/>
                </a:solidFill>
                <a:latin typeface="Helvetica" panose="020B0604020202020204" pitchFamily="34" charset="0"/>
              </a:rPr>
              <a:t>, smells, behaves, and </a:t>
            </a:r>
            <a:r>
              <a:rPr lang="en-GB" sz="2400" dirty="0">
                <a:solidFill>
                  <a:srgbClr val="009A8A"/>
                </a:solidFill>
                <a:latin typeface="Helvetica" panose="020B0604020202020204" pitchFamily="34" charset="0"/>
              </a:rPr>
              <a:t>feels</a:t>
            </a:r>
            <a:r>
              <a:rPr lang="en-GB" sz="2400" dirty="0">
                <a:solidFill>
                  <a:srgbClr val="666666"/>
                </a:solidFill>
                <a:latin typeface="Helvetica" panose="020B0604020202020204" pitchFamily="34" charset="0"/>
              </a:rPr>
              <a:t>.</a:t>
            </a:r>
            <a:endParaRPr lang="en-GB" sz="2400" dirty="0"/>
          </a:p>
        </p:txBody>
      </p:sp>
    </p:spTree>
    <p:extLst>
      <p:ext uri="{BB962C8B-B14F-4D97-AF65-F5344CB8AC3E}">
        <p14:creationId xmlns:p14="http://schemas.microsoft.com/office/powerpoint/2010/main" val="42820576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8226F5-A934-B6E3-C45D-D93469A6F241}"/>
            </a:ext>
          </a:extLst>
        </p:cNvPr>
        <p:cNvGrpSpPr/>
        <p:nvPr/>
      </p:nvGrpSpPr>
      <p:grpSpPr>
        <a:xfrm>
          <a:off x="0" y="0"/>
          <a:ext cx="0" cy="0"/>
          <a:chOff x="0" y="0"/>
          <a:chExt cx="0" cy="0"/>
        </a:xfrm>
      </p:grpSpPr>
      <p:pic>
        <p:nvPicPr>
          <p:cNvPr id="12" name="Picture 11" descr="A person with glasses and a mustache wearing a black jacket and scarf&#10;&#10;Description automatically generated">
            <a:extLst>
              <a:ext uri="{FF2B5EF4-FFF2-40B4-BE49-F238E27FC236}">
                <a16:creationId xmlns:a16="http://schemas.microsoft.com/office/drawing/2014/main" id="{D3E18D25-93F6-2CB3-91F8-AE07B293739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30575" y="894462"/>
            <a:ext cx="2664296" cy="2664296"/>
          </a:xfrm>
          <a:prstGeom prst="rect">
            <a:avLst/>
          </a:prstGeom>
        </p:spPr>
      </p:pic>
      <p:sp>
        <p:nvSpPr>
          <p:cNvPr id="3" name="Content Placeholder 2">
            <a:extLst>
              <a:ext uri="{FF2B5EF4-FFF2-40B4-BE49-F238E27FC236}">
                <a16:creationId xmlns:a16="http://schemas.microsoft.com/office/drawing/2014/main" id="{C1285121-BA55-1F7F-C5BB-8B614E157784}"/>
              </a:ext>
            </a:extLst>
          </p:cNvPr>
          <p:cNvSpPr>
            <a:spLocks noGrp="1"/>
          </p:cNvSpPr>
          <p:nvPr>
            <p:ph idx="1"/>
          </p:nvPr>
        </p:nvSpPr>
        <p:spPr>
          <a:xfrm>
            <a:off x="1753911" y="1483125"/>
            <a:ext cx="5976664" cy="1828800"/>
          </a:xfrm>
        </p:spPr>
        <p:txBody>
          <a:bodyPr/>
          <a:lstStyle/>
          <a:p>
            <a:pPr marL="0" indent="0">
              <a:buNone/>
            </a:pPr>
            <a:r>
              <a:rPr lang="en-GB" sz="2000" b="1" i="1" dirty="0">
                <a:latin typeface="Aptos" panose="020B0004020202020204" pitchFamily="34" charset="0"/>
              </a:rPr>
              <a:t>Thinking like a designer can transform the way you develop products, services, processes—and even strategy.</a:t>
            </a:r>
          </a:p>
          <a:p>
            <a:pPr marL="0" indent="0">
              <a:buNone/>
            </a:pPr>
            <a:endParaRPr lang="en-GB" sz="2000" b="1" i="1" dirty="0">
              <a:latin typeface="Aptos" panose="020B0004020202020204" pitchFamily="34" charset="0"/>
            </a:endParaRPr>
          </a:p>
          <a:p>
            <a:pPr marL="0" indent="0">
              <a:buNone/>
            </a:pPr>
            <a:r>
              <a:rPr lang="en-GB" sz="2000" b="1" dirty="0">
                <a:latin typeface="Aptos" panose="020B0004020202020204" pitchFamily="34" charset="0"/>
              </a:rPr>
              <a:t>~Tim Brown</a:t>
            </a:r>
          </a:p>
        </p:txBody>
      </p:sp>
      <p:sp>
        <p:nvSpPr>
          <p:cNvPr id="4" name="Slide Number Placeholder 3">
            <a:extLst>
              <a:ext uri="{FF2B5EF4-FFF2-40B4-BE49-F238E27FC236}">
                <a16:creationId xmlns:a16="http://schemas.microsoft.com/office/drawing/2014/main" id="{0B786BCB-C3C3-DE95-1658-F780BC827D41}"/>
              </a:ext>
            </a:extLst>
          </p:cNvPr>
          <p:cNvSpPr>
            <a:spLocks noGrp="1"/>
          </p:cNvSpPr>
          <p:nvPr>
            <p:ph type="sldNum" sz="quarter" idx="12"/>
          </p:nvPr>
        </p:nvSpPr>
        <p:spPr/>
        <p:txBody>
          <a:bodyPr/>
          <a:lstStyle/>
          <a:p>
            <a:pPr>
              <a:defRPr/>
            </a:pPr>
            <a:fld id="{811F5758-50BC-4E6A-A524-3A5FCA942537}" type="slidenum">
              <a:rPr lang="en-GB" smtClean="0"/>
              <a:pPr>
                <a:defRPr/>
              </a:pPr>
              <a:t>31</a:t>
            </a:fld>
            <a:endParaRPr lang="en-GB"/>
          </a:p>
        </p:txBody>
      </p:sp>
      <p:sp>
        <p:nvSpPr>
          <p:cNvPr id="5" name="TextBox 4">
            <a:extLst>
              <a:ext uri="{FF2B5EF4-FFF2-40B4-BE49-F238E27FC236}">
                <a16:creationId xmlns:a16="http://schemas.microsoft.com/office/drawing/2014/main" id="{2A217281-6FF2-6AFB-389E-B14470B31058}"/>
              </a:ext>
            </a:extLst>
          </p:cNvPr>
          <p:cNvSpPr txBox="1"/>
          <p:nvPr/>
        </p:nvSpPr>
        <p:spPr>
          <a:xfrm>
            <a:off x="4300175" y="3705364"/>
            <a:ext cx="6067400" cy="1938992"/>
          </a:xfrm>
          <a:prstGeom prst="rect">
            <a:avLst/>
          </a:prstGeom>
          <a:noFill/>
        </p:spPr>
        <p:txBody>
          <a:bodyPr wrap="square">
            <a:spAutoFit/>
          </a:bodyPr>
          <a:lstStyle/>
          <a:p>
            <a:r>
              <a:rPr lang="en-GB" sz="2000" b="1" i="1" u="sng" dirty="0">
                <a:latin typeface="Aptos" panose="020B0004020202020204" pitchFamily="34" charset="0"/>
                <a:hlinkClick r:id="rId5">
                  <a:extLst>
                    <a:ext uri="{A12FA001-AC4F-418D-AE19-62706E023703}">
                      <ahyp:hlinkClr xmlns:ahyp="http://schemas.microsoft.com/office/drawing/2018/hyperlinkcolor" val="tx"/>
                    </a:ext>
                  </a:extLst>
                </a:hlinkClick>
              </a:rPr>
              <a:t>Design thinking</a:t>
            </a:r>
            <a:r>
              <a:rPr lang="en-GB" sz="2000" b="1" i="1" dirty="0">
                <a:latin typeface="Aptos" panose="020B0004020202020204" pitchFamily="34" charset="0"/>
              </a:rPr>
              <a:t> is an approach to problem-solving and innovation that’s both </a:t>
            </a:r>
            <a:r>
              <a:rPr lang="en-GB" sz="2000" b="1" i="1" dirty="0">
                <a:solidFill>
                  <a:srgbClr val="174B66"/>
                </a:solidFill>
                <a:latin typeface="Aptos" panose="020B0004020202020204" pitchFamily="34" charset="0"/>
              </a:rPr>
              <a:t>user-centric</a:t>
            </a:r>
            <a:r>
              <a:rPr lang="en-GB" sz="2000" b="1" i="1" dirty="0">
                <a:latin typeface="Aptos" panose="020B0004020202020204" pitchFamily="34" charset="0"/>
              </a:rPr>
              <a:t> and </a:t>
            </a:r>
            <a:r>
              <a:rPr lang="en-GB" sz="2000" b="1" i="1" dirty="0">
                <a:solidFill>
                  <a:srgbClr val="174B66"/>
                </a:solidFill>
                <a:latin typeface="Aptos" panose="020B0004020202020204" pitchFamily="34" charset="0"/>
              </a:rPr>
              <a:t>solutions-based</a:t>
            </a:r>
            <a:r>
              <a:rPr lang="en-GB" sz="2000" b="1" i="1" dirty="0">
                <a:latin typeface="Aptos" panose="020B0004020202020204" pitchFamily="34" charset="0"/>
              </a:rPr>
              <a:t>—that is, it focuses on finding solutions instead of problems.</a:t>
            </a:r>
          </a:p>
          <a:p>
            <a:endParaRPr lang="en-GB" sz="2000" b="1" i="1" dirty="0">
              <a:latin typeface="Aptos" panose="020B0004020202020204" pitchFamily="34" charset="0"/>
            </a:endParaRPr>
          </a:p>
          <a:p>
            <a:r>
              <a:rPr lang="en-GB" sz="2000" b="1" i="1" dirty="0">
                <a:latin typeface="Aptos" panose="020B0004020202020204" pitchFamily="34" charset="0"/>
              </a:rPr>
              <a:t>~</a:t>
            </a:r>
            <a:r>
              <a:rPr lang="en-GB" sz="2000" b="1" dirty="0">
                <a:latin typeface="Aptos" panose="020B0004020202020204" pitchFamily="34" charset="0"/>
              </a:rPr>
              <a:t>Esther Han</a:t>
            </a:r>
            <a:endParaRPr lang="en-GB" sz="2000" b="1" i="1" dirty="0">
              <a:latin typeface="Aptos" panose="020B0004020202020204" pitchFamily="34" charset="0"/>
            </a:endParaRPr>
          </a:p>
        </p:txBody>
      </p:sp>
      <p:pic>
        <p:nvPicPr>
          <p:cNvPr id="6146" name="Picture 2" descr="What Is Design Thinking &amp; Why Is It ...">
            <a:extLst>
              <a:ext uri="{FF2B5EF4-FFF2-40B4-BE49-F238E27FC236}">
                <a16:creationId xmlns:a16="http://schemas.microsoft.com/office/drawing/2014/main" id="{E197333A-CCFB-560D-53F6-8ED2C7401F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47800" y="3673280"/>
            <a:ext cx="1933575" cy="193357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a:extLst>
              <a:ext uri="{FF2B5EF4-FFF2-40B4-BE49-F238E27FC236}">
                <a16:creationId xmlns:a16="http://schemas.microsoft.com/office/drawing/2014/main" id="{A5214054-91B7-F96C-F809-42A2A89CFA35}"/>
              </a:ext>
            </a:extLst>
          </p:cNvPr>
          <p:cNvSpPr txBox="1">
            <a:spLocks noChangeArrowheads="1"/>
          </p:cNvSpPr>
          <p:nvPr/>
        </p:nvSpPr>
        <p:spPr bwMode="auto">
          <a:xfrm>
            <a:off x="4648201" y="311274"/>
            <a:ext cx="5818453"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eaLnBrk="1" fontAlgn="auto" hangingPunct="1">
              <a:spcAft>
                <a:spcPts val="0"/>
              </a:spcAft>
              <a:defRPr/>
            </a:pPr>
            <a:r>
              <a:rPr lang="en-GB" altLang="en-US" sz="3600" b="1" dirty="0">
                <a:latin typeface="+mn-lt"/>
                <a:cs typeface="Aharoni" pitchFamily="2" charset="-79"/>
              </a:rPr>
              <a:t>What is Design Thinking?</a:t>
            </a:r>
          </a:p>
        </p:txBody>
      </p:sp>
    </p:spTree>
    <p:extLst>
      <p:ext uri="{BB962C8B-B14F-4D97-AF65-F5344CB8AC3E}">
        <p14:creationId xmlns:p14="http://schemas.microsoft.com/office/powerpoint/2010/main" val="2592297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54A76E4-3CC4-221F-0855-2A1FF8C0D8B2}"/>
              </a:ext>
            </a:extLst>
          </p:cNvPr>
          <p:cNvSpPr>
            <a:spLocks noGrp="1"/>
          </p:cNvSpPr>
          <p:nvPr>
            <p:ph type="sldNum" sz="quarter" idx="12"/>
          </p:nvPr>
        </p:nvSpPr>
        <p:spPr/>
        <p:txBody>
          <a:bodyPr/>
          <a:lstStyle/>
          <a:p>
            <a:pPr>
              <a:defRPr/>
            </a:pPr>
            <a:fld id="{E77223CE-61ED-4BE6-ACE1-79F988352B0B}" type="slidenum">
              <a:rPr lang="en-GB" altLang="en-US" smtClean="0"/>
              <a:pPr>
                <a:defRPr/>
              </a:pPr>
              <a:t>32</a:t>
            </a:fld>
            <a:endParaRPr lang="en-GB" altLang="en-US"/>
          </a:p>
        </p:txBody>
      </p:sp>
      <p:pic>
        <p:nvPicPr>
          <p:cNvPr id="5" name="Picture 2" descr="Tim Brownʼs IDEO Design Thinking diagram Numerous models representing... |  Download Scientific Diagram">
            <a:extLst>
              <a:ext uri="{FF2B5EF4-FFF2-40B4-BE49-F238E27FC236}">
                <a16:creationId xmlns:a16="http://schemas.microsoft.com/office/drawing/2014/main" id="{2649CF43-E2F1-E2B9-F9E4-B10FC85826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0467" y="76366"/>
            <a:ext cx="5743965" cy="530438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EA5180C-8A92-315B-A50D-C0FAC20CD67C}"/>
              </a:ext>
            </a:extLst>
          </p:cNvPr>
          <p:cNvSpPr txBox="1"/>
          <p:nvPr/>
        </p:nvSpPr>
        <p:spPr>
          <a:xfrm>
            <a:off x="1676401" y="533401"/>
            <a:ext cx="1757149" cy="307777"/>
          </a:xfrm>
          <a:prstGeom prst="rect">
            <a:avLst/>
          </a:prstGeom>
          <a:noFill/>
        </p:spPr>
        <p:txBody>
          <a:bodyPr wrap="square">
            <a:spAutoFit/>
          </a:bodyPr>
          <a:lstStyle/>
          <a:p>
            <a:r>
              <a:rPr lang="en-GB" sz="1400" dirty="0">
                <a:latin typeface="Times New Roman" panose="02020603050405020304" pitchFamily="18" charset="0"/>
              </a:rPr>
              <a:t>Brown, T. (2008)</a:t>
            </a:r>
            <a:endParaRPr lang="en-GB" sz="1400" dirty="0"/>
          </a:p>
        </p:txBody>
      </p:sp>
    </p:spTree>
    <p:extLst>
      <p:ext uri="{BB962C8B-B14F-4D97-AF65-F5344CB8AC3E}">
        <p14:creationId xmlns:p14="http://schemas.microsoft.com/office/powerpoint/2010/main" val="28629195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072F249-EBFE-66A0-436A-A9280C921BBF}"/>
              </a:ext>
            </a:extLst>
          </p:cNvPr>
          <p:cNvSpPr>
            <a:spLocks noGrp="1"/>
          </p:cNvSpPr>
          <p:nvPr>
            <p:ph type="sldNum" sz="quarter" idx="12"/>
          </p:nvPr>
        </p:nvSpPr>
        <p:spPr/>
        <p:txBody>
          <a:bodyPr/>
          <a:lstStyle/>
          <a:p>
            <a:pPr>
              <a:defRPr/>
            </a:pPr>
            <a:fld id="{E77223CE-61ED-4BE6-ACE1-79F988352B0B}" type="slidenum">
              <a:rPr lang="en-GB" altLang="en-US" smtClean="0"/>
              <a:pPr>
                <a:defRPr/>
              </a:pPr>
              <a:t>33</a:t>
            </a:fld>
            <a:endParaRPr lang="en-GB" altLang="en-US"/>
          </a:p>
        </p:txBody>
      </p:sp>
      <p:pic>
        <p:nvPicPr>
          <p:cNvPr id="5" name="Picture 4" descr="The 6 Design Thinking Phases: empathize, define, ideate, prototype, test, and implement">
            <a:extLst>
              <a:ext uri="{FF2B5EF4-FFF2-40B4-BE49-F238E27FC236}">
                <a16:creationId xmlns:a16="http://schemas.microsoft.com/office/drawing/2014/main" id="{F1F3A152-E45D-CD94-4EEC-2C1DE5F7A2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64732" y="-31845"/>
            <a:ext cx="6703268" cy="6778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73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B15368C-4851-4528-40C0-5E207A324A49}"/>
              </a:ext>
            </a:extLst>
          </p:cNvPr>
          <p:cNvSpPr>
            <a:spLocks noGrp="1"/>
          </p:cNvSpPr>
          <p:nvPr>
            <p:ph type="sldNum" sz="quarter" idx="12"/>
          </p:nvPr>
        </p:nvSpPr>
        <p:spPr/>
        <p:txBody>
          <a:bodyPr/>
          <a:lstStyle/>
          <a:p>
            <a:pPr>
              <a:defRPr/>
            </a:pPr>
            <a:fld id="{E77223CE-61ED-4BE6-ACE1-79F988352B0B}" type="slidenum">
              <a:rPr lang="en-GB" altLang="en-US" smtClean="0"/>
              <a:pPr>
                <a:defRPr/>
              </a:pPr>
              <a:t>34</a:t>
            </a:fld>
            <a:endParaRPr lang="en-GB" altLang="en-US"/>
          </a:p>
        </p:txBody>
      </p:sp>
      <p:pic>
        <p:nvPicPr>
          <p:cNvPr id="5" name="Picture 2" descr="4 Stages of Design Thinking | HBS Online">
            <a:extLst>
              <a:ext uri="{FF2B5EF4-FFF2-40B4-BE49-F238E27FC236}">
                <a16:creationId xmlns:a16="http://schemas.microsoft.com/office/drawing/2014/main" id="{09B66CBE-31CE-C87F-C977-776D5FB9ED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7608" y="762000"/>
            <a:ext cx="9144000" cy="4778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4717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195AFEB-4BBA-F0AC-D673-B454434B5ADA}"/>
              </a:ext>
            </a:extLst>
          </p:cNvPr>
          <p:cNvSpPr>
            <a:spLocks noGrp="1"/>
          </p:cNvSpPr>
          <p:nvPr>
            <p:ph type="sldNum" sz="quarter" idx="12"/>
          </p:nvPr>
        </p:nvSpPr>
        <p:spPr/>
        <p:txBody>
          <a:bodyPr/>
          <a:lstStyle/>
          <a:p>
            <a:pPr>
              <a:defRPr/>
            </a:pPr>
            <a:fld id="{E77223CE-61ED-4BE6-ACE1-79F988352B0B}" type="slidenum">
              <a:rPr lang="en-GB" altLang="en-US" smtClean="0"/>
              <a:pPr>
                <a:defRPr/>
              </a:pPr>
              <a:t>35</a:t>
            </a:fld>
            <a:endParaRPr lang="en-GB" altLang="en-US"/>
          </a:p>
        </p:txBody>
      </p:sp>
      <p:pic>
        <p:nvPicPr>
          <p:cNvPr id="5" name="Picture 2" descr="The 5 Stages in the Design Thinking Process | IxDF">
            <a:extLst>
              <a:ext uri="{FF2B5EF4-FFF2-40B4-BE49-F238E27FC236}">
                <a16:creationId xmlns:a16="http://schemas.microsoft.com/office/drawing/2014/main" id="{545BD2F1-1902-5861-836E-DED16EF73E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7451"/>
          <a:stretch/>
        </p:blipFill>
        <p:spPr bwMode="auto">
          <a:xfrm>
            <a:off x="5181600" y="136524"/>
            <a:ext cx="6513719" cy="5377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53153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4">
            <a:extLst>
              <a:ext uri="{FF2B5EF4-FFF2-40B4-BE49-F238E27FC236}">
                <a16:creationId xmlns:a16="http://schemas.microsoft.com/office/drawing/2014/main" id="{486D771C-5005-DC40-54E6-6B633C47D0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3582" y="1959929"/>
            <a:ext cx="4864418" cy="346995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589311FD-C33D-C639-7378-5FB55E54A782}"/>
              </a:ext>
            </a:extLst>
          </p:cNvPr>
          <p:cNvSpPr>
            <a:spLocks noGrp="1"/>
          </p:cNvSpPr>
          <p:nvPr>
            <p:ph type="sldNum" sz="quarter" idx="12"/>
          </p:nvPr>
        </p:nvSpPr>
        <p:spPr/>
        <p:txBody>
          <a:bodyPr/>
          <a:lstStyle/>
          <a:p>
            <a:pPr>
              <a:defRPr/>
            </a:pPr>
            <a:fld id="{811F5758-50BC-4E6A-A524-3A5FCA942537}" type="slidenum">
              <a:rPr lang="en-GB" smtClean="0"/>
              <a:pPr>
                <a:defRPr/>
              </a:pPr>
              <a:t>36</a:t>
            </a:fld>
            <a:endParaRPr lang="en-GB"/>
          </a:p>
        </p:txBody>
      </p:sp>
      <p:sp>
        <p:nvSpPr>
          <p:cNvPr id="15" name="TextBox 14">
            <a:extLst>
              <a:ext uri="{FF2B5EF4-FFF2-40B4-BE49-F238E27FC236}">
                <a16:creationId xmlns:a16="http://schemas.microsoft.com/office/drawing/2014/main" id="{19163ABA-45A0-0A5D-05E0-256B048145EA}"/>
              </a:ext>
            </a:extLst>
          </p:cNvPr>
          <p:cNvSpPr txBox="1"/>
          <p:nvPr/>
        </p:nvSpPr>
        <p:spPr>
          <a:xfrm>
            <a:off x="2895600" y="341802"/>
            <a:ext cx="7464896" cy="1077218"/>
          </a:xfrm>
          <a:prstGeom prst="rect">
            <a:avLst/>
          </a:prstGeom>
          <a:noFill/>
        </p:spPr>
        <p:txBody>
          <a:bodyPr wrap="square">
            <a:spAutoFit/>
          </a:bodyPr>
          <a:lstStyle/>
          <a:p>
            <a:pPr algn="r"/>
            <a:r>
              <a:rPr lang="en-GB" sz="3200" b="1" dirty="0">
                <a:latin typeface="Helvetica" panose="020B0604020202020204" pitchFamily="34" charset="0"/>
              </a:rPr>
              <a:t>What is the point?</a:t>
            </a:r>
          </a:p>
          <a:p>
            <a:pPr algn="r"/>
            <a:r>
              <a:rPr lang="en-GB" sz="3200" b="1" dirty="0">
                <a:latin typeface="Helvetica" panose="020B0604020202020204" pitchFamily="34" charset="0"/>
              </a:rPr>
              <a:t>We fall in love with our ideas.</a:t>
            </a:r>
            <a:endParaRPr lang="en-GB" sz="3200" b="1" dirty="0"/>
          </a:p>
        </p:txBody>
      </p:sp>
      <p:pic>
        <p:nvPicPr>
          <p:cNvPr id="12290" name="Picture 2" descr="Confirmation Bias Stock Illustrations – 190 Confirmation Bias Stock  Illustrations, Vectors &amp; Clipart - Dreamstime">
            <a:extLst>
              <a:ext uri="{FF2B5EF4-FFF2-40B4-BE49-F238E27FC236}">
                <a16:creationId xmlns:a16="http://schemas.microsoft.com/office/drawing/2014/main" id="{A32CFA4D-A5B5-5FC6-E889-504321C7BB7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087"/>
          <a:stretch/>
        </p:blipFill>
        <p:spPr bwMode="auto">
          <a:xfrm>
            <a:off x="1838887" y="1453141"/>
            <a:ext cx="4788024" cy="4132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70749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D46CD-3F53-02F7-D27F-7F78BF6FFC4E}"/>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E19BCEF-0EF9-33E7-7946-C0ADA9D2F8C7}"/>
              </a:ext>
            </a:extLst>
          </p:cNvPr>
          <p:cNvSpPr>
            <a:spLocks noGrp="1"/>
          </p:cNvSpPr>
          <p:nvPr>
            <p:ph type="sldNum" sz="quarter" idx="12"/>
          </p:nvPr>
        </p:nvSpPr>
        <p:spPr/>
        <p:txBody>
          <a:bodyPr/>
          <a:lstStyle/>
          <a:p>
            <a:pPr>
              <a:defRPr/>
            </a:pPr>
            <a:fld id="{811F5758-50BC-4E6A-A524-3A5FCA942537}" type="slidenum">
              <a:rPr lang="en-GB" smtClean="0"/>
              <a:pPr>
                <a:defRPr/>
              </a:pPr>
              <a:t>37</a:t>
            </a:fld>
            <a:endParaRPr lang="en-GB"/>
          </a:p>
        </p:txBody>
      </p:sp>
      <p:sp>
        <p:nvSpPr>
          <p:cNvPr id="15" name="TextBox 14">
            <a:extLst>
              <a:ext uri="{FF2B5EF4-FFF2-40B4-BE49-F238E27FC236}">
                <a16:creationId xmlns:a16="http://schemas.microsoft.com/office/drawing/2014/main" id="{8F8CA313-F806-FDE8-C6CF-1F318A352E23}"/>
              </a:ext>
            </a:extLst>
          </p:cNvPr>
          <p:cNvSpPr txBox="1"/>
          <p:nvPr/>
        </p:nvSpPr>
        <p:spPr>
          <a:xfrm>
            <a:off x="2895600" y="341803"/>
            <a:ext cx="7464896" cy="1015663"/>
          </a:xfrm>
          <a:prstGeom prst="rect">
            <a:avLst/>
          </a:prstGeom>
          <a:noFill/>
        </p:spPr>
        <p:txBody>
          <a:bodyPr wrap="square">
            <a:spAutoFit/>
          </a:bodyPr>
          <a:lstStyle/>
          <a:p>
            <a:pPr algn="r"/>
            <a:r>
              <a:rPr lang="en-GB" sz="3200" b="1" dirty="0">
                <a:latin typeface="Helvetica" panose="020B0604020202020204" pitchFamily="34" charset="0"/>
              </a:rPr>
              <a:t>What is the point?</a:t>
            </a:r>
          </a:p>
          <a:p>
            <a:pPr algn="r"/>
            <a:r>
              <a:rPr lang="en-GB" sz="2800" dirty="0">
                <a:latin typeface="Helvetica" panose="020B0604020202020204" pitchFamily="34" charset="0"/>
              </a:rPr>
              <a:t>We fall in love with our ideas.</a:t>
            </a:r>
            <a:endParaRPr lang="en-GB" sz="2800" dirty="0"/>
          </a:p>
        </p:txBody>
      </p:sp>
      <p:sp>
        <p:nvSpPr>
          <p:cNvPr id="2" name="object 2">
            <a:extLst>
              <a:ext uri="{FF2B5EF4-FFF2-40B4-BE49-F238E27FC236}">
                <a16:creationId xmlns:a16="http://schemas.microsoft.com/office/drawing/2014/main" id="{6524B4ED-C7FE-1E13-555A-E5E3C40A8A20}"/>
              </a:ext>
            </a:extLst>
          </p:cNvPr>
          <p:cNvSpPr txBox="1">
            <a:spLocks noChangeArrowheads="1"/>
          </p:cNvSpPr>
          <p:nvPr/>
        </p:nvSpPr>
        <p:spPr bwMode="auto">
          <a:xfrm>
            <a:off x="1874131" y="1600201"/>
            <a:ext cx="7996944" cy="400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139700" indent="-1270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None/>
            </a:pPr>
            <a:r>
              <a:rPr lang="en-US" altLang="en-US" sz="2400" b="1" dirty="0">
                <a:latin typeface="Arial MT"/>
                <a:ea typeface="Arial MT"/>
                <a:cs typeface="Arial MT"/>
              </a:rPr>
              <a:t>Unreliable intuitions:</a:t>
            </a:r>
          </a:p>
          <a:p>
            <a:pPr>
              <a:spcBef>
                <a:spcPts val="100"/>
              </a:spcBef>
            </a:pPr>
            <a:r>
              <a:rPr lang="en-US" altLang="en-US" sz="2400" dirty="0">
                <a:latin typeface="Arial MT"/>
                <a:ea typeface="Arial MT"/>
                <a:cs typeface="Arial MT"/>
              </a:rPr>
              <a:t>The Narrative fallacy</a:t>
            </a:r>
          </a:p>
          <a:p>
            <a:pPr marL="457200" lvl="1" indent="0">
              <a:spcBef>
                <a:spcPts val="100"/>
              </a:spcBef>
              <a:buNone/>
            </a:pPr>
            <a:r>
              <a:rPr lang="en-US" altLang="en-US" sz="2000" dirty="0">
                <a:latin typeface="Arial MT"/>
                <a:ea typeface="Arial MT"/>
                <a:cs typeface="Arial MT"/>
              </a:rPr>
              <a:t>People love narratives that give a sense of predictability and control. However, it is sometimes weak in a type of thinking that involves discrete facts.</a:t>
            </a:r>
          </a:p>
          <a:p>
            <a:pPr marL="457200" lvl="1" indent="0">
              <a:spcBef>
                <a:spcPts val="100"/>
              </a:spcBef>
              <a:buNone/>
            </a:pPr>
            <a:endParaRPr lang="en-US" altLang="en-US" sz="2000" dirty="0">
              <a:latin typeface="Arial MT"/>
              <a:ea typeface="Arial MT"/>
              <a:cs typeface="Arial MT"/>
            </a:endParaRPr>
          </a:p>
          <a:p>
            <a:pPr>
              <a:spcBef>
                <a:spcPts val="100"/>
              </a:spcBef>
            </a:pPr>
            <a:r>
              <a:rPr lang="en-US" altLang="en-US" sz="2400" dirty="0">
                <a:latin typeface="Arial MT"/>
                <a:ea typeface="Arial MT"/>
                <a:cs typeface="Arial MT"/>
              </a:rPr>
              <a:t>Simplifying heuristics</a:t>
            </a:r>
          </a:p>
          <a:p>
            <a:pPr lvl="1">
              <a:spcBef>
                <a:spcPts val="100"/>
              </a:spcBef>
            </a:pPr>
            <a:r>
              <a:rPr lang="en-US" altLang="en-US" sz="2000" dirty="0">
                <a:latin typeface="Arial MT"/>
                <a:ea typeface="Arial MT"/>
                <a:cs typeface="Arial MT"/>
              </a:rPr>
              <a:t>Representativeness (</a:t>
            </a:r>
            <a:r>
              <a:rPr lang="en-US" altLang="en-US" sz="2000" dirty="0" err="1">
                <a:latin typeface="Arial MT"/>
                <a:ea typeface="Arial MT"/>
                <a:cs typeface="Arial MT"/>
              </a:rPr>
              <a:t>e.g</a:t>
            </a:r>
            <a:r>
              <a:rPr lang="en-US" altLang="en-US" sz="2000" dirty="0">
                <a:latin typeface="Arial MT"/>
                <a:ea typeface="Arial MT"/>
                <a:cs typeface="Arial MT"/>
              </a:rPr>
              <a:t> stereotypes)</a:t>
            </a:r>
          </a:p>
          <a:p>
            <a:pPr lvl="1">
              <a:spcBef>
                <a:spcPts val="100"/>
              </a:spcBef>
            </a:pPr>
            <a:r>
              <a:rPr lang="en-US" altLang="en-US" sz="2000" dirty="0">
                <a:latin typeface="Arial MT"/>
                <a:ea typeface="Arial MT"/>
                <a:cs typeface="Arial MT"/>
              </a:rPr>
              <a:t>Belief bias</a:t>
            </a:r>
          </a:p>
          <a:p>
            <a:pPr lvl="1">
              <a:spcBef>
                <a:spcPts val="100"/>
              </a:spcBef>
            </a:pPr>
            <a:r>
              <a:rPr lang="en-US" altLang="en-US" sz="2000" dirty="0">
                <a:latin typeface="Arial MT"/>
                <a:ea typeface="Arial MT"/>
                <a:cs typeface="Arial MT"/>
              </a:rPr>
              <a:t>Availability bias (ease of recall)</a:t>
            </a:r>
          </a:p>
          <a:p>
            <a:pPr lvl="1">
              <a:spcBef>
                <a:spcPts val="100"/>
              </a:spcBef>
            </a:pPr>
            <a:r>
              <a:rPr lang="en-US" altLang="en-US" sz="2000" dirty="0">
                <a:latin typeface="Arial MT"/>
                <a:ea typeface="Arial MT"/>
                <a:cs typeface="Arial MT"/>
              </a:rPr>
              <a:t>Affect heuristics (we refer to gut feeling, E.g. Liking/disliking)</a:t>
            </a:r>
          </a:p>
          <a:p>
            <a:pPr>
              <a:spcBef>
                <a:spcPts val="100"/>
              </a:spcBef>
              <a:buNone/>
            </a:pPr>
            <a:endParaRPr lang="en-US" altLang="en-US" sz="2000" dirty="0">
              <a:latin typeface="Arial MT"/>
              <a:ea typeface="Arial MT"/>
              <a:cs typeface="Arial MT"/>
            </a:endParaRPr>
          </a:p>
        </p:txBody>
      </p:sp>
    </p:spTree>
    <p:extLst>
      <p:ext uri="{BB962C8B-B14F-4D97-AF65-F5344CB8AC3E}">
        <p14:creationId xmlns:p14="http://schemas.microsoft.com/office/powerpoint/2010/main" val="10756840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5582B-6FC0-61F9-87AD-66A0A71C7FC9}"/>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F2EDA79-7F5D-EC0C-B5B3-DFB6F5EF6D6A}"/>
              </a:ext>
            </a:extLst>
          </p:cNvPr>
          <p:cNvSpPr>
            <a:spLocks noGrp="1"/>
          </p:cNvSpPr>
          <p:nvPr>
            <p:ph type="sldNum" sz="quarter" idx="12"/>
          </p:nvPr>
        </p:nvSpPr>
        <p:spPr/>
        <p:txBody>
          <a:bodyPr/>
          <a:lstStyle/>
          <a:p>
            <a:pPr>
              <a:defRPr/>
            </a:pPr>
            <a:fld id="{811F5758-50BC-4E6A-A524-3A5FCA942537}" type="slidenum">
              <a:rPr lang="en-GB" smtClean="0"/>
              <a:pPr>
                <a:defRPr/>
              </a:pPr>
              <a:t>38</a:t>
            </a:fld>
            <a:endParaRPr lang="en-GB"/>
          </a:p>
        </p:txBody>
      </p:sp>
      <p:sp>
        <p:nvSpPr>
          <p:cNvPr id="15" name="TextBox 14">
            <a:extLst>
              <a:ext uri="{FF2B5EF4-FFF2-40B4-BE49-F238E27FC236}">
                <a16:creationId xmlns:a16="http://schemas.microsoft.com/office/drawing/2014/main" id="{9E0A8523-7513-416F-60D8-188593BEBBC6}"/>
              </a:ext>
            </a:extLst>
          </p:cNvPr>
          <p:cNvSpPr txBox="1"/>
          <p:nvPr/>
        </p:nvSpPr>
        <p:spPr>
          <a:xfrm>
            <a:off x="2895600" y="341803"/>
            <a:ext cx="7464896" cy="1015663"/>
          </a:xfrm>
          <a:prstGeom prst="rect">
            <a:avLst/>
          </a:prstGeom>
          <a:noFill/>
        </p:spPr>
        <p:txBody>
          <a:bodyPr wrap="square">
            <a:spAutoFit/>
          </a:bodyPr>
          <a:lstStyle/>
          <a:p>
            <a:pPr algn="r"/>
            <a:r>
              <a:rPr lang="en-GB" sz="3200" b="1" dirty="0">
                <a:latin typeface="Helvetica" panose="020B0604020202020204" pitchFamily="34" charset="0"/>
              </a:rPr>
              <a:t>What is the point?</a:t>
            </a:r>
          </a:p>
          <a:p>
            <a:pPr algn="r"/>
            <a:r>
              <a:rPr lang="en-GB" sz="2800" dirty="0">
                <a:latin typeface="Helvetica" panose="020B0604020202020204" pitchFamily="34" charset="0"/>
              </a:rPr>
              <a:t>We fall in love with our ideas.</a:t>
            </a:r>
            <a:endParaRPr lang="en-GB" sz="2800" dirty="0"/>
          </a:p>
        </p:txBody>
      </p:sp>
      <p:sp>
        <p:nvSpPr>
          <p:cNvPr id="2" name="Content Placeholder 2">
            <a:extLst>
              <a:ext uri="{FF2B5EF4-FFF2-40B4-BE49-F238E27FC236}">
                <a16:creationId xmlns:a16="http://schemas.microsoft.com/office/drawing/2014/main" id="{0D19D061-3DAA-5678-A9BD-ED9018005429}"/>
              </a:ext>
            </a:extLst>
          </p:cNvPr>
          <p:cNvSpPr>
            <a:spLocks noGrp="1"/>
          </p:cNvSpPr>
          <p:nvPr>
            <p:ph idx="1"/>
          </p:nvPr>
        </p:nvSpPr>
        <p:spPr>
          <a:xfrm>
            <a:off x="1981200" y="1981200"/>
            <a:ext cx="8229600" cy="2895600"/>
          </a:xfrm>
        </p:spPr>
        <p:txBody>
          <a:bodyPr/>
          <a:lstStyle/>
          <a:p>
            <a:pPr marL="0" indent="0" algn="ctr">
              <a:buNone/>
            </a:pPr>
            <a:r>
              <a:rPr lang="en-GB" sz="1800" b="1" dirty="0">
                <a:highlight>
                  <a:srgbClr val="FFFF00"/>
                </a:highlight>
              </a:rPr>
              <a:t>Together, these unreliable intuitions act as a barrier to smart thinking. We get locked within their systematic routines, unable to free ourselves. As a result, we struggle to think logically, process statistics, assess risk and probability, and use our imagination to create our own unique ideas and solutions. In short, they trap our enormous potential. </a:t>
            </a:r>
          </a:p>
          <a:p>
            <a:pPr marL="0" indent="0" algn="ctr">
              <a:buNone/>
            </a:pPr>
            <a:endParaRPr lang="en-GB" sz="1800" b="1" dirty="0">
              <a:highlight>
                <a:srgbClr val="FFFF00"/>
              </a:highlight>
            </a:endParaRPr>
          </a:p>
          <a:p>
            <a:pPr marL="0" indent="0" algn="ctr">
              <a:buNone/>
            </a:pPr>
            <a:r>
              <a:rPr lang="en-GB" sz="1800" b="1" dirty="0">
                <a:highlight>
                  <a:srgbClr val="FFFF00"/>
                </a:highlight>
              </a:rPr>
              <a:t>In the following Sessions, you will learn how to release this potential. In particular, you will learn how to use your System 2 thinking to generate more of your own ideas, to think conceptually and creatively, to assess risk and probability, and to make sound, well-reasoned decisions.</a:t>
            </a:r>
          </a:p>
        </p:txBody>
      </p:sp>
    </p:spTree>
    <p:extLst>
      <p:ext uri="{BB962C8B-B14F-4D97-AF65-F5344CB8AC3E}">
        <p14:creationId xmlns:p14="http://schemas.microsoft.com/office/powerpoint/2010/main" val="19079912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9043EF-7914-3B0C-05D5-C707751EFD19}"/>
            </a:ext>
          </a:extLst>
        </p:cNvPr>
        <p:cNvGrpSpPr/>
        <p:nvPr/>
      </p:nvGrpSpPr>
      <p:grpSpPr>
        <a:xfrm>
          <a:off x="0" y="0"/>
          <a:ext cx="0" cy="0"/>
          <a:chOff x="0" y="0"/>
          <a:chExt cx="0" cy="0"/>
        </a:xfrm>
      </p:grpSpPr>
      <p:pic>
        <p:nvPicPr>
          <p:cNvPr id="3" name="Picture 2" descr="A hand holding a sign&#10;&#10;Description automatically generated">
            <a:extLst>
              <a:ext uri="{FF2B5EF4-FFF2-40B4-BE49-F238E27FC236}">
                <a16:creationId xmlns:a16="http://schemas.microsoft.com/office/drawing/2014/main" id="{0A6F39B8-763A-2EA9-C07E-BEF952E5506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81000" y="1295400"/>
            <a:ext cx="5331904" cy="3996473"/>
          </a:xfrm>
          <a:prstGeom prst="rect">
            <a:avLst/>
          </a:prstGeom>
        </p:spPr>
      </p:pic>
      <p:sp>
        <p:nvSpPr>
          <p:cNvPr id="4" name="Slide Number Placeholder 3">
            <a:extLst>
              <a:ext uri="{FF2B5EF4-FFF2-40B4-BE49-F238E27FC236}">
                <a16:creationId xmlns:a16="http://schemas.microsoft.com/office/drawing/2014/main" id="{7A7E7C84-195E-E7B7-8E6E-5333E22B54EA}"/>
              </a:ext>
            </a:extLst>
          </p:cNvPr>
          <p:cNvSpPr>
            <a:spLocks noGrp="1"/>
          </p:cNvSpPr>
          <p:nvPr>
            <p:ph type="sldNum" sz="quarter" idx="12"/>
          </p:nvPr>
        </p:nvSpPr>
        <p:spPr/>
        <p:txBody>
          <a:bodyPr/>
          <a:lstStyle/>
          <a:p>
            <a:pPr>
              <a:defRPr/>
            </a:pPr>
            <a:fld id="{811F5758-50BC-4E6A-A524-3A5FCA942537}" type="slidenum">
              <a:rPr lang="en-GB" smtClean="0"/>
              <a:pPr>
                <a:defRPr/>
              </a:pPr>
              <a:t>39</a:t>
            </a:fld>
            <a:endParaRPr lang="en-GB"/>
          </a:p>
        </p:txBody>
      </p:sp>
      <p:sp>
        <p:nvSpPr>
          <p:cNvPr id="15" name="TextBox 14">
            <a:extLst>
              <a:ext uri="{FF2B5EF4-FFF2-40B4-BE49-F238E27FC236}">
                <a16:creationId xmlns:a16="http://schemas.microsoft.com/office/drawing/2014/main" id="{6832E3D0-58CF-FCBE-878E-EB829261BCF6}"/>
              </a:ext>
            </a:extLst>
          </p:cNvPr>
          <p:cNvSpPr txBox="1"/>
          <p:nvPr/>
        </p:nvSpPr>
        <p:spPr>
          <a:xfrm>
            <a:off x="5712904" y="404664"/>
            <a:ext cx="4728592" cy="707886"/>
          </a:xfrm>
          <a:prstGeom prst="rect">
            <a:avLst/>
          </a:prstGeom>
          <a:noFill/>
        </p:spPr>
        <p:txBody>
          <a:bodyPr wrap="square">
            <a:spAutoFit/>
          </a:bodyPr>
          <a:lstStyle/>
          <a:p>
            <a:pPr algn="ctr"/>
            <a:r>
              <a:rPr lang="en-GB" sz="4000" b="1">
                <a:latin typeface="Helvetica" panose="020B0604020202020204" pitchFamily="34" charset="0"/>
              </a:rPr>
              <a:t>What is the point?</a:t>
            </a:r>
          </a:p>
        </p:txBody>
      </p:sp>
    </p:spTree>
    <p:extLst>
      <p:ext uri="{BB962C8B-B14F-4D97-AF65-F5344CB8AC3E}">
        <p14:creationId xmlns:p14="http://schemas.microsoft.com/office/powerpoint/2010/main" val="27223605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1D15A5-B296-9358-EADF-B743CCA48773}"/>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45B54A7-5077-2C3F-42FB-653576846755}"/>
              </a:ext>
            </a:extLst>
          </p:cNvPr>
          <p:cNvSpPr>
            <a:spLocks noGrp="1"/>
          </p:cNvSpPr>
          <p:nvPr>
            <p:ph type="sldNum" sz="quarter" idx="12"/>
          </p:nvPr>
        </p:nvSpPr>
        <p:spPr/>
        <p:txBody>
          <a:bodyPr/>
          <a:lstStyle/>
          <a:p>
            <a:pPr>
              <a:defRPr/>
            </a:pPr>
            <a:fld id="{811F5758-50BC-4E6A-A524-3A5FCA942537}" type="slidenum">
              <a:rPr lang="en-GB" smtClean="0"/>
              <a:pPr>
                <a:defRPr/>
              </a:pPr>
              <a:t>40</a:t>
            </a:fld>
            <a:endParaRPr lang="en-GB"/>
          </a:p>
        </p:txBody>
      </p:sp>
      <p:pic>
        <p:nvPicPr>
          <p:cNvPr id="14338" name="Picture 2" descr="Three Lenses of Design Thinking.">
            <a:extLst>
              <a:ext uri="{FF2B5EF4-FFF2-40B4-BE49-F238E27FC236}">
                <a16:creationId xmlns:a16="http://schemas.microsoft.com/office/drawing/2014/main" id="{897C0E24-F60A-5EBB-6E35-AECBCC223A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401" y="228600"/>
            <a:ext cx="5932999" cy="44958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786868E-F9C0-A003-BBF4-3A7B07AD5687}"/>
              </a:ext>
            </a:extLst>
          </p:cNvPr>
          <p:cNvSpPr txBox="1"/>
          <p:nvPr/>
        </p:nvSpPr>
        <p:spPr>
          <a:xfrm>
            <a:off x="6048375" y="6443053"/>
            <a:ext cx="4572000" cy="307777"/>
          </a:xfrm>
          <a:prstGeom prst="rect">
            <a:avLst/>
          </a:prstGeom>
          <a:noFill/>
        </p:spPr>
        <p:txBody>
          <a:bodyPr wrap="square">
            <a:spAutoFit/>
          </a:bodyPr>
          <a:lstStyle/>
          <a:p>
            <a:pPr algn="r"/>
            <a:r>
              <a:rPr lang="en-GB" sz="1400">
                <a:latin typeface="Times New Roman" panose="02020603050405020304" pitchFamily="18" charset="0"/>
              </a:rPr>
              <a:t>Yu Siang, T. (2019)</a:t>
            </a:r>
            <a:endParaRPr lang="en-GB" sz="1400"/>
          </a:p>
        </p:txBody>
      </p:sp>
      <p:sp>
        <p:nvSpPr>
          <p:cNvPr id="3" name="TextBox 2">
            <a:extLst>
              <a:ext uri="{FF2B5EF4-FFF2-40B4-BE49-F238E27FC236}">
                <a16:creationId xmlns:a16="http://schemas.microsoft.com/office/drawing/2014/main" id="{F1343E2A-1EE2-4A0E-6B52-AF0672A928CF}"/>
              </a:ext>
            </a:extLst>
          </p:cNvPr>
          <p:cNvSpPr txBox="1"/>
          <p:nvPr/>
        </p:nvSpPr>
        <p:spPr>
          <a:xfrm>
            <a:off x="2667000" y="4938237"/>
            <a:ext cx="7464896" cy="584775"/>
          </a:xfrm>
          <a:prstGeom prst="rect">
            <a:avLst/>
          </a:prstGeom>
          <a:noFill/>
        </p:spPr>
        <p:txBody>
          <a:bodyPr wrap="square">
            <a:spAutoFit/>
          </a:bodyPr>
          <a:lstStyle/>
          <a:p>
            <a:pPr algn="r"/>
            <a:r>
              <a:rPr lang="en-GB" sz="3200" b="1" dirty="0">
                <a:highlight>
                  <a:srgbClr val="FFFF00"/>
                </a:highlight>
                <a:latin typeface="Helvetica" panose="020B0604020202020204" pitchFamily="34" charset="0"/>
              </a:rPr>
              <a:t>Will be explained further in week </a:t>
            </a:r>
            <a:r>
              <a:rPr lang="en-GB" sz="3200" b="1" dirty="0">
                <a:latin typeface="Helvetica" panose="020B0604020202020204" pitchFamily="34" charset="0"/>
              </a:rPr>
              <a:t>7</a:t>
            </a:r>
            <a:endParaRPr lang="en-GB" sz="3200" b="1" dirty="0"/>
          </a:p>
        </p:txBody>
      </p:sp>
    </p:spTree>
    <p:extLst>
      <p:ext uri="{BB962C8B-B14F-4D97-AF65-F5344CB8AC3E}">
        <p14:creationId xmlns:p14="http://schemas.microsoft.com/office/powerpoint/2010/main" val="28042687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1E861-CC16-F447-4601-C0220A5E5864}"/>
            </a:ext>
          </a:extLst>
        </p:cNvPr>
        <p:cNvGrpSpPr/>
        <p:nvPr/>
      </p:nvGrpSpPr>
      <p:grpSpPr>
        <a:xfrm>
          <a:off x="0" y="0"/>
          <a:ext cx="0" cy="0"/>
          <a:chOff x="0" y="0"/>
          <a:chExt cx="0" cy="0"/>
        </a:xfrm>
      </p:grpSpPr>
      <p:pic>
        <p:nvPicPr>
          <p:cNvPr id="16386" name="Picture 2" descr="design-thinking">
            <a:extLst>
              <a:ext uri="{FF2B5EF4-FFF2-40B4-BE49-F238E27FC236}">
                <a16:creationId xmlns:a16="http://schemas.microsoft.com/office/drawing/2014/main" id="{6E37CDD0-3F43-453F-2922-58335F10F5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051"/>
          <a:stretch/>
        </p:blipFill>
        <p:spPr bwMode="auto">
          <a:xfrm>
            <a:off x="152400" y="86720"/>
            <a:ext cx="7490613" cy="547587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D4C6885-D486-9A7C-A6A1-7B206D16FFBE}"/>
              </a:ext>
            </a:extLst>
          </p:cNvPr>
          <p:cNvSpPr txBox="1"/>
          <p:nvPr/>
        </p:nvSpPr>
        <p:spPr>
          <a:xfrm>
            <a:off x="6089164" y="6463503"/>
            <a:ext cx="4572000" cy="307777"/>
          </a:xfrm>
          <a:prstGeom prst="rect">
            <a:avLst/>
          </a:prstGeom>
          <a:noFill/>
        </p:spPr>
        <p:txBody>
          <a:bodyPr wrap="square">
            <a:spAutoFit/>
          </a:bodyPr>
          <a:lstStyle/>
          <a:p>
            <a:pPr algn="r"/>
            <a:r>
              <a:rPr lang="en-GB" sz="1400" err="1">
                <a:latin typeface="Times New Roman" panose="02020603050405020304" pitchFamily="18" charset="0"/>
              </a:rPr>
              <a:t>Cuofano</a:t>
            </a:r>
            <a:r>
              <a:rPr lang="en-GB" sz="1400">
                <a:latin typeface="Times New Roman" panose="02020603050405020304" pitchFamily="18" charset="0"/>
              </a:rPr>
              <a:t>, G. (2022). </a:t>
            </a:r>
            <a:endParaRPr lang="en-GB" sz="1400"/>
          </a:p>
        </p:txBody>
      </p:sp>
    </p:spTree>
    <p:extLst>
      <p:ext uri="{BB962C8B-B14F-4D97-AF65-F5344CB8AC3E}">
        <p14:creationId xmlns:p14="http://schemas.microsoft.com/office/powerpoint/2010/main" val="13423723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5D30AB-4859-4E8B-BE8F-2EA07034775D}"/>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4B1270-CF2E-C65E-6F17-1DE30DDABD69}"/>
              </a:ext>
            </a:extLst>
          </p:cNvPr>
          <p:cNvSpPr>
            <a:spLocks noGrp="1"/>
          </p:cNvSpPr>
          <p:nvPr>
            <p:ph type="sldNum" sz="quarter" idx="12"/>
          </p:nvPr>
        </p:nvSpPr>
        <p:spPr/>
        <p:txBody>
          <a:bodyPr/>
          <a:lstStyle/>
          <a:p>
            <a:pPr>
              <a:defRPr/>
            </a:pPr>
            <a:fld id="{811F5758-50BC-4E6A-A524-3A5FCA942537}" type="slidenum">
              <a:rPr lang="en-GB" smtClean="0"/>
              <a:pPr>
                <a:defRPr/>
              </a:pPr>
              <a:t>42</a:t>
            </a:fld>
            <a:endParaRPr lang="en-GB"/>
          </a:p>
        </p:txBody>
      </p:sp>
      <p:pic>
        <p:nvPicPr>
          <p:cNvPr id="10" name="Picture 9" descr="A black and white photo of a person's face&#10;&#10;Description automatically generated">
            <a:extLst>
              <a:ext uri="{FF2B5EF4-FFF2-40B4-BE49-F238E27FC236}">
                <a16:creationId xmlns:a16="http://schemas.microsoft.com/office/drawing/2014/main" id="{BC48A41A-1EF1-12EC-12CC-7F4ADBBE94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0" y="1143000"/>
            <a:ext cx="9144000" cy="3126658"/>
          </a:xfrm>
          <a:prstGeom prst="rect">
            <a:avLst/>
          </a:prstGeom>
        </p:spPr>
      </p:pic>
    </p:spTree>
    <p:extLst>
      <p:ext uri="{BB962C8B-B14F-4D97-AF65-F5344CB8AC3E}">
        <p14:creationId xmlns:p14="http://schemas.microsoft.com/office/powerpoint/2010/main" val="27909932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542C597-D919-D10D-6FFC-B643698C2876}"/>
              </a:ext>
            </a:extLst>
          </p:cNvPr>
          <p:cNvSpPr>
            <a:spLocks noGrp="1"/>
          </p:cNvSpPr>
          <p:nvPr>
            <p:ph type="sldNum" sz="quarter" idx="12"/>
          </p:nvPr>
        </p:nvSpPr>
        <p:spPr/>
        <p:txBody>
          <a:bodyPr/>
          <a:lstStyle/>
          <a:p>
            <a:pPr>
              <a:defRPr/>
            </a:pPr>
            <a:fld id="{E77223CE-61ED-4BE6-ACE1-79F988352B0B}" type="slidenum">
              <a:rPr lang="en-GB" altLang="en-US" smtClean="0"/>
              <a:pPr>
                <a:defRPr/>
              </a:pPr>
              <a:t>43</a:t>
            </a:fld>
            <a:endParaRPr lang="en-GB" altLang="en-US"/>
          </a:p>
        </p:txBody>
      </p:sp>
      <p:sp>
        <p:nvSpPr>
          <p:cNvPr id="5" name="Title 1">
            <a:extLst>
              <a:ext uri="{FF2B5EF4-FFF2-40B4-BE49-F238E27FC236}">
                <a16:creationId xmlns:a16="http://schemas.microsoft.com/office/drawing/2014/main" id="{D847F039-77E7-4A38-3A3A-A136A01BC585}"/>
              </a:ext>
            </a:extLst>
          </p:cNvPr>
          <p:cNvSpPr txBox="1">
            <a:spLocks/>
          </p:cNvSpPr>
          <p:nvPr/>
        </p:nvSpPr>
        <p:spPr bwMode="auto">
          <a:xfrm>
            <a:off x="1981200" y="381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altLang="en-US" b="1" dirty="0">
                <a:highlight>
                  <a:srgbClr val="FFFF00"/>
                </a:highlight>
                <a:cs typeface="Aharoni" pitchFamily="2" charset="-79"/>
              </a:rPr>
              <a:t>Pair/Group Activity – 30 min</a:t>
            </a:r>
            <a:endParaRPr lang="en-GB" sz="3600" dirty="0">
              <a:highlight>
                <a:srgbClr val="FFFF00"/>
              </a:highlight>
            </a:endParaRPr>
          </a:p>
        </p:txBody>
      </p:sp>
      <p:sp>
        <p:nvSpPr>
          <p:cNvPr id="6" name="TextBox 5">
            <a:extLst>
              <a:ext uri="{FF2B5EF4-FFF2-40B4-BE49-F238E27FC236}">
                <a16:creationId xmlns:a16="http://schemas.microsoft.com/office/drawing/2014/main" id="{D2211604-BC32-7AFC-ABC0-FD81049E90BA}"/>
              </a:ext>
            </a:extLst>
          </p:cNvPr>
          <p:cNvSpPr txBox="1"/>
          <p:nvPr/>
        </p:nvSpPr>
        <p:spPr>
          <a:xfrm>
            <a:off x="304800" y="1466245"/>
            <a:ext cx="11506200" cy="3847207"/>
          </a:xfrm>
          <a:prstGeom prst="rect">
            <a:avLst/>
          </a:prstGeom>
          <a:noFill/>
        </p:spPr>
        <p:txBody>
          <a:bodyPr wrap="square">
            <a:spAutoFit/>
          </a:bodyPr>
          <a:lstStyle/>
          <a:p>
            <a:r>
              <a:rPr lang="en-GB" sz="2400" b="1" dirty="0">
                <a:latin typeface="Helvetica" panose="020B0604020202020204" pitchFamily="34" charset="0"/>
              </a:rPr>
              <a:t>Use the 1st and 2</a:t>
            </a:r>
            <a:r>
              <a:rPr lang="en-GB" sz="2400" b="1" baseline="30000" dirty="0">
                <a:latin typeface="Helvetica" panose="020B0604020202020204" pitchFamily="34" charset="0"/>
              </a:rPr>
              <a:t>nd</a:t>
            </a:r>
            <a:r>
              <a:rPr lang="en-GB" sz="2400" b="1" dirty="0">
                <a:latin typeface="Helvetica" panose="020B0604020202020204" pitchFamily="34" charset="0"/>
              </a:rPr>
              <a:t> stages of the four stages of design thinking on slide 35 to create a product/ service:</a:t>
            </a:r>
          </a:p>
          <a:p>
            <a:endParaRPr lang="en-GB" sz="2800" b="1" dirty="0">
              <a:latin typeface="Helvetica" panose="020B0604020202020204" pitchFamily="34" charset="0"/>
            </a:endParaRPr>
          </a:p>
          <a:p>
            <a:pPr marL="457200" indent="-457200">
              <a:buAutoNum type="arabicPeriod"/>
            </a:pPr>
            <a:r>
              <a:rPr lang="en-GB" sz="2400" b="1" dirty="0">
                <a:latin typeface="Helvetica" panose="020B0604020202020204" pitchFamily="34" charset="0"/>
              </a:rPr>
              <a:t>Clarify: </a:t>
            </a:r>
            <a:r>
              <a:rPr lang="en-GB" sz="2400" dirty="0">
                <a:latin typeface="Helvetica" panose="020B0604020202020204" pitchFamily="34" charset="0"/>
              </a:rPr>
              <a:t>Reframe the problem to gain deeper insight into user needs -&gt; </a:t>
            </a:r>
            <a:r>
              <a:rPr lang="en-GB" sz="2400" b="1" dirty="0">
                <a:latin typeface="Helvetica" panose="020B0604020202020204" pitchFamily="34" charset="0"/>
              </a:rPr>
              <a:t>What problem do you want to solve?</a:t>
            </a:r>
          </a:p>
          <a:p>
            <a:pPr marL="457200" indent="-457200">
              <a:buAutoNum type="arabicPeriod"/>
            </a:pPr>
            <a:r>
              <a:rPr lang="en-GB" sz="2400" b="1" dirty="0">
                <a:latin typeface="Helvetica" panose="020B0604020202020204" pitchFamily="34" charset="0"/>
              </a:rPr>
              <a:t>Ideate: </a:t>
            </a:r>
            <a:r>
              <a:rPr lang="en-GB" sz="2400" dirty="0">
                <a:latin typeface="Helvetica" panose="020B0604020202020204" pitchFamily="34" charset="0"/>
              </a:rPr>
              <a:t>Identify design principles -&gt; </a:t>
            </a:r>
            <a:r>
              <a:rPr lang="en-GB" sz="2400" b="1" dirty="0">
                <a:latin typeface="Helvetica" panose="020B0604020202020204" pitchFamily="34" charset="0"/>
              </a:rPr>
              <a:t>What is possible solution(s) you can propose? It can be a product/service</a:t>
            </a:r>
          </a:p>
          <a:p>
            <a:pPr marL="457200" indent="-457200">
              <a:buAutoNum type="arabicPeriod"/>
            </a:pPr>
            <a:endParaRPr lang="en-GB" sz="2400" b="1" dirty="0">
              <a:latin typeface="Helvetica" panose="020B0604020202020204" pitchFamily="34" charset="0"/>
            </a:endParaRPr>
          </a:p>
          <a:p>
            <a:r>
              <a:rPr lang="en-GB" sz="2400" b="1" dirty="0">
                <a:latin typeface="Helvetica" panose="020B0604020202020204" pitchFamily="34" charset="0"/>
              </a:rPr>
              <a:t>Write down your answer on a flipchart or PowerPoint, and present it to the class.</a:t>
            </a:r>
          </a:p>
        </p:txBody>
      </p:sp>
    </p:spTree>
    <p:extLst>
      <p:ext uri="{BB962C8B-B14F-4D97-AF65-F5344CB8AC3E}">
        <p14:creationId xmlns:p14="http://schemas.microsoft.com/office/powerpoint/2010/main" val="31244127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08DC-BF63-B85F-B2FD-F6D6CC6AB5C6}"/>
              </a:ext>
            </a:extLst>
          </p:cNvPr>
          <p:cNvSpPr>
            <a:spLocks noGrp="1"/>
          </p:cNvSpPr>
          <p:nvPr>
            <p:ph type="title"/>
          </p:nvPr>
        </p:nvSpPr>
        <p:spPr>
          <a:xfrm>
            <a:off x="1844675" y="124015"/>
            <a:ext cx="8001000" cy="442714"/>
          </a:xfrm>
        </p:spPr>
        <p:txBody>
          <a:bodyPr/>
          <a:lstStyle/>
          <a:p>
            <a:r>
              <a:rPr lang="en-GB" sz="2800" b="1" dirty="0"/>
              <a:t>References</a:t>
            </a:r>
          </a:p>
        </p:txBody>
      </p:sp>
      <p:sp>
        <p:nvSpPr>
          <p:cNvPr id="4" name="Slide Number Placeholder 3">
            <a:extLst>
              <a:ext uri="{FF2B5EF4-FFF2-40B4-BE49-F238E27FC236}">
                <a16:creationId xmlns:a16="http://schemas.microsoft.com/office/drawing/2014/main" id="{23E48C88-D9B1-8302-4115-2663259E59E9}"/>
              </a:ext>
            </a:extLst>
          </p:cNvPr>
          <p:cNvSpPr>
            <a:spLocks noGrp="1"/>
          </p:cNvSpPr>
          <p:nvPr>
            <p:ph type="sldNum" sz="quarter" idx="12"/>
          </p:nvPr>
        </p:nvSpPr>
        <p:spPr/>
        <p:txBody>
          <a:bodyPr/>
          <a:lstStyle/>
          <a:p>
            <a:pPr>
              <a:defRPr/>
            </a:pPr>
            <a:fld id="{E77223CE-61ED-4BE6-ACE1-79F988352B0B}" type="slidenum">
              <a:rPr lang="en-GB" altLang="en-US" smtClean="0"/>
              <a:pPr>
                <a:defRPr/>
              </a:pPr>
              <a:t>44</a:t>
            </a:fld>
            <a:endParaRPr lang="en-GB" altLang="en-US"/>
          </a:p>
        </p:txBody>
      </p:sp>
      <p:sp>
        <p:nvSpPr>
          <p:cNvPr id="5" name="Content Placeholder 2">
            <a:extLst>
              <a:ext uri="{FF2B5EF4-FFF2-40B4-BE49-F238E27FC236}">
                <a16:creationId xmlns:a16="http://schemas.microsoft.com/office/drawing/2014/main" id="{765E991C-B41B-10B5-104A-5EB3E54A7F16}"/>
              </a:ext>
            </a:extLst>
          </p:cNvPr>
          <p:cNvSpPr txBox="1">
            <a:spLocks/>
          </p:cNvSpPr>
          <p:nvPr/>
        </p:nvSpPr>
        <p:spPr>
          <a:xfrm>
            <a:off x="266700" y="1155303"/>
            <a:ext cx="11658600" cy="4469011"/>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a:lstStyle>
          <a:p>
            <a:pPr marL="171450" indent="-171450" algn="l">
              <a:buFont typeface="Arial" panose="020B0604020202020204" pitchFamily="34" charset="0"/>
              <a:buChar char="•"/>
            </a:pPr>
            <a:r>
              <a:rPr lang="en-GB" sz="1200" dirty="0">
                <a:solidFill>
                  <a:schemeClr val="tx1"/>
                </a:solidFill>
              </a:rPr>
              <a:t>Adcock, D., (2000), Marketing Strategies for Competitive Advantage, John Wiley &amp; Sons, Chichester p265</a:t>
            </a:r>
          </a:p>
          <a:p>
            <a:pPr marL="171450" indent="-171450" algn="l">
              <a:lnSpc>
                <a:spcPct val="107000"/>
              </a:lnSpc>
              <a:buFont typeface="Arial" panose="020B0604020202020204" pitchFamily="34" charset="0"/>
              <a:buChar char="•"/>
            </a:pPr>
            <a:r>
              <a:rPr lang="en-GB" sz="1200" dirty="0">
                <a:solidFill>
                  <a:schemeClr val="tx1"/>
                </a:solidFill>
                <a:ea typeface="Aptos" panose="020B0004020202020204" pitchFamily="34" charset="0"/>
                <a:cs typeface="Times New Roman" panose="02020603050405020304" pitchFamily="18" charset="0"/>
              </a:rPr>
              <a:t>Brown, T. (2008). Design thinking. </a:t>
            </a:r>
            <a:r>
              <a:rPr lang="en-GB" sz="1200" i="1" dirty="0">
                <a:solidFill>
                  <a:schemeClr val="tx1"/>
                </a:solidFill>
                <a:ea typeface="Aptos" panose="020B0004020202020204" pitchFamily="34" charset="0"/>
                <a:cs typeface="Times New Roman" panose="02020603050405020304" pitchFamily="18" charset="0"/>
              </a:rPr>
              <a:t>Harvard</a:t>
            </a:r>
            <a:r>
              <a:rPr lang="en-GB" sz="1200" dirty="0">
                <a:solidFill>
                  <a:schemeClr val="tx1"/>
                </a:solidFill>
                <a:ea typeface="Aptos" panose="020B0004020202020204" pitchFamily="34" charset="0"/>
                <a:cs typeface="Times New Roman" panose="02020603050405020304" pitchFamily="18" charset="0"/>
              </a:rPr>
              <a:t> </a:t>
            </a:r>
            <a:r>
              <a:rPr lang="en-GB" sz="1200" i="1" kern="0" dirty="0">
                <a:solidFill>
                  <a:schemeClr val="tx1"/>
                </a:solidFill>
                <a:ea typeface="Aptos" panose="020B0004020202020204" pitchFamily="34" charset="0"/>
                <a:cs typeface="Times New Roman" panose="02020603050405020304" pitchFamily="18" charset="0"/>
              </a:rPr>
              <a:t>Business Review, </a:t>
            </a:r>
            <a:r>
              <a:rPr lang="en-GB" sz="1200" kern="0" dirty="0">
                <a:solidFill>
                  <a:schemeClr val="tx1"/>
                </a:solidFill>
                <a:ea typeface="Aptos" panose="020B0004020202020204" pitchFamily="34" charset="0"/>
                <a:cs typeface="Times New Roman" panose="02020603050405020304" pitchFamily="18" charset="0"/>
              </a:rPr>
              <a:t>June 2008.</a:t>
            </a:r>
          </a:p>
          <a:p>
            <a:pPr marL="171450" indent="-171450" algn="l">
              <a:lnSpc>
                <a:spcPct val="107000"/>
              </a:lnSpc>
              <a:buFont typeface="Arial" panose="020B0604020202020204" pitchFamily="34" charset="0"/>
              <a:buChar char="•"/>
            </a:pPr>
            <a:r>
              <a:rPr lang="en-GB" sz="1200" dirty="0">
                <a:solidFill>
                  <a:schemeClr val="tx1"/>
                </a:solidFill>
              </a:rPr>
              <a:t>Chesbrough, H., &amp; Rosenbloom, R. S. (2002). The role of the business model in capturing value from innovation: evidence from Xerox Corporation’s technology spin‐off companies. </a:t>
            </a:r>
            <a:r>
              <a:rPr lang="en-GB" sz="1200" i="1" dirty="0">
                <a:solidFill>
                  <a:schemeClr val="tx1"/>
                </a:solidFill>
              </a:rPr>
              <a:t>Industrial and Corporate Change</a:t>
            </a:r>
            <a:r>
              <a:rPr lang="en-GB" sz="1200" dirty="0">
                <a:solidFill>
                  <a:schemeClr val="tx1"/>
                </a:solidFill>
              </a:rPr>
              <a:t>, </a:t>
            </a:r>
            <a:r>
              <a:rPr lang="en-GB" sz="1200" i="1" dirty="0">
                <a:solidFill>
                  <a:schemeClr val="tx1"/>
                </a:solidFill>
              </a:rPr>
              <a:t>11</a:t>
            </a:r>
            <a:r>
              <a:rPr lang="en-GB" sz="1200" dirty="0">
                <a:solidFill>
                  <a:schemeClr val="tx1"/>
                </a:solidFill>
              </a:rPr>
              <a:t>(3), 529–555. </a:t>
            </a:r>
            <a:r>
              <a:rPr lang="en-GB" sz="1200" dirty="0">
                <a:solidFill>
                  <a:schemeClr val="tx1"/>
                </a:solidFill>
                <a:hlinkClick r:id="rId2">
                  <a:extLst>
                    <a:ext uri="{A12FA001-AC4F-418D-AE19-62706E023703}">
                      <ahyp:hlinkClr xmlns:ahyp="http://schemas.microsoft.com/office/drawing/2018/hyperlinkcolor" val="tx"/>
                    </a:ext>
                  </a:extLst>
                </a:hlinkClick>
              </a:rPr>
              <a:t>https://doi.org/10.1093/icc/11.3.529</a:t>
            </a:r>
            <a:endParaRPr lang="en-GB" sz="1200" dirty="0">
              <a:solidFill>
                <a:schemeClr val="tx1"/>
              </a:solidFill>
            </a:endParaRPr>
          </a:p>
          <a:p>
            <a:pPr marL="171450" indent="-171450" algn="l">
              <a:buFont typeface="Arial" panose="020B0604020202020204" pitchFamily="34" charset="0"/>
              <a:buChar char="•"/>
            </a:pPr>
            <a:r>
              <a:rPr lang="en-GB" sz="1200" dirty="0">
                <a:solidFill>
                  <a:schemeClr val="tx1"/>
                </a:solidFill>
              </a:rPr>
              <a:t>Chesbrough, H. (2010). Business Model Innovation: Opportunities and Barriers. </a:t>
            </a:r>
            <a:r>
              <a:rPr lang="en-GB" sz="1200" i="1" dirty="0">
                <a:solidFill>
                  <a:schemeClr val="tx1"/>
                </a:solidFill>
              </a:rPr>
              <a:t>Long Range Planning</a:t>
            </a:r>
            <a:r>
              <a:rPr lang="en-GB" sz="1200" dirty="0">
                <a:solidFill>
                  <a:schemeClr val="tx1"/>
                </a:solidFill>
              </a:rPr>
              <a:t>, </a:t>
            </a:r>
            <a:r>
              <a:rPr lang="en-GB" sz="1200" i="1" dirty="0">
                <a:solidFill>
                  <a:schemeClr val="tx1"/>
                </a:solidFill>
              </a:rPr>
              <a:t>43</a:t>
            </a:r>
            <a:r>
              <a:rPr lang="en-GB" sz="1200" dirty="0">
                <a:solidFill>
                  <a:schemeClr val="tx1"/>
                </a:solidFill>
              </a:rPr>
              <a:t>(2), 354–363. https://doi.org/10.1016/j.lrp.2009.07.010</a:t>
            </a:r>
          </a:p>
          <a:p>
            <a:pPr marL="171450" indent="-171450" algn="l">
              <a:buFont typeface="Arial" panose="020B0604020202020204" pitchFamily="34" charset="0"/>
              <a:buChar char="•"/>
            </a:pPr>
            <a:r>
              <a:rPr lang="en-GB" sz="1200" dirty="0" err="1">
                <a:solidFill>
                  <a:schemeClr val="tx1"/>
                </a:solidFill>
              </a:rPr>
              <a:t>Cuofano</a:t>
            </a:r>
            <a:r>
              <a:rPr lang="en-GB" sz="1200" dirty="0">
                <a:solidFill>
                  <a:schemeClr val="tx1"/>
                </a:solidFill>
              </a:rPr>
              <a:t>, G. (2022). </a:t>
            </a:r>
            <a:r>
              <a:rPr lang="en-GB" sz="1200" i="1" dirty="0">
                <a:solidFill>
                  <a:schemeClr val="tx1"/>
                </a:solidFill>
              </a:rPr>
              <a:t>A Complete Guide To Design Thinking In 2023</a:t>
            </a:r>
            <a:r>
              <a:rPr lang="en-GB" sz="1200" dirty="0">
                <a:solidFill>
                  <a:schemeClr val="tx1"/>
                </a:solidFill>
              </a:rPr>
              <a:t>. </a:t>
            </a:r>
            <a:r>
              <a:rPr lang="en-GB" sz="1200" dirty="0" err="1">
                <a:solidFill>
                  <a:schemeClr val="tx1"/>
                </a:solidFill>
              </a:rPr>
              <a:t>FourWeekMBA</a:t>
            </a:r>
            <a:r>
              <a:rPr lang="en-GB" sz="1200" dirty="0">
                <a:solidFill>
                  <a:schemeClr val="tx1"/>
                </a:solidFill>
              </a:rPr>
              <a:t>. https://fourweekmba.com/design-thinking/</a:t>
            </a:r>
          </a:p>
          <a:p>
            <a:pPr marL="171450" indent="-171450" algn="l">
              <a:buFont typeface="Arial" panose="020B0604020202020204" pitchFamily="34" charset="0"/>
              <a:buChar char="•"/>
            </a:pPr>
            <a:r>
              <a:rPr lang="en-US" altLang="en-US" sz="1200" dirty="0">
                <a:solidFill>
                  <a:schemeClr val="tx1"/>
                </a:solidFill>
                <a:cs typeface="Times New Roman" panose="02020603050405020304" pitchFamily="18" charset="0"/>
              </a:rPr>
              <a:t>Dam, R. F. (2024). </a:t>
            </a:r>
            <a:r>
              <a:rPr lang="en-US" altLang="en-US" sz="1200" i="1" dirty="0">
                <a:solidFill>
                  <a:schemeClr val="tx1"/>
                </a:solidFill>
                <a:cs typeface="Times New Roman" panose="02020603050405020304" pitchFamily="18" charset="0"/>
              </a:rPr>
              <a:t>The 5 Stages in the Design Thinking Process</a:t>
            </a:r>
            <a:r>
              <a:rPr lang="en-US" altLang="en-US" sz="1200" dirty="0">
                <a:solidFill>
                  <a:schemeClr val="tx1"/>
                </a:solidFill>
                <a:cs typeface="Times New Roman" panose="02020603050405020304" pitchFamily="18" charset="0"/>
              </a:rPr>
              <a:t>. Interaction Design Foundation; </a:t>
            </a:r>
            <a:r>
              <a:rPr lang="en-US" altLang="en-US" sz="1200" dirty="0" err="1">
                <a:solidFill>
                  <a:schemeClr val="tx1"/>
                </a:solidFill>
                <a:cs typeface="Times New Roman" panose="02020603050405020304" pitchFamily="18" charset="0"/>
              </a:rPr>
              <a:t>IxDF</a:t>
            </a:r>
            <a:r>
              <a:rPr lang="en-US" altLang="en-US" sz="1200" dirty="0">
                <a:solidFill>
                  <a:schemeClr val="tx1"/>
                </a:solidFill>
                <a:cs typeface="Times New Roman" panose="02020603050405020304" pitchFamily="18" charset="0"/>
              </a:rPr>
              <a:t>. https://www.interaction-design.org/literature/article/5-stages-in-the-design-thinking-process</a:t>
            </a:r>
            <a:endParaRPr lang="en-US" altLang="en-US" sz="1200" dirty="0">
              <a:solidFill>
                <a:schemeClr val="tx1"/>
              </a:solidFill>
            </a:endParaRPr>
          </a:p>
          <a:p>
            <a:pPr marL="171450" indent="-171450" algn="l">
              <a:buFont typeface="Arial" panose="020B0604020202020204" pitchFamily="34" charset="0"/>
              <a:buChar char="•"/>
            </a:pPr>
            <a:r>
              <a:rPr lang="en-GB" sz="1200" dirty="0">
                <a:solidFill>
                  <a:schemeClr val="tx1"/>
                </a:solidFill>
              </a:rPr>
              <a:t>Doyle, P. &amp; Stern, P., (2006), Marketing Management and Strategy, Pearson Education Limited, Harlow p198</a:t>
            </a:r>
          </a:p>
          <a:p>
            <a:pPr marL="171450" indent="-171450" algn="l">
              <a:buFont typeface="Arial" panose="020B0604020202020204" pitchFamily="34" charset="0"/>
              <a:buChar char="•"/>
              <a:defRPr/>
            </a:pPr>
            <a:r>
              <a:rPr lang="en-GB" sz="1200" dirty="0">
                <a:solidFill>
                  <a:schemeClr val="tx1"/>
                </a:solidFill>
              </a:rPr>
              <a:t>George, G., &amp; Bock, A. J. (2011). The Business Model in Practice and its Implications for Entrepreneurship Research. </a:t>
            </a:r>
            <a:r>
              <a:rPr lang="en-GB" sz="1200" i="1" dirty="0">
                <a:solidFill>
                  <a:schemeClr val="tx1"/>
                </a:solidFill>
              </a:rPr>
              <a:t>Entrepreneurship Theory and Practice</a:t>
            </a:r>
            <a:r>
              <a:rPr lang="en-GB" sz="1200" dirty="0">
                <a:solidFill>
                  <a:schemeClr val="tx1"/>
                </a:solidFill>
              </a:rPr>
              <a:t>, </a:t>
            </a:r>
            <a:r>
              <a:rPr lang="en-GB" sz="1200" i="1" dirty="0">
                <a:solidFill>
                  <a:schemeClr val="tx1"/>
                </a:solidFill>
              </a:rPr>
              <a:t>35</a:t>
            </a:r>
            <a:r>
              <a:rPr lang="en-GB" sz="1200" dirty="0">
                <a:solidFill>
                  <a:schemeClr val="tx1"/>
                </a:solidFill>
              </a:rPr>
              <a:t>(1), 83–111. https://doi.org/10.1111/j.1540-6520.2010.00424.x</a:t>
            </a:r>
          </a:p>
          <a:p>
            <a:pPr marL="171450" indent="-171450" algn="l">
              <a:buFont typeface="Arial" panose="020B0604020202020204" pitchFamily="34" charset="0"/>
              <a:buChar char="•"/>
              <a:defRPr/>
            </a:pPr>
            <a:r>
              <a:rPr lang="en-GB" sz="1200" dirty="0">
                <a:solidFill>
                  <a:schemeClr val="tx1"/>
                </a:solidFill>
              </a:rPr>
              <a:t>Gibbons, S. (2016). </a:t>
            </a:r>
            <a:r>
              <a:rPr lang="en-GB" sz="1200" i="1" dirty="0">
                <a:solidFill>
                  <a:schemeClr val="tx1"/>
                </a:solidFill>
              </a:rPr>
              <a:t>Design Thinking 101</a:t>
            </a:r>
            <a:r>
              <a:rPr lang="en-GB" sz="1200" dirty="0">
                <a:solidFill>
                  <a:schemeClr val="tx1"/>
                </a:solidFill>
              </a:rPr>
              <a:t>. Nielsen Norman Group. https://www.nngroup.com/articles/design-thinking/</a:t>
            </a:r>
          </a:p>
          <a:p>
            <a:pPr marL="171450" indent="-171450" algn="l">
              <a:buFont typeface="Arial" panose="020B0604020202020204" pitchFamily="34" charset="0"/>
              <a:buChar char="•"/>
              <a:defRPr/>
            </a:pPr>
            <a:r>
              <a:rPr lang="en-US" altLang="en-US" sz="1200" dirty="0">
                <a:solidFill>
                  <a:schemeClr val="tx1"/>
                </a:solidFill>
                <a:cs typeface="Times New Roman" panose="02020603050405020304" pitchFamily="18" charset="0"/>
              </a:rPr>
              <a:t>Han, E. (2022). </a:t>
            </a:r>
            <a:r>
              <a:rPr lang="en-US" altLang="en-US" sz="1200" i="1" dirty="0">
                <a:solidFill>
                  <a:schemeClr val="tx1"/>
                </a:solidFill>
                <a:cs typeface="Times New Roman" panose="02020603050405020304" pitchFamily="18" charset="0"/>
              </a:rPr>
              <a:t>4 Stages of Design Thinking | HBS Online</a:t>
            </a:r>
            <a:r>
              <a:rPr lang="en-US" altLang="en-US" sz="1200" dirty="0">
                <a:solidFill>
                  <a:schemeClr val="tx1"/>
                </a:solidFill>
                <a:cs typeface="Times New Roman" panose="02020603050405020304" pitchFamily="18" charset="0"/>
              </a:rPr>
              <a:t>. Business Insights Blog. https://online.hbs.edu/blog/post/stages-of-design-thinking</a:t>
            </a:r>
            <a:endParaRPr lang="en-US" altLang="en-US" sz="1200" dirty="0">
              <a:solidFill>
                <a:schemeClr val="tx1"/>
              </a:solidFill>
            </a:endParaRPr>
          </a:p>
          <a:p>
            <a:pPr marL="171450" indent="-171450" algn="l">
              <a:buFont typeface="Arial" panose="020B0604020202020204" pitchFamily="34" charset="0"/>
              <a:buChar char="•"/>
              <a:defRPr/>
            </a:pPr>
            <a:r>
              <a:rPr lang="en-GB" sz="1200" dirty="0">
                <a:solidFill>
                  <a:schemeClr val="tx1"/>
                </a:solidFill>
              </a:rPr>
              <a:t>MSCRND. (2022). </a:t>
            </a:r>
            <a:r>
              <a:rPr lang="en-GB" sz="1200" i="1" dirty="0">
                <a:solidFill>
                  <a:schemeClr val="tx1"/>
                </a:solidFill>
              </a:rPr>
              <a:t>Understanding the 10 types of Innovation - MSC R&amp;D Tax Services</a:t>
            </a:r>
            <a:r>
              <a:rPr lang="en-GB" sz="1200" dirty="0">
                <a:solidFill>
                  <a:schemeClr val="tx1"/>
                </a:solidFill>
              </a:rPr>
              <a:t>. MSC R&amp;D Tax Services. https://mscrnd.com/understanding-the-10-types-of-innovation/</a:t>
            </a:r>
          </a:p>
          <a:p>
            <a:pPr marL="171450" indent="-171450" algn="l">
              <a:spcBef>
                <a:spcPct val="30000"/>
              </a:spcBef>
              <a:buFont typeface="Arial" panose="020B0604020202020204" pitchFamily="34" charset="0"/>
              <a:buChar char="•"/>
              <a:defRPr/>
            </a:pPr>
            <a:r>
              <a:rPr lang="en-GB" sz="1200" dirty="0" err="1">
                <a:solidFill>
                  <a:schemeClr val="tx1"/>
                </a:solidFill>
              </a:rPr>
              <a:t>Seelos</a:t>
            </a:r>
            <a:r>
              <a:rPr lang="en-GB" sz="1200" dirty="0">
                <a:solidFill>
                  <a:schemeClr val="tx1"/>
                </a:solidFill>
              </a:rPr>
              <a:t>, C., &amp; Mair, J. (2007). Profitable Business Models and Market Creation in the Context of Deep Poverty: A Strategic View. </a:t>
            </a:r>
            <a:r>
              <a:rPr lang="en-GB" sz="1200" i="1" dirty="0">
                <a:solidFill>
                  <a:schemeClr val="tx1"/>
                </a:solidFill>
              </a:rPr>
              <a:t>Academy of Management Perspectives</a:t>
            </a:r>
            <a:r>
              <a:rPr lang="en-GB" sz="1200" dirty="0">
                <a:solidFill>
                  <a:schemeClr val="tx1"/>
                </a:solidFill>
              </a:rPr>
              <a:t>, </a:t>
            </a:r>
            <a:r>
              <a:rPr lang="en-GB" sz="1200" i="1" dirty="0">
                <a:solidFill>
                  <a:schemeClr val="tx1"/>
                </a:solidFill>
              </a:rPr>
              <a:t>21</a:t>
            </a:r>
            <a:r>
              <a:rPr lang="en-GB" sz="1200" dirty="0">
                <a:solidFill>
                  <a:schemeClr val="tx1"/>
                </a:solidFill>
              </a:rPr>
              <a:t>(4), 49–63. https://doi.org/10.5465/AMP.2007.27895339</a:t>
            </a:r>
          </a:p>
          <a:p>
            <a:pPr marL="171450" indent="-171450" algn="l">
              <a:spcBef>
                <a:spcPct val="30000"/>
              </a:spcBef>
              <a:buFont typeface="Arial" panose="020B0604020202020204" pitchFamily="34" charset="0"/>
              <a:buChar char="•"/>
              <a:defRPr/>
            </a:pPr>
            <a:r>
              <a:rPr lang="en-US" altLang="en-US" sz="1200" dirty="0">
                <a:solidFill>
                  <a:schemeClr val="tx1"/>
                </a:solidFill>
                <a:cs typeface="Times New Roman" panose="02020603050405020304" pitchFamily="18" charset="0"/>
              </a:rPr>
              <a:t>Satell, G. (2017). </a:t>
            </a:r>
            <a:r>
              <a:rPr lang="en-US" altLang="en-US" sz="1200" i="1" dirty="0">
                <a:solidFill>
                  <a:schemeClr val="tx1"/>
                </a:solidFill>
                <a:cs typeface="Times New Roman" panose="02020603050405020304" pitchFamily="18" charset="0"/>
              </a:rPr>
              <a:t>The 4 Types of Innovation and the Problems They Solve</a:t>
            </a:r>
            <a:r>
              <a:rPr lang="en-US" altLang="en-US" sz="1200" dirty="0">
                <a:solidFill>
                  <a:schemeClr val="tx1"/>
                </a:solidFill>
                <a:cs typeface="Times New Roman" panose="02020603050405020304" pitchFamily="18" charset="0"/>
              </a:rPr>
              <a:t>. Harvard Business Review; Harvard Business Review. https://hbr.org/2017/06/the-4-types-of-innovation-and-the-problems-they-solve</a:t>
            </a:r>
            <a:endParaRPr lang="en-US" altLang="en-US" sz="1200" dirty="0">
              <a:solidFill>
                <a:schemeClr val="tx1"/>
              </a:solidFill>
            </a:endParaRPr>
          </a:p>
          <a:p>
            <a:pPr marL="171450" indent="-171450" algn="l">
              <a:spcBef>
                <a:spcPct val="30000"/>
              </a:spcBef>
              <a:buFont typeface="Arial" panose="020B0604020202020204" pitchFamily="34" charset="0"/>
              <a:buChar char="•"/>
              <a:defRPr/>
            </a:pPr>
            <a:r>
              <a:rPr lang="en-GB" sz="1200" dirty="0">
                <a:solidFill>
                  <a:schemeClr val="tx1"/>
                </a:solidFill>
              </a:rPr>
              <a:t>Trott, P., (2012). </a:t>
            </a:r>
            <a:r>
              <a:rPr lang="en-GB" sz="1200" i="1" dirty="0">
                <a:solidFill>
                  <a:schemeClr val="tx1"/>
                </a:solidFill>
              </a:rPr>
              <a:t>Innovation management and new product development</a:t>
            </a:r>
            <a:r>
              <a:rPr lang="en-GB" sz="1200" dirty="0">
                <a:solidFill>
                  <a:schemeClr val="tx1"/>
                </a:solidFill>
              </a:rPr>
              <a:t> (5th ed.). Harlow: Financial Times Prentice Hall. p15</a:t>
            </a:r>
          </a:p>
          <a:p>
            <a:pPr marL="171450" indent="-171450" algn="l">
              <a:spcBef>
                <a:spcPct val="30000"/>
              </a:spcBef>
              <a:buFont typeface="Arial" panose="020B0604020202020204" pitchFamily="34" charset="0"/>
              <a:buChar char="•"/>
              <a:defRPr/>
            </a:pPr>
            <a:r>
              <a:rPr lang="en-US" altLang="en-US" sz="1200" dirty="0">
                <a:solidFill>
                  <a:schemeClr val="tx1"/>
                </a:solidFill>
                <a:cs typeface="Times New Roman" panose="02020603050405020304" pitchFamily="18" charset="0"/>
              </a:rPr>
              <a:t>Yu Siang, T. (2019). </a:t>
            </a:r>
            <a:r>
              <a:rPr lang="en-US" altLang="en-US" sz="1200" i="1" dirty="0">
                <a:solidFill>
                  <a:schemeClr val="tx1"/>
                </a:solidFill>
                <a:cs typeface="Times New Roman" panose="02020603050405020304" pitchFamily="18" charset="0"/>
              </a:rPr>
              <a:t>What is Design Thinking?</a:t>
            </a:r>
            <a:r>
              <a:rPr lang="en-US" altLang="en-US" sz="1200" dirty="0">
                <a:solidFill>
                  <a:schemeClr val="tx1"/>
                </a:solidFill>
                <a:cs typeface="Times New Roman" panose="02020603050405020304" pitchFamily="18" charset="0"/>
              </a:rPr>
              <a:t> The Interaction Design Foundation. https://www.interaction-design.org/literature/topics/design-thinking</a:t>
            </a:r>
            <a:endParaRPr lang="en-US" altLang="en-US" sz="1200" dirty="0">
              <a:solidFill>
                <a:schemeClr val="tx1"/>
              </a:solidFill>
            </a:endParaRPr>
          </a:p>
          <a:p>
            <a:pPr marL="171450" indent="-171450" algn="l">
              <a:spcBef>
                <a:spcPct val="30000"/>
              </a:spcBef>
              <a:buFont typeface="Arial" panose="020B0604020202020204" pitchFamily="34" charset="0"/>
              <a:buChar char="•"/>
              <a:defRPr/>
            </a:pPr>
            <a:endParaRPr lang="en-GB" sz="1200" dirty="0">
              <a:solidFill>
                <a:schemeClr val="tx1"/>
              </a:solidFill>
            </a:endParaRPr>
          </a:p>
        </p:txBody>
      </p:sp>
    </p:spTree>
    <p:extLst>
      <p:ext uri="{BB962C8B-B14F-4D97-AF65-F5344CB8AC3E}">
        <p14:creationId xmlns:p14="http://schemas.microsoft.com/office/powerpoint/2010/main" val="37847258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503AF72900CEC40B8B6D1653D73A328" ma:contentTypeVersion="6" ma:contentTypeDescription="Create a new document." ma:contentTypeScope="" ma:versionID="408971cd45093f267c7ee09b7ebabfea">
  <xsd:schema xmlns:xsd="http://www.w3.org/2001/XMLSchema" xmlns:xs="http://www.w3.org/2001/XMLSchema" xmlns:p="http://schemas.microsoft.com/office/2006/metadata/properties" xmlns:ns2="12dde717-b0d9-4745-903a-e5172bc2ef5a" xmlns:ns3="5a72a2e2-def5-4cac-b273-a0332fccb5e2" targetNamespace="http://schemas.microsoft.com/office/2006/metadata/properties" ma:root="true" ma:fieldsID="9f3468ce39581dca4ee489a579fd078f" ns2:_="" ns3:_="">
    <xsd:import namespace="12dde717-b0d9-4745-903a-e5172bc2ef5a"/>
    <xsd:import namespace="5a72a2e2-def5-4cac-b273-a0332fccb5e2"/>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dde717-b0d9-4745-903a-e5172bc2ef5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72a2e2-def5-4cac-b273-a0332fccb5e2"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0541117-C768-44FE-A09B-EB597A01EA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dde717-b0d9-4745-903a-e5172bc2ef5a"/>
    <ds:schemaRef ds:uri="5a72a2e2-def5-4cac-b273-a0332fccb5e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FAEB55-F1C7-4BEE-BFF2-F2950F0542F9}">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8622</TotalTime>
  <Words>1961</Words>
  <Application>Microsoft Office PowerPoint</Application>
  <PresentationFormat>Widescreen</PresentationFormat>
  <Paragraphs>239</Paragraphs>
  <Slides>44</Slides>
  <Notes>17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44</vt:i4>
      </vt:variant>
    </vt:vector>
  </HeadingPairs>
  <TitlesOfParts>
    <vt:vector size="55" baseType="lpstr">
      <vt:lpstr>Aptos</vt:lpstr>
      <vt:lpstr>Arial</vt:lpstr>
      <vt:lpstr>Arial MT</vt:lpstr>
      <vt:lpstr>Calibri</vt:lpstr>
      <vt:lpstr>Comic Sans MS</vt:lpstr>
      <vt:lpstr>Helvetica</vt:lpstr>
      <vt:lpstr>Myriad Pro</vt:lpstr>
      <vt:lpstr>Segoe UI</vt:lpstr>
      <vt:lpstr>Times New Roman</vt:lpstr>
      <vt:lpstr>Wingdings 3</vt:lpstr>
      <vt:lpstr>20140311PresentationUWTSDTemplate</vt:lpstr>
      <vt:lpstr>Design Thinking and Innovation  BALM 6002  Creative thinking and problem-solving </vt:lpstr>
      <vt:lpstr>Welcome message</vt:lpstr>
      <vt:lpstr>Let’s introduce ourselves</vt:lpstr>
      <vt:lpstr>Important</vt:lpstr>
      <vt:lpstr>Classroom Rules</vt:lpstr>
      <vt:lpstr>Teaching and Learning</vt:lpstr>
      <vt:lpstr>Resources</vt:lpstr>
      <vt:lpstr>Module’s Aims</vt:lpstr>
      <vt:lpstr>Study time allocation</vt:lpstr>
      <vt:lpstr>Indicative content</vt:lpstr>
      <vt:lpstr>Assessment</vt:lpstr>
      <vt:lpstr>Any questions? About this module, assessments, or anything else?</vt:lpstr>
      <vt:lpstr>Today’s Learning Objective</vt:lpstr>
      <vt:lpstr>PowerPoint Presentation</vt:lpstr>
      <vt:lpstr>PowerPoint Presentation</vt:lpstr>
      <vt:lpstr>PowerPoint Presentation</vt:lpstr>
      <vt:lpstr>PowerPoint Presentation</vt:lpstr>
      <vt:lpstr>PowerPoint Presentation</vt:lpstr>
      <vt:lpstr>stabilizing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 (CRM)</dc:title>
  <dc:creator>Andrew Maund</dc:creator>
  <cp:lastModifiedBy>Seyed</cp:lastModifiedBy>
  <cp:revision>392</cp:revision>
  <cp:lastPrinted>2019-04-30T10:51:02Z</cp:lastPrinted>
  <dcterms:created xsi:type="dcterms:W3CDTF">2014-04-02T10:28:06Z</dcterms:created>
  <dcterms:modified xsi:type="dcterms:W3CDTF">2026-01-13T11:22:39Z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0x010100B503AF72900CEC40B8B6D1653D73A328</vt:lpwstr>
  </property>
</Properties>
</file>