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4" r:id="rId2"/>
    <p:sldId id="275" r:id="rId3"/>
    <p:sldId id="276" r:id="rId4"/>
    <p:sldId id="256" r:id="rId5"/>
    <p:sldId id="257" r:id="rId6"/>
    <p:sldId id="261" r:id="rId7"/>
    <p:sldId id="262" r:id="rId8"/>
    <p:sldId id="259" r:id="rId9"/>
    <p:sldId id="260" r:id="rId10"/>
    <p:sldId id="258" r:id="rId11"/>
    <p:sldId id="263" r:id="rId12"/>
    <p:sldId id="264" r:id="rId13"/>
    <p:sldId id="266" r:id="rId14"/>
    <p:sldId id="267" r:id="rId15"/>
    <p:sldId id="268" r:id="rId16"/>
    <p:sldId id="265" r:id="rId17"/>
    <p:sldId id="271" r:id="rId18"/>
    <p:sldId id="272" r:id="rId19"/>
    <p:sldId id="273" r:id="rId20"/>
    <p:sldId id="277" r:id="rId21"/>
    <p:sldId id="278" r:id="rId22"/>
    <p:sldId id="279" r:id="rId23"/>
    <p:sldId id="281" r:id="rId24"/>
    <p:sldId id="282"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7"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6F9B0CB-E0EE-45A0-B2CE-E1330EA41FDC}"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21F140-4EE1-4893-A71E-F27742FB22F6}" type="slidenum">
              <a:rPr lang="en-GB" smtClean="0"/>
              <a:t>‹#›</a:t>
            </a:fld>
            <a:endParaRPr lang="en-GB"/>
          </a:p>
        </p:txBody>
      </p:sp>
    </p:spTree>
    <p:extLst>
      <p:ext uri="{BB962C8B-B14F-4D97-AF65-F5344CB8AC3E}">
        <p14:creationId xmlns:p14="http://schemas.microsoft.com/office/powerpoint/2010/main" val="1737552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6F9B0CB-E0EE-45A0-B2CE-E1330EA41FDC}"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21F140-4EE1-4893-A71E-F27742FB22F6}" type="slidenum">
              <a:rPr lang="en-GB" smtClean="0"/>
              <a:t>‹#›</a:t>
            </a:fld>
            <a:endParaRPr lang="en-GB"/>
          </a:p>
        </p:txBody>
      </p:sp>
    </p:spTree>
    <p:extLst>
      <p:ext uri="{BB962C8B-B14F-4D97-AF65-F5344CB8AC3E}">
        <p14:creationId xmlns:p14="http://schemas.microsoft.com/office/powerpoint/2010/main" val="1572396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F9B0CB-E0EE-45A0-B2CE-E1330EA41FDC}"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21F140-4EE1-4893-A71E-F27742FB22F6}" type="slidenum">
              <a:rPr lang="en-GB" smtClean="0"/>
              <a:t>‹#›</a:t>
            </a:fld>
            <a:endParaRPr lang="en-GB"/>
          </a:p>
        </p:txBody>
      </p:sp>
    </p:spTree>
    <p:extLst>
      <p:ext uri="{BB962C8B-B14F-4D97-AF65-F5344CB8AC3E}">
        <p14:creationId xmlns:p14="http://schemas.microsoft.com/office/powerpoint/2010/main" val="2205253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6F9B0CB-E0EE-45A0-B2CE-E1330EA41FDC}" type="datetimeFigureOut">
              <a:rPr lang="en-GB" smtClean="0"/>
              <a:t>07/02/2022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21F140-4EE1-4893-A71E-F27742FB22F6}" type="slidenum">
              <a:rPr lang="en-GB" smtClean="0"/>
              <a:t>‹#›</a:t>
            </a:fld>
            <a:endParaRPr lang="en-GB"/>
          </a:p>
        </p:txBody>
      </p:sp>
    </p:spTree>
    <p:extLst>
      <p:ext uri="{BB962C8B-B14F-4D97-AF65-F5344CB8AC3E}">
        <p14:creationId xmlns:p14="http://schemas.microsoft.com/office/powerpoint/2010/main" val="782087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6F9B0CB-E0EE-45A0-B2CE-E1330EA41FDC}" type="datetimeFigureOut">
              <a:rPr lang="en-GB" smtClean="0"/>
              <a:t>07/02/2022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21F140-4EE1-4893-A71E-F27742FB22F6}" type="slidenum">
              <a:rPr lang="en-GB" smtClean="0"/>
              <a:t>‹#›</a:t>
            </a:fld>
            <a:endParaRPr lang="en-GB"/>
          </a:p>
        </p:txBody>
      </p:sp>
    </p:spTree>
    <p:extLst>
      <p:ext uri="{BB962C8B-B14F-4D97-AF65-F5344CB8AC3E}">
        <p14:creationId xmlns:p14="http://schemas.microsoft.com/office/powerpoint/2010/main" val="156434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6F9B0CB-E0EE-45A0-B2CE-E1330EA41FDC}" type="datetimeFigureOut">
              <a:rPr lang="en-GB" smtClean="0"/>
              <a:t>07/02/2022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21F140-4EE1-4893-A71E-F27742FB22F6}" type="slidenum">
              <a:rPr lang="en-GB" smtClean="0"/>
              <a:t>‹#›</a:t>
            </a:fld>
            <a:endParaRPr lang="en-GB"/>
          </a:p>
        </p:txBody>
      </p:sp>
    </p:spTree>
    <p:extLst>
      <p:ext uri="{BB962C8B-B14F-4D97-AF65-F5344CB8AC3E}">
        <p14:creationId xmlns:p14="http://schemas.microsoft.com/office/powerpoint/2010/main" val="2152332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F9B0CB-E0EE-45A0-B2CE-E1330EA41FDC}" type="datetimeFigureOut">
              <a:rPr lang="en-GB" smtClean="0"/>
              <a:t>07/02/2022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21F140-4EE1-4893-A71E-F27742FB22F6}" type="slidenum">
              <a:rPr lang="en-GB" smtClean="0"/>
              <a:t>‹#›</a:t>
            </a:fld>
            <a:endParaRPr lang="en-GB"/>
          </a:p>
        </p:txBody>
      </p:sp>
    </p:spTree>
    <p:extLst>
      <p:ext uri="{BB962C8B-B14F-4D97-AF65-F5344CB8AC3E}">
        <p14:creationId xmlns:p14="http://schemas.microsoft.com/office/powerpoint/2010/main" val="406649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6F9B0CB-E0EE-45A0-B2CE-E1330EA41FDC}" type="datetimeFigureOut">
              <a:rPr lang="en-GB" smtClean="0"/>
              <a:t>07/02/2022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21F140-4EE1-4893-A71E-F27742FB22F6}" type="slidenum">
              <a:rPr lang="en-GB" smtClean="0"/>
              <a:t>‹#›</a:t>
            </a:fld>
            <a:endParaRPr lang="en-GB"/>
          </a:p>
        </p:txBody>
      </p:sp>
    </p:spTree>
    <p:extLst>
      <p:ext uri="{BB962C8B-B14F-4D97-AF65-F5344CB8AC3E}">
        <p14:creationId xmlns:p14="http://schemas.microsoft.com/office/powerpoint/2010/main" val="2368589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6F9B0CB-E0EE-45A0-B2CE-E1330EA41FDC}" type="datetimeFigureOut">
              <a:rPr lang="en-GB" smtClean="0"/>
              <a:t>07/02/2022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21F140-4EE1-4893-A71E-F27742FB22F6}" type="slidenum">
              <a:rPr lang="en-GB" smtClean="0"/>
              <a:t>‹#›</a:t>
            </a:fld>
            <a:endParaRPr lang="en-GB"/>
          </a:p>
        </p:txBody>
      </p:sp>
    </p:spTree>
    <p:extLst>
      <p:ext uri="{BB962C8B-B14F-4D97-AF65-F5344CB8AC3E}">
        <p14:creationId xmlns:p14="http://schemas.microsoft.com/office/powerpoint/2010/main" val="3514289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6F9B0CB-E0EE-45A0-B2CE-E1330EA41FDC}"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21F140-4EE1-4893-A71E-F27742FB22F6}" type="slidenum">
              <a:rPr lang="en-GB" smtClean="0"/>
              <a:t>‹#›</a:t>
            </a:fld>
            <a:endParaRPr lang="en-GB"/>
          </a:p>
        </p:txBody>
      </p:sp>
    </p:spTree>
    <p:extLst>
      <p:ext uri="{BB962C8B-B14F-4D97-AF65-F5344CB8AC3E}">
        <p14:creationId xmlns:p14="http://schemas.microsoft.com/office/powerpoint/2010/main" val="4121689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6F9B0CB-E0EE-45A0-B2CE-E1330EA41FDC}"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21F140-4EE1-4893-A71E-F27742FB22F6}" type="slidenum">
              <a:rPr lang="en-GB" smtClean="0"/>
              <a:t>‹#›</a:t>
            </a:fld>
            <a:endParaRPr lang="en-GB"/>
          </a:p>
        </p:txBody>
      </p:sp>
    </p:spTree>
    <p:extLst>
      <p:ext uri="{BB962C8B-B14F-4D97-AF65-F5344CB8AC3E}">
        <p14:creationId xmlns:p14="http://schemas.microsoft.com/office/powerpoint/2010/main" val="4198910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F9B0CB-E0EE-45A0-B2CE-E1330EA41FDC}" type="datetimeFigureOut">
              <a:rPr lang="en-GB" smtClean="0"/>
              <a:t>07/02/2022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21F140-4EE1-4893-A71E-F27742FB22F6}" type="slidenum">
              <a:rPr lang="en-GB" smtClean="0"/>
              <a:t>‹#›</a:t>
            </a:fld>
            <a:endParaRPr lang="en-GB"/>
          </a:p>
        </p:txBody>
      </p:sp>
    </p:spTree>
    <p:extLst>
      <p:ext uri="{BB962C8B-B14F-4D97-AF65-F5344CB8AC3E}">
        <p14:creationId xmlns:p14="http://schemas.microsoft.com/office/powerpoint/2010/main" val="24248965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en.m.wikipedia.org/wiki/Cross-industry_standard_process_for_data_mining#cite_note-Harper06-14" TargetMode="External"/><Relationship Id="rId2" Type="http://schemas.openxmlformats.org/officeDocument/2006/relationships/hyperlink" Target="https://en.m.wikipedia.org/wiki/Data_minin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en.m.wikipedia.org/wiki/Cross-industry_standard_process_for_data_min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667CB-7CDE-4CEE-9B3A-6E863D53BF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C3C3C2-48A0-474D-ADB4-2E5CE5E3E7A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4812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FBA4A-6E61-400E-9A2A-02648ECC0DBC}"/>
              </a:ext>
            </a:extLst>
          </p:cNvPr>
          <p:cNvSpPr>
            <a:spLocks noGrp="1"/>
          </p:cNvSpPr>
          <p:nvPr>
            <p:ph type="title"/>
          </p:nvPr>
        </p:nvSpPr>
        <p:spPr/>
        <p:txBody>
          <a:bodyPr/>
          <a:lstStyle/>
          <a:p>
            <a:r>
              <a:rPr lang="en-GB" dirty="0"/>
              <a:t>Outline</a:t>
            </a:r>
          </a:p>
        </p:txBody>
      </p:sp>
      <p:sp>
        <p:nvSpPr>
          <p:cNvPr id="3" name="Content Placeholder 2">
            <a:extLst>
              <a:ext uri="{FF2B5EF4-FFF2-40B4-BE49-F238E27FC236}">
                <a16:creationId xmlns:a16="http://schemas.microsoft.com/office/drawing/2014/main" id="{8AA27EE2-78FB-457D-9BE8-77E4D6D8F0CA}"/>
              </a:ext>
            </a:extLst>
          </p:cNvPr>
          <p:cNvSpPr>
            <a:spLocks noGrp="1"/>
          </p:cNvSpPr>
          <p:nvPr>
            <p:ph idx="1"/>
          </p:nvPr>
        </p:nvSpPr>
        <p:spPr/>
        <p:txBody>
          <a:bodyPr>
            <a:normAutofit lnSpcReduction="10000"/>
          </a:bodyPr>
          <a:lstStyle/>
          <a:p>
            <a:pPr marL="514350" indent="-514350">
              <a:buFont typeface="+mj-lt"/>
              <a:buAutoNum type="arabicPeriod"/>
            </a:pPr>
            <a:r>
              <a:rPr lang="en-GB" b="1" dirty="0"/>
              <a:t> Explore the Data</a:t>
            </a:r>
          </a:p>
          <a:p>
            <a:pPr marL="514350" indent="-514350">
              <a:buFont typeface="+mj-lt"/>
              <a:buAutoNum type="arabicPeriod"/>
            </a:pPr>
            <a:r>
              <a:rPr lang="en-GB" b="1" dirty="0"/>
              <a:t>Prepare the Data</a:t>
            </a:r>
          </a:p>
          <a:p>
            <a:pPr marL="514350" indent="-514350">
              <a:buFont typeface="+mj-lt"/>
              <a:buAutoNum type="arabicPeriod"/>
            </a:pPr>
            <a:r>
              <a:rPr lang="en-GB" b="1" dirty="0"/>
              <a:t>Visualize and explore the data</a:t>
            </a:r>
          </a:p>
          <a:p>
            <a:pPr marL="514350" indent="-514350">
              <a:buFont typeface="+mj-lt"/>
              <a:buAutoNum type="arabicPeriod"/>
            </a:pPr>
            <a:r>
              <a:rPr lang="en-GB" b="1" dirty="0"/>
              <a:t>Select a model (or models)</a:t>
            </a:r>
          </a:p>
          <a:p>
            <a:pPr marL="514350" indent="-514350">
              <a:buFont typeface="+mj-lt"/>
              <a:buAutoNum type="arabicPeriod"/>
            </a:pPr>
            <a:r>
              <a:rPr lang="en-GB" b="1" dirty="0"/>
              <a:t>Train the model</a:t>
            </a:r>
          </a:p>
          <a:p>
            <a:pPr marL="514350" indent="-514350">
              <a:buFont typeface="+mj-lt"/>
              <a:buAutoNum type="arabicPeriod"/>
            </a:pPr>
            <a:r>
              <a:rPr lang="en-GB" b="1" dirty="0"/>
              <a:t>Evaluate</a:t>
            </a:r>
          </a:p>
          <a:p>
            <a:pPr marL="514350" indent="-514350">
              <a:buFont typeface="+mj-lt"/>
              <a:buAutoNum type="arabicPeriod"/>
            </a:pPr>
            <a:r>
              <a:rPr lang="en-GB" b="1" dirty="0"/>
              <a:t>Tune the Model</a:t>
            </a:r>
          </a:p>
          <a:p>
            <a:pPr marL="514350" indent="-514350">
              <a:buFont typeface="+mj-lt"/>
              <a:buAutoNum type="arabicPeriod"/>
            </a:pPr>
            <a:r>
              <a:rPr lang="en-GB" b="1" dirty="0"/>
              <a:t>Make predictions</a:t>
            </a:r>
          </a:p>
          <a:p>
            <a:pPr marL="514350" indent="-514350">
              <a:buFont typeface="+mj-lt"/>
              <a:buAutoNum type="arabicPeriod"/>
            </a:pPr>
            <a:r>
              <a:rPr lang="en-GB" b="1" dirty="0"/>
              <a:t>Repeat</a:t>
            </a:r>
            <a:endParaRPr lang="en-GB" dirty="0"/>
          </a:p>
        </p:txBody>
      </p:sp>
    </p:spTree>
    <p:extLst>
      <p:ext uri="{BB962C8B-B14F-4D97-AF65-F5344CB8AC3E}">
        <p14:creationId xmlns:p14="http://schemas.microsoft.com/office/powerpoint/2010/main" val="45185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2202A-EC66-4C62-BC42-17CBAD8B3A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BBE152-EB7A-460D-BC0E-6388E608637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34911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dirty="0"/>
            </a:br>
            <a:r>
              <a:rPr lang="en-GB" dirty="0"/>
              <a:t>Stages of Developing a Machine Learning Algorithm</a:t>
            </a:r>
            <a:br>
              <a:rPr lang="en-GB" dirty="0"/>
            </a:br>
            <a:endParaRPr lang="en-GB" dirty="0"/>
          </a:p>
        </p:txBody>
      </p:sp>
      <p:sp>
        <p:nvSpPr>
          <p:cNvPr id="3" name="Subtitle 2"/>
          <p:cNvSpPr>
            <a:spLocks noGrp="1"/>
          </p:cNvSpPr>
          <p:nvPr>
            <p:ph type="subTitle" idx="1"/>
          </p:nvPr>
        </p:nvSpPr>
        <p:spPr/>
        <p:txBody>
          <a:bodyPr/>
          <a:lstStyle/>
          <a:p>
            <a:r>
              <a:rPr lang="en-GB" dirty="0" err="1"/>
              <a:t>Géron</a:t>
            </a:r>
            <a:r>
              <a:rPr lang="en-GB" dirty="0"/>
              <a:t>, </a:t>
            </a:r>
            <a:r>
              <a:rPr lang="en-GB" dirty="0" err="1"/>
              <a:t>Aurélien</a:t>
            </a:r>
            <a:r>
              <a:rPr lang="en-GB" dirty="0"/>
              <a:t>. Hands-On Machine Learning with </a:t>
            </a:r>
            <a:r>
              <a:rPr lang="en-GB" dirty="0" err="1"/>
              <a:t>Scikit</a:t>
            </a:r>
            <a:r>
              <a:rPr lang="en-GB" dirty="0"/>
              <a:t>-Learn, </a:t>
            </a:r>
            <a:r>
              <a:rPr lang="en-GB" dirty="0" err="1"/>
              <a:t>Keras</a:t>
            </a:r>
            <a:r>
              <a:rPr lang="en-GB" dirty="0"/>
              <a:t>, and </a:t>
            </a:r>
            <a:r>
              <a:rPr lang="en-GB" dirty="0" err="1"/>
              <a:t>TensorFlow</a:t>
            </a:r>
            <a:r>
              <a:rPr lang="en-GB" dirty="0"/>
              <a:t> (Kindle Locations 841-844). O'Reilly Media. Kindle Edition.</a:t>
            </a:r>
          </a:p>
        </p:txBody>
      </p:sp>
    </p:spTree>
    <p:extLst>
      <p:ext uri="{BB962C8B-B14F-4D97-AF65-F5344CB8AC3E}">
        <p14:creationId xmlns:p14="http://schemas.microsoft.com/office/powerpoint/2010/main" val="149681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Stages of Developing a Machine Learning Algorithm</a:t>
            </a:r>
          </a:p>
        </p:txBody>
      </p:sp>
      <p:sp>
        <p:nvSpPr>
          <p:cNvPr id="3" name="Content Placeholder 2"/>
          <p:cNvSpPr>
            <a:spLocks noGrp="1"/>
          </p:cNvSpPr>
          <p:nvPr>
            <p:ph idx="1"/>
          </p:nvPr>
        </p:nvSpPr>
        <p:spPr/>
        <p:txBody>
          <a:bodyPr/>
          <a:lstStyle/>
          <a:p>
            <a:r>
              <a:rPr lang="en-GB" dirty="0"/>
              <a:t>Look at the big picture. </a:t>
            </a:r>
          </a:p>
          <a:p>
            <a:r>
              <a:rPr lang="en-GB" dirty="0"/>
              <a:t>Get the data. </a:t>
            </a:r>
          </a:p>
          <a:p>
            <a:r>
              <a:rPr lang="en-GB" dirty="0"/>
              <a:t>Discover and visualize the data to gain insights. </a:t>
            </a:r>
          </a:p>
          <a:p>
            <a:r>
              <a:rPr lang="en-GB" dirty="0"/>
              <a:t>Prepare the data for Machine Learning algorithms. </a:t>
            </a:r>
          </a:p>
          <a:p>
            <a:r>
              <a:rPr lang="en-GB" dirty="0"/>
              <a:t>Select a model and train it. </a:t>
            </a:r>
          </a:p>
          <a:p>
            <a:r>
              <a:rPr lang="en-GB" dirty="0"/>
              <a:t>Fine-tune your model. </a:t>
            </a:r>
          </a:p>
          <a:p>
            <a:r>
              <a:rPr lang="en-GB" dirty="0"/>
              <a:t>Present your solution. </a:t>
            </a:r>
          </a:p>
          <a:p>
            <a:r>
              <a:rPr lang="en-GB" dirty="0"/>
              <a:t>Launch, monitor, and maintain your system.</a:t>
            </a:r>
          </a:p>
        </p:txBody>
      </p:sp>
    </p:spTree>
    <p:extLst>
      <p:ext uri="{BB962C8B-B14F-4D97-AF65-F5344CB8AC3E}">
        <p14:creationId xmlns:p14="http://schemas.microsoft.com/office/powerpoint/2010/main" val="3943202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Frame the Problem and Look at the Big Picture </a:t>
            </a:r>
          </a:p>
        </p:txBody>
      </p:sp>
      <p:sp>
        <p:nvSpPr>
          <p:cNvPr id="3" name="Content Placeholder 2"/>
          <p:cNvSpPr>
            <a:spLocks noGrp="1"/>
          </p:cNvSpPr>
          <p:nvPr>
            <p:ph idx="1"/>
          </p:nvPr>
        </p:nvSpPr>
        <p:spPr/>
        <p:txBody>
          <a:bodyPr>
            <a:normAutofit/>
          </a:bodyPr>
          <a:lstStyle/>
          <a:p>
            <a:r>
              <a:rPr lang="en-GB" dirty="0"/>
              <a:t>Define the objective in business terms. </a:t>
            </a:r>
          </a:p>
          <a:p>
            <a:r>
              <a:rPr lang="en-GB" dirty="0"/>
              <a:t>How will your solution be used? </a:t>
            </a:r>
          </a:p>
          <a:p>
            <a:r>
              <a:rPr lang="en-GB" dirty="0"/>
              <a:t>What are the current solutions/ workarounds (if any)? </a:t>
            </a:r>
          </a:p>
          <a:p>
            <a:r>
              <a:rPr lang="en-GB" dirty="0"/>
              <a:t>How should you frame this problem (supervised/ unsupervised, online/ offline, etc.)? </a:t>
            </a:r>
          </a:p>
          <a:p>
            <a:r>
              <a:rPr lang="en-GB" dirty="0"/>
              <a:t>How should performance be measured? </a:t>
            </a:r>
          </a:p>
          <a:p>
            <a:r>
              <a:rPr lang="en-GB" dirty="0"/>
              <a:t>Is the performance measure aligned with the business objective? </a:t>
            </a:r>
          </a:p>
          <a:p>
            <a:endParaRPr lang="en-GB" dirty="0"/>
          </a:p>
        </p:txBody>
      </p:sp>
    </p:spTree>
    <p:extLst>
      <p:ext uri="{BB962C8B-B14F-4D97-AF65-F5344CB8AC3E}">
        <p14:creationId xmlns:p14="http://schemas.microsoft.com/office/powerpoint/2010/main" val="1975045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Frame the Problem and Look at the Big Picture </a:t>
            </a:r>
          </a:p>
        </p:txBody>
      </p:sp>
      <p:sp>
        <p:nvSpPr>
          <p:cNvPr id="3" name="Content Placeholder 2"/>
          <p:cNvSpPr>
            <a:spLocks noGrp="1"/>
          </p:cNvSpPr>
          <p:nvPr>
            <p:ph idx="1"/>
          </p:nvPr>
        </p:nvSpPr>
        <p:spPr/>
        <p:txBody>
          <a:bodyPr>
            <a:normAutofit/>
          </a:bodyPr>
          <a:lstStyle/>
          <a:p>
            <a:r>
              <a:rPr lang="en-GB" dirty="0"/>
              <a:t>What would be the minimum performance needed to reach the business objective? </a:t>
            </a:r>
          </a:p>
          <a:p>
            <a:r>
              <a:rPr lang="en-GB" dirty="0"/>
              <a:t>What are comparable problems? </a:t>
            </a:r>
          </a:p>
          <a:p>
            <a:r>
              <a:rPr lang="en-GB" dirty="0"/>
              <a:t>Can you reuse experience or tools? </a:t>
            </a:r>
          </a:p>
          <a:p>
            <a:r>
              <a:rPr lang="en-GB" dirty="0"/>
              <a:t>Is human expertise available? </a:t>
            </a:r>
          </a:p>
          <a:p>
            <a:r>
              <a:rPr lang="en-GB" dirty="0"/>
              <a:t>How would you solve the problem manually? </a:t>
            </a:r>
          </a:p>
          <a:p>
            <a:r>
              <a:rPr lang="en-GB" dirty="0"/>
              <a:t>List the assumptions you (or others) have made so far. </a:t>
            </a:r>
          </a:p>
          <a:p>
            <a:r>
              <a:rPr lang="en-GB" dirty="0"/>
              <a:t>Verify assumptions if possible.</a:t>
            </a:r>
          </a:p>
          <a:p>
            <a:endParaRPr lang="en-GB" dirty="0"/>
          </a:p>
        </p:txBody>
      </p:sp>
    </p:spTree>
    <p:extLst>
      <p:ext uri="{BB962C8B-B14F-4D97-AF65-F5344CB8AC3E}">
        <p14:creationId xmlns:p14="http://schemas.microsoft.com/office/powerpoint/2010/main" val="1179152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Get the Data </a:t>
            </a:r>
          </a:p>
        </p:txBody>
      </p:sp>
      <p:sp>
        <p:nvSpPr>
          <p:cNvPr id="3" name="Content Placeholder 2"/>
          <p:cNvSpPr>
            <a:spLocks noGrp="1"/>
          </p:cNvSpPr>
          <p:nvPr>
            <p:ph idx="1"/>
          </p:nvPr>
        </p:nvSpPr>
        <p:spPr/>
        <p:txBody>
          <a:bodyPr>
            <a:normAutofit/>
          </a:bodyPr>
          <a:lstStyle/>
          <a:p>
            <a:r>
              <a:rPr lang="en-GB" dirty="0"/>
              <a:t>Note: automate as much as possible so you can easily get fresh data.</a:t>
            </a:r>
          </a:p>
          <a:p>
            <a:r>
              <a:rPr lang="en-GB" dirty="0"/>
              <a:t>List the data you need and how much you need. </a:t>
            </a:r>
          </a:p>
          <a:p>
            <a:r>
              <a:rPr lang="en-GB" dirty="0"/>
              <a:t>Find and document where you can get that data. </a:t>
            </a:r>
          </a:p>
          <a:p>
            <a:r>
              <a:rPr lang="en-GB" dirty="0"/>
              <a:t>Check how much space it will take. </a:t>
            </a:r>
          </a:p>
          <a:p>
            <a:r>
              <a:rPr lang="en-GB" dirty="0"/>
              <a:t>Check legal obligations, and get authorization if necessary. </a:t>
            </a:r>
          </a:p>
          <a:p>
            <a:r>
              <a:rPr lang="en-GB" dirty="0"/>
              <a:t>Get access authorizations. </a:t>
            </a:r>
          </a:p>
        </p:txBody>
      </p:sp>
    </p:spTree>
    <p:extLst>
      <p:ext uri="{BB962C8B-B14F-4D97-AF65-F5344CB8AC3E}">
        <p14:creationId xmlns:p14="http://schemas.microsoft.com/office/powerpoint/2010/main" val="4078199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Get the Data </a:t>
            </a:r>
          </a:p>
        </p:txBody>
      </p:sp>
      <p:sp>
        <p:nvSpPr>
          <p:cNvPr id="3" name="Content Placeholder 2"/>
          <p:cNvSpPr>
            <a:spLocks noGrp="1"/>
          </p:cNvSpPr>
          <p:nvPr>
            <p:ph idx="1"/>
          </p:nvPr>
        </p:nvSpPr>
        <p:spPr/>
        <p:txBody>
          <a:bodyPr>
            <a:normAutofit fontScale="92500"/>
          </a:bodyPr>
          <a:lstStyle/>
          <a:p>
            <a:r>
              <a:rPr lang="en-GB" dirty="0"/>
              <a:t>Get access authorizations. </a:t>
            </a:r>
          </a:p>
          <a:p>
            <a:r>
              <a:rPr lang="en-GB" dirty="0"/>
              <a:t>Create a workspace (with enough storage space). </a:t>
            </a:r>
          </a:p>
          <a:p>
            <a:r>
              <a:rPr lang="en-GB" dirty="0"/>
              <a:t>Get the data. </a:t>
            </a:r>
          </a:p>
          <a:p>
            <a:r>
              <a:rPr lang="en-GB" dirty="0"/>
              <a:t>Convert the data to a format you can easily manipulate (without changing the data itself). </a:t>
            </a:r>
          </a:p>
          <a:p>
            <a:r>
              <a:rPr lang="en-GB" dirty="0"/>
              <a:t>Ensure sensitive information is deleted or protected (e.g., anonymized). </a:t>
            </a:r>
          </a:p>
          <a:p>
            <a:r>
              <a:rPr lang="en-GB" dirty="0"/>
              <a:t>Check the size and type of data (time series, sample, geographical, etc.). </a:t>
            </a:r>
          </a:p>
          <a:p>
            <a:r>
              <a:rPr lang="en-GB" dirty="0"/>
              <a:t>Sample a test set, put it aside, and never look at it (no data snooping!).</a:t>
            </a:r>
          </a:p>
          <a:p>
            <a:endParaRPr lang="en-GB" dirty="0"/>
          </a:p>
        </p:txBody>
      </p:sp>
    </p:spTree>
    <p:extLst>
      <p:ext uri="{BB962C8B-B14F-4D97-AF65-F5344CB8AC3E}">
        <p14:creationId xmlns:p14="http://schemas.microsoft.com/office/powerpoint/2010/main" val="4278001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Explore the Data </a:t>
            </a:r>
          </a:p>
        </p:txBody>
      </p:sp>
      <p:sp>
        <p:nvSpPr>
          <p:cNvPr id="3" name="Content Placeholder 2"/>
          <p:cNvSpPr>
            <a:spLocks noGrp="1"/>
          </p:cNvSpPr>
          <p:nvPr>
            <p:ph idx="1"/>
          </p:nvPr>
        </p:nvSpPr>
        <p:spPr>
          <a:xfrm>
            <a:off x="838200" y="1250731"/>
            <a:ext cx="10515600" cy="5549462"/>
          </a:xfrm>
        </p:spPr>
        <p:txBody>
          <a:bodyPr>
            <a:normAutofit/>
          </a:bodyPr>
          <a:lstStyle/>
          <a:p>
            <a:r>
              <a:rPr lang="en-GB" dirty="0"/>
              <a:t>Note: try to get insights from a field expert for these steps. </a:t>
            </a:r>
          </a:p>
          <a:p>
            <a:r>
              <a:rPr lang="en-GB" dirty="0"/>
              <a:t>Create a copy of the data for exploration (sampling it down to a manageable size if necessary). </a:t>
            </a:r>
          </a:p>
          <a:p>
            <a:r>
              <a:rPr lang="en-GB" dirty="0"/>
              <a:t>Create an electronic notebook to keep a record of your data exploration. </a:t>
            </a:r>
          </a:p>
          <a:p>
            <a:r>
              <a:rPr lang="en-GB" dirty="0"/>
              <a:t>Study each attribute and its characteristics: </a:t>
            </a:r>
          </a:p>
          <a:p>
            <a:pPr lvl="1"/>
            <a:r>
              <a:rPr lang="en-GB" dirty="0"/>
              <a:t>Name Type (categorical, </a:t>
            </a:r>
            <a:r>
              <a:rPr lang="en-GB" dirty="0" err="1"/>
              <a:t>Int</a:t>
            </a:r>
            <a:r>
              <a:rPr lang="en-GB" dirty="0"/>
              <a:t>/ float, bounded/ unbounded, text, structured, etc.); </a:t>
            </a:r>
          </a:p>
          <a:p>
            <a:pPr lvl="1"/>
            <a:r>
              <a:rPr lang="en-GB" dirty="0"/>
              <a:t>% of missing values; </a:t>
            </a:r>
          </a:p>
          <a:p>
            <a:pPr lvl="1"/>
            <a:r>
              <a:rPr lang="en-GB" dirty="0"/>
              <a:t>Noisiness and type of noise (stochastic, outliers, rounding errors, etc.); </a:t>
            </a:r>
          </a:p>
          <a:p>
            <a:pPr lvl="1"/>
            <a:r>
              <a:rPr lang="en-GB" dirty="0"/>
              <a:t>Usefulness for the task ;</a:t>
            </a:r>
          </a:p>
          <a:p>
            <a:pPr lvl="1"/>
            <a:r>
              <a:rPr lang="en-GB" dirty="0"/>
              <a:t>Type of distribution (Gaussian, uniform, logarithmic, etc.) </a:t>
            </a:r>
          </a:p>
          <a:p>
            <a:pPr marL="0" indent="0">
              <a:buNone/>
            </a:pPr>
            <a:endParaRPr lang="en-GB" dirty="0"/>
          </a:p>
        </p:txBody>
      </p:sp>
    </p:spTree>
    <p:extLst>
      <p:ext uri="{BB962C8B-B14F-4D97-AF65-F5344CB8AC3E}">
        <p14:creationId xmlns:p14="http://schemas.microsoft.com/office/powerpoint/2010/main" val="2393533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Explore the Data </a:t>
            </a:r>
          </a:p>
        </p:txBody>
      </p:sp>
      <p:sp>
        <p:nvSpPr>
          <p:cNvPr id="3" name="Content Placeholder 2"/>
          <p:cNvSpPr>
            <a:spLocks noGrp="1"/>
          </p:cNvSpPr>
          <p:nvPr>
            <p:ph idx="1"/>
          </p:nvPr>
        </p:nvSpPr>
        <p:spPr>
          <a:xfrm>
            <a:off x="838200" y="1250731"/>
            <a:ext cx="10515600" cy="5549462"/>
          </a:xfrm>
        </p:spPr>
        <p:txBody>
          <a:bodyPr>
            <a:normAutofit/>
          </a:bodyPr>
          <a:lstStyle/>
          <a:p>
            <a:r>
              <a:rPr lang="en-GB" dirty="0"/>
              <a:t>Visualize the data. Study the correlations between variables.</a:t>
            </a:r>
          </a:p>
          <a:p>
            <a:r>
              <a:rPr lang="en-GB" dirty="0"/>
              <a:t>Study how you would solve the problem manually. </a:t>
            </a:r>
          </a:p>
          <a:p>
            <a:r>
              <a:rPr lang="en-GB" dirty="0"/>
              <a:t>Identify the promising transformations you may want to apply. </a:t>
            </a:r>
          </a:p>
          <a:p>
            <a:r>
              <a:rPr lang="en-GB" dirty="0"/>
              <a:t>Identify extra data that would be useful (go back to “Get the Data”). </a:t>
            </a:r>
          </a:p>
          <a:p>
            <a:r>
              <a:rPr lang="en-GB" dirty="0"/>
              <a:t>Document what you have learned.</a:t>
            </a:r>
          </a:p>
          <a:p>
            <a:pPr marL="0" indent="0">
              <a:buNone/>
            </a:pPr>
            <a:endParaRPr lang="en-GB" dirty="0"/>
          </a:p>
        </p:txBody>
      </p:sp>
    </p:spTree>
    <p:extLst>
      <p:ext uri="{BB962C8B-B14F-4D97-AF65-F5344CB8AC3E}">
        <p14:creationId xmlns:p14="http://schemas.microsoft.com/office/powerpoint/2010/main" val="3607620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Prepare the Data </a:t>
            </a:r>
          </a:p>
        </p:txBody>
      </p:sp>
      <p:sp>
        <p:nvSpPr>
          <p:cNvPr id="3" name="Content Placeholder 2"/>
          <p:cNvSpPr>
            <a:spLocks noGrp="1"/>
          </p:cNvSpPr>
          <p:nvPr>
            <p:ph idx="1"/>
          </p:nvPr>
        </p:nvSpPr>
        <p:spPr/>
        <p:txBody>
          <a:bodyPr>
            <a:normAutofit/>
          </a:bodyPr>
          <a:lstStyle/>
          <a:p>
            <a:r>
              <a:rPr lang="en-GB" dirty="0"/>
              <a:t>Notes: Work on copies of the data (keep the original dataset intact). </a:t>
            </a:r>
          </a:p>
          <a:p>
            <a:r>
              <a:rPr lang="en-GB" dirty="0"/>
              <a:t>Write functions for all data transformations you apply, for five reasons:</a:t>
            </a:r>
          </a:p>
          <a:p>
            <a:pPr lvl="1"/>
            <a:r>
              <a:rPr lang="en-GB" dirty="0"/>
              <a:t> So you can easily prepare the data the next time you get a fresh dataset </a:t>
            </a:r>
          </a:p>
          <a:p>
            <a:pPr lvl="1"/>
            <a:r>
              <a:rPr lang="en-GB" dirty="0"/>
              <a:t>So you can apply these transformations in future projects </a:t>
            </a:r>
          </a:p>
          <a:p>
            <a:pPr lvl="1"/>
            <a:r>
              <a:rPr lang="en-GB" dirty="0"/>
              <a:t>To clean and prepare the test set </a:t>
            </a:r>
          </a:p>
          <a:p>
            <a:pPr lvl="1"/>
            <a:r>
              <a:rPr lang="en-GB" dirty="0"/>
              <a:t>To clean and prepare new data instances once your solution is live </a:t>
            </a:r>
          </a:p>
          <a:p>
            <a:pPr lvl="1"/>
            <a:r>
              <a:rPr lang="en-GB" dirty="0"/>
              <a:t>To make it easy to treat your preparation choices as </a:t>
            </a:r>
            <a:r>
              <a:rPr lang="en-GB" dirty="0" err="1"/>
              <a:t>hyperparameters</a:t>
            </a:r>
            <a:endParaRPr lang="en-GB" dirty="0"/>
          </a:p>
          <a:p>
            <a:r>
              <a:rPr lang="en-GB" dirty="0"/>
              <a:t>Data cleaning: Fix or remove outliers (optional). </a:t>
            </a:r>
          </a:p>
        </p:txBody>
      </p:sp>
    </p:spTree>
    <p:extLst>
      <p:ext uri="{BB962C8B-B14F-4D97-AF65-F5344CB8AC3E}">
        <p14:creationId xmlns:p14="http://schemas.microsoft.com/office/powerpoint/2010/main" val="479621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Prepare the Data </a:t>
            </a:r>
          </a:p>
        </p:txBody>
      </p:sp>
      <p:sp>
        <p:nvSpPr>
          <p:cNvPr id="3" name="Content Placeholder 2"/>
          <p:cNvSpPr>
            <a:spLocks noGrp="1"/>
          </p:cNvSpPr>
          <p:nvPr>
            <p:ph idx="1"/>
          </p:nvPr>
        </p:nvSpPr>
        <p:spPr>
          <a:xfrm>
            <a:off x="838200" y="1255986"/>
            <a:ext cx="10515600" cy="5602014"/>
          </a:xfrm>
        </p:spPr>
        <p:txBody>
          <a:bodyPr>
            <a:normAutofit/>
          </a:bodyPr>
          <a:lstStyle/>
          <a:p>
            <a:r>
              <a:rPr lang="en-GB" dirty="0"/>
              <a:t>Fill in missing values (e.g., with zero, mean, median…) or drop their rows (or columns). </a:t>
            </a:r>
          </a:p>
          <a:p>
            <a:r>
              <a:rPr lang="en-GB" dirty="0"/>
              <a:t>Feature selection (optional): Drop the attributes that provide no useful information for the task. </a:t>
            </a:r>
          </a:p>
          <a:p>
            <a:r>
              <a:rPr lang="en-GB" dirty="0"/>
              <a:t>Feature engineering, where appropriate: </a:t>
            </a:r>
          </a:p>
          <a:p>
            <a:pPr lvl="1"/>
            <a:r>
              <a:rPr lang="en-GB" dirty="0"/>
              <a:t>Discretize continuous features. </a:t>
            </a:r>
          </a:p>
          <a:p>
            <a:pPr lvl="1"/>
            <a:r>
              <a:rPr lang="en-GB" dirty="0"/>
              <a:t>Decompose features (e.g., categorical, date/ time, etc.). </a:t>
            </a:r>
          </a:p>
          <a:p>
            <a:pPr lvl="1"/>
            <a:r>
              <a:rPr lang="en-GB" dirty="0"/>
              <a:t>Add promising transformations of features (e.g.,   log( x), </a:t>
            </a:r>
            <a:r>
              <a:rPr lang="en-GB" dirty="0" err="1"/>
              <a:t>sqrt</a:t>
            </a:r>
            <a:r>
              <a:rPr lang="en-GB" dirty="0"/>
              <a:t>( x), x2, etc.). </a:t>
            </a:r>
          </a:p>
          <a:p>
            <a:pPr lvl="1"/>
            <a:r>
              <a:rPr lang="en-GB" dirty="0"/>
              <a:t>Aggregate features into promising new features. </a:t>
            </a:r>
          </a:p>
          <a:p>
            <a:r>
              <a:rPr lang="en-GB" dirty="0"/>
              <a:t>Feature scaling: Standardize or normalize features.</a:t>
            </a:r>
          </a:p>
        </p:txBody>
      </p:sp>
    </p:spTree>
    <p:extLst>
      <p:ext uri="{BB962C8B-B14F-4D97-AF65-F5344CB8AC3E}">
        <p14:creationId xmlns:p14="http://schemas.microsoft.com/office/powerpoint/2010/main" val="175505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Shortlist Promising Models </a:t>
            </a:r>
          </a:p>
        </p:txBody>
      </p:sp>
      <p:sp>
        <p:nvSpPr>
          <p:cNvPr id="3" name="Content Placeholder 2"/>
          <p:cNvSpPr>
            <a:spLocks noGrp="1"/>
          </p:cNvSpPr>
          <p:nvPr>
            <p:ph idx="1"/>
          </p:nvPr>
        </p:nvSpPr>
        <p:spPr/>
        <p:txBody>
          <a:bodyPr>
            <a:normAutofit/>
          </a:bodyPr>
          <a:lstStyle/>
          <a:p>
            <a:r>
              <a:rPr lang="en-GB" dirty="0"/>
              <a:t>Notes: If the data is huge, you may want to sample smaller training sets so you can train many different models in a reasonable time (be aware that this penalizes complex models such as large neural nets or Random Forests).</a:t>
            </a:r>
          </a:p>
          <a:p>
            <a:r>
              <a:rPr lang="en-GB" dirty="0"/>
              <a:t>Train many quick-and-dirty models from different categories (e.g.,   linear, naive Bayes, SVM, Random Forest, neural net, etc.) using standard parameters. </a:t>
            </a:r>
          </a:p>
          <a:p>
            <a:r>
              <a:rPr lang="en-GB" dirty="0"/>
              <a:t>Measure and compare their performance. </a:t>
            </a:r>
          </a:p>
          <a:p>
            <a:r>
              <a:rPr lang="en-GB" dirty="0"/>
              <a:t>For each model, use N-fold cross-validation and compute the mean and standard deviation of the performance measure on the N folds.</a:t>
            </a:r>
          </a:p>
        </p:txBody>
      </p:sp>
    </p:spTree>
    <p:extLst>
      <p:ext uri="{BB962C8B-B14F-4D97-AF65-F5344CB8AC3E}">
        <p14:creationId xmlns:p14="http://schemas.microsoft.com/office/powerpoint/2010/main" val="3340920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Shortlist Promising Models </a:t>
            </a:r>
          </a:p>
        </p:txBody>
      </p:sp>
      <p:sp>
        <p:nvSpPr>
          <p:cNvPr id="3" name="Content Placeholder 2"/>
          <p:cNvSpPr>
            <a:spLocks noGrp="1"/>
          </p:cNvSpPr>
          <p:nvPr>
            <p:ph idx="1"/>
          </p:nvPr>
        </p:nvSpPr>
        <p:spPr/>
        <p:txBody>
          <a:bodyPr>
            <a:normAutofit/>
          </a:bodyPr>
          <a:lstStyle/>
          <a:p>
            <a:r>
              <a:rPr lang="en-GB" dirty="0" err="1"/>
              <a:t>Analyze</a:t>
            </a:r>
            <a:r>
              <a:rPr lang="en-GB" dirty="0"/>
              <a:t> the most significant variables for each algorithm. </a:t>
            </a:r>
          </a:p>
          <a:p>
            <a:r>
              <a:rPr lang="en-GB" dirty="0" err="1"/>
              <a:t>Analyze</a:t>
            </a:r>
            <a:r>
              <a:rPr lang="en-GB" dirty="0"/>
              <a:t> the types of errors the models make. What data would a human have used to avoid these errors?</a:t>
            </a:r>
          </a:p>
          <a:p>
            <a:r>
              <a:rPr lang="en-GB" dirty="0"/>
              <a:t> Perform a quick round of feature selection and engineering. </a:t>
            </a:r>
          </a:p>
          <a:p>
            <a:r>
              <a:rPr lang="en-GB" dirty="0"/>
              <a:t>Perform one or two more quick iterations of the five previous steps.</a:t>
            </a:r>
          </a:p>
          <a:p>
            <a:pPr marL="0" indent="0">
              <a:buNone/>
            </a:pPr>
            <a:endParaRPr lang="en-GB" dirty="0"/>
          </a:p>
          <a:p>
            <a:endParaRPr lang="en-GB" dirty="0"/>
          </a:p>
        </p:txBody>
      </p:sp>
    </p:spTree>
    <p:extLst>
      <p:ext uri="{BB962C8B-B14F-4D97-AF65-F5344CB8AC3E}">
        <p14:creationId xmlns:p14="http://schemas.microsoft.com/office/powerpoint/2010/main" val="912452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Fine-Tune the System</a:t>
            </a:r>
          </a:p>
        </p:txBody>
      </p:sp>
      <p:sp>
        <p:nvSpPr>
          <p:cNvPr id="3" name="Content Placeholder 2"/>
          <p:cNvSpPr>
            <a:spLocks noGrp="1"/>
          </p:cNvSpPr>
          <p:nvPr>
            <p:ph idx="1"/>
          </p:nvPr>
        </p:nvSpPr>
        <p:spPr>
          <a:xfrm>
            <a:off x="838200" y="1303283"/>
            <a:ext cx="10515600" cy="5638800"/>
          </a:xfrm>
        </p:spPr>
        <p:txBody>
          <a:bodyPr>
            <a:normAutofit fontScale="92500" lnSpcReduction="20000"/>
          </a:bodyPr>
          <a:lstStyle/>
          <a:p>
            <a:r>
              <a:rPr lang="en-GB" dirty="0"/>
              <a:t>You will want to use as much data as possible for this step, especially as you move toward the end of fine-tuning. As always, automate what you can. </a:t>
            </a:r>
          </a:p>
          <a:p>
            <a:r>
              <a:rPr lang="en-GB" dirty="0"/>
              <a:t>Fine-tune the hyperparameters (number of training steps, learning rate, initialization values, etc.) using cross-validation: Treat your data transformation choices as hyperparameters, especially when you are not sure about them (e.g., if you’re not sure whether to replace missing values with zeros or with the median value, or to just drop the rows). </a:t>
            </a:r>
          </a:p>
          <a:p>
            <a:r>
              <a:rPr lang="en-GB" dirty="0"/>
              <a:t>Unless there are very few </a:t>
            </a:r>
            <a:r>
              <a:rPr lang="en-GB" dirty="0" err="1"/>
              <a:t>hyperparameter</a:t>
            </a:r>
            <a:r>
              <a:rPr lang="en-GB" dirty="0"/>
              <a:t> values to explore, prefer random search over grid search.</a:t>
            </a:r>
          </a:p>
          <a:p>
            <a:r>
              <a:rPr lang="en-GB" dirty="0"/>
              <a:t> If training is very long, you may prefer a Bayesian optimization approach (e.g., using Gaussian process priors, as described by Jasper </a:t>
            </a:r>
            <a:r>
              <a:rPr lang="en-GB" dirty="0" err="1"/>
              <a:t>Snoek</a:t>
            </a:r>
            <a:r>
              <a:rPr lang="en-GB" dirty="0"/>
              <a:t> et al.). </a:t>
            </a:r>
          </a:p>
          <a:p>
            <a:r>
              <a:rPr lang="en-GB" dirty="0"/>
              <a:t>Try Ensemble methods. Combining your best models will often produce better performance than running them individually. </a:t>
            </a:r>
          </a:p>
          <a:p>
            <a:r>
              <a:rPr lang="en-GB" dirty="0"/>
              <a:t>Once you are confident about your final model, measure its performance on the test set to estimate the generalization error.</a:t>
            </a:r>
          </a:p>
          <a:p>
            <a:endParaRPr lang="en-GB" dirty="0"/>
          </a:p>
        </p:txBody>
      </p:sp>
    </p:spTree>
    <p:extLst>
      <p:ext uri="{BB962C8B-B14F-4D97-AF65-F5344CB8AC3E}">
        <p14:creationId xmlns:p14="http://schemas.microsoft.com/office/powerpoint/2010/main" val="3026632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 Your Solution </a:t>
            </a:r>
          </a:p>
        </p:txBody>
      </p:sp>
      <p:sp>
        <p:nvSpPr>
          <p:cNvPr id="3" name="Content Placeholder 2"/>
          <p:cNvSpPr>
            <a:spLocks noGrp="1"/>
          </p:cNvSpPr>
          <p:nvPr>
            <p:ph idx="1"/>
          </p:nvPr>
        </p:nvSpPr>
        <p:spPr/>
        <p:txBody>
          <a:bodyPr>
            <a:normAutofit fontScale="92500" lnSpcReduction="10000"/>
          </a:bodyPr>
          <a:lstStyle/>
          <a:p>
            <a:r>
              <a:rPr lang="en-GB" dirty="0"/>
              <a:t>Document what you have done. </a:t>
            </a:r>
          </a:p>
          <a:p>
            <a:r>
              <a:rPr lang="en-GB" dirty="0"/>
              <a:t>Create a nice presentation. </a:t>
            </a:r>
          </a:p>
          <a:p>
            <a:r>
              <a:rPr lang="en-GB" dirty="0"/>
              <a:t>Make sure you highlight the big picture first. </a:t>
            </a:r>
          </a:p>
          <a:p>
            <a:r>
              <a:rPr lang="en-GB" dirty="0"/>
              <a:t>Explain why your solution achieves the business objective. </a:t>
            </a:r>
          </a:p>
          <a:p>
            <a:r>
              <a:rPr lang="en-GB" dirty="0"/>
              <a:t>Don’t forget to present interesting points you noticed along the way. </a:t>
            </a:r>
          </a:p>
          <a:p>
            <a:r>
              <a:rPr lang="en-GB" dirty="0"/>
              <a:t>Describe what worked and what did not. </a:t>
            </a:r>
          </a:p>
          <a:p>
            <a:r>
              <a:rPr lang="en-GB" dirty="0"/>
              <a:t>List your assumptions and your system’s limitations. </a:t>
            </a:r>
          </a:p>
          <a:p>
            <a:r>
              <a:rPr lang="en-GB" dirty="0"/>
              <a:t>Ensure your key findings are communicated through beautiful visualizations or easy-to-remember statements (e.g., “the median income is the number-one predictor of housing prices”). </a:t>
            </a:r>
          </a:p>
        </p:txBody>
      </p:sp>
    </p:spTree>
    <p:extLst>
      <p:ext uri="{BB962C8B-B14F-4D97-AF65-F5344CB8AC3E}">
        <p14:creationId xmlns:p14="http://schemas.microsoft.com/office/powerpoint/2010/main" val="24398900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Launch! </a:t>
            </a:r>
          </a:p>
        </p:txBody>
      </p:sp>
      <p:sp>
        <p:nvSpPr>
          <p:cNvPr id="3" name="Content Placeholder 2"/>
          <p:cNvSpPr>
            <a:spLocks noGrp="1"/>
          </p:cNvSpPr>
          <p:nvPr>
            <p:ph idx="1"/>
          </p:nvPr>
        </p:nvSpPr>
        <p:spPr/>
        <p:txBody>
          <a:bodyPr>
            <a:normAutofit fontScale="92500" lnSpcReduction="10000"/>
          </a:bodyPr>
          <a:lstStyle/>
          <a:p>
            <a:r>
              <a:rPr lang="en-GB" dirty="0"/>
              <a:t>Get your solution ready for production (plug into production data inputs, write unit tests, etc.). Write monitoring code to check your system’s live performance at regular intervals and trigger alerts when it drops. </a:t>
            </a:r>
          </a:p>
          <a:p>
            <a:r>
              <a:rPr lang="en-GB" dirty="0"/>
              <a:t>Beware of slow degradation: models tend to “rot” as data evolves. Measuring performance may require a human pipeline (e.g., via a crowdsourcing service). </a:t>
            </a:r>
          </a:p>
          <a:p>
            <a:r>
              <a:rPr lang="en-GB" dirty="0"/>
              <a:t>Also monitor your inputs’ quality (e.g., a malfunctioning sensor sending random values, or another team’s output becoming stale). This is particularly important for online learning systems. </a:t>
            </a:r>
          </a:p>
          <a:p>
            <a:r>
              <a:rPr lang="en-GB" dirty="0"/>
              <a:t>Retrain your models on a regular basis on fresh data (automate as much as possible). </a:t>
            </a:r>
          </a:p>
          <a:p>
            <a:endParaRPr lang="en-GB" dirty="0"/>
          </a:p>
        </p:txBody>
      </p:sp>
    </p:spTree>
    <p:extLst>
      <p:ext uri="{BB962C8B-B14F-4D97-AF65-F5344CB8AC3E}">
        <p14:creationId xmlns:p14="http://schemas.microsoft.com/office/powerpoint/2010/main" val="36679901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3131" y="2553688"/>
            <a:ext cx="10515600" cy="1325563"/>
          </a:xfrm>
        </p:spPr>
        <p:txBody>
          <a:bodyPr>
            <a:noAutofit/>
          </a:bodyPr>
          <a:lstStyle/>
          <a:p>
            <a:pPr algn="ctr"/>
            <a:r>
              <a:rPr lang="en-GB" sz="8800" b="1" dirty="0"/>
              <a:t>Compared to Data Mining?</a:t>
            </a:r>
          </a:p>
        </p:txBody>
      </p:sp>
    </p:spTree>
    <p:extLst>
      <p:ext uri="{BB962C8B-B14F-4D97-AF65-F5344CB8AC3E}">
        <p14:creationId xmlns:p14="http://schemas.microsoft.com/office/powerpoint/2010/main" val="432907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23BF6-56BE-4713-81F1-CD62935880DF}"/>
              </a:ext>
            </a:extLst>
          </p:cNvPr>
          <p:cNvSpPr>
            <a:spLocks noGrp="1"/>
          </p:cNvSpPr>
          <p:nvPr>
            <p:ph type="title"/>
          </p:nvPr>
        </p:nvSpPr>
        <p:spPr>
          <a:xfrm>
            <a:off x="838200" y="290174"/>
            <a:ext cx="10515600" cy="2258154"/>
          </a:xfrm>
        </p:spPr>
        <p:txBody>
          <a:bodyPr>
            <a:normAutofit fontScale="90000"/>
          </a:bodyPr>
          <a:lstStyle/>
          <a:p>
            <a:pPr algn="ctr"/>
            <a:br>
              <a:rPr lang="en-GB" b="1" i="0" dirty="0">
                <a:solidFill>
                  <a:srgbClr val="202122"/>
                </a:solidFill>
                <a:effectLst/>
                <a:latin typeface="Linux Libertine"/>
              </a:rPr>
            </a:br>
            <a:r>
              <a:rPr lang="en-GB" sz="8000" b="1" i="0" dirty="0">
                <a:solidFill>
                  <a:srgbClr val="202122"/>
                </a:solidFill>
                <a:effectLst/>
                <a:latin typeface="-apple-system"/>
              </a:rPr>
              <a:t>CRISP-DM</a:t>
            </a:r>
            <a:br>
              <a:rPr lang="en-GB" b="1" i="0" dirty="0">
                <a:solidFill>
                  <a:srgbClr val="202122"/>
                </a:solidFill>
                <a:effectLst/>
                <a:latin typeface="-apple-system"/>
              </a:rPr>
            </a:br>
            <a:r>
              <a:rPr lang="en-GB" b="1" i="0" dirty="0">
                <a:solidFill>
                  <a:srgbClr val="202122"/>
                </a:solidFill>
                <a:effectLst/>
                <a:latin typeface="Linux Libertine"/>
              </a:rPr>
              <a:t>Cross-industry standard process for data mining</a:t>
            </a:r>
            <a:br>
              <a:rPr lang="en-GB" b="1" i="0" dirty="0">
                <a:solidFill>
                  <a:srgbClr val="202122"/>
                </a:solidFill>
                <a:effectLst/>
                <a:latin typeface="Linux Libertine"/>
              </a:rPr>
            </a:br>
            <a:endParaRPr lang="en-GB" dirty="0"/>
          </a:p>
        </p:txBody>
      </p:sp>
      <p:sp>
        <p:nvSpPr>
          <p:cNvPr id="3" name="Content Placeholder 2">
            <a:extLst>
              <a:ext uri="{FF2B5EF4-FFF2-40B4-BE49-F238E27FC236}">
                <a16:creationId xmlns:a16="http://schemas.microsoft.com/office/drawing/2014/main" id="{F0D42458-A10A-4306-AF62-553F62989F5F}"/>
              </a:ext>
            </a:extLst>
          </p:cNvPr>
          <p:cNvSpPr>
            <a:spLocks noGrp="1"/>
          </p:cNvSpPr>
          <p:nvPr>
            <p:ph idx="1"/>
          </p:nvPr>
        </p:nvSpPr>
        <p:spPr>
          <a:xfrm>
            <a:off x="838200" y="2874937"/>
            <a:ext cx="10515600" cy="4351338"/>
          </a:xfrm>
        </p:spPr>
        <p:txBody>
          <a:bodyPr>
            <a:normAutofit/>
          </a:bodyPr>
          <a:lstStyle/>
          <a:p>
            <a:pPr algn="l" fontAlgn="base"/>
            <a:r>
              <a:rPr lang="en-GB" b="0" i="0" dirty="0">
                <a:solidFill>
                  <a:srgbClr val="202122"/>
                </a:solidFill>
                <a:effectLst/>
                <a:latin typeface="-apple-system"/>
              </a:rPr>
              <a:t>CRISP-DM breaks the process of </a:t>
            </a:r>
            <a:r>
              <a:rPr lang="en-GB" b="0" i="0" u="none" strike="noStrike" dirty="0">
                <a:solidFill>
                  <a:srgbClr val="6B4BA1"/>
                </a:solidFill>
                <a:effectLst/>
                <a:latin typeface="inherit"/>
                <a:hlinkClick r:id="rId2" tooltip="Data mining"/>
              </a:rPr>
              <a:t>data mining</a:t>
            </a:r>
            <a:r>
              <a:rPr lang="en-GB" b="0" i="0" dirty="0">
                <a:solidFill>
                  <a:srgbClr val="202122"/>
                </a:solidFill>
                <a:effectLst/>
                <a:latin typeface="-apple-system"/>
              </a:rPr>
              <a:t> into six major phases</a:t>
            </a:r>
            <a:r>
              <a:rPr lang="en-GB" b="0" i="0" u="none" strike="noStrike" baseline="30000" dirty="0">
                <a:solidFill>
                  <a:srgbClr val="6B4BA1"/>
                </a:solidFill>
                <a:effectLst/>
                <a:latin typeface="inherit"/>
                <a:hlinkClick r:id="rId3"/>
              </a:rPr>
              <a:t>[14]</a:t>
            </a:r>
            <a:r>
              <a:rPr lang="en-GB" b="0" i="0" dirty="0">
                <a:solidFill>
                  <a:srgbClr val="202122"/>
                </a:solidFill>
                <a:effectLst/>
                <a:latin typeface="-apple-system"/>
              </a:rPr>
              <a:t>:</a:t>
            </a:r>
          </a:p>
          <a:p>
            <a:pPr algn="l" fontAlgn="base">
              <a:buFont typeface="Arial" panose="020B0604020202020204" pitchFamily="34" charset="0"/>
              <a:buChar char="•"/>
            </a:pPr>
            <a:r>
              <a:rPr lang="en-GB" b="0" i="0" dirty="0">
                <a:solidFill>
                  <a:srgbClr val="202122"/>
                </a:solidFill>
                <a:effectLst/>
                <a:latin typeface="inherit"/>
              </a:rPr>
              <a:t>Business Understanding</a:t>
            </a:r>
          </a:p>
          <a:p>
            <a:pPr algn="l" fontAlgn="base">
              <a:buFont typeface="Arial" panose="020B0604020202020204" pitchFamily="34" charset="0"/>
              <a:buChar char="•"/>
            </a:pPr>
            <a:r>
              <a:rPr lang="en-GB" b="0" i="0" dirty="0">
                <a:solidFill>
                  <a:srgbClr val="202122"/>
                </a:solidFill>
                <a:effectLst/>
                <a:latin typeface="inherit"/>
              </a:rPr>
              <a:t>Data Understanding</a:t>
            </a:r>
          </a:p>
          <a:p>
            <a:pPr algn="l" fontAlgn="base">
              <a:buFont typeface="Arial" panose="020B0604020202020204" pitchFamily="34" charset="0"/>
              <a:buChar char="•"/>
            </a:pPr>
            <a:r>
              <a:rPr lang="en-GB" b="0" i="0" dirty="0">
                <a:solidFill>
                  <a:srgbClr val="202122"/>
                </a:solidFill>
                <a:effectLst/>
                <a:latin typeface="inherit"/>
              </a:rPr>
              <a:t>Data Preparation</a:t>
            </a:r>
          </a:p>
          <a:p>
            <a:pPr algn="l" fontAlgn="base">
              <a:buFont typeface="Arial" panose="020B0604020202020204" pitchFamily="34" charset="0"/>
              <a:buChar char="•"/>
            </a:pPr>
            <a:r>
              <a:rPr lang="en-GB" b="0" i="0" dirty="0" err="1">
                <a:solidFill>
                  <a:srgbClr val="202122"/>
                </a:solidFill>
                <a:effectLst/>
                <a:latin typeface="inherit"/>
              </a:rPr>
              <a:t>Modeling</a:t>
            </a:r>
            <a:endParaRPr lang="en-GB" b="0" i="0" dirty="0">
              <a:solidFill>
                <a:srgbClr val="202122"/>
              </a:solidFill>
              <a:effectLst/>
              <a:latin typeface="inherit"/>
            </a:endParaRPr>
          </a:p>
          <a:p>
            <a:pPr algn="l" fontAlgn="base">
              <a:buFont typeface="Arial" panose="020B0604020202020204" pitchFamily="34" charset="0"/>
              <a:buChar char="•"/>
            </a:pPr>
            <a:r>
              <a:rPr lang="en-GB" b="0" i="0" dirty="0">
                <a:solidFill>
                  <a:srgbClr val="202122"/>
                </a:solidFill>
                <a:effectLst/>
                <a:latin typeface="inherit"/>
              </a:rPr>
              <a:t>Evaluation</a:t>
            </a:r>
          </a:p>
          <a:p>
            <a:pPr algn="l" fontAlgn="base">
              <a:buFont typeface="Arial" panose="020B0604020202020204" pitchFamily="34" charset="0"/>
              <a:buChar char="•"/>
            </a:pPr>
            <a:r>
              <a:rPr lang="en-GB" b="0" i="0" dirty="0">
                <a:solidFill>
                  <a:srgbClr val="202122"/>
                </a:solidFill>
                <a:effectLst/>
                <a:latin typeface="inherit"/>
              </a:rPr>
              <a:t>Deployment</a:t>
            </a:r>
          </a:p>
          <a:p>
            <a:endParaRPr lang="en-GB" dirty="0"/>
          </a:p>
        </p:txBody>
      </p:sp>
    </p:spTree>
    <p:extLst>
      <p:ext uri="{BB962C8B-B14F-4D97-AF65-F5344CB8AC3E}">
        <p14:creationId xmlns:p14="http://schemas.microsoft.com/office/powerpoint/2010/main" val="18828455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C86626-99DE-41AD-9426-D931D55E589E}"/>
              </a:ext>
            </a:extLst>
          </p:cNvPr>
          <p:cNvSpPr>
            <a:spLocks noGrp="1"/>
          </p:cNvSpPr>
          <p:nvPr>
            <p:ph idx="1"/>
          </p:nvPr>
        </p:nvSpPr>
        <p:spPr>
          <a:xfrm>
            <a:off x="838200" y="2586909"/>
            <a:ext cx="10515600" cy="4351338"/>
          </a:xfrm>
        </p:spPr>
        <p:txBody>
          <a:bodyPr/>
          <a:lstStyle/>
          <a:p>
            <a:pPr marL="0" indent="0">
              <a:buNone/>
            </a:pPr>
            <a:r>
              <a:rPr lang="en-GB" b="0" i="0" dirty="0">
                <a:solidFill>
                  <a:srgbClr val="202122"/>
                </a:solidFill>
                <a:effectLst/>
                <a:latin typeface="-apple-system"/>
              </a:rPr>
              <a:t>The sequence of the phases is not strict and moving back and forth between different phases as it is always required. The arrows in the process diagram indicate the most important and frequent dependencies between phases. The outer circle in the diagram symbolizes the cyclic nature of data mining itself. A data mining process continues after a solution has been deployed. The lessons learned during the process can trigger new, often more focused business questions, and subsequent data mining processes will benefit from the experiences of previous one</a:t>
            </a:r>
            <a:endParaRPr lang="en-GB" dirty="0"/>
          </a:p>
        </p:txBody>
      </p:sp>
      <p:sp>
        <p:nvSpPr>
          <p:cNvPr id="4" name="Title 1">
            <a:extLst>
              <a:ext uri="{FF2B5EF4-FFF2-40B4-BE49-F238E27FC236}">
                <a16:creationId xmlns:a16="http://schemas.microsoft.com/office/drawing/2014/main" id="{EC06268D-0496-447C-8DBA-C0C59CB21659}"/>
              </a:ext>
            </a:extLst>
          </p:cNvPr>
          <p:cNvSpPr>
            <a:spLocks noGrp="1"/>
          </p:cNvSpPr>
          <p:nvPr>
            <p:ph type="title"/>
          </p:nvPr>
        </p:nvSpPr>
        <p:spPr>
          <a:xfrm>
            <a:off x="838200" y="769860"/>
            <a:ext cx="10515600" cy="1325563"/>
          </a:xfrm>
        </p:spPr>
        <p:txBody>
          <a:bodyPr>
            <a:normAutofit fontScale="90000"/>
          </a:bodyPr>
          <a:lstStyle/>
          <a:p>
            <a:pPr algn="ctr"/>
            <a:br>
              <a:rPr lang="en-GB" b="1" i="0" dirty="0">
                <a:solidFill>
                  <a:srgbClr val="202122"/>
                </a:solidFill>
                <a:effectLst/>
                <a:latin typeface="Linux Libertine"/>
              </a:rPr>
            </a:br>
            <a:r>
              <a:rPr lang="en-GB" sz="8000" b="1" i="0" dirty="0">
                <a:solidFill>
                  <a:srgbClr val="202122"/>
                </a:solidFill>
                <a:effectLst/>
                <a:latin typeface="-apple-system"/>
              </a:rPr>
              <a:t>CRISP-DM</a:t>
            </a:r>
            <a:br>
              <a:rPr lang="en-GB" b="1" i="0" dirty="0">
                <a:solidFill>
                  <a:srgbClr val="202122"/>
                </a:solidFill>
                <a:effectLst/>
                <a:latin typeface="-apple-system"/>
              </a:rPr>
            </a:br>
            <a:r>
              <a:rPr lang="en-GB" b="1" i="0" dirty="0">
                <a:solidFill>
                  <a:srgbClr val="202122"/>
                </a:solidFill>
                <a:effectLst/>
                <a:latin typeface="Linux Libertine"/>
              </a:rPr>
              <a:t>Cross-industry standard process for data mining</a:t>
            </a:r>
            <a:br>
              <a:rPr lang="en-GB" b="1" i="0" dirty="0">
                <a:solidFill>
                  <a:srgbClr val="202122"/>
                </a:solidFill>
                <a:effectLst/>
                <a:latin typeface="Linux Libertine"/>
              </a:rPr>
            </a:br>
            <a:endParaRPr lang="en-GB" dirty="0"/>
          </a:p>
        </p:txBody>
      </p:sp>
    </p:spTree>
    <p:extLst>
      <p:ext uri="{BB962C8B-B14F-4D97-AF65-F5344CB8AC3E}">
        <p14:creationId xmlns:p14="http://schemas.microsoft.com/office/powerpoint/2010/main" val="29927944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rocess diagram showing the relationship between the different phases of CRISP-DM">
            <a:extLst>
              <a:ext uri="{FF2B5EF4-FFF2-40B4-BE49-F238E27FC236}">
                <a16:creationId xmlns:a16="http://schemas.microsoft.com/office/drawing/2014/main" id="{CADAC761-49AE-46A6-AECE-351457FB6F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4880" y="561922"/>
            <a:ext cx="5719554" cy="5734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02632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482E8-77E1-4428-9DB8-8E0D52EC398F}"/>
              </a:ext>
            </a:extLst>
          </p:cNvPr>
          <p:cNvSpPr>
            <a:spLocks noGrp="1"/>
          </p:cNvSpPr>
          <p:nvPr>
            <p:ph type="title"/>
          </p:nvPr>
        </p:nvSpPr>
        <p:spPr/>
        <p:txBody>
          <a:bodyPr/>
          <a:lstStyle/>
          <a:p>
            <a:r>
              <a:rPr lang="en-GB" dirty="0"/>
              <a:t>SEMMA</a:t>
            </a:r>
          </a:p>
        </p:txBody>
      </p:sp>
      <p:sp>
        <p:nvSpPr>
          <p:cNvPr id="3" name="Content Placeholder 2">
            <a:extLst>
              <a:ext uri="{FF2B5EF4-FFF2-40B4-BE49-F238E27FC236}">
                <a16:creationId xmlns:a16="http://schemas.microsoft.com/office/drawing/2014/main" id="{380762D6-299E-43F8-9083-3FF1D2944AD2}"/>
              </a:ext>
            </a:extLst>
          </p:cNvPr>
          <p:cNvSpPr>
            <a:spLocks noGrp="1"/>
          </p:cNvSpPr>
          <p:nvPr>
            <p:ph idx="1"/>
          </p:nvPr>
        </p:nvSpPr>
        <p:spPr/>
        <p:txBody>
          <a:bodyPr/>
          <a:lstStyle/>
          <a:p>
            <a:pPr marL="0" indent="0">
              <a:buNone/>
            </a:pPr>
            <a:r>
              <a:rPr lang="en-GB" dirty="0"/>
              <a:t>SEMMA is an acronym that stands for Sample, Explore, Modify, Model, and Assess. It is a list of sequential steps developed by SAS Institute, one of the largest producers of statistics and business intelligence software. It guides the implementation of data mining applications.</a:t>
            </a:r>
          </a:p>
          <a:p>
            <a:pPr marL="0" indent="0">
              <a:buNone/>
            </a:pPr>
            <a:r>
              <a:rPr lang="en-GB" dirty="0"/>
              <a:t>Ref: Wikipedia</a:t>
            </a:r>
          </a:p>
        </p:txBody>
      </p:sp>
    </p:spTree>
    <p:extLst>
      <p:ext uri="{BB962C8B-B14F-4D97-AF65-F5344CB8AC3E}">
        <p14:creationId xmlns:p14="http://schemas.microsoft.com/office/powerpoint/2010/main" val="21021675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6B3DD-BF64-486B-9DBE-5189A7E2E0B0}"/>
              </a:ext>
            </a:extLst>
          </p:cNvPr>
          <p:cNvSpPr>
            <a:spLocks noGrp="1"/>
          </p:cNvSpPr>
          <p:nvPr>
            <p:ph type="title"/>
          </p:nvPr>
        </p:nvSpPr>
        <p:spPr/>
        <p:txBody>
          <a:bodyPr/>
          <a:lstStyle/>
          <a:p>
            <a:r>
              <a:rPr lang="en-GB" dirty="0"/>
              <a:t>Phases SEMMA</a:t>
            </a:r>
          </a:p>
        </p:txBody>
      </p:sp>
      <p:sp>
        <p:nvSpPr>
          <p:cNvPr id="3" name="Content Placeholder 2">
            <a:extLst>
              <a:ext uri="{FF2B5EF4-FFF2-40B4-BE49-F238E27FC236}">
                <a16:creationId xmlns:a16="http://schemas.microsoft.com/office/drawing/2014/main" id="{CDE7C58B-65A8-4DD7-A2AF-1B77DBE8DA7B}"/>
              </a:ext>
            </a:extLst>
          </p:cNvPr>
          <p:cNvSpPr>
            <a:spLocks noGrp="1"/>
          </p:cNvSpPr>
          <p:nvPr>
            <p:ph idx="1"/>
          </p:nvPr>
        </p:nvSpPr>
        <p:spPr/>
        <p:txBody>
          <a:bodyPr>
            <a:normAutofit fontScale="40000" lnSpcReduction="20000"/>
          </a:bodyPr>
          <a:lstStyle/>
          <a:p>
            <a:r>
              <a:rPr lang="en-GB" sz="3300" b="1" dirty="0"/>
              <a:t>The phases of SEMMA and related tasks are the following:</a:t>
            </a:r>
          </a:p>
          <a:p>
            <a:endParaRPr lang="en-GB" sz="3300" dirty="0"/>
          </a:p>
          <a:p>
            <a:r>
              <a:rPr lang="en-GB" sz="3300" dirty="0"/>
              <a:t>Sample. The process starts with data sampling, e.g., selecting the data set for </a:t>
            </a:r>
            <a:r>
              <a:rPr lang="en-GB" sz="3300" dirty="0" err="1"/>
              <a:t>modeling</a:t>
            </a:r>
            <a:r>
              <a:rPr lang="en-GB" sz="3300" dirty="0"/>
              <a:t>. The data set should be large enough to contain sufficient information to retrieve, yet small enough to be used efficiently. This phase also deals with data partitioning.</a:t>
            </a:r>
          </a:p>
          <a:p>
            <a:r>
              <a:rPr lang="en-GB" sz="3300" dirty="0"/>
              <a:t>Explore. This phase covers the understanding of the data by discovering anticipated and unanticipated relationships between the variables, and also abnormalities, with the help of data visualization.</a:t>
            </a:r>
          </a:p>
          <a:p>
            <a:r>
              <a:rPr lang="en-GB" sz="3300" dirty="0"/>
              <a:t>Modify. The Modify phase contains methods to select, create and transform variables in preparation for data </a:t>
            </a:r>
            <a:r>
              <a:rPr lang="en-GB" sz="3300" dirty="0" err="1"/>
              <a:t>modeling</a:t>
            </a:r>
            <a:r>
              <a:rPr lang="en-GB" sz="3300" dirty="0"/>
              <a:t>.</a:t>
            </a:r>
          </a:p>
          <a:p>
            <a:r>
              <a:rPr lang="en-GB" sz="3300" dirty="0"/>
              <a:t>Model. In the Model phase the focus is on applying various </a:t>
            </a:r>
            <a:r>
              <a:rPr lang="en-GB" sz="3300" dirty="0" err="1"/>
              <a:t>modeling</a:t>
            </a:r>
            <a:r>
              <a:rPr lang="en-GB" sz="3300" dirty="0"/>
              <a:t> (data mining) techniques on the prepared variables in order to create models that possibly provide the desired outcome.</a:t>
            </a:r>
          </a:p>
          <a:p>
            <a:r>
              <a:rPr lang="en-GB" sz="3300" dirty="0"/>
              <a:t>Assess. The last phase is Assess. The evaluation of the </a:t>
            </a:r>
            <a:r>
              <a:rPr lang="en-GB" sz="3300" dirty="0" err="1"/>
              <a:t>modeling</a:t>
            </a:r>
            <a:r>
              <a:rPr lang="en-GB" sz="3300" dirty="0"/>
              <a:t> results shows the reliability and usefulness of the created models.</a:t>
            </a:r>
          </a:p>
          <a:p>
            <a:endParaRPr lang="en-GB" sz="3300" dirty="0"/>
          </a:p>
          <a:p>
            <a:pPr marL="0" indent="0">
              <a:buNone/>
            </a:pPr>
            <a:r>
              <a:rPr lang="en-GB" sz="3300" b="1" dirty="0"/>
              <a:t>Criticisms</a:t>
            </a:r>
          </a:p>
          <a:p>
            <a:r>
              <a:rPr lang="en-GB" sz="3300" dirty="0"/>
              <a:t>SEMMA mainly focuses on the </a:t>
            </a:r>
            <a:r>
              <a:rPr lang="en-GB" sz="3300" dirty="0" err="1"/>
              <a:t>modeling</a:t>
            </a:r>
            <a:r>
              <a:rPr lang="en-GB" sz="3300" dirty="0"/>
              <a:t> tasks of data mining projects, leaving the business aspects out (unlike, e.g., CRISP-DM and its Business Understanding phase).</a:t>
            </a:r>
          </a:p>
          <a:p>
            <a:r>
              <a:rPr lang="en-GB" sz="3300" dirty="0"/>
              <a:t>Specific to SAS Miner software.</a:t>
            </a:r>
          </a:p>
          <a:p>
            <a:endParaRPr lang="en-GB" dirty="0"/>
          </a:p>
          <a:p>
            <a:pPr marL="0" indent="0">
              <a:buNone/>
            </a:pPr>
            <a:r>
              <a:rPr lang="en-GB" dirty="0"/>
              <a:t>Ref: SAS Enterprise Miner website</a:t>
            </a:r>
          </a:p>
        </p:txBody>
      </p:sp>
    </p:spTree>
    <p:extLst>
      <p:ext uri="{BB962C8B-B14F-4D97-AF65-F5344CB8AC3E}">
        <p14:creationId xmlns:p14="http://schemas.microsoft.com/office/powerpoint/2010/main" val="30102591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9891F-D8A5-4DF1-B9E6-B6B620F7DF8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2ADA8F-97AA-4863-B034-9EA824C5AC57}"/>
              </a:ext>
            </a:extLst>
          </p:cNvPr>
          <p:cNvSpPr>
            <a:spLocks noGrp="1"/>
          </p:cNvSpPr>
          <p:nvPr>
            <p:ph idx="1"/>
          </p:nvPr>
        </p:nvSpPr>
        <p:spPr/>
        <p:txBody>
          <a:bodyPr>
            <a:normAutofit fontScale="77500" lnSpcReduction="20000"/>
          </a:bodyPr>
          <a:lstStyle/>
          <a:p>
            <a:pPr marL="0" indent="0">
              <a:buFont typeface="Arial" panose="020B0604020202020204" pitchFamily="34" charset="0"/>
              <a:buNone/>
            </a:pPr>
            <a:r>
              <a:rPr lang="en-GB" sz="3300" dirty="0"/>
              <a:t>1 Jasper Snoek et al., “Practical Bayesian Optimization of Machine Learning Algorithms,” Proceedings of the 25th International Conference on Neural Information Processing Systems 2 (2012): 2951– 2959.</a:t>
            </a:r>
          </a:p>
          <a:p>
            <a:endParaRPr lang="en-GB" sz="3300" dirty="0"/>
          </a:p>
          <a:p>
            <a:pPr marL="0" indent="0">
              <a:buFont typeface="Arial" panose="020B0604020202020204" pitchFamily="34" charset="0"/>
              <a:buNone/>
            </a:pPr>
            <a:r>
              <a:rPr lang="en-GB" sz="3300" dirty="0"/>
              <a:t>2. </a:t>
            </a:r>
            <a:r>
              <a:rPr lang="en-GB" sz="3300" dirty="0" err="1"/>
              <a:t>Géron</a:t>
            </a:r>
            <a:r>
              <a:rPr lang="en-GB" sz="3300" dirty="0"/>
              <a:t>, </a:t>
            </a:r>
            <a:r>
              <a:rPr lang="en-GB" sz="3300" dirty="0" err="1"/>
              <a:t>Aurélien</a:t>
            </a:r>
            <a:r>
              <a:rPr lang="en-GB" sz="3300" dirty="0"/>
              <a:t>. Hands-On Machine Learning with Scikit-Learn, </a:t>
            </a:r>
            <a:r>
              <a:rPr lang="en-GB" sz="3300" dirty="0" err="1"/>
              <a:t>Keras</a:t>
            </a:r>
            <a:r>
              <a:rPr lang="en-GB" sz="3300" dirty="0"/>
              <a:t>, and TensorFlow (Kindle Locations 17103-17109). O'Reilly Media. Kindle Edition. </a:t>
            </a:r>
          </a:p>
          <a:p>
            <a:pPr marL="0" indent="0">
              <a:buNone/>
            </a:pPr>
            <a:endParaRPr lang="en-GB" dirty="0">
              <a:hlinkClick r:id="rId2"/>
            </a:endParaRPr>
          </a:p>
          <a:p>
            <a:pPr marL="0" indent="0">
              <a:buNone/>
            </a:pPr>
            <a:r>
              <a:rPr lang="en-GB" dirty="0">
                <a:solidFill>
                  <a:srgbClr val="202122"/>
                </a:solidFill>
                <a:latin typeface="-apple-system"/>
              </a:rPr>
              <a:t>3. Shearer C., </a:t>
            </a:r>
            <a:r>
              <a:rPr lang="en-GB" i="1" dirty="0">
                <a:solidFill>
                  <a:srgbClr val="202122"/>
                </a:solidFill>
                <a:latin typeface="-apple-system"/>
              </a:rPr>
              <a:t>The CRISP-DM model: the new blueprint for data mining</a:t>
            </a:r>
            <a:r>
              <a:rPr lang="en-GB" dirty="0">
                <a:solidFill>
                  <a:srgbClr val="202122"/>
                </a:solidFill>
                <a:latin typeface="-apple-system"/>
              </a:rPr>
              <a:t>, J Data Warehousing (2000); 5:13—22.</a:t>
            </a:r>
          </a:p>
          <a:p>
            <a:pPr marL="0" indent="0">
              <a:buNone/>
            </a:pPr>
            <a:endParaRPr lang="en-GB" dirty="0"/>
          </a:p>
          <a:p>
            <a:pPr marL="0" indent="0">
              <a:buNone/>
            </a:pPr>
            <a:r>
              <a:rPr lang="en-GB" dirty="0">
                <a:hlinkClick r:id="rId2"/>
              </a:rPr>
              <a:t>4.  /https://en.m.wikipedia.org/wiki/Cross-industry_standard_process_for_data_mining</a:t>
            </a:r>
            <a:endParaRPr lang="en-GB" dirty="0"/>
          </a:p>
          <a:p>
            <a:pPr marL="0" indent="0">
              <a:buNone/>
            </a:pPr>
            <a:endParaRPr lang="en-GB" dirty="0"/>
          </a:p>
        </p:txBody>
      </p:sp>
    </p:spTree>
    <p:extLst>
      <p:ext uri="{BB962C8B-B14F-4D97-AF65-F5344CB8AC3E}">
        <p14:creationId xmlns:p14="http://schemas.microsoft.com/office/powerpoint/2010/main" val="35582884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1860</Words>
  <Application>Microsoft Office PowerPoint</Application>
  <PresentationFormat>Widescreen</PresentationFormat>
  <Paragraphs>152</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-apple-system</vt:lpstr>
      <vt:lpstr>Arial</vt:lpstr>
      <vt:lpstr>Calibri</vt:lpstr>
      <vt:lpstr>Calibri Light</vt:lpstr>
      <vt:lpstr>inherit</vt:lpstr>
      <vt:lpstr>Linux Libertine</vt:lpstr>
      <vt:lpstr>Office Theme</vt:lpstr>
      <vt:lpstr>PowerPoint Presentation</vt:lpstr>
      <vt:lpstr>Outline</vt:lpstr>
      <vt:lpstr>PowerPoint Presentation</vt:lpstr>
      <vt:lpstr> Stages of Developing a Machine Learning Algorithm </vt:lpstr>
      <vt:lpstr>Stages of Developing a Machine Learning Algorithm</vt:lpstr>
      <vt:lpstr>Frame the Problem and Look at the Big Picture </vt:lpstr>
      <vt:lpstr>Frame the Problem and Look at the Big Picture </vt:lpstr>
      <vt:lpstr>Get the Data </vt:lpstr>
      <vt:lpstr>Get the Data </vt:lpstr>
      <vt:lpstr>Explore the Data </vt:lpstr>
      <vt:lpstr>Explore the Data </vt:lpstr>
      <vt:lpstr>Prepare the Data </vt:lpstr>
      <vt:lpstr>Prepare the Data </vt:lpstr>
      <vt:lpstr>Shortlist Promising Models </vt:lpstr>
      <vt:lpstr>Shortlist Promising Models </vt:lpstr>
      <vt:lpstr>Fine-Tune the System</vt:lpstr>
      <vt:lpstr>Present Your Solution </vt:lpstr>
      <vt:lpstr>Launch! </vt:lpstr>
      <vt:lpstr>Compared to Data Mining?</vt:lpstr>
      <vt:lpstr> CRISP-DM Cross-industry standard process for data mining </vt:lpstr>
      <vt:lpstr> CRISP-DM Cross-industry standard process for data mining </vt:lpstr>
      <vt:lpstr>PowerPoint Presentation</vt:lpstr>
      <vt:lpstr>SEMMA</vt:lpstr>
      <vt:lpstr>Phases SEMMA</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Stages of Developing a Machine Learning Algorithm</dc:title>
  <dc:creator>Gordon Dickers</dc:creator>
  <cp:lastModifiedBy>Gordon Dickers</cp:lastModifiedBy>
  <cp:revision>11</cp:revision>
  <dcterms:created xsi:type="dcterms:W3CDTF">2020-03-12T10:19:33Z</dcterms:created>
  <dcterms:modified xsi:type="dcterms:W3CDTF">2022-02-07T11:56:31Z</dcterms:modified>
</cp:coreProperties>
</file>