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4"/>
  </p:sldMasterIdLst>
  <p:notesMasterIdLst>
    <p:notesMasterId r:id="rId15"/>
  </p:notesMasterIdLst>
  <p:handoutMasterIdLst>
    <p:handoutMasterId r:id="rId16"/>
  </p:handoutMasterIdLst>
  <p:sldIdLst>
    <p:sldId id="281" r:id="rId5"/>
    <p:sldId id="284" r:id="rId6"/>
    <p:sldId id="354" r:id="rId7"/>
    <p:sldId id="355" r:id="rId8"/>
    <p:sldId id="351" r:id="rId9"/>
    <p:sldId id="272" r:id="rId10"/>
    <p:sldId id="283" r:id="rId11"/>
    <p:sldId id="356" r:id="rId12"/>
    <p:sldId id="358" r:id="rId13"/>
    <p:sldId id="36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60" userDrawn="1">
          <p15:clr>
            <a:srgbClr val="A4A3A4"/>
          </p15:clr>
        </p15:guide>
        <p15:guide id="2" pos="7392" userDrawn="1">
          <p15:clr>
            <a:srgbClr val="A4A3A4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>
        <p:guide pos="360"/>
        <p:guide pos="7392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8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viewProps" Target="viewProps.xml" /><Relationship Id="rId3" Type="http://schemas.openxmlformats.org/officeDocument/2006/relationships/customXml" Target="../customXml/item3.xml" /><Relationship Id="rId21" Type="http://schemas.microsoft.com/office/2018/10/relationships/authors" Target="author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openxmlformats.org/officeDocument/2006/relationships/handoutMaster" Target="handoutMasters/handoutMaster1.xml" /><Relationship Id="rId20" Type="http://schemas.openxmlformats.org/officeDocument/2006/relationships/tableStyles" Target="tableStyle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6.xml" /><Relationship Id="rId19" Type="http://schemas.openxmlformats.org/officeDocument/2006/relationships/theme" Target="theme/theme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EB018AA-DEA7-448F-AE2F-C3D13A0F02A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B87A71-96EB-4108-95A3-855A4C3601A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647F05-0506-494A-8060-3F395B947DF9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45591A-E83D-4F8A-B064-12B29D3154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AF2308-535F-471C-9423-3467454C92F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61E857-36B8-43F1-9D87-FE508167BCE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2314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BC0A13-3F3D-45D4-B17C-1E0ACF36A6FB}" type="datetimeFigureOut">
              <a:rPr lang="en-US" smtClean="0"/>
              <a:t>3/22/2026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FAAAB6-A2C6-4A85-A3A1-98EFBA61C9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752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i="0" dirty="0">
              <a:effectLst/>
              <a:latin typeface="Segoe UI" panose="020B0502040204020203" pitchFamily="34" charset="0"/>
            </a:endParaRPr>
          </a:p>
          <a:p>
            <a:r>
              <a:rPr lang="en-US" dirty="0"/>
              <a:t>ID=d924773e-9a16-4d6d-9803-8cb819e99682
Recipe=text_billboard
Type=TextOnly
Variant=0
FamilyID=AccentBoxWalbaum_Zero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AA36B1-75F6-458C-B388-8BC01E9857C8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20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DC0559-D619-4E56-BF6F-3712370C215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5412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C5C50C9-5CB7-4938-BEDF-DD2FC7529FA9}"/>
              </a:ext>
            </a:extLst>
          </p:cNvPr>
          <p:cNvSpPr/>
          <p:nvPr userDrawn="1"/>
        </p:nvSpPr>
        <p:spPr>
          <a:xfrm>
            <a:off x="1528762" y="1473243"/>
            <a:ext cx="9144000" cy="3007447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1368" y="1664208"/>
            <a:ext cx="8586216" cy="2176272"/>
          </a:xfrm>
        </p:spPr>
        <p:txBody>
          <a:bodyPr anchor="ctr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7168" y="4142232"/>
            <a:ext cx="7223760" cy="685800"/>
          </a:xfr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640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4064" y="1078992"/>
            <a:ext cx="6272784" cy="1536192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4064" y="3355848"/>
            <a:ext cx="6272784" cy="2825496"/>
          </a:xfrm>
        </p:spPr>
        <p:txBody>
          <a:bodyPr/>
          <a:lstStyle>
            <a:lvl1pPr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41648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EEEC07-DA87-4415-8D6B-72E1B2686535}"/>
              </a:ext>
            </a:extLst>
          </p:cNvPr>
          <p:cNvSpPr/>
          <p:nvPr userDrawn="1"/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CC47E32-D289-4A1B-A3C7-A355CD5572E8}"/>
              </a:ext>
            </a:extLst>
          </p:cNvPr>
          <p:cNvSpPr/>
          <p:nvPr userDrawn="1"/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200" y="603504"/>
            <a:ext cx="4050792" cy="5577840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587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72784" cy="1536192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72784" cy="2825496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05272" y="6356350"/>
            <a:ext cx="128016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EEEC07-DA87-4415-8D6B-72E1B2686535}"/>
              </a:ext>
            </a:extLst>
          </p:cNvPr>
          <p:cNvSpPr/>
          <p:nvPr userDrawn="1"/>
        </p:nvSpPr>
        <p:spPr>
          <a:xfrm rot="5400000">
            <a:off x="850392" y="36576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80960" y="4352544"/>
            <a:ext cx="4507992" cy="250545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687A7A61-F904-44E0-837C-FB357932BC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680960" y="0"/>
            <a:ext cx="4507992" cy="41239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EFA3CC7-31ED-4E5A-87A6-AA1D8F4251FC}"/>
              </a:ext>
            </a:extLst>
          </p:cNvPr>
          <p:cNvSpPr/>
          <p:nvPr userDrawn="1"/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178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541A812-4D3F-4D65-BA64-BA64E37F2C1D}"/>
              </a:ext>
            </a:extLst>
          </p:cNvPr>
          <p:cNvSpPr/>
          <p:nvPr userDrawn="1"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7013448" cy="2990088"/>
          </a:xfrm>
        </p:spPr>
        <p:txBody>
          <a:bodyPr anchor="ctr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13648" y="1938528"/>
            <a:ext cx="2688336" cy="2990088"/>
          </a:xfr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716BBE9-8A9C-450B-A235-677945C7ED44}"/>
              </a:ext>
            </a:extLst>
          </p:cNvPr>
          <p:cNvSpPr/>
          <p:nvPr userDrawn="1"/>
        </p:nvSpPr>
        <p:spPr>
          <a:xfrm>
            <a:off x="609084" y="2965074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5E7BF-3629-4C02-98DF-CFC1C93CE036}"/>
              </a:ext>
            </a:extLst>
          </p:cNvPr>
          <p:cNvSpPr/>
          <p:nvPr userDrawn="1"/>
        </p:nvSpPr>
        <p:spPr>
          <a:xfrm rot="5400000">
            <a:off x="7360539" y="3424428"/>
            <a:ext cx="210312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540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 userDrawn="1"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01852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869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673635DF-99E4-4A0C-A272-D9FF87695DE7}"/>
              </a:ext>
            </a:extLst>
          </p:cNvPr>
          <p:cNvSpPr/>
          <p:nvPr userDrawn="1"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590C76F-6331-4485-AA5B-D61483481F68}"/>
              </a:ext>
            </a:extLst>
          </p:cNvPr>
          <p:cNvSpPr/>
          <p:nvPr userDrawn="1"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CB2BA4C-9ADA-41DB-B758-9E3CFECDF5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0957ADB-410A-48BE-AA95-3A708314B0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112591B-8032-4FDF-9B26-8F505642C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522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2F4163-FF9F-453F-99BB-82B8FDB0A1F9}"/>
              </a:ext>
            </a:extLst>
          </p:cNvPr>
          <p:cNvSpPr/>
          <p:nvPr userDrawn="1"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239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687A7A61-F904-44E0-837C-FB357932BC1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7607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6B8374DB-2C54-426F-9768-7B838BE1F98D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784555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6763C05-47FB-4725-A20D-066889246220}"/>
              </a:ext>
            </a:extLst>
          </p:cNvPr>
          <p:cNvSpPr/>
          <p:nvPr userDrawn="1"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9EDC39EC-C00D-4DE8-8828-E0E5AD579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2" name="Picture Placeholder 14">
            <a:extLst>
              <a:ext uri="{FF2B5EF4-FFF2-40B4-BE49-F238E27FC236}">
                <a16:creationId xmlns:a16="http://schemas.microsoft.com/office/drawing/2014/main" id="{AC393A50-B0FA-44B0-850A-6E748DECA20A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299923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33" name="Picture Placeholder 14">
            <a:extLst>
              <a:ext uri="{FF2B5EF4-FFF2-40B4-BE49-F238E27FC236}">
                <a16:creationId xmlns:a16="http://schemas.microsoft.com/office/drawing/2014/main" id="{C19D18E3-AE27-4902-A5E1-1E388C8CA886}"/>
              </a:ext>
            </a:extLst>
          </p:cNvPr>
          <p:cNvSpPr>
            <a:spLocks noGrp="1"/>
          </p:cNvSpPr>
          <p:nvPr>
            <p:ph type="pic" sz="quarter" idx="29" hasCustomPrompt="1"/>
          </p:nvPr>
        </p:nvSpPr>
        <p:spPr>
          <a:xfrm>
            <a:off x="10268712" y="2798064"/>
            <a:ext cx="1463040" cy="1481328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 dirty="0"/>
              <a:t>Picture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C4A1E4D4-19E0-496B-BBAF-99A720781C00}"/>
              </a:ext>
            </a:extLst>
          </p:cNvPr>
          <p:cNvSpPr>
            <a:spLocks noGrp="1"/>
          </p:cNvSpPr>
          <p:nvPr>
            <p:ph type="dt" sz="half" idx="32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0281C10-EAAA-4F45-8CC9-87F9F9116C21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89175D6-43FD-42A2-8595-893FC3BFCDF6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28F74B10-F76D-4BBB-A284-01D5A0DF8BC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5431536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BD245DC2-6D7B-4AEE-B8EE-0D0E473AFFF5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845552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28069EAF-8C82-49CC-8A38-2ACAD26F7DE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10268712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DAA3B1CD-59B3-4B73-B91A-88CED1D8FDD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94360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C1FED6B0-DEB7-46E3-8038-FE6788AC24A9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008376" y="4489704"/>
            <a:ext cx="1462088" cy="649288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6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Name</a:t>
            </a:r>
          </a:p>
          <a:p>
            <a:pPr lvl="1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43151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934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 userDrawn="1"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2372650"/>
            <a:ext cx="329184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3203688"/>
            <a:ext cx="3291840" cy="2968512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07992" y="2372650"/>
            <a:ext cx="329184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07992" y="3203687"/>
            <a:ext cx="3291840" cy="2968511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CE04853A-B5A7-418B-B49F-E718136614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39912" y="2372650"/>
            <a:ext cx="329184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D08E5547-BBB9-4D87-A012-6BC6B13308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39912" y="3203687"/>
            <a:ext cx="3291840" cy="2968511"/>
          </a:xfrm>
        </p:spPr>
        <p:txBody>
          <a:bodyPr/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261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3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2CD68929-9BD1-4A1E-9C1E-5B980D986EC1}"/>
              </a:ext>
            </a:extLst>
          </p:cNvPr>
          <p:cNvSpPr/>
          <p:nvPr userDrawn="1"/>
        </p:nvSpPr>
        <p:spPr>
          <a:xfrm>
            <a:off x="409575" y="633619"/>
            <a:ext cx="4927413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978408"/>
            <a:ext cx="4059936" cy="1106424"/>
          </a:xfrm>
        </p:spPr>
        <p:txBody>
          <a:bodyPr anchor="ctr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59152"/>
            <a:ext cx="4059936" cy="3429000"/>
          </a:xfrm>
        </p:spPr>
        <p:txBody>
          <a:bodyPr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61120" y="566928"/>
            <a:ext cx="2871216" cy="234086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687A7A61-F904-44E0-837C-FB357932BC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843016" y="566928"/>
            <a:ext cx="2871216" cy="234086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ED68CE-A00C-4DD9-8065-B0E3D033BC20}"/>
              </a:ext>
            </a:extLst>
          </p:cNvPr>
          <p:cNvSpPr/>
          <p:nvPr userDrawn="1"/>
        </p:nvSpPr>
        <p:spPr>
          <a:xfrm>
            <a:off x="345567" y="117043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EDCB6-603C-4A22-80E6-232A6202452A}"/>
              </a:ext>
            </a:extLst>
          </p:cNvPr>
          <p:cNvSpPr/>
          <p:nvPr userDrawn="1"/>
        </p:nvSpPr>
        <p:spPr>
          <a:xfrm>
            <a:off x="877459" y="2121408"/>
            <a:ext cx="3958650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FBB9124E-D1EB-4540-B1E1-DF3CD388BB27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843016" y="3108960"/>
            <a:ext cx="5989320" cy="305409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88171D0F-B23C-4DA9-9F5D-C5F480A4C5BE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9186A5E-A88B-4AD5-8730-E1679229BB98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FDD4F609-6DE6-4637-A216-DB19D982FF19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971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2CD68929-9BD1-4A1E-9C1E-5B980D986EC1}"/>
              </a:ext>
            </a:extLst>
          </p:cNvPr>
          <p:cNvSpPr/>
          <p:nvPr userDrawn="1"/>
        </p:nvSpPr>
        <p:spPr>
          <a:xfrm>
            <a:off x="7324344" y="630936"/>
            <a:ext cx="4517136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978408"/>
            <a:ext cx="3721608" cy="1106424"/>
          </a:xfrm>
        </p:spPr>
        <p:txBody>
          <a:bodyPr anchor="ctr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D9F91D62-7A39-4697-A73D-908DBA590E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67328" y="630936"/>
            <a:ext cx="3246120" cy="268833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14">
            <a:extLst>
              <a:ext uri="{FF2B5EF4-FFF2-40B4-BE49-F238E27FC236}">
                <a16:creationId xmlns:a16="http://schemas.microsoft.com/office/drawing/2014/main" id="{687A7A61-F904-44E0-837C-FB357932BC1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1480" y="630936"/>
            <a:ext cx="3246120" cy="268833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ED68CE-A00C-4DD9-8065-B0E3D033BC20}"/>
              </a:ext>
            </a:extLst>
          </p:cNvPr>
          <p:cNvSpPr/>
          <p:nvPr userDrawn="1"/>
        </p:nvSpPr>
        <p:spPr>
          <a:xfrm>
            <a:off x="7260336" y="1179576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FBB9124E-D1EB-4540-B1E1-DF3CD388BB27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1480" y="3438144"/>
            <a:ext cx="3246120" cy="268833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88171D0F-B23C-4DA9-9F5D-C5F480A4C5BE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5256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69186A5E-A88B-4AD5-8730-E1679229BB98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FDD4F609-6DE6-4637-A216-DB19D982FF19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5280B1-DD77-4ADB-A6FC-71309BCB66E1}"/>
              </a:ext>
            </a:extLst>
          </p:cNvPr>
          <p:cNvSpPr/>
          <p:nvPr userDrawn="1"/>
        </p:nvSpPr>
        <p:spPr>
          <a:xfrm>
            <a:off x="7792216" y="2185416"/>
            <a:ext cx="3683187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6B8374DB-2C54-426F-9768-7B838BE1F98D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67328" y="3438144"/>
            <a:ext cx="3246120" cy="2688336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0D33A8D-B0BB-4920-AAC4-6EE9952AA55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772400" y="3099816"/>
            <a:ext cx="3721100" cy="44767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FC2F80E1-DA5D-4EBA-BDBC-FFD24776ED0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772400" y="4215384"/>
            <a:ext cx="3721100" cy="44767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536A3E74-5D94-4FE5-A5F8-7DA032AD48A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772400" y="5321808"/>
            <a:ext cx="3721100" cy="44767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14">
            <a:extLst>
              <a:ext uri="{FF2B5EF4-FFF2-40B4-BE49-F238E27FC236}">
                <a16:creationId xmlns:a16="http://schemas.microsoft.com/office/drawing/2014/main" id="{A36D2011-9E99-44AA-8612-4EEBAAA5D036}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7772400" y="2532888"/>
            <a:ext cx="457200" cy="457200"/>
          </a:xfrm>
        </p:spPr>
        <p:txBody>
          <a:bodyPr anchor="ctr"/>
          <a:lstStyle>
            <a:lvl1pPr algn="ctr">
              <a:buNone/>
              <a:defRPr sz="900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4" name="Picture Placeholder 14">
            <a:extLst>
              <a:ext uri="{FF2B5EF4-FFF2-40B4-BE49-F238E27FC236}">
                <a16:creationId xmlns:a16="http://schemas.microsoft.com/office/drawing/2014/main" id="{80B0958E-0709-4604-ADAF-A6137275F31B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772400" y="3630168"/>
            <a:ext cx="457200" cy="457200"/>
          </a:xfrm>
        </p:spPr>
        <p:txBody>
          <a:bodyPr anchor="ctr"/>
          <a:lstStyle>
            <a:lvl1pPr algn="ctr">
              <a:buNone/>
              <a:defRPr sz="900"/>
            </a:lvl1pPr>
          </a:lstStyle>
          <a:p>
            <a:r>
              <a:rPr lang="en-US" dirty="0"/>
              <a:t>Icon</a:t>
            </a:r>
          </a:p>
        </p:txBody>
      </p:sp>
      <p:sp>
        <p:nvSpPr>
          <p:cNvPr id="25" name="Picture Placeholder 14">
            <a:extLst>
              <a:ext uri="{FF2B5EF4-FFF2-40B4-BE49-F238E27FC236}">
                <a16:creationId xmlns:a16="http://schemas.microsoft.com/office/drawing/2014/main" id="{F4A09204-1398-472F-B713-0AD49188773D}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7772400" y="4754880"/>
            <a:ext cx="457200" cy="457200"/>
          </a:xfrm>
        </p:spPr>
        <p:txBody>
          <a:bodyPr anchor="ctr"/>
          <a:lstStyle>
            <a:lvl1pPr algn="ctr">
              <a:buNone/>
              <a:defRPr sz="900"/>
            </a:lvl1pPr>
          </a:lstStyle>
          <a:p>
            <a:r>
              <a:rPr lang="en-US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4393436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 userDrawn="1"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9944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3778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2245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r>
              <a:rPr lang="en-US" dirty="0"/>
              <a:t>9/4/20XX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248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6" Type="http://schemas.openxmlformats.org/officeDocument/2006/relationships/theme" Target="../theme/theme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9/4/20XX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1344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30" r:id="rId2"/>
    <p:sldLayoutId id="2147483731" r:id="rId3"/>
    <p:sldLayoutId id="2147483723" r:id="rId4"/>
    <p:sldLayoutId id="2147483722" r:id="rId5"/>
    <p:sldLayoutId id="2147483732" r:id="rId6"/>
    <p:sldLayoutId id="2147483736" r:id="rId7"/>
    <p:sldLayoutId id="2147483725" r:id="rId8"/>
    <p:sldLayoutId id="2147483733" r:id="rId9"/>
    <p:sldLayoutId id="2147483734" r:id="rId10"/>
    <p:sldLayoutId id="2147483735" r:id="rId11"/>
    <p:sldLayoutId id="2147483726" r:id="rId12"/>
    <p:sldLayoutId id="2147483727" r:id="rId13"/>
    <p:sldLayoutId id="2147483728" r:id="rId14"/>
    <p:sldLayoutId id="2147483729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5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10.xml" /><Relationship Id="rId4" Type="http://schemas.openxmlformats.org/officeDocument/2006/relationships/image" Target="../media/image7.png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" TargetMode="External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D9E8FDB-60EE-45AE-BB89-9A561A61C2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4120" y="1473958"/>
            <a:ext cx="7223760" cy="3029803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Alhajie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Lowe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ID:2440651</a:t>
            </a:r>
          </a:p>
          <a:p>
            <a:pPr algn="l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 Name: Uma Suleiman</a:t>
            </a:r>
          </a:p>
          <a:p>
            <a:pPr algn="l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Name:Professional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Development within Health and Social Care </a:t>
            </a:r>
          </a:p>
          <a:p>
            <a:pPr algn="l"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LCHS4009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73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209E4-B947-4446-AD42-C1B3A0C1F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SAGE OF AI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A06BCBE-7F1D-4794-A964-0B03C6178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612D499-9E59-E092-CBE9-39E17D1E7B66}"/>
              </a:ext>
            </a:extLst>
          </p:cNvPr>
          <p:cNvSpPr txBox="1"/>
          <p:nvPr/>
        </p:nvSpPr>
        <p:spPr>
          <a:xfrm>
            <a:off x="1115568" y="2292824"/>
            <a:ext cx="8434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used artificial intelligence (Microsoft Copilot) to support the structuring of my work and to correct grammar. All ideas, analysis and conclusions are my own.</a:t>
            </a:r>
          </a:p>
        </p:txBody>
      </p:sp>
    </p:spTree>
    <p:extLst>
      <p:ext uri="{BB962C8B-B14F-4D97-AF65-F5344CB8AC3E}">
        <p14:creationId xmlns:p14="http://schemas.microsoft.com/office/powerpoint/2010/main" val="2130665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01C14-7F4D-4D43-AB31-14E1B4AA1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27" name="Picture Placeholder 26" descr="post it notes">
            <a:extLst>
              <a:ext uri="{FF2B5EF4-FFF2-40B4-BE49-F238E27FC236}">
                <a16:creationId xmlns:a16="http://schemas.microsoft.com/office/drawing/2014/main" id="{778123A3-1887-4297-BB48-CD597C4677B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68" b="168"/>
          <a:stretch/>
        </p:blipFill>
        <p:spPr/>
      </p:pic>
      <p:pic>
        <p:nvPicPr>
          <p:cNvPr id="18" name="Picture Placeholder 17" descr="Woman pointing to something while three others look on">
            <a:extLst>
              <a:ext uri="{FF2B5EF4-FFF2-40B4-BE49-F238E27FC236}">
                <a16:creationId xmlns:a16="http://schemas.microsoft.com/office/drawing/2014/main" id="{1A615CC8-9DF3-484C-8E7E-BA035F93900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l="2" r="2"/>
          <a:stretch/>
        </p:blipFill>
        <p:spPr/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C59246-61F9-4344-994B-CAC75B954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A084C-F2D7-5D7A-8E0A-46533086F0BB}"/>
              </a:ext>
            </a:extLst>
          </p:cNvPr>
          <p:cNvSpPr txBox="1"/>
          <p:nvPr/>
        </p:nvSpPr>
        <p:spPr>
          <a:xfrm>
            <a:off x="612648" y="3122592"/>
            <a:ext cx="62727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is essential in health and social care practice (NHS,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communicate daily with patients, families, and colleagues.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 communication helps ensure care, treatment, and patient needs are understood.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supports safe care and reduces misunderstandings (WHO,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communication improves relationships between professionals and patients.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strong communication skills is vital for all health and social care staff (NHS, 2022; WHO, 2017).</a:t>
            </a:r>
          </a:p>
        </p:txBody>
      </p:sp>
    </p:spTree>
    <p:extLst>
      <p:ext uri="{BB962C8B-B14F-4D97-AF65-F5344CB8AC3E}">
        <p14:creationId xmlns:p14="http://schemas.microsoft.com/office/powerpoint/2010/main" val="1471384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4A85B-2AC6-4E29-B074-AB92F8FA9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4064" y="1242766"/>
            <a:ext cx="6272784" cy="153619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pic>
        <p:nvPicPr>
          <p:cNvPr id="11" name="Picture Placeholder 10" descr="team work hand gesture">
            <a:extLst>
              <a:ext uri="{FF2B5EF4-FFF2-40B4-BE49-F238E27FC236}">
                <a16:creationId xmlns:a16="http://schemas.microsoft.com/office/drawing/2014/main" id="{41749033-B92E-4E63-82DE-801849DA2B1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l="16" r="16"/>
          <a:stretch/>
        </p:blipFill>
        <p:spPr/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FA539-2DA6-4197-AA13-56E0C3395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57200" y="6285957"/>
            <a:ext cx="777923" cy="365125"/>
          </a:xfrm>
        </p:spPr>
        <p:txBody>
          <a:bodyPr/>
          <a:lstStyle/>
          <a:p>
            <a:fld id="{A65A5C87-DF58-40C8-B092-1DE63DB4547E}" type="slidenum">
              <a:rPr lang="en-US" smtClean="0"/>
              <a:t>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CE6302-1285-D652-F2B4-A87EB5618623}"/>
              </a:ext>
            </a:extLst>
          </p:cNvPr>
          <p:cNvSpPr txBox="1"/>
          <p:nvPr/>
        </p:nvSpPr>
        <p:spPr>
          <a:xfrm>
            <a:off x="4967785" y="2957763"/>
            <a:ext cx="722421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means sharing information, ideas, and emotions (Arnold &amp; Boggs,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can be verbal, written, or non‑verbal, such as gestures and facial expressions (Arnold &amp; Boggs,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health and social care, staff listen to patients, explain treatments, record information, and share updates with colleagues (O’Daniel &amp; Rosenstein, 2008).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needs active listening, clear explanations, empathy, and cultural awareness (O’Daniel &amp; Rosenstein, 2008).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Professionals must adapt communication based on a patient’s age, condition, and understanding.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Simplifying medical terms helps patients understand their care and make informed decisions (Silverman, Kurtz &amp; Draper, 2013).</a:t>
            </a:r>
          </a:p>
        </p:txBody>
      </p:sp>
    </p:spTree>
    <p:extLst>
      <p:ext uri="{BB962C8B-B14F-4D97-AF65-F5344CB8AC3E}">
        <p14:creationId xmlns:p14="http://schemas.microsoft.com/office/powerpoint/2010/main" val="41678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209E4-B947-4446-AD42-C1B3A0C1F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Importance of Communication in Professional Practice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27357B90-43D4-43A9-9C2B-156AED8FF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097461-7701-568D-CE52-D7F24B0C5058}"/>
              </a:ext>
            </a:extLst>
          </p:cNvPr>
          <p:cNvSpPr txBox="1"/>
          <p:nvPr/>
        </p:nvSpPr>
        <p:spPr>
          <a:xfrm>
            <a:off x="536311" y="2119498"/>
            <a:ext cx="111871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 communication improves patient safety and reduces medical errors (WHO,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Respectful communication builds trust and helps patients share concerns (Arnold &amp; Boggs,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communication supports teamwork across multidisciplinary staff (O’Daniel &amp; Rosenstein, 2008).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Listening to patients helps provide person‑centered care based on their needs and preferences (NICE, 2019).</a:t>
            </a:r>
          </a:p>
        </p:txBody>
      </p:sp>
    </p:spTree>
    <p:extLst>
      <p:ext uri="{BB962C8B-B14F-4D97-AF65-F5344CB8AC3E}">
        <p14:creationId xmlns:p14="http://schemas.microsoft.com/office/powerpoint/2010/main" val="426635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51886-AA43-422E-B193-F1F3DF7D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50" y="970132"/>
            <a:ext cx="5991244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Tuckman’s Team Development Model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B8F497-57E1-D756-ED7D-EC46B2D6F57F}"/>
              </a:ext>
            </a:extLst>
          </p:cNvPr>
          <p:cNvSpPr txBox="1"/>
          <p:nvPr/>
        </p:nvSpPr>
        <p:spPr>
          <a:xfrm>
            <a:off x="409575" y="2252870"/>
            <a:ext cx="6902577" cy="397151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Tuckman’s model outlines four stages of team development: forming, storming, norming, and performing (Tuckman, 1965; Bonebright, 2010).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Forming: Team members meet, learn their roles, and begin building relationships.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Storming: Conflicts or disagreements may appear, so clear communication is needed to resolve issues.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Norming: The team develops shared goals, and communication becomes more open and supportive.</a:t>
            </a:r>
          </a:p>
          <a:p>
            <a:pPr marL="28575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Performing: The team works efficiently with strong communication to achieve objectives and deliver quality care (Bonebright, 2010).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healthcare, the model shows how effective communication strengthens teamwork and supports coordinated patient 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1F870C-B77B-E9F5-DA44-3A2235B3F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9814" y="1329879"/>
            <a:ext cx="4097657" cy="4097657"/>
          </a:xfrm>
          <a:prstGeom prst="rect">
            <a:avLst/>
          </a:prstGeom>
        </p:spPr>
      </p:pic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BD4F9CE-26BB-4441-99A7-B6599E9CF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3648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>
                <a:solidFill>
                  <a:schemeClr val="tx2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630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209E4-B947-4446-AD42-C1B3A0C1F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 Skill in Practice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E797B30-1740-4A68-A40B-1D255EBC2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03914D-3997-D003-CF9F-1C9F3541E048}"/>
              </a:ext>
            </a:extLst>
          </p:cNvPr>
          <p:cNvSpPr txBox="1"/>
          <p:nvPr/>
        </p:nvSpPr>
        <p:spPr>
          <a:xfrm>
            <a:off x="668740" y="2456596"/>
            <a:ext cx="106149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is essential in real healthcare situations.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Example – Care Home: A resident with diabetes needs insulin and regular blood glucose checks.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must communicate clearly during shift handovers about the resident’s condition and treatment plan.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Nurses give instructions on insulin dosage and any medication changes.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workers time meals correctly to match insulin requirements.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Care assistants check glucose levels and report unusual results to the nurse.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 communication ensures everyone follows the care plan correctly.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reduces errors and helps keep the resident safe (O’Daniel &amp; Rosenstein, 2008)</a:t>
            </a:r>
          </a:p>
        </p:txBody>
      </p:sp>
    </p:spTree>
    <p:extLst>
      <p:ext uri="{BB962C8B-B14F-4D97-AF65-F5344CB8AC3E}">
        <p14:creationId xmlns:p14="http://schemas.microsoft.com/office/powerpoint/2010/main" val="832742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F48DDF-62CA-455C-A7CB-AB86D3378A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2480" y="640080"/>
            <a:ext cx="10607040" cy="585216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How Communication Supports My Future Career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FBF44-1F57-4664-8847-9214C41B4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8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2A4557-BFA0-CB49-6D41-B93CA774E09B}"/>
              </a:ext>
            </a:extLst>
          </p:cNvPr>
          <p:cNvSpPr txBox="1"/>
          <p:nvPr/>
        </p:nvSpPr>
        <p:spPr>
          <a:xfrm>
            <a:off x="792480" y="1542197"/>
            <a:ext cx="1071258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will be essential in my future health and social care career.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communication skills will help me understand patient concerns and provide suitable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communication will improve my ability to work in multidisciplinary teams.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 information‑sharing helps ensure safe and effective care (Arnold &amp; Boggs,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skills will also support my professional growth.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Employers value staff who communicate clearly, show empathy, and build positive relationships.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this skill will help me deliver compassionate, high‑quality care in my future role.</a:t>
            </a:r>
          </a:p>
        </p:txBody>
      </p:sp>
    </p:spTree>
    <p:extLst>
      <p:ext uri="{BB962C8B-B14F-4D97-AF65-F5344CB8AC3E}">
        <p14:creationId xmlns:p14="http://schemas.microsoft.com/office/powerpoint/2010/main" val="236058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E9372-10C9-4FE2-AA18-D37577702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pic>
        <p:nvPicPr>
          <p:cNvPr id="19" name="Picture Placeholder 18" descr="hands writing on a pad of paper">
            <a:extLst>
              <a:ext uri="{FF2B5EF4-FFF2-40B4-BE49-F238E27FC236}">
                <a16:creationId xmlns:a16="http://schemas.microsoft.com/office/drawing/2014/main" id="{B9DA24F4-B703-4FC0-9F8E-A952502DA90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/>
          <a:srcRect l="138" r="138"/>
          <a:stretch/>
        </p:blipFill>
        <p:spPr/>
      </p:pic>
      <p:pic>
        <p:nvPicPr>
          <p:cNvPr id="21" name="Picture Placeholder 20" descr="woman using tablet">
            <a:extLst>
              <a:ext uri="{FF2B5EF4-FFF2-40B4-BE49-F238E27FC236}">
                <a16:creationId xmlns:a16="http://schemas.microsoft.com/office/drawing/2014/main" id="{87A22160-1F99-4B20-87AD-2F9117F992C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68" r="268"/>
          <a:stretch/>
        </p:blipFill>
        <p:spPr/>
      </p:pic>
      <p:pic>
        <p:nvPicPr>
          <p:cNvPr id="23" name="Picture Placeholder 22" descr="group of professionals sitting in a circle">
            <a:extLst>
              <a:ext uri="{FF2B5EF4-FFF2-40B4-BE49-F238E27FC236}">
                <a16:creationId xmlns:a16="http://schemas.microsoft.com/office/drawing/2014/main" id="{0006A4E5-E551-4887-9767-4EBBCDF54EB8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4"/>
          <a:srcRect t="59" b="59"/>
          <a:stretch/>
        </p:blipFill>
        <p:spPr/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1003F3-F17A-4CAC-B7CA-4C498BA84E7B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CB252C-09D0-CC1E-3E97-7E8CB0CB881D}"/>
              </a:ext>
            </a:extLst>
          </p:cNvPr>
          <p:cNvSpPr txBox="1"/>
          <p:nvPr/>
        </p:nvSpPr>
        <p:spPr>
          <a:xfrm>
            <a:off x="471553" y="2084832"/>
            <a:ext cx="490566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is a key skill in health and social care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helps professionals share information, build trust, and work well in teams.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improves patient safety and the overall quality of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Tuckman’s model shows how communication supports teamwork and collaboration.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real healthcare settings, good communication ensures care plans are followed correctly.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communication skills help professionals provide safe, effective, and person‑centered care.</a:t>
            </a:r>
          </a:p>
        </p:txBody>
      </p:sp>
    </p:spTree>
    <p:extLst>
      <p:ext uri="{BB962C8B-B14F-4D97-AF65-F5344CB8AC3E}">
        <p14:creationId xmlns:p14="http://schemas.microsoft.com/office/powerpoint/2010/main" val="1185792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3B0FAD77-BC9B-4F5F-94D5-AA246F14F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US" dirty="0"/>
              <a:t>efference List: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BFF618EE-5A1C-450F-9B69-114AD205798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B306FFC-E627-86D2-4838-9AF5FD764009}"/>
              </a:ext>
            </a:extLst>
          </p:cNvPr>
          <p:cNvSpPr txBox="1"/>
          <p:nvPr/>
        </p:nvSpPr>
        <p:spPr>
          <a:xfrm>
            <a:off x="559831" y="2250107"/>
            <a:ext cx="1127960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Arnold, E. and Boggs, K. (2020) Interpersonal Relationships: Professional Communication Skills for Nurses. 8th ed. St. Louis: Elsevier.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Bonebright, D. (2010) ‘40 years of storming: a historical review of Tuckman’s model of small group development’, Human Resource Development International, 13(1), pp. 111–120.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(2019) Patient experience in adult NHS services. London: NICE.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(2022) Communication in healthcare practice.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O’Daniel, M. and Rosenstein, A. (2008) Professional communication and team collaboration. Rockville: Agency for Healthcare Research and Quality.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Silverman, J., Kurtz, S. and Draper, J. (2013) Skills for Communicating with Patients. 3rd ed. Oxford: Radcliffe Publishing.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Tuckman, B. (1965) ‘Developmental sequence in small groups’, Psychological Bulletin, 63(6), pp. 384–399.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(2017) Patient safety: making health care safer. Geneva: WHO.</a:t>
            </a:r>
          </a:p>
        </p:txBody>
      </p:sp>
    </p:spTree>
    <p:extLst>
      <p:ext uri="{BB962C8B-B14F-4D97-AF65-F5344CB8AC3E}">
        <p14:creationId xmlns:p14="http://schemas.microsoft.com/office/powerpoint/2010/main" val="335213088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90D7697-8E53-4EA8-8CBB-9C19575257BF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1DF0A252-5923-47A2-A53A-F9BF7290891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B927DC71-2909-427C-BDB0-3E47E21015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AccentBox presentation</Template>
  <TotalTime>70</TotalTime>
  <Words>980</Words>
  <Application>Microsoft Office PowerPoint</Application>
  <PresentationFormat>Widescreen</PresentationFormat>
  <Paragraphs>79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AccentBoxVTI</vt:lpstr>
      <vt:lpstr>PowerPoint Presentation</vt:lpstr>
      <vt:lpstr>USAGE OF AI</vt:lpstr>
      <vt:lpstr>Introduction</vt:lpstr>
      <vt:lpstr>Communication</vt:lpstr>
      <vt:lpstr>Importance of Communication in Professional Practice</vt:lpstr>
      <vt:lpstr>Tuckman’s Team Development Model</vt:lpstr>
      <vt:lpstr>Communication Skill in Practice</vt:lpstr>
      <vt:lpstr>PowerPoint Presentation</vt:lpstr>
      <vt:lpstr>Conclusion</vt:lpstr>
      <vt:lpstr>Refference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Muhammad Adil Nasir Khan (2437481)</dc:creator>
  <cp:lastModifiedBy>El-hadji Lo</cp:lastModifiedBy>
  <cp:revision>6</cp:revision>
  <dcterms:created xsi:type="dcterms:W3CDTF">2026-03-14T00:13:26Z</dcterms:created>
  <dcterms:modified xsi:type="dcterms:W3CDTF">2026-03-22T17:23:07Z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