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50538" autoAdjust="0"/>
  </p:normalViewPr>
  <p:slideViewPr>
    <p:cSldViewPr snapToGrid="0">
      <p:cViewPr varScale="1">
        <p:scale>
          <a:sx n="35" d="100"/>
          <a:sy n="35" d="100"/>
        </p:scale>
        <p:origin x="-1980" y="-84"/>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1D9729-E7A0-4326-89FA-58C4E1804EE5}" type="datetimeFigureOut">
              <a:rPr lang="en-GB" smtClean="0"/>
              <a:pPr/>
              <a:t>01/05/2023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7F30D6-8EBB-4C6D-A5E5-5F7CD15E9F5A}" type="slidenum">
              <a:rPr lang="en-GB" smtClean="0"/>
              <a:pPr/>
              <a:t>‹#›</a:t>
            </a:fld>
            <a:endParaRPr lang="en-GB"/>
          </a:p>
        </p:txBody>
      </p:sp>
    </p:spTree>
    <p:extLst>
      <p:ext uri="{BB962C8B-B14F-4D97-AF65-F5344CB8AC3E}">
        <p14:creationId xmlns="" xmlns:p14="http://schemas.microsoft.com/office/powerpoint/2010/main" val="476090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D7F30D6-8EBB-4C6D-A5E5-5F7CD15E9F5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Personal SWOT</a:t>
            </a:r>
            <a:endParaRPr lang="en-AU" sz="1200" kern="1200" dirty="0" smtClean="0">
              <a:solidFill>
                <a:schemeClr val="tx1"/>
              </a:solidFill>
              <a:effectLst/>
              <a:latin typeface="Arial" pitchFamily="34" charset="0"/>
              <a:ea typeface="+mn-ea"/>
              <a:cs typeface="Arial" pitchFamily="34" charset="0"/>
            </a:endParaRPr>
          </a:p>
          <a:p>
            <a:pPr algn="just"/>
            <a:r>
              <a:rPr lang="en-GB" sz="1200" b="1" kern="1200" dirty="0" smtClean="0">
                <a:solidFill>
                  <a:schemeClr val="tx1"/>
                </a:solidFill>
                <a:effectLst/>
                <a:latin typeface="Arial" pitchFamily="34" charset="0"/>
                <a:ea typeface="+mn-ea"/>
                <a:cs typeface="Arial" pitchFamily="34" charset="0"/>
              </a:rPr>
              <a:t>Strengths</a:t>
            </a:r>
            <a:endParaRPr lang="en-AU" sz="1200" kern="1200" dirty="0" smtClean="0">
              <a:solidFill>
                <a:schemeClr val="tx1"/>
              </a:solidFill>
              <a:effectLst/>
              <a:latin typeface="Arial" pitchFamily="34" charset="0"/>
              <a:ea typeface="+mn-ea"/>
              <a:cs typeface="Arial" pitchFamily="34" charset="0"/>
            </a:endParaRPr>
          </a:p>
          <a:p>
            <a:pPr algn="just"/>
            <a:r>
              <a:rPr lang="en-GB" sz="1200" b="1" kern="1200" dirty="0" smtClean="0">
                <a:solidFill>
                  <a:schemeClr val="tx1"/>
                </a:solidFill>
                <a:effectLst/>
                <a:latin typeface="Arial" pitchFamily="34" charset="0"/>
                <a:ea typeface="+mn-ea"/>
                <a:cs typeface="Arial" pitchFamily="34" charset="0"/>
              </a:rPr>
              <a:t>Weaknesses</a:t>
            </a:r>
            <a:endParaRPr lang="en-AU" sz="1200" kern="1200" dirty="0" smtClean="0">
              <a:solidFill>
                <a:schemeClr val="tx1"/>
              </a:solidFill>
              <a:effectLst/>
              <a:latin typeface="Arial" pitchFamily="34" charset="0"/>
              <a:ea typeface="+mn-ea"/>
              <a:cs typeface="Arial" pitchFamily="34" charset="0"/>
            </a:endParaRPr>
          </a:p>
          <a:p>
            <a:pPr lvl="0" algn="just"/>
            <a:r>
              <a:rPr lang="en-GB" sz="1200" kern="1200" dirty="0" smtClean="0">
                <a:solidFill>
                  <a:schemeClr val="tx1"/>
                </a:solidFill>
                <a:effectLst/>
                <a:latin typeface="Arial" pitchFamily="34" charset="0"/>
                <a:ea typeface="+mn-ea"/>
                <a:cs typeface="Arial" pitchFamily="34" charset="0"/>
              </a:rPr>
              <a:t>Time management skill is one of the core </a:t>
            </a:r>
            <a:r>
              <a:rPr lang="en-GB" sz="1200" b="1" i="1" kern="1200" dirty="0" smtClean="0">
                <a:solidFill>
                  <a:schemeClr val="tx1"/>
                </a:solidFill>
                <a:effectLst/>
                <a:latin typeface="Arial" pitchFamily="34" charset="0"/>
                <a:ea typeface="+mn-ea"/>
                <a:cs typeface="Arial" pitchFamily="34" charset="0"/>
              </a:rPr>
              <a:t>strength</a:t>
            </a:r>
            <a:r>
              <a:rPr lang="en-GB" sz="1200" kern="1200" dirty="0" smtClean="0">
                <a:solidFill>
                  <a:schemeClr val="tx1"/>
                </a:solidFill>
                <a:effectLst/>
                <a:latin typeface="Arial" pitchFamily="34" charset="0"/>
                <a:ea typeface="+mn-ea"/>
                <a:cs typeface="Arial" pitchFamily="34" charset="0"/>
              </a:rPr>
              <a:t> of the learner and it helps to develop better career opportunity in the market. It refers to making the work organised and completing the work on time (Wang, 2019). I have a strength in time management skills as I finish the tasks on time gaining the opportunity to grow in the future aspects. Similarly, it will provide the opportunity to create better performance in the educational world.</a:t>
            </a:r>
            <a:endParaRPr lang="en-AU" sz="1200" kern="1200" dirty="0" smtClean="0">
              <a:solidFill>
                <a:schemeClr val="tx1"/>
              </a:solidFill>
              <a:effectLst/>
              <a:latin typeface="Arial" pitchFamily="34" charset="0"/>
              <a:ea typeface="+mn-ea"/>
              <a:cs typeface="Arial" pitchFamily="34" charset="0"/>
            </a:endParaRPr>
          </a:p>
          <a:p>
            <a:pPr lvl="0" algn="just"/>
            <a:r>
              <a:rPr lang="en-GB" sz="1200" kern="1200" dirty="0" smtClean="0">
                <a:solidFill>
                  <a:schemeClr val="tx1"/>
                </a:solidFill>
                <a:effectLst/>
                <a:latin typeface="Arial" pitchFamily="34" charset="0"/>
                <a:ea typeface="+mn-ea"/>
                <a:cs typeface="Arial" pitchFamily="34" charset="0"/>
              </a:rPr>
              <a:t>Organising skill is another skill that I can consider my </a:t>
            </a:r>
            <a:r>
              <a:rPr lang="en-GB" sz="1200" b="1" i="1" kern="1200" dirty="0" smtClean="0">
                <a:solidFill>
                  <a:schemeClr val="tx1"/>
                </a:solidFill>
                <a:effectLst/>
                <a:latin typeface="Arial" pitchFamily="34" charset="0"/>
                <a:ea typeface="+mn-ea"/>
                <a:cs typeface="Arial" pitchFamily="34" charset="0"/>
              </a:rPr>
              <a:t>strength</a:t>
            </a:r>
            <a:r>
              <a:rPr lang="en-GB" sz="1200" kern="1200" dirty="0" smtClean="0">
                <a:solidFill>
                  <a:schemeClr val="tx1"/>
                </a:solidFill>
                <a:effectLst/>
                <a:latin typeface="Arial" pitchFamily="34" charset="0"/>
                <a:ea typeface="+mn-ea"/>
                <a:cs typeface="Arial" pitchFamily="34" charset="0"/>
              </a:rPr>
              <a:t> on. It allows me to develop a timely routine and maintain the overall study materials intact for the development of knowledge. Organ siting study can generate opportunities for the learner as it allows making learning effective (Cottrell, 2010). I have a good organising skills that will help to generate a higher performance in the competitive world of education. Thus, I consider it as one of my key skills that helps to develop the opportunity to grow in the market.     </a:t>
            </a:r>
            <a:endParaRPr lang="en-AU" sz="1200" kern="1200" dirty="0" smtClean="0">
              <a:solidFill>
                <a:schemeClr val="tx1"/>
              </a:solidFill>
              <a:effectLst/>
              <a:latin typeface="Arial" pitchFamily="34" charset="0"/>
              <a:ea typeface="+mn-ea"/>
              <a:cs typeface="Arial" pitchFamily="34" charset="0"/>
            </a:endParaRPr>
          </a:p>
          <a:p>
            <a:pPr lvl="0" algn="just"/>
            <a:r>
              <a:rPr lang="en-GB" sz="1200" kern="1200" dirty="0" smtClean="0">
                <a:solidFill>
                  <a:schemeClr val="tx1"/>
                </a:solidFill>
                <a:effectLst/>
                <a:latin typeface="Arial" pitchFamily="34" charset="0"/>
                <a:ea typeface="+mn-ea"/>
                <a:cs typeface="Arial" pitchFamily="34" charset="0"/>
              </a:rPr>
              <a:t>Public speaking skill is one of the factors that I fear, as it requires high communication skill as well. Communication is the key to success in companies as it allows developing the relation (</a:t>
            </a:r>
            <a:r>
              <a:rPr lang="en-GB" sz="1200" kern="1200" dirty="0" err="1" smtClean="0">
                <a:solidFill>
                  <a:schemeClr val="tx1"/>
                </a:solidFill>
                <a:effectLst/>
                <a:latin typeface="Arial" pitchFamily="34" charset="0"/>
                <a:ea typeface="+mn-ea"/>
                <a:cs typeface="Arial" pitchFamily="34" charset="0"/>
              </a:rPr>
              <a:t>Doorley</a:t>
            </a:r>
            <a:r>
              <a:rPr lang="en-GB" sz="1200" kern="1200" dirty="0" smtClean="0">
                <a:solidFill>
                  <a:schemeClr val="tx1"/>
                </a:solidFill>
                <a:effectLst/>
                <a:latin typeface="Arial" pitchFamily="34" charset="0"/>
                <a:ea typeface="+mn-ea"/>
                <a:cs typeface="Arial" pitchFamily="34" charset="0"/>
              </a:rPr>
              <a:t> and Garcia, 2020). I will have to develop communication skills to achieve the desired job within the educational institutes. I have to develop my public speaking skill as it makes me </a:t>
            </a:r>
            <a:r>
              <a:rPr lang="en-GB" sz="1200" b="1" i="1" kern="1200" dirty="0" smtClean="0">
                <a:solidFill>
                  <a:schemeClr val="tx1"/>
                </a:solidFill>
                <a:effectLst/>
                <a:latin typeface="Arial" pitchFamily="34" charset="0"/>
                <a:ea typeface="+mn-ea"/>
                <a:cs typeface="Arial" pitchFamily="34" charset="0"/>
              </a:rPr>
              <a:t>nervous</a:t>
            </a:r>
            <a:r>
              <a:rPr lang="en-GB" sz="1200" kern="1200" dirty="0" smtClean="0">
                <a:solidFill>
                  <a:schemeClr val="tx1"/>
                </a:solidFill>
                <a:effectLst/>
                <a:latin typeface="Arial" pitchFamily="34" charset="0"/>
                <a:ea typeface="+mn-ea"/>
                <a:cs typeface="Arial" pitchFamily="34" charset="0"/>
              </a:rPr>
              <a:t> about making the work as per the requirement. I will try to improve my communication skill to generate a better outcome in future career development aspects.</a:t>
            </a:r>
            <a:endParaRPr lang="en-AU" sz="1200" kern="1200" dirty="0" smtClean="0">
              <a:solidFill>
                <a:schemeClr val="tx1"/>
              </a:solidFill>
              <a:effectLst/>
              <a:latin typeface="Arial" pitchFamily="34" charset="0"/>
              <a:ea typeface="+mn-ea"/>
              <a:cs typeface="Arial" pitchFamily="34" charset="0"/>
            </a:endParaRPr>
          </a:p>
          <a:p>
            <a:pPr lvl="0" algn="just"/>
            <a:r>
              <a:rPr lang="en-GB" sz="1200" kern="1200" dirty="0" smtClean="0">
                <a:solidFill>
                  <a:schemeClr val="tx1"/>
                </a:solidFill>
                <a:effectLst/>
                <a:latin typeface="Arial" pitchFamily="34" charset="0"/>
                <a:ea typeface="+mn-ea"/>
                <a:cs typeface="Arial" pitchFamily="34" charset="0"/>
              </a:rPr>
              <a:t>Presentation skill is equally essential for the learner in the educational institute and it can generate performance as well as </a:t>
            </a:r>
            <a:r>
              <a:rPr lang="en-GB" sz="1200" b="1" i="1" kern="1200" dirty="0" smtClean="0">
                <a:solidFill>
                  <a:schemeClr val="tx1"/>
                </a:solidFill>
                <a:effectLst/>
                <a:latin typeface="Arial" pitchFamily="34" charset="0"/>
                <a:ea typeface="+mn-ea"/>
                <a:cs typeface="Arial" pitchFamily="34" charset="0"/>
              </a:rPr>
              <a:t>negative aspect </a:t>
            </a:r>
            <a:r>
              <a:rPr lang="en-GB" sz="1200" kern="1200" dirty="0" smtClean="0">
                <a:solidFill>
                  <a:schemeClr val="tx1"/>
                </a:solidFill>
                <a:effectLst/>
                <a:latin typeface="Arial" pitchFamily="34" charset="0"/>
                <a:ea typeface="+mn-ea"/>
                <a:cs typeface="Arial" pitchFamily="34" charset="0"/>
              </a:rPr>
              <a:t>for the student. I have poor presentation skills and it can hamper the overall performance within the group work as well. Presentation skill provides an opportunity for the career development aspect of the learner (</a:t>
            </a:r>
            <a:r>
              <a:rPr lang="en-GB" sz="1200" kern="1200" dirty="0" err="1" smtClean="0">
                <a:solidFill>
                  <a:schemeClr val="tx1"/>
                </a:solidFill>
                <a:effectLst/>
                <a:latin typeface="Arial" pitchFamily="34" charset="0"/>
                <a:ea typeface="+mn-ea"/>
                <a:cs typeface="Arial" pitchFamily="34" charset="0"/>
              </a:rPr>
              <a:t>Stehle</a:t>
            </a:r>
            <a:r>
              <a:rPr lang="en-GB" sz="1200" kern="1200" dirty="0" smtClean="0">
                <a:solidFill>
                  <a:schemeClr val="tx1"/>
                </a:solidFill>
                <a:effectLst/>
                <a:latin typeface="Arial" pitchFamily="34" charset="0"/>
                <a:ea typeface="+mn-ea"/>
                <a:cs typeface="Arial" pitchFamily="34" charset="0"/>
              </a:rPr>
              <a:t> and Peters-Burton, 2019). I want to enter the caterer work field in the future context  </a:t>
            </a:r>
            <a:endParaRPr lang="en-AU" sz="1200" kern="1200" dirty="0" smtClean="0">
              <a:solidFill>
                <a:schemeClr val="tx1"/>
              </a:solidFill>
              <a:effectLst/>
              <a:latin typeface="Arial" pitchFamily="34" charset="0"/>
              <a:ea typeface="+mn-ea"/>
              <a:cs typeface="Arial" pitchFamily="34" charset="0"/>
            </a:endParaRPr>
          </a:p>
          <a:p>
            <a:pPr algn="just"/>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D7F30D6-8EBB-4C6D-A5E5-5F7CD15E9F5A}" type="slidenum">
              <a:rPr lang="en-GB" smtClean="0"/>
              <a:pPr/>
              <a:t>4</a:t>
            </a:fld>
            <a:endParaRPr lang="en-GB"/>
          </a:p>
        </p:txBody>
      </p:sp>
    </p:spTree>
    <p:extLst>
      <p:ext uri="{BB962C8B-B14F-4D97-AF65-F5344CB8AC3E}">
        <p14:creationId xmlns="" xmlns:p14="http://schemas.microsoft.com/office/powerpoint/2010/main" val="3316096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Opportunities</a:t>
            </a:r>
            <a:endParaRPr lang="en-AU" sz="1200" kern="1200" dirty="0" smtClean="0">
              <a:solidFill>
                <a:schemeClr val="tx1"/>
              </a:solidFill>
              <a:effectLst/>
              <a:latin typeface="Arial" pitchFamily="34" charset="0"/>
              <a:ea typeface="+mn-ea"/>
              <a:cs typeface="Arial" pitchFamily="34" charset="0"/>
            </a:endParaRPr>
          </a:p>
          <a:p>
            <a:pPr algn="just"/>
            <a:r>
              <a:rPr lang="en-GB" sz="1200" b="1" kern="1200" dirty="0" smtClean="0">
                <a:solidFill>
                  <a:schemeClr val="tx1"/>
                </a:solidFill>
                <a:effectLst/>
                <a:latin typeface="Arial" pitchFamily="34" charset="0"/>
                <a:ea typeface="+mn-ea"/>
                <a:cs typeface="Arial" pitchFamily="34" charset="0"/>
              </a:rPr>
              <a:t>Threats</a:t>
            </a:r>
            <a:endParaRPr lang="en-AU" sz="1200" kern="1200" dirty="0" smtClean="0">
              <a:solidFill>
                <a:schemeClr val="tx1"/>
              </a:solidFill>
              <a:effectLst/>
              <a:latin typeface="Arial" pitchFamily="34" charset="0"/>
              <a:ea typeface="+mn-ea"/>
              <a:cs typeface="Arial" pitchFamily="34" charset="0"/>
            </a:endParaRPr>
          </a:p>
          <a:p>
            <a:pPr lvl="0" algn="just"/>
            <a:r>
              <a:rPr lang="en-GB" sz="1200" kern="1200" dirty="0" smtClean="0">
                <a:solidFill>
                  <a:schemeClr val="tx1"/>
                </a:solidFill>
                <a:effectLst/>
                <a:latin typeface="Arial" pitchFamily="34" charset="0"/>
                <a:ea typeface="+mn-ea"/>
                <a:cs typeface="Arial" pitchFamily="34" charset="0"/>
              </a:rPr>
              <a:t>Increasing the opportunity for the learner is one of the main motives for the teacher. I will gain the </a:t>
            </a:r>
            <a:r>
              <a:rPr lang="en-GB" sz="1200" b="1" i="1" kern="1200" dirty="0" smtClean="0">
                <a:solidFill>
                  <a:schemeClr val="tx1"/>
                </a:solidFill>
                <a:effectLst/>
                <a:latin typeface="Arial" pitchFamily="34" charset="0"/>
                <a:ea typeface="+mn-ea"/>
                <a:cs typeface="Arial" pitchFamily="34" charset="0"/>
              </a:rPr>
              <a:t>opportunity</a:t>
            </a:r>
            <a:r>
              <a:rPr lang="en-GB" sz="1200" kern="1200" dirty="0" smtClean="0">
                <a:solidFill>
                  <a:schemeClr val="tx1"/>
                </a:solidFill>
                <a:effectLst/>
                <a:latin typeface="Arial" pitchFamily="34" charset="0"/>
                <a:ea typeface="+mn-ea"/>
                <a:cs typeface="Arial" pitchFamily="34" charset="0"/>
              </a:rPr>
              <a:t> to make the work on time in the future aspects. Time management skills show that the learner can develop better performance (Adams and Blair, 2019). I have good time management skill that is required for becoming a better caterer in the near future</a:t>
            </a:r>
            <a:endParaRPr lang="en-AU" sz="1200" kern="1200" dirty="0" smtClean="0">
              <a:solidFill>
                <a:schemeClr val="tx1"/>
              </a:solidFill>
              <a:effectLst/>
              <a:latin typeface="Arial" pitchFamily="34" charset="0"/>
              <a:ea typeface="+mn-ea"/>
              <a:cs typeface="Arial" pitchFamily="34" charset="0"/>
            </a:endParaRPr>
          </a:p>
          <a:p>
            <a:pPr lvl="0" algn="just"/>
            <a:r>
              <a:rPr lang="en-GB" sz="1200" b="1" i="1" kern="1200" dirty="0" smtClean="0">
                <a:solidFill>
                  <a:schemeClr val="tx1"/>
                </a:solidFill>
                <a:effectLst/>
                <a:latin typeface="Arial" pitchFamily="34" charset="0"/>
                <a:ea typeface="+mn-ea"/>
                <a:cs typeface="Arial" pitchFamily="34" charset="0"/>
              </a:rPr>
              <a:t>Opportunit</a:t>
            </a:r>
            <a:r>
              <a:rPr lang="en-GB" sz="1200" kern="1200" dirty="0" smtClean="0">
                <a:solidFill>
                  <a:schemeClr val="tx1"/>
                </a:solidFill>
                <a:effectLst/>
                <a:latin typeface="Arial" pitchFamily="34" charset="0"/>
                <a:ea typeface="+mn-ea"/>
                <a:cs typeface="Arial" pitchFamily="34" charset="0"/>
              </a:rPr>
              <a:t>ies for the learner can be generated with the help of making the work as per the requirement of career development. I make a strategy and organise the study to generate a better performance in the competitive world of learning. Improving the factors that are required to gain overall performance is one of the main factors for the learner to achieve.   </a:t>
            </a:r>
            <a:endParaRPr lang="en-AU" sz="1200" kern="1200" dirty="0" smtClean="0">
              <a:solidFill>
                <a:schemeClr val="tx1"/>
              </a:solidFill>
              <a:effectLst/>
              <a:latin typeface="Arial" pitchFamily="34" charset="0"/>
              <a:ea typeface="+mn-ea"/>
              <a:cs typeface="Arial" pitchFamily="34" charset="0"/>
            </a:endParaRPr>
          </a:p>
          <a:p>
            <a:pPr lvl="0" algn="just"/>
            <a:r>
              <a:rPr lang="en-GB" sz="1200" kern="1200" dirty="0" smtClean="0">
                <a:solidFill>
                  <a:schemeClr val="tx1"/>
                </a:solidFill>
                <a:effectLst/>
                <a:latin typeface="Arial" pitchFamily="34" charset="0"/>
                <a:ea typeface="+mn-ea"/>
                <a:cs typeface="Arial" pitchFamily="34" charset="0"/>
              </a:rPr>
              <a:t>Lower communication skills can trigger lower public speaking skills and it will generate </a:t>
            </a:r>
            <a:r>
              <a:rPr lang="en-GB" sz="1200" b="1" i="1" kern="1200" dirty="0" smtClean="0">
                <a:solidFill>
                  <a:schemeClr val="tx1"/>
                </a:solidFill>
                <a:effectLst/>
                <a:latin typeface="Arial" pitchFamily="34" charset="0"/>
                <a:ea typeface="+mn-ea"/>
                <a:cs typeface="Arial" pitchFamily="34" charset="0"/>
              </a:rPr>
              <a:t>negative opportunities </a:t>
            </a:r>
            <a:r>
              <a:rPr lang="en-GB" sz="1200" kern="1200" dirty="0" smtClean="0">
                <a:solidFill>
                  <a:schemeClr val="tx1"/>
                </a:solidFill>
                <a:effectLst/>
                <a:latin typeface="Arial" pitchFamily="34" charset="0"/>
                <a:ea typeface="+mn-ea"/>
                <a:cs typeface="Arial" pitchFamily="34" charset="0"/>
              </a:rPr>
              <a:t>for the learner. It has been identified that I will have to improve my public speaking skill to generate a higher opportunity and avoid threats. </a:t>
            </a:r>
            <a:endParaRPr lang="en-AU" sz="1200" kern="1200" dirty="0" smtClean="0">
              <a:solidFill>
                <a:schemeClr val="tx1"/>
              </a:solidFill>
              <a:effectLst/>
              <a:latin typeface="Arial" pitchFamily="34" charset="0"/>
              <a:ea typeface="+mn-ea"/>
              <a:cs typeface="Arial" pitchFamily="34" charset="0"/>
            </a:endParaRPr>
          </a:p>
          <a:p>
            <a:pPr lvl="0" algn="just"/>
            <a:r>
              <a:rPr lang="en-GB" sz="1200" b="1" i="1" kern="1200" dirty="0" smtClean="0">
                <a:solidFill>
                  <a:schemeClr val="tx1"/>
                </a:solidFill>
                <a:effectLst/>
                <a:latin typeface="Arial" pitchFamily="34" charset="0"/>
                <a:ea typeface="+mn-ea"/>
                <a:cs typeface="Arial" pitchFamily="34" charset="0"/>
              </a:rPr>
              <a:t>Poor presentation skill </a:t>
            </a:r>
            <a:r>
              <a:rPr lang="en-GB" sz="1200" kern="1200" dirty="0" smtClean="0">
                <a:solidFill>
                  <a:schemeClr val="tx1"/>
                </a:solidFill>
                <a:effectLst/>
                <a:latin typeface="Arial" pitchFamily="34" charset="0"/>
                <a:ea typeface="+mn-ea"/>
                <a:cs typeface="Arial" pitchFamily="34" charset="0"/>
              </a:rPr>
              <a:t>is one of the threats to the caterer, as they will develop a negative impact on the career opportunity. I will use the personal development plan to create better presentation skills in the market.</a:t>
            </a:r>
            <a:endParaRPr lang="en-AU" sz="1200" kern="1200" dirty="0" smtClean="0">
              <a:solidFill>
                <a:schemeClr val="tx1"/>
              </a:solidFill>
              <a:effectLst/>
              <a:latin typeface="Arial" pitchFamily="34" charset="0"/>
              <a:ea typeface="+mn-ea"/>
              <a:cs typeface="Arial" pitchFamily="34" charset="0"/>
            </a:endParaRPr>
          </a:p>
          <a:p>
            <a:pPr algn="just"/>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D7F30D6-8EBB-4C6D-A5E5-5F7CD15E9F5A}" type="slidenum">
              <a:rPr lang="en-GB" smtClean="0"/>
              <a:pPr/>
              <a:t>5</a:t>
            </a:fld>
            <a:endParaRPr lang="en-GB"/>
          </a:p>
        </p:txBody>
      </p:sp>
    </p:spTree>
    <p:extLst>
      <p:ext uri="{BB962C8B-B14F-4D97-AF65-F5344CB8AC3E}">
        <p14:creationId xmlns="" xmlns:p14="http://schemas.microsoft.com/office/powerpoint/2010/main" val="1316067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Arial" pitchFamily="34" charset="0"/>
                <a:ea typeface="+mn-ea"/>
                <a:cs typeface="Arial" pitchFamily="34" charset="0"/>
              </a:rPr>
              <a:t>Eisenhower Matrix is a framework or a time management tool that allows the learners to determine the urgency of the task and make the work as required (</a:t>
            </a:r>
            <a:r>
              <a:rPr lang="en-GB" sz="1200" kern="1200" dirty="0" err="1" smtClean="0">
                <a:solidFill>
                  <a:schemeClr val="tx1"/>
                </a:solidFill>
                <a:effectLst/>
                <a:latin typeface="Arial" pitchFamily="34" charset="0"/>
                <a:ea typeface="+mn-ea"/>
                <a:cs typeface="Arial" pitchFamily="34" charset="0"/>
              </a:rPr>
              <a:t>Bratterud</a:t>
            </a:r>
            <a:r>
              <a:rPr lang="en-GB" sz="1200" kern="1200" dirty="0" smtClean="0">
                <a:solidFill>
                  <a:schemeClr val="tx1"/>
                </a:solidFill>
                <a:effectLst/>
                <a:latin typeface="Arial" pitchFamily="34" charset="0"/>
                <a:ea typeface="+mn-ea"/>
                <a:cs typeface="Arial" pitchFamily="34" charset="0"/>
              </a:rPr>
              <a:t> </a:t>
            </a:r>
            <a:r>
              <a:rPr lang="en-GB" sz="1200" i="1" kern="1200" dirty="0" smtClean="0">
                <a:solidFill>
                  <a:schemeClr val="tx1"/>
                </a:solidFill>
                <a:effectLst/>
                <a:latin typeface="Arial" pitchFamily="34" charset="0"/>
                <a:ea typeface="+mn-ea"/>
                <a:cs typeface="Arial" pitchFamily="34" charset="0"/>
              </a:rPr>
              <a:t>et al., </a:t>
            </a:r>
            <a:r>
              <a:rPr lang="en-GB" sz="1200" kern="1200" dirty="0" smtClean="0">
                <a:solidFill>
                  <a:schemeClr val="tx1"/>
                </a:solidFill>
                <a:effectLst/>
                <a:latin typeface="Arial" pitchFamily="34" charset="0"/>
                <a:ea typeface="+mn-ea"/>
                <a:cs typeface="Arial" pitchFamily="34" charset="0"/>
              </a:rPr>
              <a:t>2020). It allows the learner to make time management and create the work as per the urgency. I can utilise the tool to analyse the urgency of the work and develop the work as per the requirement in its submission. Similarly, it will also allow generating higher opportunities in the job role as it will make the work urgency the top priority. It has four stages that help to develop the knowledge of the urgency and those are as follows,   </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Decide:</a:t>
            </a:r>
            <a:r>
              <a:rPr lang="en-GB" sz="1200" kern="1200" dirty="0" smtClean="0">
                <a:solidFill>
                  <a:schemeClr val="tx1"/>
                </a:solidFill>
                <a:effectLst/>
                <a:latin typeface="Arial" pitchFamily="34" charset="0"/>
                <a:ea typeface="+mn-ea"/>
                <a:cs typeface="Arial" pitchFamily="34" charset="0"/>
              </a:rPr>
              <a:t> Scheduling a proper time for assessing a particular work is essential for the learner as it shows urgency. The learner can estimate the time that he has to develop the knowledge in its urgency and make the work schedule accordingly. I will make the schedule after creating a list of the work I have and make notes on the priority that has a further deadline and a sooner deadline. It will help me to create effective work and it will also boost my performance in the competitive market.    </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Do:</a:t>
            </a:r>
            <a:r>
              <a:rPr lang="en-GB" sz="1200" kern="1200" dirty="0" smtClean="0">
                <a:solidFill>
                  <a:schemeClr val="tx1"/>
                </a:solidFill>
                <a:effectLst/>
                <a:latin typeface="Arial" pitchFamily="34" charset="0"/>
                <a:ea typeface="+mn-ea"/>
                <a:cs typeface="Arial" pitchFamily="34" charset="0"/>
              </a:rPr>
              <a:t> Urgent work is to be prioritised by the learner and completed before the deadline to generate an effective approach to the </a:t>
            </a:r>
            <a:r>
              <a:rPr lang="en-GB" sz="1200" kern="1200" dirty="0" err="1" smtClean="0">
                <a:solidFill>
                  <a:schemeClr val="tx1"/>
                </a:solidFill>
                <a:effectLst/>
                <a:latin typeface="Arial" pitchFamily="34" charset="0"/>
                <a:ea typeface="+mn-ea"/>
                <a:cs typeface="Arial" pitchFamily="34" charset="0"/>
              </a:rPr>
              <a:t>workpiece</a:t>
            </a:r>
            <a:r>
              <a:rPr lang="en-GB" sz="1200" kern="1200" dirty="0" smtClean="0">
                <a:solidFill>
                  <a:schemeClr val="tx1"/>
                </a:solidFill>
                <a:effectLst/>
                <a:latin typeface="Arial" pitchFamily="34" charset="0"/>
                <a:ea typeface="+mn-ea"/>
                <a:cs typeface="Arial" pitchFamily="34" charset="0"/>
              </a:rPr>
              <a:t> (Malik </a:t>
            </a:r>
            <a:r>
              <a:rPr lang="en-GB" sz="1200" i="1" kern="1200" dirty="0" smtClean="0">
                <a:solidFill>
                  <a:schemeClr val="tx1"/>
                </a:solidFill>
                <a:effectLst/>
                <a:latin typeface="Arial" pitchFamily="34" charset="0"/>
                <a:ea typeface="+mn-ea"/>
                <a:cs typeface="Arial" pitchFamily="34" charset="0"/>
              </a:rPr>
              <a:t>et al., </a:t>
            </a:r>
            <a:r>
              <a:rPr lang="en-GB" sz="1200" kern="1200" dirty="0" smtClean="0">
                <a:solidFill>
                  <a:schemeClr val="tx1"/>
                </a:solidFill>
                <a:effectLst/>
                <a:latin typeface="Arial" pitchFamily="34" charset="0"/>
                <a:ea typeface="+mn-ea"/>
                <a:cs typeface="Arial" pitchFamily="34" charset="0"/>
              </a:rPr>
              <a:t>2019). It is an essential part of the tool as it allows the student to generate higher opportunities to gain potential growth in the career aspects. I will make the priority and complete the work that has a deadline sooner, which will provide me with the knowledge of urgency in the process. </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Delegate:</a:t>
            </a:r>
            <a:r>
              <a:rPr lang="en-GB" sz="1200" kern="1200" dirty="0" smtClean="0">
                <a:solidFill>
                  <a:schemeClr val="tx1"/>
                </a:solidFill>
                <a:effectLst/>
                <a:latin typeface="Arial" pitchFamily="34" charset="0"/>
                <a:ea typeface="+mn-ea"/>
                <a:cs typeface="Arial" pitchFamily="34" charset="0"/>
              </a:rPr>
              <a:t> Improving time management skills can generate future opportunities in the career aspect. It will allow me to make the work as per the needs of the teachers and the team members in my future career within the catering field. Increasing the overall performance will be beneficial and the time management tool will play a vital role in the area of performance. Therefore, it is utilised by the learners to generate a better </a:t>
            </a:r>
            <a:r>
              <a:rPr lang="en-GB" sz="1200" kern="1200" dirty="0" err="1" smtClean="0">
                <a:solidFill>
                  <a:schemeClr val="tx1"/>
                </a:solidFill>
                <a:effectLst/>
                <a:latin typeface="Arial" pitchFamily="34" charset="0"/>
                <a:ea typeface="+mn-ea"/>
                <a:cs typeface="Arial" pitchFamily="34" charset="0"/>
              </a:rPr>
              <a:t>workpiece</a:t>
            </a:r>
            <a:r>
              <a:rPr lang="en-GB" sz="1200" kern="1200" dirty="0" smtClean="0">
                <a:solidFill>
                  <a:schemeClr val="tx1"/>
                </a:solidFill>
                <a:effectLst/>
                <a:latin typeface="Arial" pitchFamily="34" charset="0"/>
                <a:ea typeface="+mn-ea"/>
                <a:cs typeface="Arial" pitchFamily="34" charset="0"/>
              </a:rPr>
              <a:t>.  </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Delete:</a:t>
            </a:r>
            <a:r>
              <a:rPr lang="en-GB" sz="1200" kern="1200" dirty="0" smtClean="0">
                <a:solidFill>
                  <a:schemeClr val="tx1"/>
                </a:solidFill>
                <a:effectLst/>
                <a:latin typeface="Arial" pitchFamily="34" charset="0"/>
                <a:ea typeface="+mn-ea"/>
                <a:cs typeface="Arial" pitchFamily="34" charset="0"/>
              </a:rPr>
              <a:t> Assessing the work is essential however; a work that has a long deadline can be erased for a certain time, as the work that has a close deadline is a higher priority. Increasing my performance in the caterer field will be easier for me with the help of gaining knowledge on the time allotted for the job. Therefore, I can create a time plan to make the work more effective and also make it as per the urgency.   </a:t>
            </a:r>
            <a:endParaRPr lang="en-AU" sz="1200" kern="1200" dirty="0" smtClean="0">
              <a:solidFill>
                <a:schemeClr val="tx1"/>
              </a:solidFill>
              <a:effectLst/>
              <a:latin typeface="Arial" pitchFamily="34" charset="0"/>
              <a:ea typeface="+mn-ea"/>
              <a:cs typeface="Arial" pitchFamily="34" charset="0"/>
            </a:endParaRPr>
          </a:p>
          <a:p>
            <a:pPr algn="just"/>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D7F30D6-8EBB-4C6D-A5E5-5F7CD15E9F5A}" type="slidenum">
              <a:rPr lang="en-GB" smtClean="0"/>
              <a:pPr/>
              <a:t>6</a:t>
            </a:fld>
            <a:endParaRPr lang="en-GB"/>
          </a:p>
        </p:txBody>
      </p:sp>
    </p:spTree>
    <p:extLst>
      <p:ext uri="{BB962C8B-B14F-4D97-AF65-F5344CB8AC3E}">
        <p14:creationId xmlns="" xmlns:p14="http://schemas.microsoft.com/office/powerpoint/2010/main" val="1579038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Skills</a:t>
            </a:r>
            <a:endParaRPr lang="en-AU" sz="1200" kern="1200" dirty="0" smtClean="0">
              <a:solidFill>
                <a:schemeClr val="tx1"/>
              </a:solidFill>
              <a:effectLst/>
              <a:latin typeface="Arial" pitchFamily="34" charset="0"/>
              <a:ea typeface="+mn-ea"/>
              <a:cs typeface="Arial" pitchFamily="34" charset="0"/>
            </a:endParaRPr>
          </a:p>
          <a:p>
            <a:pPr algn="just"/>
            <a:r>
              <a:rPr lang="en-GB" sz="1200" b="1" kern="1200" dirty="0" smtClean="0">
                <a:solidFill>
                  <a:schemeClr val="tx1"/>
                </a:solidFill>
                <a:effectLst/>
                <a:latin typeface="Arial" pitchFamily="34" charset="0"/>
                <a:ea typeface="+mn-ea"/>
                <a:cs typeface="Arial" pitchFamily="34" charset="0"/>
              </a:rPr>
              <a:t>Process</a:t>
            </a:r>
            <a:endParaRPr lang="en-AU" sz="1200" kern="1200" dirty="0" smtClean="0">
              <a:solidFill>
                <a:schemeClr val="tx1"/>
              </a:solidFill>
              <a:effectLst/>
              <a:latin typeface="Arial" pitchFamily="34" charset="0"/>
              <a:ea typeface="+mn-ea"/>
              <a:cs typeface="Arial" pitchFamily="34" charset="0"/>
            </a:endParaRPr>
          </a:p>
          <a:p>
            <a:pPr algn="just"/>
            <a:r>
              <a:rPr lang="en-GB" sz="1200" b="1" kern="1200" dirty="0" smtClean="0">
                <a:solidFill>
                  <a:schemeClr val="tx1"/>
                </a:solidFill>
                <a:effectLst/>
                <a:latin typeface="Arial" pitchFamily="34" charset="0"/>
                <a:ea typeface="+mn-ea"/>
                <a:cs typeface="Arial" pitchFamily="34" charset="0"/>
              </a:rPr>
              <a:t>Progress</a:t>
            </a:r>
            <a:endParaRPr lang="en-AU" sz="1200" kern="1200" dirty="0" smtClean="0">
              <a:solidFill>
                <a:schemeClr val="tx1"/>
              </a:solidFill>
              <a:effectLst/>
              <a:latin typeface="Arial" pitchFamily="34" charset="0"/>
              <a:ea typeface="+mn-ea"/>
              <a:cs typeface="Arial" pitchFamily="34" charset="0"/>
            </a:endParaRPr>
          </a:p>
          <a:p>
            <a:pPr algn="just"/>
            <a:r>
              <a:rPr lang="en-GB" sz="1200" b="1" kern="1200" dirty="0" smtClean="0">
                <a:solidFill>
                  <a:schemeClr val="tx1"/>
                </a:solidFill>
                <a:effectLst/>
                <a:latin typeface="Arial" pitchFamily="34" charset="0"/>
                <a:ea typeface="+mn-ea"/>
                <a:cs typeface="Arial" pitchFamily="34" charset="0"/>
              </a:rPr>
              <a:t>Timeframe</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Presentation skills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Presentation skill is essential for the learner as it allows for developing the work in a well-structured manner. I have poor presentation skills and I will develop the skill with the help of learning from reliable sources that are available on the internet. It has been identified, that I can learn the key aspects to develop the opportunity of making a better approach to the presentation skill. I will increase the practice and make mock practices to generate the skill and make the career development in the catering field.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It is expected that the learner can achieve higher performance with the help of learning through online sources. I will use the internet and I can expect to make the presentation as per the needs to grow as a caterer in the competitive world. I will develop the skill and make use of the skill to achieve the goal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Within a timeframe of 6 months, I will be able to make the presentation as per the requirements and demands</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Public speaking skills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Public speaking skill allows the learner to generate the opportunity to gain a higher outcome in the career aspects. I will learn to make public speaking a habit that will create opportunities and identify career growth. Implementation of the skill that will boost my opportunity for me in the contemporary world is necessary to develop. I will make use of the skills that are already better according to my opinion to mitigate the skills that are weak currently as per the SWOT analysis.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I can expect that within a timespan and practice, I will be generating results and conducting effective public speaking. Reducing nervousness in front of people will be a sign that my skill is improving as per the requirement. Therefore, it is an essential factor for me to develop the work as per the career requirements.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Within the time span of 12 months, I will be able to develop the public speaking skill </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Time management skill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Time management skill is an essential need for the learner as it allows presenting the work on time and making an effective </a:t>
            </a:r>
            <a:r>
              <a:rPr lang="en-GB" sz="1200" kern="1200" dirty="0" err="1" smtClean="0">
                <a:solidFill>
                  <a:schemeClr val="tx1"/>
                </a:solidFill>
                <a:effectLst/>
                <a:latin typeface="Arial" pitchFamily="34" charset="0"/>
                <a:ea typeface="+mn-ea"/>
                <a:cs typeface="Arial" pitchFamily="34" charset="0"/>
              </a:rPr>
              <a:t>workpiece</a:t>
            </a:r>
            <a:r>
              <a:rPr lang="en-GB" sz="1200" kern="1200" dirty="0" smtClean="0">
                <a:solidFill>
                  <a:schemeClr val="tx1"/>
                </a:solidFill>
                <a:effectLst/>
                <a:latin typeface="Arial" pitchFamily="34" charset="0"/>
                <a:ea typeface="+mn-ea"/>
                <a:cs typeface="Arial" pitchFamily="34" charset="0"/>
              </a:rPr>
              <a:t> as well in the learning area. I will develop timely plans to make the work as per the requirement of the caterer services. It can be stated that I will generate knowledge on the use of time management skills to create better performance in the future aspects. Assessing the time-based challenges will be the process of practice for me for the development of the time management skill in the competitive world of education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It can be expected that I will develop time management skills after assessing the time-based challenges. It will be easier for me to develop the skill by measuring the factors that are affecting my skills, which is needed for a better career in the future aspects. I will create an opportunity after a certain time period as it will make the work more effective in the future.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After practising the skill for about 9 months, I will be able to solve the challenges on time. </a:t>
            </a:r>
            <a:endParaRPr lang="en-AU" sz="1200" kern="1200" dirty="0" smtClean="0">
              <a:solidFill>
                <a:schemeClr val="tx1"/>
              </a:solidFill>
              <a:effectLst/>
              <a:latin typeface="Arial" pitchFamily="34" charset="0"/>
              <a:ea typeface="+mn-ea"/>
              <a:cs typeface="Arial" pitchFamily="34" charset="0"/>
            </a:endParaRPr>
          </a:p>
          <a:p>
            <a:pPr algn="just"/>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D7F30D6-8EBB-4C6D-A5E5-5F7CD15E9F5A}" type="slidenum">
              <a:rPr lang="en-GB" smtClean="0"/>
              <a:pPr/>
              <a:t>7</a:t>
            </a:fld>
            <a:endParaRPr lang="en-GB"/>
          </a:p>
        </p:txBody>
      </p:sp>
    </p:spTree>
    <p:extLst>
      <p:ext uri="{BB962C8B-B14F-4D97-AF65-F5344CB8AC3E}">
        <p14:creationId xmlns="" xmlns:p14="http://schemas.microsoft.com/office/powerpoint/2010/main" val="2066357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i="1" kern="1200" dirty="0" smtClean="0">
                <a:solidFill>
                  <a:schemeClr val="tx1"/>
                </a:solidFill>
                <a:effectLst/>
                <a:latin typeface="Arial" pitchFamily="34" charset="0"/>
                <a:ea typeface="+mn-ea"/>
                <a:cs typeface="Arial" pitchFamily="34" charset="0"/>
              </a:rPr>
              <a:t>Team working skill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Team working skills can generate a better purpose for the caterer as it allows for maintaining the team and creating opportunities in the near future. I will make small teams for the development of the overall work; It is easier with the help of creating a better opportunity in the future aspects. I can make the team and create a better performance in the educational area with the help of developing work as per the requirement of the growth in the career aspects.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It can be measured that the learner can make the work as per the requirement with the help of assessing a team in the performing area. I will make a small team and check my capabilities in managing a team. Increasing the number of team members at a time will allow for measuring the progress in the skill.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Within a timeframe of about 5 months, I will be able to manage a small team of approximately 9-10 people in the caterer field </a:t>
            </a:r>
            <a:endParaRPr lang="en-AU" sz="1200" kern="1200" dirty="0" smtClean="0">
              <a:solidFill>
                <a:schemeClr val="tx1"/>
              </a:solidFill>
              <a:effectLst/>
              <a:latin typeface="Arial" pitchFamily="34" charset="0"/>
              <a:ea typeface="+mn-ea"/>
              <a:cs typeface="Arial" pitchFamily="34" charset="0"/>
            </a:endParaRPr>
          </a:p>
          <a:p>
            <a:pPr algn="just"/>
            <a:r>
              <a:rPr lang="en-GB" sz="1200" b="1" i="1" kern="1200" dirty="0" smtClean="0">
                <a:solidFill>
                  <a:schemeClr val="tx1"/>
                </a:solidFill>
                <a:effectLst/>
                <a:latin typeface="Arial" pitchFamily="34" charset="0"/>
                <a:ea typeface="+mn-ea"/>
                <a:cs typeface="Arial" pitchFamily="34" charset="0"/>
              </a:rPr>
              <a:t>Paraphrasing skill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Paraphrasing the work that is created by someone else is an effective skill to develop a better </a:t>
            </a:r>
            <a:r>
              <a:rPr lang="en-GB" sz="1200" kern="1200" dirty="0" err="1" smtClean="0">
                <a:solidFill>
                  <a:schemeClr val="tx1"/>
                </a:solidFill>
                <a:effectLst/>
                <a:latin typeface="Arial" pitchFamily="34" charset="0"/>
                <a:ea typeface="+mn-ea"/>
                <a:cs typeface="Arial" pitchFamily="34" charset="0"/>
              </a:rPr>
              <a:t>workpiece</a:t>
            </a:r>
            <a:r>
              <a:rPr lang="en-GB" sz="1200" kern="1200" dirty="0" smtClean="0">
                <a:solidFill>
                  <a:schemeClr val="tx1"/>
                </a:solidFill>
                <a:effectLst/>
                <a:latin typeface="Arial" pitchFamily="34" charset="0"/>
                <a:ea typeface="+mn-ea"/>
                <a:cs typeface="Arial" pitchFamily="34" charset="0"/>
              </a:rPr>
              <a:t>. I will paraphrase the works that are already made to check the capability. It provides the benefit of reducing plagiarism in the </a:t>
            </a:r>
            <a:r>
              <a:rPr lang="en-GB" sz="1200" kern="1200" dirty="0" err="1" smtClean="0">
                <a:solidFill>
                  <a:schemeClr val="tx1"/>
                </a:solidFill>
                <a:effectLst/>
                <a:latin typeface="Arial" pitchFamily="34" charset="0"/>
                <a:ea typeface="+mn-ea"/>
                <a:cs typeface="Arial" pitchFamily="34" charset="0"/>
              </a:rPr>
              <a:t>workpiece</a:t>
            </a:r>
            <a:r>
              <a:rPr lang="en-GB" sz="1200" kern="1200" dirty="0" smtClean="0">
                <a:solidFill>
                  <a:schemeClr val="tx1"/>
                </a:solidFill>
                <a:effectLst/>
                <a:latin typeface="Arial" pitchFamily="34" charset="0"/>
                <a:ea typeface="+mn-ea"/>
                <a:cs typeface="Arial" pitchFamily="34" charset="0"/>
              </a:rPr>
              <a:t> and makes the work more authentic in nature.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After practising the paraphrasing, I will test it and I can expect that the plagiarism will be lower. It will allow me to gain academic success and achieve a job role in the caterer field. </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After the practice, I will be expecting to learn the skill within about 3-4 months. </a:t>
            </a:r>
            <a:endParaRPr lang="en-AU" sz="1200" kern="1200" dirty="0" smtClean="0">
              <a:solidFill>
                <a:schemeClr val="tx1"/>
              </a:solidFill>
              <a:effectLst/>
              <a:latin typeface="Arial" pitchFamily="34" charset="0"/>
              <a:ea typeface="+mn-ea"/>
              <a:cs typeface="Arial" pitchFamily="34" charset="0"/>
            </a:endParaRPr>
          </a:p>
          <a:p>
            <a:pPr algn="just"/>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D7F30D6-8EBB-4C6D-A5E5-5F7CD15E9F5A}" type="slidenum">
              <a:rPr lang="en-GB" smtClean="0"/>
              <a:pPr/>
              <a:t>8</a:t>
            </a:fld>
            <a:endParaRPr lang="en-GB"/>
          </a:p>
        </p:txBody>
      </p:sp>
    </p:spTree>
    <p:extLst>
      <p:ext uri="{BB962C8B-B14F-4D97-AF65-F5344CB8AC3E}">
        <p14:creationId xmlns="" xmlns:p14="http://schemas.microsoft.com/office/powerpoint/2010/main" val="2748786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Arial" pitchFamily="34" charset="0"/>
                <a:ea typeface="+mn-ea"/>
                <a:cs typeface="Arial" pitchFamily="34" charset="0"/>
              </a:rPr>
              <a:t>Adams, R.V. and Blair, E., 2019. Impact of time management </a:t>
            </a:r>
            <a:r>
              <a:rPr lang="en-GB" sz="1200" kern="1200" dirty="0" err="1" smtClean="0">
                <a:solidFill>
                  <a:schemeClr val="tx1"/>
                </a:solidFill>
                <a:effectLst/>
                <a:latin typeface="Arial" pitchFamily="34" charset="0"/>
                <a:ea typeface="+mn-ea"/>
                <a:cs typeface="Arial" pitchFamily="34" charset="0"/>
              </a:rPr>
              <a:t>behaviors</a:t>
            </a:r>
            <a:r>
              <a:rPr lang="en-GB" sz="1200" kern="1200" dirty="0" smtClean="0">
                <a:solidFill>
                  <a:schemeClr val="tx1"/>
                </a:solidFill>
                <a:effectLst/>
                <a:latin typeface="Arial" pitchFamily="34" charset="0"/>
                <a:ea typeface="+mn-ea"/>
                <a:cs typeface="Arial" pitchFamily="34" charset="0"/>
              </a:rPr>
              <a:t> on undergraduate engineering students’ performance. </a:t>
            </a:r>
            <a:r>
              <a:rPr lang="en-GB" sz="1200" i="1" kern="1200" dirty="0" smtClean="0">
                <a:solidFill>
                  <a:schemeClr val="tx1"/>
                </a:solidFill>
                <a:effectLst/>
                <a:latin typeface="Arial" pitchFamily="34" charset="0"/>
                <a:ea typeface="+mn-ea"/>
                <a:cs typeface="Arial" pitchFamily="34" charset="0"/>
              </a:rPr>
              <a:t>Sage Open</a:t>
            </a:r>
            <a:r>
              <a:rPr lang="en-GB" sz="1200" kern="1200" dirty="0" smtClean="0">
                <a:solidFill>
                  <a:schemeClr val="tx1"/>
                </a:solidFill>
                <a:effectLst/>
                <a:latin typeface="Arial" pitchFamily="34" charset="0"/>
                <a:ea typeface="+mn-ea"/>
                <a:cs typeface="Arial" pitchFamily="34" charset="0"/>
              </a:rPr>
              <a:t>, </a:t>
            </a:r>
            <a:r>
              <a:rPr lang="en-GB" sz="1200" i="1" kern="1200" dirty="0" smtClean="0">
                <a:solidFill>
                  <a:schemeClr val="tx1"/>
                </a:solidFill>
                <a:effectLst/>
                <a:latin typeface="Arial" pitchFamily="34" charset="0"/>
                <a:ea typeface="+mn-ea"/>
                <a:cs typeface="Arial" pitchFamily="34" charset="0"/>
              </a:rPr>
              <a:t>9</a:t>
            </a:r>
            <a:r>
              <a:rPr lang="en-GB" sz="1200" kern="1200" dirty="0" smtClean="0">
                <a:solidFill>
                  <a:schemeClr val="tx1"/>
                </a:solidFill>
                <a:effectLst/>
                <a:latin typeface="Arial" pitchFamily="34" charset="0"/>
                <a:ea typeface="+mn-ea"/>
                <a:cs typeface="Arial" pitchFamily="34" charset="0"/>
              </a:rPr>
              <a:t>(1), p.2158244018824506.</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err="1" smtClean="0">
                <a:solidFill>
                  <a:schemeClr val="tx1"/>
                </a:solidFill>
                <a:effectLst/>
                <a:latin typeface="Arial" pitchFamily="34" charset="0"/>
                <a:ea typeface="+mn-ea"/>
                <a:cs typeface="Arial" pitchFamily="34" charset="0"/>
              </a:rPr>
              <a:t>Bratterud</a:t>
            </a:r>
            <a:r>
              <a:rPr lang="en-GB" sz="1200" kern="1200" dirty="0" smtClean="0">
                <a:solidFill>
                  <a:schemeClr val="tx1"/>
                </a:solidFill>
                <a:effectLst/>
                <a:latin typeface="Arial" pitchFamily="34" charset="0"/>
                <a:ea typeface="+mn-ea"/>
                <a:cs typeface="Arial" pitchFamily="34" charset="0"/>
              </a:rPr>
              <a:t>, H., Burgess, M., </a:t>
            </a:r>
            <a:r>
              <a:rPr lang="en-GB" sz="1200" kern="1200" dirty="0" err="1" smtClean="0">
                <a:solidFill>
                  <a:schemeClr val="tx1"/>
                </a:solidFill>
                <a:effectLst/>
                <a:latin typeface="Arial" pitchFamily="34" charset="0"/>
                <a:ea typeface="+mn-ea"/>
                <a:cs typeface="Arial" pitchFamily="34" charset="0"/>
              </a:rPr>
              <a:t>Fasy</a:t>
            </a:r>
            <a:r>
              <a:rPr lang="en-GB" sz="1200" kern="1200" dirty="0" smtClean="0">
                <a:solidFill>
                  <a:schemeClr val="tx1"/>
                </a:solidFill>
                <a:effectLst/>
                <a:latin typeface="Arial" pitchFamily="34" charset="0"/>
                <a:ea typeface="+mn-ea"/>
                <a:cs typeface="Arial" pitchFamily="34" charset="0"/>
              </a:rPr>
              <a:t>, B.T., </a:t>
            </a:r>
            <a:r>
              <a:rPr lang="en-GB" sz="1200" kern="1200" dirty="0" err="1" smtClean="0">
                <a:solidFill>
                  <a:schemeClr val="tx1"/>
                </a:solidFill>
                <a:effectLst/>
                <a:latin typeface="Arial" pitchFamily="34" charset="0"/>
                <a:ea typeface="+mn-ea"/>
                <a:cs typeface="Arial" pitchFamily="34" charset="0"/>
              </a:rPr>
              <a:t>Millman</a:t>
            </a:r>
            <a:r>
              <a:rPr lang="en-GB" sz="1200" kern="1200" dirty="0" smtClean="0">
                <a:solidFill>
                  <a:schemeClr val="tx1"/>
                </a:solidFill>
                <a:effectLst/>
                <a:latin typeface="Arial" pitchFamily="34" charset="0"/>
                <a:ea typeface="+mn-ea"/>
                <a:cs typeface="Arial" pitchFamily="34" charset="0"/>
              </a:rPr>
              <a:t>, D.L., Oster, T. and Sung, E., 2020. The sung diagram: revitalizing the Eisenhower matrix. In </a:t>
            </a:r>
            <a:r>
              <a:rPr lang="en-GB" sz="1200" i="1" kern="1200" dirty="0" smtClean="0">
                <a:solidFill>
                  <a:schemeClr val="tx1"/>
                </a:solidFill>
                <a:effectLst/>
                <a:latin typeface="Arial" pitchFamily="34" charset="0"/>
                <a:ea typeface="+mn-ea"/>
                <a:cs typeface="Arial" pitchFamily="34" charset="0"/>
              </a:rPr>
              <a:t>Diagrammatic Representation and Inference: 11th International Conference, Diagrams 2020, Tallinn, Estonia, August 24–28, 2020, Proceedings 11</a:t>
            </a:r>
            <a:r>
              <a:rPr lang="en-GB" sz="1200" kern="1200" dirty="0" smtClean="0">
                <a:solidFill>
                  <a:schemeClr val="tx1"/>
                </a:solidFill>
                <a:effectLst/>
                <a:latin typeface="Arial" pitchFamily="34" charset="0"/>
                <a:ea typeface="+mn-ea"/>
                <a:cs typeface="Arial" pitchFamily="34" charset="0"/>
              </a:rPr>
              <a:t> (pp. 498-502). Springer International Publishing.</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Cottrell, S., 2010. Skills for success: The personal development planning handbook. </a:t>
            </a:r>
            <a:r>
              <a:rPr lang="en-GB" sz="1200" i="1" kern="1200" dirty="0" smtClean="0">
                <a:solidFill>
                  <a:schemeClr val="tx1"/>
                </a:solidFill>
                <a:effectLst/>
                <a:latin typeface="Arial" pitchFamily="34" charset="0"/>
                <a:ea typeface="+mn-ea"/>
                <a:cs typeface="Arial" pitchFamily="34" charset="0"/>
              </a:rPr>
              <a:t>(No Title)</a:t>
            </a:r>
            <a:r>
              <a:rPr lang="en-GB" sz="1200" kern="1200" dirty="0" smtClean="0">
                <a:solidFill>
                  <a:schemeClr val="tx1"/>
                </a:solidFill>
                <a:effectLst/>
                <a:latin typeface="Arial" pitchFamily="34" charset="0"/>
                <a:ea typeface="+mn-ea"/>
                <a:cs typeface="Arial" pitchFamily="34" charset="0"/>
              </a:rPr>
              <a:t>.</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err="1" smtClean="0">
                <a:solidFill>
                  <a:schemeClr val="tx1"/>
                </a:solidFill>
                <a:effectLst/>
                <a:latin typeface="Arial" pitchFamily="34" charset="0"/>
                <a:ea typeface="+mn-ea"/>
                <a:cs typeface="Arial" pitchFamily="34" charset="0"/>
              </a:rPr>
              <a:t>Doorley</a:t>
            </a:r>
            <a:r>
              <a:rPr lang="en-GB" sz="1200" kern="1200" dirty="0" smtClean="0">
                <a:solidFill>
                  <a:schemeClr val="tx1"/>
                </a:solidFill>
                <a:effectLst/>
                <a:latin typeface="Arial" pitchFamily="34" charset="0"/>
                <a:ea typeface="+mn-ea"/>
                <a:cs typeface="Arial" pitchFamily="34" charset="0"/>
              </a:rPr>
              <a:t>, J. and Garcia, H.F., 2020. </a:t>
            </a:r>
            <a:r>
              <a:rPr lang="en-GB" sz="1200" i="1" kern="1200" dirty="0" smtClean="0">
                <a:solidFill>
                  <a:schemeClr val="tx1"/>
                </a:solidFill>
                <a:effectLst/>
                <a:latin typeface="Arial" pitchFamily="34" charset="0"/>
                <a:ea typeface="+mn-ea"/>
                <a:cs typeface="Arial" pitchFamily="34" charset="0"/>
              </a:rPr>
              <a:t>Reputation management: The key to successful public relations and corporate communication</a:t>
            </a:r>
            <a:r>
              <a:rPr lang="en-GB" sz="1200" kern="1200" dirty="0" smtClean="0">
                <a:solidFill>
                  <a:schemeClr val="tx1"/>
                </a:solidFill>
                <a:effectLst/>
                <a:latin typeface="Arial" pitchFamily="34" charset="0"/>
                <a:ea typeface="+mn-ea"/>
                <a:cs typeface="Arial" pitchFamily="34" charset="0"/>
              </a:rPr>
              <a:t>. </a:t>
            </a:r>
            <a:r>
              <a:rPr lang="en-GB" sz="1200" kern="1200" dirty="0" err="1" smtClean="0">
                <a:solidFill>
                  <a:schemeClr val="tx1"/>
                </a:solidFill>
                <a:effectLst/>
                <a:latin typeface="Arial" pitchFamily="34" charset="0"/>
                <a:ea typeface="+mn-ea"/>
                <a:cs typeface="Arial" pitchFamily="34" charset="0"/>
              </a:rPr>
              <a:t>Routledge</a:t>
            </a:r>
            <a:r>
              <a:rPr lang="en-GB" sz="1200" kern="1200" dirty="0" smtClean="0">
                <a:solidFill>
                  <a:schemeClr val="tx1"/>
                </a:solidFill>
                <a:effectLst/>
                <a:latin typeface="Arial" pitchFamily="34" charset="0"/>
                <a:ea typeface="+mn-ea"/>
                <a:cs typeface="Arial" pitchFamily="34" charset="0"/>
              </a:rPr>
              <a:t>.</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Malik, S., Ahmad, S., </a:t>
            </a:r>
            <a:r>
              <a:rPr lang="en-GB" sz="1200" kern="1200" dirty="0" err="1" smtClean="0">
                <a:solidFill>
                  <a:schemeClr val="tx1"/>
                </a:solidFill>
                <a:effectLst/>
                <a:latin typeface="Arial" pitchFamily="34" charset="0"/>
                <a:ea typeface="+mn-ea"/>
                <a:cs typeface="Arial" pitchFamily="34" charset="0"/>
              </a:rPr>
              <a:t>Ullah</a:t>
            </a:r>
            <a:r>
              <a:rPr lang="en-GB" sz="1200" kern="1200" dirty="0" smtClean="0">
                <a:solidFill>
                  <a:schemeClr val="tx1"/>
                </a:solidFill>
                <a:effectLst/>
                <a:latin typeface="Arial" pitchFamily="34" charset="0"/>
                <a:ea typeface="+mn-ea"/>
                <a:cs typeface="Arial" pitchFamily="34" charset="0"/>
              </a:rPr>
              <a:t>, I., Park, D.H. and Kim, D., 2019. An adaptive emergency first intelligent scheduling algorithm for efficient task management and scheduling in hybrid of hard real-time and soft real-time embedded </a:t>
            </a:r>
            <a:r>
              <a:rPr lang="en-GB" sz="1200" kern="1200" dirty="0" err="1" smtClean="0">
                <a:solidFill>
                  <a:schemeClr val="tx1"/>
                </a:solidFill>
                <a:effectLst/>
                <a:latin typeface="Arial" pitchFamily="34" charset="0"/>
                <a:ea typeface="+mn-ea"/>
                <a:cs typeface="Arial" pitchFamily="34" charset="0"/>
              </a:rPr>
              <a:t>IoT</a:t>
            </a:r>
            <a:r>
              <a:rPr lang="en-GB" sz="1200" kern="1200" dirty="0" smtClean="0">
                <a:solidFill>
                  <a:schemeClr val="tx1"/>
                </a:solidFill>
                <a:effectLst/>
                <a:latin typeface="Arial" pitchFamily="34" charset="0"/>
                <a:ea typeface="+mn-ea"/>
                <a:cs typeface="Arial" pitchFamily="34" charset="0"/>
              </a:rPr>
              <a:t> systems. </a:t>
            </a:r>
            <a:r>
              <a:rPr lang="en-GB" sz="1200" i="1" kern="1200" dirty="0" smtClean="0">
                <a:solidFill>
                  <a:schemeClr val="tx1"/>
                </a:solidFill>
                <a:effectLst/>
                <a:latin typeface="Arial" pitchFamily="34" charset="0"/>
                <a:ea typeface="+mn-ea"/>
                <a:cs typeface="Arial" pitchFamily="34" charset="0"/>
              </a:rPr>
              <a:t>Sustainability</a:t>
            </a:r>
            <a:r>
              <a:rPr lang="en-GB" sz="1200" kern="1200" dirty="0" smtClean="0">
                <a:solidFill>
                  <a:schemeClr val="tx1"/>
                </a:solidFill>
                <a:effectLst/>
                <a:latin typeface="Arial" pitchFamily="34" charset="0"/>
                <a:ea typeface="+mn-ea"/>
                <a:cs typeface="Arial" pitchFamily="34" charset="0"/>
              </a:rPr>
              <a:t>, </a:t>
            </a:r>
            <a:r>
              <a:rPr lang="en-GB" sz="1200" i="1" kern="1200" dirty="0" smtClean="0">
                <a:solidFill>
                  <a:schemeClr val="tx1"/>
                </a:solidFill>
                <a:effectLst/>
                <a:latin typeface="Arial" pitchFamily="34" charset="0"/>
                <a:ea typeface="+mn-ea"/>
                <a:cs typeface="Arial" pitchFamily="34" charset="0"/>
              </a:rPr>
              <a:t>11</a:t>
            </a:r>
            <a:r>
              <a:rPr lang="en-GB" sz="1200" kern="1200" dirty="0" smtClean="0">
                <a:solidFill>
                  <a:schemeClr val="tx1"/>
                </a:solidFill>
                <a:effectLst/>
                <a:latin typeface="Arial" pitchFamily="34" charset="0"/>
                <a:ea typeface="+mn-ea"/>
                <a:cs typeface="Arial" pitchFamily="34" charset="0"/>
              </a:rPr>
              <a:t>(8), p.2192.</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err="1" smtClean="0">
                <a:solidFill>
                  <a:schemeClr val="tx1"/>
                </a:solidFill>
                <a:effectLst/>
                <a:latin typeface="Arial" pitchFamily="34" charset="0"/>
                <a:ea typeface="+mn-ea"/>
                <a:cs typeface="Arial" pitchFamily="34" charset="0"/>
              </a:rPr>
              <a:t>Stehle</a:t>
            </a:r>
            <a:r>
              <a:rPr lang="en-GB" sz="1200" kern="1200" dirty="0" smtClean="0">
                <a:solidFill>
                  <a:schemeClr val="tx1"/>
                </a:solidFill>
                <a:effectLst/>
                <a:latin typeface="Arial" pitchFamily="34" charset="0"/>
                <a:ea typeface="+mn-ea"/>
                <a:cs typeface="Arial" pitchFamily="34" charset="0"/>
              </a:rPr>
              <a:t>, S.M. and Peters-Burton, E.E., 2019. Developing student 21st Century skills in selected exemplary inclusive STEM high schools. </a:t>
            </a:r>
            <a:r>
              <a:rPr lang="en-GB" sz="1200" i="1" kern="1200" dirty="0" smtClean="0">
                <a:solidFill>
                  <a:schemeClr val="tx1"/>
                </a:solidFill>
                <a:effectLst/>
                <a:latin typeface="Arial" pitchFamily="34" charset="0"/>
                <a:ea typeface="+mn-ea"/>
                <a:cs typeface="Arial" pitchFamily="34" charset="0"/>
              </a:rPr>
              <a:t>International Journal of STEM education</a:t>
            </a:r>
            <a:r>
              <a:rPr lang="en-GB" sz="1200" kern="1200" dirty="0" smtClean="0">
                <a:solidFill>
                  <a:schemeClr val="tx1"/>
                </a:solidFill>
                <a:effectLst/>
                <a:latin typeface="Arial" pitchFamily="34" charset="0"/>
                <a:ea typeface="+mn-ea"/>
                <a:cs typeface="Arial" pitchFamily="34" charset="0"/>
              </a:rPr>
              <a:t>, </a:t>
            </a:r>
            <a:r>
              <a:rPr lang="en-GB" sz="1200" i="1" kern="1200" dirty="0" smtClean="0">
                <a:solidFill>
                  <a:schemeClr val="tx1"/>
                </a:solidFill>
                <a:effectLst/>
                <a:latin typeface="Arial" pitchFamily="34" charset="0"/>
                <a:ea typeface="+mn-ea"/>
                <a:cs typeface="Arial" pitchFamily="34" charset="0"/>
              </a:rPr>
              <a:t>6</a:t>
            </a:r>
            <a:r>
              <a:rPr lang="en-GB" sz="1200" kern="1200" dirty="0" smtClean="0">
                <a:solidFill>
                  <a:schemeClr val="tx1"/>
                </a:solidFill>
                <a:effectLst/>
                <a:latin typeface="Arial" pitchFamily="34" charset="0"/>
                <a:ea typeface="+mn-ea"/>
                <a:cs typeface="Arial" pitchFamily="34" charset="0"/>
              </a:rPr>
              <a:t>(1), pp.1-15.</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err="1" smtClean="0">
                <a:solidFill>
                  <a:schemeClr val="tx1"/>
                </a:solidFill>
                <a:effectLst/>
                <a:latin typeface="Arial" pitchFamily="34" charset="0"/>
                <a:ea typeface="+mn-ea"/>
                <a:cs typeface="Arial" pitchFamily="34" charset="0"/>
              </a:rPr>
              <a:t>Stehle</a:t>
            </a:r>
            <a:r>
              <a:rPr lang="en-GB" sz="1200" kern="1200" dirty="0" smtClean="0">
                <a:solidFill>
                  <a:schemeClr val="tx1"/>
                </a:solidFill>
                <a:effectLst/>
                <a:latin typeface="Arial" pitchFamily="34" charset="0"/>
                <a:ea typeface="+mn-ea"/>
                <a:cs typeface="Arial" pitchFamily="34" charset="0"/>
              </a:rPr>
              <a:t>, S.M. and Peters-Burton, E.E., 2019. Developing student 21st Century skills in selected exemplary inclusive STEM high schools. </a:t>
            </a:r>
            <a:r>
              <a:rPr lang="en-GB" sz="1200" i="1" kern="1200" dirty="0" smtClean="0">
                <a:solidFill>
                  <a:schemeClr val="tx1"/>
                </a:solidFill>
                <a:effectLst/>
                <a:latin typeface="Arial" pitchFamily="34" charset="0"/>
                <a:ea typeface="+mn-ea"/>
                <a:cs typeface="Arial" pitchFamily="34" charset="0"/>
              </a:rPr>
              <a:t>International Journal of STEM education</a:t>
            </a:r>
            <a:r>
              <a:rPr lang="en-GB" sz="1200" kern="1200" dirty="0" smtClean="0">
                <a:solidFill>
                  <a:schemeClr val="tx1"/>
                </a:solidFill>
                <a:effectLst/>
                <a:latin typeface="Arial" pitchFamily="34" charset="0"/>
                <a:ea typeface="+mn-ea"/>
                <a:cs typeface="Arial" pitchFamily="34" charset="0"/>
              </a:rPr>
              <a:t>, </a:t>
            </a:r>
            <a:r>
              <a:rPr lang="en-GB" sz="1200" i="1" kern="1200" dirty="0" smtClean="0">
                <a:solidFill>
                  <a:schemeClr val="tx1"/>
                </a:solidFill>
                <a:effectLst/>
                <a:latin typeface="Arial" pitchFamily="34" charset="0"/>
                <a:ea typeface="+mn-ea"/>
                <a:cs typeface="Arial" pitchFamily="34" charset="0"/>
              </a:rPr>
              <a:t>6</a:t>
            </a:r>
            <a:r>
              <a:rPr lang="en-GB" sz="1200" kern="1200" dirty="0" smtClean="0">
                <a:solidFill>
                  <a:schemeClr val="tx1"/>
                </a:solidFill>
                <a:effectLst/>
                <a:latin typeface="Arial" pitchFamily="34" charset="0"/>
                <a:ea typeface="+mn-ea"/>
                <a:cs typeface="Arial" pitchFamily="34" charset="0"/>
              </a:rPr>
              <a:t>(1), pp.1-15.</a:t>
            </a:r>
            <a:endParaRPr lang="en-AU" sz="1200" kern="1200" dirty="0" smtClean="0">
              <a:solidFill>
                <a:schemeClr val="tx1"/>
              </a:solidFill>
              <a:effectLst/>
              <a:latin typeface="Arial" pitchFamily="34" charset="0"/>
              <a:ea typeface="+mn-ea"/>
              <a:cs typeface="Arial" pitchFamily="34" charset="0"/>
            </a:endParaRPr>
          </a:p>
          <a:p>
            <a:pPr algn="just"/>
            <a:r>
              <a:rPr lang="en-GB" sz="1200" kern="1200" dirty="0" smtClean="0">
                <a:solidFill>
                  <a:schemeClr val="tx1"/>
                </a:solidFill>
                <a:effectLst/>
                <a:latin typeface="Arial" pitchFamily="34" charset="0"/>
                <a:ea typeface="+mn-ea"/>
                <a:cs typeface="Arial" pitchFamily="34" charset="0"/>
              </a:rPr>
              <a:t>Wang, W.C., 2019. Exploring the relationship among free-time management, leisure boredom, and internet addiction in undergraduates in Taiwan. </a:t>
            </a:r>
            <a:r>
              <a:rPr lang="en-GB" sz="1200" i="1" kern="1200" dirty="0" smtClean="0">
                <a:solidFill>
                  <a:schemeClr val="tx1"/>
                </a:solidFill>
                <a:effectLst/>
                <a:latin typeface="Arial" pitchFamily="34" charset="0"/>
                <a:ea typeface="+mn-ea"/>
                <a:cs typeface="Arial" pitchFamily="34" charset="0"/>
              </a:rPr>
              <a:t>Psychological reports</a:t>
            </a:r>
            <a:r>
              <a:rPr lang="en-GB" sz="1200" kern="1200" dirty="0" smtClean="0">
                <a:solidFill>
                  <a:schemeClr val="tx1"/>
                </a:solidFill>
                <a:effectLst/>
                <a:latin typeface="Arial" pitchFamily="34" charset="0"/>
                <a:ea typeface="+mn-ea"/>
                <a:cs typeface="Arial" pitchFamily="34" charset="0"/>
              </a:rPr>
              <a:t>, </a:t>
            </a:r>
            <a:r>
              <a:rPr lang="en-GB" sz="1200" i="1" kern="1200" dirty="0" smtClean="0">
                <a:solidFill>
                  <a:schemeClr val="tx1"/>
                </a:solidFill>
                <a:effectLst/>
                <a:latin typeface="Arial" pitchFamily="34" charset="0"/>
                <a:ea typeface="+mn-ea"/>
                <a:cs typeface="Arial" pitchFamily="34" charset="0"/>
              </a:rPr>
              <a:t>122</a:t>
            </a:r>
            <a:r>
              <a:rPr lang="en-GB" sz="1200" kern="1200" dirty="0" smtClean="0">
                <a:solidFill>
                  <a:schemeClr val="tx1"/>
                </a:solidFill>
                <a:effectLst/>
                <a:latin typeface="Arial" pitchFamily="34" charset="0"/>
                <a:ea typeface="+mn-ea"/>
                <a:cs typeface="Arial" pitchFamily="34" charset="0"/>
              </a:rPr>
              <a:t>(5), pp.1651-1665.</a:t>
            </a:r>
            <a:endParaRPr lang="en-AU" sz="1200" kern="1200" dirty="0" smtClean="0">
              <a:solidFill>
                <a:schemeClr val="tx1"/>
              </a:solidFill>
              <a:effectLst/>
              <a:latin typeface="Arial" pitchFamily="34" charset="0"/>
              <a:ea typeface="+mn-ea"/>
              <a:cs typeface="Arial" pitchFamily="34" charset="0"/>
            </a:endParaRPr>
          </a:p>
          <a:p>
            <a:pPr algn="just"/>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D7F30D6-8EBB-4C6D-A5E5-5F7CD15E9F5A}" type="slidenum">
              <a:rPr lang="en-GB" smtClean="0"/>
              <a:pPr/>
              <a:t>10</a:t>
            </a:fld>
            <a:endParaRPr lang="en-GB"/>
          </a:p>
        </p:txBody>
      </p:sp>
    </p:spTree>
    <p:extLst>
      <p:ext uri="{BB962C8B-B14F-4D97-AF65-F5344CB8AC3E}">
        <p14:creationId xmlns="" xmlns:p14="http://schemas.microsoft.com/office/powerpoint/2010/main" val="2040314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4276734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1328926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4038206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2910155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3039317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2422512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3736698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832883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1315172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2671736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41F9286-3436-4F5E-960A-E4D8F3F35977}" type="datetimeFigureOut">
              <a:rPr lang="en-GB" smtClean="0"/>
              <a:pPr/>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3170350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21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1F9286-3436-4F5E-960A-E4D8F3F35977}" type="datetimeFigureOut">
              <a:rPr lang="en-GB" smtClean="0"/>
              <a:pPr/>
              <a:t>01/05/2023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040D4B-30FD-4CDF-9C22-C5DA4F831AA6}" type="slidenum">
              <a:rPr lang="en-GB" smtClean="0"/>
              <a:pPr/>
              <a:t>‹#›</a:t>
            </a:fld>
            <a:endParaRPr lang="en-GB"/>
          </a:p>
        </p:txBody>
      </p:sp>
    </p:spTree>
    <p:extLst>
      <p:ext uri="{BB962C8B-B14F-4D97-AF65-F5344CB8AC3E}">
        <p14:creationId xmlns="" xmlns:p14="http://schemas.microsoft.com/office/powerpoint/2010/main" val="37739569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8828" y="2068568"/>
            <a:ext cx="9144000" cy="2387600"/>
          </a:xfrm>
        </p:spPr>
        <p:txBody>
          <a:bodyPr>
            <a:normAutofit/>
          </a:bodyPr>
          <a:lstStyle/>
          <a:p>
            <a:r>
              <a:rPr lang="en-GB" sz="3200" b="1" dirty="0" smtClean="0">
                <a:latin typeface="Arial" pitchFamily="34" charset="0"/>
                <a:cs typeface="Arial" pitchFamily="34" charset="0"/>
              </a:rPr>
              <a:t/>
            </a:r>
            <a:br>
              <a:rPr lang="en-GB" sz="3200" b="1" dirty="0" smtClean="0">
                <a:latin typeface="Arial" pitchFamily="34" charset="0"/>
                <a:cs typeface="Arial" pitchFamily="34" charset="0"/>
              </a:rPr>
            </a:br>
            <a:r>
              <a:rPr lang="en-GB" sz="3200" b="1" dirty="0" smtClean="0">
                <a:latin typeface="Arial" pitchFamily="34" charset="0"/>
                <a:cs typeface="Arial" pitchFamily="34" charset="0"/>
              </a:rPr>
              <a:t>Academic and Employability skills </a:t>
            </a:r>
            <a:r>
              <a:rPr lang="en-AU" sz="3200" b="1" dirty="0" smtClean="0">
                <a:latin typeface="Arial" pitchFamily="34" charset="0"/>
                <a:cs typeface="Arial" pitchFamily="34" charset="0"/>
              </a:rPr>
              <a:t/>
            </a:r>
            <a:br>
              <a:rPr lang="en-AU" sz="3200" b="1" dirty="0" smtClean="0">
                <a:latin typeface="Arial" pitchFamily="34" charset="0"/>
                <a:cs typeface="Arial" pitchFamily="34" charset="0"/>
              </a:rPr>
            </a:br>
            <a:endParaRPr lang="en-GB" sz="3200" b="1" dirty="0">
              <a:latin typeface="Arial" pitchFamily="34" charset="0"/>
              <a:cs typeface="Arial" pitchFamily="34" charset="0"/>
            </a:endParaRPr>
          </a:p>
        </p:txBody>
      </p:sp>
      <p:sp>
        <p:nvSpPr>
          <p:cNvPr id="3" name="TextBox 2"/>
          <p:cNvSpPr txBox="1"/>
          <p:nvPr/>
        </p:nvSpPr>
        <p:spPr>
          <a:xfrm>
            <a:off x="806824" y="5351929"/>
            <a:ext cx="5136776" cy="923330"/>
          </a:xfrm>
          <a:prstGeom prst="rect">
            <a:avLst/>
          </a:prstGeom>
          <a:noFill/>
        </p:spPr>
        <p:txBody>
          <a:bodyPr wrap="square" rtlCol="0">
            <a:spAutoFit/>
          </a:bodyPr>
          <a:lstStyle/>
          <a:p>
            <a:r>
              <a:rPr lang="en-GB" dirty="0" smtClean="0">
                <a:latin typeface="Arial" pitchFamily="34" charset="0"/>
                <a:cs typeface="Arial" pitchFamily="34" charset="0"/>
              </a:rPr>
              <a:t>Student Name: </a:t>
            </a:r>
            <a:r>
              <a:rPr lang="en-GB" dirty="0" err="1" smtClean="0">
                <a:latin typeface="Arial" pitchFamily="34" charset="0"/>
                <a:cs typeface="Arial" pitchFamily="34" charset="0"/>
              </a:rPr>
              <a:t>Dumitru</a:t>
            </a:r>
            <a:r>
              <a:rPr lang="en-GB" dirty="0" smtClean="0">
                <a:latin typeface="Arial" pitchFamily="34" charset="0"/>
                <a:cs typeface="Arial" pitchFamily="34" charset="0"/>
              </a:rPr>
              <a:t> </a:t>
            </a:r>
            <a:r>
              <a:rPr lang="en-GB" dirty="0" err="1" smtClean="0">
                <a:latin typeface="Arial" pitchFamily="34" charset="0"/>
                <a:cs typeface="Arial" pitchFamily="34" charset="0"/>
              </a:rPr>
              <a:t>Ciprian</a:t>
            </a:r>
            <a:r>
              <a:rPr lang="en-GB" dirty="0" smtClean="0">
                <a:latin typeface="Arial" pitchFamily="34" charset="0"/>
                <a:cs typeface="Arial" pitchFamily="34" charset="0"/>
              </a:rPr>
              <a:t> </a:t>
            </a:r>
            <a:r>
              <a:rPr lang="en-GB" dirty="0" err="1" smtClean="0">
                <a:latin typeface="Arial" pitchFamily="34" charset="0"/>
                <a:cs typeface="Arial" pitchFamily="34" charset="0"/>
              </a:rPr>
              <a:t>Iancu</a:t>
            </a:r>
            <a:endParaRPr lang="en-US" dirty="0" smtClean="0">
              <a:latin typeface="Arial" pitchFamily="34" charset="0"/>
              <a:cs typeface="Arial" pitchFamily="34" charset="0"/>
            </a:endParaRPr>
          </a:p>
          <a:p>
            <a:r>
              <a:rPr lang="en-GB" dirty="0" smtClean="0">
                <a:latin typeface="Arial" pitchFamily="34" charset="0"/>
                <a:cs typeface="Arial" pitchFamily="34" charset="0"/>
              </a:rPr>
              <a:t>Student ID: 2133738</a:t>
            </a:r>
            <a:endParaRPr lang="en-US" dirty="0" smtClean="0">
              <a:latin typeface="Arial" pitchFamily="34" charset="0"/>
              <a:cs typeface="Arial" pitchFamily="34" charset="0"/>
            </a:endParaRPr>
          </a:p>
          <a:p>
            <a:endParaRPr lang="en-US" dirty="0">
              <a:latin typeface="Arial" pitchFamily="34" charset="0"/>
              <a:cs typeface="Arial" pitchFamily="34" charset="0"/>
            </a:endParaRPr>
          </a:p>
        </p:txBody>
      </p:sp>
    </p:spTree>
    <p:extLst>
      <p:ext uri="{BB962C8B-B14F-4D97-AF65-F5344CB8AC3E}">
        <p14:creationId xmlns="" xmlns:p14="http://schemas.microsoft.com/office/powerpoint/2010/main" val="607431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Table of contents </a:t>
            </a:r>
            <a:endParaRPr lang="en-GB" sz="32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r>
              <a:rPr lang="en-GB" sz="2000" dirty="0" smtClean="0">
                <a:latin typeface="Arial" pitchFamily="34" charset="0"/>
                <a:cs typeface="Arial" pitchFamily="34" charset="0"/>
              </a:rPr>
              <a:t>Slide 3: Introduction </a:t>
            </a:r>
          </a:p>
          <a:p>
            <a:pPr algn="just"/>
            <a:r>
              <a:rPr lang="en-GB" sz="2000" dirty="0" smtClean="0">
                <a:latin typeface="Arial" pitchFamily="34" charset="0"/>
                <a:cs typeface="Arial" pitchFamily="34" charset="0"/>
              </a:rPr>
              <a:t>Slide 4-5: Personal SWOT analysis </a:t>
            </a:r>
          </a:p>
          <a:p>
            <a:pPr algn="just"/>
            <a:r>
              <a:rPr lang="en-GB" sz="2000" dirty="0" smtClean="0">
                <a:latin typeface="Arial" pitchFamily="34" charset="0"/>
                <a:cs typeface="Arial" pitchFamily="34" charset="0"/>
              </a:rPr>
              <a:t>Slide 6: Time management tools</a:t>
            </a:r>
          </a:p>
          <a:p>
            <a:pPr algn="just"/>
            <a:r>
              <a:rPr lang="en-GB" sz="2000" dirty="0" smtClean="0">
                <a:latin typeface="Arial" pitchFamily="34" charset="0"/>
                <a:cs typeface="Arial" pitchFamily="34" charset="0"/>
              </a:rPr>
              <a:t>Slide 7-8: Personal Development Plan </a:t>
            </a:r>
          </a:p>
          <a:p>
            <a:pPr algn="just"/>
            <a:r>
              <a:rPr lang="en-GB" sz="2000" dirty="0" smtClean="0">
                <a:latin typeface="Arial" pitchFamily="34" charset="0"/>
                <a:cs typeface="Arial" pitchFamily="34" charset="0"/>
              </a:rPr>
              <a:t>Slide 9: Conclusion </a:t>
            </a:r>
          </a:p>
          <a:p>
            <a:pPr algn="just"/>
            <a:r>
              <a:rPr lang="en-GB" sz="2000" dirty="0" smtClean="0">
                <a:latin typeface="Arial" pitchFamily="34" charset="0"/>
                <a:cs typeface="Arial" pitchFamily="34" charset="0"/>
              </a:rPr>
              <a:t>Slide 10: Reference List </a:t>
            </a:r>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2651805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Introduction </a:t>
            </a:r>
            <a:endParaRPr lang="en-GB" sz="3200" b="1" dirty="0">
              <a:latin typeface="Arial" pitchFamily="34" charset="0"/>
              <a:cs typeface="Arial" pitchFamily="34" charset="0"/>
            </a:endParaRPr>
          </a:p>
        </p:txBody>
      </p:sp>
      <p:sp>
        <p:nvSpPr>
          <p:cNvPr id="3" name="Content Placeholder 2"/>
          <p:cNvSpPr>
            <a:spLocks noGrp="1"/>
          </p:cNvSpPr>
          <p:nvPr>
            <p:ph idx="1"/>
          </p:nvPr>
        </p:nvSpPr>
        <p:spPr>
          <a:xfrm>
            <a:off x="941567" y="2692317"/>
            <a:ext cx="10515600" cy="4351338"/>
          </a:xfrm>
        </p:spPr>
        <p:txBody>
          <a:bodyPr>
            <a:normAutofit/>
          </a:bodyPr>
          <a:lstStyle/>
          <a:p>
            <a:pPr marL="0" indent="0" algn="just">
              <a:buNone/>
            </a:pPr>
            <a:r>
              <a:rPr lang="en-GB" sz="2000" dirty="0">
                <a:latin typeface="Arial" pitchFamily="34" charset="0"/>
                <a:cs typeface="Arial" pitchFamily="34" charset="0"/>
              </a:rPr>
              <a:t>Academic skill is essential for learners as it allows developing a career in the area of </a:t>
            </a:r>
            <a:r>
              <a:rPr lang="en-GB" sz="2000" dirty="0" smtClean="0">
                <a:latin typeface="Arial" pitchFamily="34" charset="0"/>
                <a:cs typeface="Arial" pitchFamily="34" charset="0"/>
              </a:rPr>
              <a:t>desire. The </a:t>
            </a:r>
            <a:r>
              <a:rPr lang="en-GB" sz="2000" dirty="0">
                <a:latin typeface="Arial" pitchFamily="34" charset="0"/>
                <a:cs typeface="Arial" pitchFamily="34" charset="0"/>
              </a:rPr>
              <a:t>presentation will show the importance of employability skills as well as academic skill for the student within the competitive world of education. SWOT analysis and PDP will demonstrate the development of the learner to generate better performance. The use of time management skills will be shown in the presentation to generate better knowledge on the specific area of practice. The learner has the desire of gaining a job in catering services that requires few skills for the development process. </a:t>
            </a:r>
            <a:endParaRPr lang="en-AU" sz="2000" dirty="0">
              <a:latin typeface="Arial" pitchFamily="34" charset="0"/>
              <a:cs typeface="Arial" pitchFamily="34" charset="0"/>
            </a:endParaRPr>
          </a:p>
          <a:p>
            <a:pPr algn="just"/>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289862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Personal SWOT analysis </a:t>
            </a:r>
            <a:endParaRPr lang="en-GB" sz="3200" b="1" dirty="0">
              <a:latin typeface="Arial" pitchFamily="34" charset="0"/>
              <a:cs typeface="Arial" pitchFamily="34" charset="0"/>
            </a:endParaRPr>
          </a:p>
        </p:txBody>
      </p:sp>
      <p:graphicFrame>
        <p:nvGraphicFramePr>
          <p:cNvPr id="4" name="Table 3"/>
          <p:cNvGraphicFramePr>
            <a:graphicFrameLocks noGrp="1"/>
          </p:cNvGraphicFramePr>
          <p:nvPr>
            <p:extLst>
              <p:ext uri="{D42A27DB-BD31-4B8C-83A1-F6EECF244321}">
                <p14:modId xmlns="" xmlns:p14="http://schemas.microsoft.com/office/powerpoint/2010/main" val="2921131077"/>
              </p:ext>
            </p:extLst>
          </p:nvPr>
        </p:nvGraphicFramePr>
        <p:xfrm>
          <a:off x="1339515" y="1762619"/>
          <a:ext cx="9641306" cy="4663440"/>
        </p:xfrm>
        <a:graphic>
          <a:graphicData uri="http://schemas.openxmlformats.org/drawingml/2006/table">
            <a:tbl>
              <a:tblPr firstRow="1" firstCol="1" bandRow="1"/>
              <a:tblGrid>
                <a:gridCol w="4820653"/>
                <a:gridCol w="4820653"/>
              </a:tblGrid>
              <a:tr h="150046">
                <a:tc gridSpan="2">
                  <a:txBody>
                    <a:bodyPr/>
                    <a:lstStyle/>
                    <a:p>
                      <a:pPr marL="0" marR="0" algn="ctr">
                        <a:lnSpc>
                          <a:spcPct val="150000"/>
                        </a:lnSpc>
                        <a:spcBef>
                          <a:spcPts val="0"/>
                        </a:spcBef>
                        <a:spcAft>
                          <a:spcPts val="0"/>
                        </a:spcAft>
                      </a:pPr>
                      <a:r>
                        <a:rPr lang="en-GB" sz="12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Personal SWOT</a:t>
                      </a:r>
                      <a:endParaRPr lang="en-AU"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7512" marR="375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r>
              <a:tr h="150046">
                <a:tc>
                  <a:txBody>
                    <a:bodyPr/>
                    <a:lstStyle/>
                    <a:p>
                      <a:pPr marL="0" marR="0" algn="ctr">
                        <a:lnSpc>
                          <a:spcPct val="150000"/>
                        </a:lnSpc>
                        <a:spcBef>
                          <a:spcPts val="0"/>
                        </a:spcBef>
                        <a:spcAft>
                          <a:spcPts val="0"/>
                        </a:spcAft>
                      </a:pPr>
                      <a:r>
                        <a:rPr lang="en-GB" sz="12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Strengths</a:t>
                      </a:r>
                      <a:endParaRPr lang="en-AU"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7512" marR="375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2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Weaknesses</a:t>
                      </a:r>
                      <a:endParaRPr lang="en-AU"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7512" marR="375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051246">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 management skill is one of the core </a:t>
                      </a:r>
                      <a:r>
                        <a:rPr lang="en-GB" sz="12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strength</a:t>
                      </a:r>
                      <a:r>
                        <a:rPr lang="en-GB"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of the learner and it helps to develop better career opportunity in the market. It refers to making the work organised and completing the work on time (Wang, 2019). I have a strength in time management skills as I finish the tasks on time gaining the opportunity to grow in the future aspects. Similarly, it will provide the opportunity to create better performance in the educational world.</a:t>
                      </a:r>
                      <a:endParaRPr lang="en-AU"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Organising skill is another skill that I can consider my </a:t>
                      </a:r>
                      <a:r>
                        <a:rPr lang="en-GB" sz="12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strength</a:t>
                      </a:r>
                      <a:r>
                        <a:rPr lang="en-GB"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on. It allows me to develop a timely routine and maintain the overall study materials intact for the development of knowledge. Organ siting study can generate opportunities for the learner as it allows making learning effective (Cottrell, 2010). I have a good organising skills that will help to generate a higher performance in the competitive world of education. Thus, I consider it as one of my key skills that helps to develop the opportunity to grow in the market.     </a:t>
                      </a:r>
                      <a:endParaRPr lang="en-AU" sz="12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7512" marR="375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Public speaking skill is one of the factors that I fear, as it requires high communication skill as well. Communication is the key to success in companies as it allows developing the relation (</a:t>
                      </a:r>
                      <a:r>
                        <a:rPr lang="en-GB" sz="12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Doorley</a:t>
                      </a:r>
                      <a:r>
                        <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and Garcia, 2020). I will have to develop communication skills to achieve the desired job within the educational institutes. I have to develop my public speaking skill as it makes me </a:t>
                      </a:r>
                      <a:r>
                        <a:rPr lang="en-GB" sz="12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nervous</a:t>
                      </a:r>
                      <a:r>
                        <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about making the work as per the requirement. I will try to improve my communication skill to generate a better outcome in future career development aspects.</a:t>
                      </a:r>
                      <a:endParaRPr lang="en-AU"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Presentation skill is equally essential for the learner in the educational institute and it can generate performance as well as </a:t>
                      </a:r>
                      <a:r>
                        <a:rPr lang="en-GB" sz="12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negative aspect </a:t>
                      </a:r>
                      <a:r>
                        <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for the student. I have poor presentation skills and it can hamper the overall performance within the group work as well. Presentation skill provides an opportunity for the career development aspect of the learner (</a:t>
                      </a:r>
                      <a:r>
                        <a:rPr lang="en-GB" sz="12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Stehle</a:t>
                      </a:r>
                      <a:r>
                        <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and Peters-Burton, 2019). I want to enter the caterer work field in the future context  </a:t>
                      </a:r>
                      <a:endParaRPr lang="en-AU"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7512" marR="375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 xmlns:p14="http://schemas.microsoft.com/office/powerpoint/2010/main" val="2019676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Contd…</a:t>
            </a:r>
            <a:endParaRPr lang="en-GB" sz="3200" b="1" dirty="0">
              <a:latin typeface="Arial" pitchFamily="34" charset="0"/>
              <a:cs typeface="Arial" pitchFamily="34" charset="0"/>
            </a:endParaRPr>
          </a:p>
        </p:txBody>
      </p:sp>
      <p:graphicFrame>
        <p:nvGraphicFramePr>
          <p:cNvPr id="4" name="Table 3"/>
          <p:cNvGraphicFramePr>
            <a:graphicFrameLocks noGrp="1"/>
          </p:cNvGraphicFramePr>
          <p:nvPr>
            <p:extLst>
              <p:ext uri="{D42A27DB-BD31-4B8C-83A1-F6EECF244321}">
                <p14:modId xmlns="" xmlns:p14="http://schemas.microsoft.com/office/powerpoint/2010/main" val="1831388222"/>
              </p:ext>
            </p:extLst>
          </p:nvPr>
        </p:nvGraphicFramePr>
        <p:xfrm>
          <a:off x="497304" y="1552908"/>
          <a:ext cx="11149264" cy="5211973"/>
        </p:xfrm>
        <a:graphic>
          <a:graphicData uri="http://schemas.openxmlformats.org/drawingml/2006/table">
            <a:tbl>
              <a:tblPr firstRow="1" firstCol="1" bandRow="1"/>
              <a:tblGrid>
                <a:gridCol w="5574632"/>
                <a:gridCol w="5574632"/>
              </a:tblGrid>
              <a:tr h="242311">
                <a:tc>
                  <a:txBody>
                    <a:bodyPr/>
                    <a:lstStyle/>
                    <a:p>
                      <a:pPr marL="0" marR="0" algn="ctr">
                        <a:lnSpc>
                          <a:spcPct val="150000"/>
                        </a:lnSpc>
                        <a:spcBef>
                          <a:spcPts val="0"/>
                        </a:spcBef>
                        <a:spcAft>
                          <a:spcPts val="0"/>
                        </a:spcAft>
                      </a:pPr>
                      <a:r>
                        <a:rPr lang="en-GB" sz="16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Opportunities</a:t>
                      </a:r>
                      <a:endParaRPr lang="en-AU"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1802" marR="51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Threats</a:t>
                      </a:r>
                      <a:endParaRPr lang="en-AU"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1802" marR="51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46213">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Increasing the opportunity for the learner is one of the main motives for the teacher. I will gain the </a:t>
                      </a:r>
                      <a:r>
                        <a:rPr lang="en-GB" sz="16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opportunity</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to make the work on time in the future aspects. Time management skills show that the learner can develop better performance (Adams and Blair, 2019). I have good time management skill that is required for becoming a better caterer in the near future</a:t>
                      </a:r>
                      <a:endParaRPr lang="en-AU"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Opportunit</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ies for the learner can be generated with the help of making the work as per the requirement of career development. I make a strategy and organise the study to generate a better performance in the competitive world of learning. Improving the factors that are required to gain overall performance is one of the main factors for the learner to achieve.   </a:t>
                      </a:r>
                      <a:endParaRPr lang="en-AU"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1802" marR="51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Lower communication skills can trigger lower public speaking skills and it will generate </a:t>
                      </a:r>
                      <a:r>
                        <a:rPr lang="en-GB" sz="16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negative opportunities </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for the learner. It has been identified that I will have to improve my public speaking skill to generate a higher opportunity and avoid threats. </a:t>
                      </a:r>
                      <a:endParaRPr lang="en-AU"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Poor presentation skill </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is one of the threats to the caterer, as they will develop a negative impact on the career opportunity. I will use the personal development plan to create better presentation skills in the market.</a:t>
                      </a:r>
                      <a:endParaRPr lang="en-AU"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1802" marR="51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 xmlns:p14="http://schemas.microsoft.com/office/powerpoint/2010/main" val="1973936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Time Management Tool </a:t>
            </a:r>
            <a:endParaRPr lang="en-GB" sz="3200" b="1" dirty="0">
              <a:latin typeface="Arial" pitchFamily="34" charset="0"/>
              <a:cs typeface="Arial" pitchFamily="34" charset="0"/>
            </a:endParaRPr>
          </a:p>
        </p:txBody>
      </p:sp>
      <p:sp>
        <p:nvSpPr>
          <p:cNvPr id="3" name="Content Placeholder 2"/>
          <p:cNvSpPr>
            <a:spLocks noGrp="1"/>
          </p:cNvSpPr>
          <p:nvPr>
            <p:ph idx="1"/>
          </p:nvPr>
        </p:nvSpPr>
        <p:spPr>
          <a:xfrm>
            <a:off x="838200" y="1825625"/>
            <a:ext cx="6116053" cy="4920080"/>
          </a:xfrm>
        </p:spPr>
        <p:txBody>
          <a:bodyPr>
            <a:normAutofit lnSpcReduction="10000"/>
          </a:bodyPr>
          <a:lstStyle/>
          <a:p>
            <a:pPr algn="just"/>
            <a:r>
              <a:rPr lang="en-GB" sz="2000" dirty="0">
                <a:latin typeface="Arial" pitchFamily="34" charset="0"/>
                <a:cs typeface="Arial" pitchFamily="34" charset="0"/>
              </a:rPr>
              <a:t>Eisenhower Matrix is a framework or a time management tool that allows the learners to determine the urgency of the task and make the work as required </a:t>
            </a:r>
            <a:endParaRPr lang="en-AU" sz="2000" dirty="0">
              <a:latin typeface="Arial" pitchFamily="34" charset="0"/>
              <a:cs typeface="Arial" pitchFamily="34" charset="0"/>
            </a:endParaRPr>
          </a:p>
          <a:p>
            <a:pPr algn="just"/>
            <a:r>
              <a:rPr lang="en-GB" sz="2000" dirty="0">
                <a:latin typeface="Arial" pitchFamily="34" charset="0"/>
                <a:cs typeface="Arial" pitchFamily="34" charset="0"/>
              </a:rPr>
              <a:t>Decide: Scheduling a proper time for assessing a particular work is essential for the learner as it shows urgency</a:t>
            </a:r>
            <a:endParaRPr lang="en-AU" sz="2000" dirty="0">
              <a:latin typeface="Arial" pitchFamily="34" charset="0"/>
              <a:cs typeface="Arial" pitchFamily="34" charset="0"/>
            </a:endParaRPr>
          </a:p>
          <a:p>
            <a:pPr algn="just"/>
            <a:r>
              <a:rPr lang="en-GB" sz="2000" dirty="0">
                <a:latin typeface="Arial" pitchFamily="34" charset="0"/>
                <a:cs typeface="Arial" pitchFamily="34" charset="0"/>
              </a:rPr>
              <a:t>Do: Urgent work is to be prioritised by the learner and completed before the deadline to generate an effective approach to the </a:t>
            </a:r>
            <a:r>
              <a:rPr lang="en-GB" sz="2000" dirty="0" err="1">
                <a:latin typeface="Arial" pitchFamily="34" charset="0"/>
                <a:cs typeface="Arial" pitchFamily="34" charset="0"/>
              </a:rPr>
              <a:t>workpiece</a:t>
            </a:r>
            <a:endParaRPr lang="en-AU" sz="2000" dirty="0">
              <a:latin typeface="Arial" pitchFamily="34" charset="0"/>
              <a:cs typeface="Arial" pitchFamily="34" charset="0"/>
            </a:endParaRPr>
          </a:p>
          <a:p>
            <a:pPr algn="just"/>
            <a:r>
              <a:rPr lang="en-GB" sz="2000" dirty="0">
                <a:latin typeface="Arial" pitchFamily="34" charset="0"/>
                <a:cs typeface="Arial" pitchFamily="34" charset="0"/>
              </a:rPr>
              <a:t>Delegate: Improving time management skills can generate future opportunities in the career aspect</a:t>
            </a:r>
            <a:endParaRPr lang="en-AU" sz="2000" dirty="0">
              <a:latin typeface="Arial" pitchFamily="34" charset="0"/>
              <a:cs typeface="Arial" pitchFamily="34" charset="0"/>
            </a:endParaRPr>
          </a:p>
          <a:p>
            <a:pPr algn="just"/>
            <a:r>
              <a:rPr lang="en-GB" sz="2000" dirty="0">
                <a:latin typeface="Arial" pitchFamily="34" charset="0"/>
                <a:cs typeface="Arial" pitchFamily="34" charset="0"/>
              </a:rPr>
              <a:t>Delete: Assessing the work is essential however; a work that has a long deadline can be erased for a certain time, as the work that has a close deadline is a higher priority. </a:t>
            </a:r>
            <a:endParaRPr lang="en-AU" sz="2000" dirty="0">
              <a:latin typeface="Arial" pitchFamily="34" charset="0"/>
              <a:cs typeface="Arial" pitchFamily="34" charset="0"/>
            </a:endParaRPr>
          </a:p>
          <a:p>
            <a:pPr algn="just"/>
            <a:endParaRPr lang="en-GB" sz="2000" dirty="0">
              <a:latin typeface="Arial" pitchFamily="34" charset="0"/>
              <a:cs typeface="Arial" pitchFamily="34" charset="0"/>
            </a:endParaRPr>
          </a:p>
        </p:txBody>
      </p:sp>
      <p:pic>
        <p:nvPicPr>
          <p:cNvPr id="4" name="Picture 3"/>
          <p:cNvPicPr/>
          <p:nvPr/>
        </p:nvPicPr>
        <p:blipFill>
          <a:blip r:embed="rId3" cstate="print"/>
          <a:stretch>
            <a:fillRect/>
          </a:stretch>
        </p:blipFill>
        <p:spPr>
          <a:xfrm>
            <a:off x="7459178" y="2766026"/>
            <a:ext cx="3337560" cy="24168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2942957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Personal Development Plan </a:t>
            </a:r>
            <a:endParaRPr lang="en-GB" sz="3200" b="1" dirty="0">
              <a:latin typeface="Arial" pitchFamily="34" charset="0"/>
              <a:cs typeface="Arial" pitchFamily="34" charset="0"/>
            </a:endParaRPr>
          </a:p>
        </p:txBody>
      </p:sp>
      <p:graphicFrame>
        <p:nvGraphicFramePr>
          <p:cNvPr id="6" name="Table 5"/>
          <p:cNvGraphicFramePr>
            <a:graphicFrameLocks noGrp="1"/>
          </p:cNvGraphicFramePr>
          <p:nvPr>
            <p:extLst>
              <p:ext uri="{D42A27DB-BD31-4B8C-83A1-F6EECF244321}">
                <p14:modId xmlns="" xmlns:p14="http://schemas.microsoft.com/office/powerpoint/2010/main" val="760589401"/>
              </p:ext>
            </p:extLst>
          </p:nvPr>
        </p:nvGraphicFramePr>
        <p:xfrm>
          <a:off x="344904" y="1825625"/>
          <a:ext cx="11237496" cy="4981664"/>
        </p:xfrm>
        <a:graphic>
          <a:graphicData uri="http://schemas.openxmlformats.org/drawingml/2006/table">
            <a:tbl>
              <a:tblPr firstRow="1" firstCol="1" bandRow="1"/>
              <a:tblGrid>
                <a:gridCol w="2808776"/>
                <a:gridCol w="2808776"/>
                <a:gridCol w="2809972"/>
                <a:gridCol w="2809972"/>
              </a:tblGrid>
              <a:tr h="57128">
                <a:tc>
                  <a:txBody>
                    <a:bodyPr/>
                    <a:lstStyle/>
                    <a:p>
                      <a:pPr marL="0" marR="0" algn="ctr">
                        <a:lnSpc>
                          <a:spcPct val="150000"/>
                        </a:lnSpc>
                        <a:spcBef>
                          <a:spcPts val="0"/>
                        </a:spcBef>
                        <a:spcAft>
                          <a:spcPts val="0"/>
                        </a:spcAft>
                      </a:pPr>
                      <a:r>
                        <a:rPr lang="en-GB" sz="8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Skills</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Process</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Progress</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b="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Timeframe</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99595">
                <a:tc>
                  <a:txBody>
                    <a:bodyPr/>
                    <a:lstStyle/>
                    <a:p>
                      <a:pPr marL="0" marR="0" algn="just">
                        <a:lnSpc>
                          <a:spcPct val="150000"/>
                        </a:lnSpc>
                        <a:spcBef>
                          <a:spcPts val="0"/>
                        </a:spcBef>
                        <a:spcAft>
                          <a:spcPts val="0"/>
                        </a:spcAft>
                      </a:pPr>
                      <a:r>
                        <a:rPr lang="en-GB" sz="8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Presentation skills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Presentation skill is essential for the learner as it allows for developing the work in a well-structured manner. I have poor presentation skills and I will develop the skill with the help of learning from reliable sources that are available on the internet. It has been identified, that I can learn the key aspects to develop the opportunity of making a better approach to the presentation skill. I will increase the practice and make mock practices to generate the skill and make the career development in the catering field.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It is expected that the learner can achieve higher performance with the help of learning through online sources. I will use the internet and I can expect to make the presentation as per the needs to grow as a caterer in the competitive world. I will develop the skill and make use of the skill to achieve the goal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Within a timeframe of 6 months, I will be able to make the presentation as per the requirements and demands</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85338">
                <a:tc>
                  <a:txBody>
                    <a:bodyPr/>
                    <a:lstStyle/>
                    <a:p>
                      <a:pPr marL="0" marR="0" algn="just">
                        <a:lnSpc>
                          <a:spcPct val="150000"/>
                        </a:lnSpc>
                        <a:spcBef>
                          <a:spcPts val="0"/>
                        </a:spcBef>
                        <a:spcAft>
                          <a:spcPts val="0"/>
                        </a:spcAft>
                      </a:pPr>
                      <a:r>
                        <a:rPr lang="en-GB" sz="8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Public speaking skills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Public speaking skill allows the learner to generate the opportunity to gain a higher outcome in the career aspects. I will learn to make public speaking a habit that will create opportunities and identify career growth. Implementation of the skill that will boost my opportunity for me in the contemporary world is necessary to develop. I will make use of the skills that are already better according to my opinion to mitigate the skills that are weak currently as per the SWOT analysis. </a:t>
                      </a:r>
                      <a:endParaRPr lang="en-AU"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 can expect that within a timespan and practice, I will be generating results and conducting effective public speaking. Reducing nervousness in front of people will be a sign that my skill is improving as per the requirement. Therefore, it is an essential factor for me to develop the work as per the career requirements.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Within the time span of 12 months, I will be able to develop the public speaking skill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13851">
                <a:tc>
                  <a:txBody>
                    <a:bodyPr/>
                    <a:lstStyle/>
                    <a:p>
                      <a:pPr marL="0" marR="0" algn="just">
                        <a:lnSpc>
                          <a:spcPct val="150000"/>
                        </a:lnSpc>
                        <a:spcBef>
                          <a:spcPts val="0"/>
                        </a:spcBef>
                        <a:spcAft>
                          <a:spcPts val="0"/>
                        </a:spcAft>
                      </a:pPr>
                      <a:r>
                        <a:rPr lang="en-GB" sz="8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 management skill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 management skill is an essential need for the learner as it allows presenting the work on time and making an effective </a:t>
                      </a:r>
                      <a:r>
                        <a:rPr lang="en-GB" sz="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workpiece</a:t>
                      </a:r>
                      <a:r>
                        <a:rPr lang="en-GB"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as well in the learning area. I will develop timely plans to make the work as per the requirement of the caterer services. It can be stated that I will generate knowledge on the use of time management skills to create better performance in the future aspects. Assessing the time-based challenges will be the process of practice for me for the development of the time management skill in the competitive world of education    </a:t>
                      </a:r>
                      <a:endParaRPr lang="en-AU"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It can be expected that I will develop time management skills after assessing the time-based challenges. It will be easier for me to develop the skill by measuring the factors that are affecting my skills, which is needed for a better career in the future aspects. I will create an opportunity after a certain time period as it will make the work more effective in the future. </a:t>
                      </a:r>
                      <a:endParaRPr lang="en-AU" sz="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After practising the skill for about 9 months, I will be able to solve the challenges on time. </a:t>
                      </a:r>
                      <a:endParaRPr lang="en-AU" sz="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12798" marR="127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 xmlns:p14="http://schemas.microsoft.com/office/powerpoint/2010/main" val="3877929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Contd…</a:t>
            </a:r>
            <a:endParaRPr lang="en-GB" sz="3200" b="1" dirty="0">
              <a:latin typeface="Arial" pitchFamily="34" charset="0"/>
              <a:cs typeface="Arial" pitchFamily="34" charset="0"/>
            </a:endParaRPr>
          </a:p>
        </p:txBody>
      </p:sp>
      <p:graphicFrame>
        <p:nvGraphicFramePr>
          <p:cNvPr id="4" name="Table 3"/>
          <p:cNvGraphicFramePr>
            <a:graphicFrameLocks noGrp="1"/>
          </p:cNvGraphicFramePr>
          <p:nvPr>
            <p:extLst>
              <p:ext uri="{D42A27DB-BD31-4B8C-83A1-F6EECF244321}">
                <p14:modId xmlns="" xmlns:p14="http://schemas.microsoft.com/office/powerpoint/2010/main" val="1761281201"/>
              </p:ext>
            </p:extLst>
          </p:nvPr>
        </p:nvGraphicFramePr>
        <p:xfrm>
          <a:off x="838200" y="1658144"/>
          <a:ext cx="10880558" cy="5111624"/>
        </p:xfrm>
        <a:graphic>
          <a:graphicData uri="http://schemas.openxmlformats.org/drawingml/2006/table">
            <a:tbl>
              <a:tblPr firstRow="1" firstCol="1" bandRow="1"/>
              <a:tblGrid>
                <a:gridCol w="2719558"/>
                <a:gridCol w="2719558"/>
                <a:gridCol w="2720721"/>
                <a:gridCol w="2720721"/>
              </a:tblGrid>
              <a:tr h="3145615">
                <a:tc>
                  <a:txBody>
                    <a:bodyPr/>
                    <a:lstStyle/>
                    <a:p>
                      <a:pPr marL="0" marR="0" algn="just">
                        <a:lnSpc>
                          <a:spcPct val="150000"/>
                        </a:lnSpc>
                        <a:spcBef>
                          <a:spcPts val="0"/>
                        </a:spcBef>
                        <a:spcAft>
                          <a:spcPts val="0"/>
                        </a:spcAft>
                      </a:pPr>
                      <a:r>
                        <a:rPr lang="en-GB" sz="11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Team working skill </a:t>
                      </a:r>
                      <a:endParaRPr lang="en-AU"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Team working skills can generate a better purpose for the caterer as it allows for maintaining the team and creating opportunities in the near future. I will make small teams for the development of the overall work; It is easier with the help of creating a better opportunity in the future aspects. I can make the team and create a better performance in the educational area with the help of developing work as per the requirement of the growth in the career aspects.  </a:t>
                      </a:r>
                      <a:endParaRPr lang="en-AU"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It can be measured that the learner can make the work as per the requirement with the help of assessing a team in the performing area. I will make a small team and check my capabilities in managing a team. Increasing the number of team members at a time will allow for measuring the progress in the skill.   </a:t>
                      </a:r>
                      <a:endParaRPr lang="en-AU"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Within a timeframe of about 5 months, I will be able to manage a small team of approximately 9-10 people in the caterer field </a:t>
                      </a:r>
                      <a:endParaRPr lang="en-AU"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66009">
                <a:tc>
                  <a:txBody>
                    <a:bodyPr/>
                    <a:lstStyle/>
                    <a:p>
                      <a:pPr marL="0" marR="0" algn="just">
                        <a:lnSpc>
                          <a:spcPct val="150000"/>
                        </a:lnSpc>
                        <a:spcBef>
                          <a:spcPts val="0"/>
                        </a:spcBef>
                        <a:spcAft>
                          <a:spcPts val="0"/>
                        </a:spcAft>
                      </a:pPr>
                      <a:r>
                        <a:rPr lang="en-GB" sz="1100" b="1" i="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Paraphrasing skill </a:t>
                      </a:r>
                      <a:endParaRPr lang="en-AU"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1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Paraphrasing the work that is created by someone else is an effective skill to develop a better </a:t>
                      </a:r>
                      <a:r>
                        <a:rPr lang="en-GB" sz="11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workpiece</a:t>
                      </a:r>
                      <a:r>
                        <a:rPr lang="en-GB" sz="11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I will paraphrase the works that are already made to check the capability. It provides the benefit of reducing plagiarism in the </a:t>
                      </a:r>
                      <a:r>
                        <a:rPr lang="en-GB" sz="11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workpiece</a:t>
                      </a:r>
                      <a:r>
                        <a:rPr lang="en-GB" sz="11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and makes the work more authentic in nature.  </a:t>
                      </a:r>
                      <a:endParaRPr lang="en-AU" sz="11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After practising the paraphrasing, I will test it and I can expect that the plagiarism will be lower. It will allow me to gain academic success and achieve a job role in the caterer field. </a:t>
                      </a:r>
                      <a:endParaRPr lang="en-AU" sz="11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1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After the practice, I will be expecting to learn the skill within about 3-4 months. </a:t>
                      </a:r>
                      <a:endParaRPr lang="en-AU" sz="11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7893" marR="278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 xmlns:p14="http://schemas.microsoft.com/office/powerpoint/2010/main" val="3447437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pitchFamily="34" charset="0"/>
                <a:cs typeface="Arial" pitchFamily="34" charset="0"/>
              </a:rPr>
              <a:t>Conclusion </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marL="0" indent="0" algn="just">
              <a:buNone/>
            </a:pPr>
            <a:r>
              <a:rPr lang="en-GB" sz="2000" dirty="0">
                <a:latin typeface="Arial" pitchFamily="34" charset="0"/>
                <a:cs typeface="Arial" pitchFamily="34" charset="0"/>
              </a:rPr>
              <a:t>The presentation has concluded the importance of employability skills in the learner's academic needs. It has shown that the use of effective skills is required to gain success in the career as well as the academic context. SWOT analysis helped the learner to understand the areas that can be improved in the near future. Similarly, time management tools have provided the understanding that maintaining time generates higher outcomes. It has developed the concept that learners can generate as well as achieve the desired goals in the career aspect. I have created a personal development plan that helped in making the skills better within the university itself.  </a:t>
            </a:r>
            <a:endParaRPr lang="en-AU" sz="2000" dirty="0">
              <a:latin typeface="Arial" pitchFamily="34" charset="0"/>
              <a:cs typeface="Arial" pitchFamily="34" charset="0"/>
            </a:endParaRPr>
          </a:p>
          <a:p>
            <a:pPr marL="0" indent="0" algn="just">
              <a:buNone/>
            </a:pPr>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989774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itchFamily="34" charset="0"/>
                <a:cs typeface="Arial" pitchFamily="34" charset="0"/>
              </a:rPr>
              <a:t>Reference List </a:t>
            </a:r>
            <a:endParaRPr lang="en-GB" sz="3200" b="1"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pPr algn="just"/>
            <a:r>
              <a:rPr lang="en-GB" sz="2000" dirty="0">
                <a:latin typeface="Arial" pitchFamily="34" charset="0"/>
                <a:cs typeface="Arial" pitchFamily="34" charset="0"/>
              </a:rPr>
              <a:t>Adams, R.V. and Blair, E., 2019. Impact of time management </a:t>
            </a:r>
            <a:r>
              <a:rPr lang="en-GB" sz="2000" dirty="0" err="1">
                <a:latin typeface="Arial" pitchFamily="34" charset="0"/>
                <a:cs typeface="Arial" pitchFamily="34" charset="0"/>
              </a:rPr>
              <a:t>behaviors</a:t>
            </a:r>
            <a:r>
              <a:rPr lang="en-GB" sz="2000" dirty="0">
                <a:latin typeface="Arial" pitchFamily="34" charset="0"/>
                <a:cs typeface="Arial" pitchFamily="34" charset="0"/>
              </a:rPr>
              <a:t> on undergraduate engineering students’ performance. </a:t>
            </a:r>
            <a:r>
              <a:rPr lang="en-GB" sz="2000" i="1" dirty="0">
                <a:latin typeface="Arial" pitchFamily="34" charset="0"/>
                <a:cs typeface="Arial" pitchFamily="34" charset="0"/>
              </a:rPr>
              <a:t>Sage Open</a:t>
            </a:r>
            <a:r>
              <a:rPr lang="en-GB" sz="2000" dirty="0">
                <a:latin typeface="Arial" pitchFamily="34" charset="0"/>
                <a:cs typeface="Arial" pitchFamily="34" charset="0"/>
              </a:rPr>
              <a:t>, </a:t>
            </a:r>
            <a:r>
              <a:rPr lang="en-GB" sz="2000" i="1" dirty="0">
                <a:latin typeface="Arial" pitchFamily="34" charset="0"/>
                <a:cs typeface="Arial" pitchFamily="34" charset="0"/>
              </a:rPr>
              <a:t>9</a:t>
            </a:r>
            <a:r>
              <a:rPr lang="en-GB" sz="2000" dirty="0">
                <a:latin typeface="Arial" pitchFamily="34" charset="0"/>
                <a:cs typeface="Arial" pitchFamily="34" charset="0"/>
              </a:rPr>
              <a:t>(1), p.2158244018824506.</a:t>
            </a:r>
            <a:endParaRPr lang="en-AU" sz="2000" dirty="0">
              <a:latin typeface="Arial" pitchFamily="34" charset="0"/>
              <a:cs typeface="Arial" pitchFamily="34" charset="0"/>
            </a:endParaRPr>
          </a:p>
          <a:p>
            <a:pPr algn="just"/>
            <a:r>
              <a:rPr lang="en-GB" sz="2000" dirty="0" err="1">
                <a:latin typeface="Arial" pitchFamily="34" charset="0"/>
                <a:cs typeface="Arial" pitchFamily="34" charset="0"/>
              </a:rPr>
              <a:t>Bratterud</a:t>
            </a:r>
            <a:r>
              <a:rPr lang="en-GB" sz="2000" dirty="0">
                <a:latin typeface="Arial" pitchFamily="34" charset="0"/>
                <a:cs typeface="Arial" pitchFamily="34" charset="0"/>
              </a:rPr>
              <a:t>, H., Burgess, M., </a:t>
            </a:r>
            <a:r>
              <a:rPr lang="en-GB" sz="2000" dirty="0" err="1">
                <a:latin typeface="Arial" pitchFamily="34" charset="0"/>
                <a:cs typeface="Arial" pitchFamily="34" charset="0"/>
              </a:rPr>
              <a:t>Fasy</a:t>
            </a:r>
            <a:r>
              <a:rPr lang="en-GB" sz="2000" dirty="0">
                <a:latin typeface="Arial" pitchFamily="34" charset="0"/>
                <a:cs typeface="Arial" pitchFamily="34" charset="0"/>
              </a:rPr>
              <a:t>, B.T., </a:t>
            </a:r>
            <a:r>
              <a:rPr lang="en-GB" sz="2000" dirty="0" err="1">
                <a:latin typeface="Arial" pitchFamily="34" charset="0"/>
                <a:cs typeface="Arial" pitchFamily="34" charset="0"/>
              </a:rPr>
              <a:t>Millman</a:t>
            </a:r>
            <a:r>
              <a:rPr lang="en-GB" sz="2000" dirty="0">
                <a:latin typeface="Arial" pitchFamily="34" charset="0"/>
                <a:cs typeface="Arial" pitchFamily="34" charset="0"/>
              </a:rPr>
              <a:t>, D.L., Oster, T. and Sung, E., 2020. The sung diagram: revitalizing the Eisenhower matrix. In </a:t>
            </a:r>
            <a:r>
              <a:rPr lang="en-GB" sz="2000" i="1" dirty="0">
                <a:latin typeface="Arial" pitchFamily="34" charset="0"/>
                <a:cs typeface="Arial" pitchFamily="34" charset="0"/>
              </a:rPr>
              <a:t>Diagrammatic Representation and Inference: 11th International Conference, Diagrams 2020, Tallinn, Estonia, August 24–28, 2020, Proceedings 11</a:t>
            </a:r>
            <a:r>
              <a:rPr lang="en-GB" sz="2000" dirty="0">
                <a:latin typeface="Arial" pitchFamily="34" charset="0"/>
                <a:cs typeface="Arial" pitchFamily="34" charset="0"/>
              </a:rPr>
              <a:t> (pp. 498-502). Springer International Publishing.</a:t>
            </a:r>
            <a:endParaRPr lang="en-AU" sz="2000" dirty="0">
              <a:latin typeface="Arial" pitchFamily="34" charset="0"/>
              <a:cs typeface="Arial" pitchFamily="34" charset="0"/>
            </a:endParaRPr>
          </a:p>
          <a:p>
            <a:pPr algn="just"/>
            <a:r>
              <a:rPr lang="en-GB" sz="2000" dirty="0">
                <a:latin typeface="Arial" pitchFamily="34" charset="0"/>
                <a:cs typeface="Arial" pitchFamily="34" charset="0"/>
              </a:rPr>
              <a:t>Cottrell, S., 2010. Skills for success: The personal development planning handbook. </a:t>
            </a:r>
            <a:r>
              <a:rPr lang="en-GB" sz="2000" i="1" dirty="0">
                <a:latin typeface="Arial" pitchFamily="34" charset="0"/>
                <a:cs typeface="Arial" pitchFamily="34" charset="0"/>
              </a:rPr>
              <a:t>(No Title)</a:t>
            </a:r>
            <a:r>
              <a:rPr lang="en-GB" sz="2000" dirty="0">
                <a:latin typeface="Arial" pitchFamily="34" charset="0"/>
                <a:cs typeface="Arial" pitchFamily="34" charset="0"/>
              </a:rPr>
              <a:t>.</a:t>
            </a:r>
            <a:endParaRPr lang="en-AU" sz="2000" dirty="0">
              <a:latin typeface="Arial" pitchFamily="34" charset="0"/>
              <a:cs typeface="Arial" pitchFamily="34" charset="0"/>
            </a:endParaRPr>
          </a:p>
          <a:p>
            <a:pPr algn="just"/>
            <a:r>
              <a:rPr lang="en-GB" sz="2000" dirty="0" err="1">
                <a:latin typeface="Arial" pitchFamily="34" charset="0"/>
                <a:cs typeface="Arial" pitchFamily="34" charset="0"/>
              </a:rPr>
              <a:t>Doorley</a:t>
            </a:r>
            <a:r>
              <a:rPr lang="en-GB" sz="2000" dirty="0">
                <a:latin typeface="Arial" pitchFamily="34" charset="0"/>
                <a:cs typeface="Arial" pitchFamily="34" charset="0"/>
              </a:rPr>
              <a:t>, J. and Garcia, H.F., 2020. </a:t>
            </a:r>
            <a:r>
              <a:rPr lang="en-GB" sz="2000" i="1" dirty="0">
                <a:latin typeface="Arial" pitchFamily="34" charset="0"/>
                <a:cs typeface="Arial" pitchFamily="34" charset="0"/>
              </a:rPr>
              <a:t>Reputation management: The key to successful public relations and corporate communication</a:t>
            </a:r>
            <a:r>
              <a:rPr lang="en-GB" sz="2000" dirty="0">
                <a:latin typeface="Arial" pitchFamily="34" charset="0"/>
                <a:cs typeface="Arial" pitchFamily="34" charset="0"/>
              </a:rPr>
              <a:t>. </a:t>
            </a:r>
            <a:r>
              <a:rPr lang="en-GB" sz="2000" dirty="0" err="1">
                <a:latin typeface="Arial" pitchFamily="34" charset="0"/>
                <a:cs typeface="Arial" pitchFamily="34" charset="0"/>
              </a:rPr>
              <a:t>Routledge</a:t>
            </a:r>
            <a:r>
              <a:rPr lang="en-GB" sz="2000" dirty="0">
                <a:latin typeface="Arial" pitchFamily="34" charset="0"/>
                <a:cs typeface="Arial" pitchFamily="34" charset="0"/>
              </a:rPr>
              <a:t>.</a:t>
            </a:r>
            <a:endParaRPr lang="en-AU" sz="2000" dirty="0">
              <a:latin typeface="Arial" pitchFamily="34" charset="0"/>
              <a:cs typeface="Arial" pitchFamily="34" charset="0"/>
            </a:endParaRPr>
          </a:p>
          <a:p>
            <a:pPr algn="just"/>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428529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stretch>
            <a:fillRect/>
          </a:stretch>
        </p:blipFill>
        <p:spPr>
          <a:xfrm>
            <a:off x="2382253" y="808121"/>
            <a:ext cx="7684168" cy="51227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3836257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3726</Words>
  <PresentationFormat>Custom</PresentationFormat>
  <Paragraphs>123</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Academic and Employability skills  </vt:lpstr>
      <vt:lpstr>Table of contents </vt:lpstr>
      <vt:lpstr>Introduction </vt:lpstr>
      <vt:lpstr>Personal SWOT analysis </vt:lpstr>
      <vt:lpstr>Contd…</vt:lpstr>
      <vt:lpstr>Time Management Tool </vt:lpstr>
      <vt:lpstr>Personal Development Plan </vt:lpstr>
      <vt:lpstr>Contd…</vt:lpstr>
      <vt:lpstr>Conclusion </vt:lpstr>
      <vt:lpstr>Reference List </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2023-04-27T22:01:42Z</dcterms:created>
  <dcterms:modified xsi:type="dcterms:W3CDTF">2023-05-01T04:33:42Z</dcterms:modified>
</cp:coreProperties>
</file>