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88" r:id="rId1"/>
  </p:sldMasterIdLst>
  <p:sldIdLst>
    <p:sldId id="256" r:id="rId2"/>
    <p:sldId id="257" r:id="rId3"/>
    <p:sldId id="258" r:id="rId4"/>
    <p:sldId id="259" r:id="rId5"/>
    <p:sldId id="261" r:id="rId6"/>
    <p:sldId id="262" r:id="rId7"/>
    <p:sldId id="260"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7B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30AD15-E84D-20D2-0F09-6D0C87E6CD67}" v="3728" dt="2025-10-19T20:30:32.779"/>
    <p1510:client id="{39BD6A7C-3200-A28D-0BDA-E0BA3F558315}" v="66" dt="2025-10-19T19:04:38.351"/>
    <p1510:client id="{A69CFA80-2ECE-AFA0-A100-19175DB78C38}" v="133" dt="2025-10-18T21:07:31.5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912629" y="1371600"/>
            <a:ext cx="5935540" cy="2696866"/>
          </a:xfrm>
        </p:spPr>
        <p:txBody>
          <a:bodyPr anchor="t">
            <a:normAutofit/>
          </a:bodyPr>
          <a:lstStyle>
            <a:lvl1pPr algn="l">
              <a:defRPr sz="4000"/>
            </a:lvl1pPr>
          </a:lstStyle>
          <a:p>
            <a:r>
              <a:rPr lang="en-US"/>
              <a:t>Click to edit Master title style</a:t>
            </a:r>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912629" y="4584879"/>
            <a:ext cx="5935540" cy="1287887"/>
          </a:xfrm>
        </p:spPr>
        <p:txBody>
          <a:bodyPr anchor="b">
            <a:normAutofit/>
          </a:bodyPr>
          <a:lstStyle>
            <a:lvl1pPr marL="0" indent="0" algn="l">
              <a:lnSpc>
                <a:spcPct val="130000"/>
              </a:lnSpc>
              <a:buNone/>
              <a:defRPr sz="1800" b="1" cap="all" spc="300" baseline="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8D5D83F1-BF6E-4A98-8153-BAC9ABDE7CE3}" type="datetimeFigureOut">
              <a:rPr lang="en-US" dirty="0"/>
              <a:t>10/19/2025</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679133935"/>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BA576E92-E5C8-4FF8-B2BE-A516F6A1724E}" type="datetimeFigureOut">
              <a:rPr lang="en-US" dirty="0"/>
              <a:t>10/19/2025</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6733577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912629" y="1709738"/>
            <a:ext cx="9214884" cy="3159974"/>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912628" y="5018567"/>
            <a:ext cx="7907079" cy="1073889"/>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06DDB232-C681-46A2-B21F-2BD21E9CA134}" type="datetimeFigureOut">
              <a:rPr lang="en-US" dirty="0"/>
              <a:t>10/19/2025</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0124156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914400" y="2849526"/>
            <a:ext cx="5105400" cy="32104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172200" y="2849526"/>
            <a:ext cx="5105400" cy="32104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30ABE26E-66F9-4E5F-9E07-CA7CDB200281}" type="datetimeFigureOut">
              <a:rPr lang="en-US" dirty="0"/>
              <a:t>10/19/2025</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2113406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912628" y="1371599"/>
            <a:ext cx="10442760" cy="93975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912628" y="2311353"/>
            <a:ext cx="5084947"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912628" y="3006725"/>
            <a:ext cx="5084947"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172200" y="2311353"/>
            <a:ext cx="5183188" cy="695372"/>
          </a:xfrm>
        </p:spPr>
        <p:txBody>
          <a:bodyPr anchor="b">
            <a:normAutofit/>
          </a:bodyPr>
          <a:lstStyle>
            <a:lvl1pPr marL="0" indent="0">
              <a:buNone/>
              <a:defRPr sz="1800" b="1" cap="all" spc="300" baseline="0"/>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172200" y="3006725"/>
            <a:ext cx="5183188" cy="318293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85A1A01C-F286-49E7-998E-3D5BB613F99A}" type="datetimeFigureOut">
              <a:rPr lang="en-US" dirty="0"/>
              <a:t>10/19/2025</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506524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7CC2C0A-F771-42D9-AAB0-90C3A2B0FEAD}" type="datetimeFigureOut">
              <a:rPr lang="en-US" dirty="0"/>
              <a:t>10/19/2025</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35023146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2CA2A270-409D-4410-9649-B7481576446C}" type="datetimeFigureOut">
              <a:rPr lang="en-US" dirty="0"/>
              <a:t>10/19/2025</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26083902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5183188" y="987425"/>
            <a:ext cx="6172200"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42200AA3-798A-4433-8927-6E115914B6EF}" type="datetimeFigureOut">
              <a:rPr lang="en-US" dirty="0"/>
              <a:t>10/19/2025</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852438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912628" y="1463038"/>
            <a:ext cx="3859397" cy="1471548"/>
          </a:xfrm>
        </p:spPr>
        <p:txBody>
          <a:bodyPr anchor="t"/>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31627A0F-F1B8-49BE-A0FF-7FE16E3BDCC1}"/>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912628" y="2934586"/>
            <a:ext cx="3859397" cy="29344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36322871-0F85-43DC-99D7-CA8E7437E2EC}" type="datetimeFigureOut">
              <a:rPr lang="en-US" dirty="0"/>
              <a:t>10/19/2025</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3607905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ED9BE5A2-57A1-4629-B29D-D386573AF9F3}" type="datetimeFigureOut">
              <a:rPr lang="en-US" dirty="0"/>
              <a:t>10/19/2025</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36782844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198077" y="1401097"/>
            <a:ext cx="2155722" cy="4775865"/>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838200" y="1401097"/>
            <a:ext cx="8232058" cy="477586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A3A72485-1B57-41B4-A998-97848CC136C2}" type="datetimeFigureOut">
              <a:rPr lang="en-US" dirty="0"/>
              <a:t>10/19/2025</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dirty="0"/>
              <a:t>‹#›</a:t>
            </a:fld>
            <a:endParaRPr lang="en-US"/>
          </a:p>
        </p:txBody>
      </p:sp>
    </p:spTree>
    <p:extLst>
      <p:ext uri="{BB962C8B-B14F-4D97-AF65-F5344CB8AC3E}">
        <p14:creationId xmlns:p14="http://schemas.microsoft.com/office/powerpoint/2010/main" val="18257344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914400" y="1371601"/>
            <a:ext cx="10363200" cy="118757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914399" y="2559171"/>
            <a:ext cx="10363200" cy="338265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912628"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E857DF4D-D974-434D-9D64-40B7405DF5F0}" type="datetimeFigureOut">
              <a:rPr lang="en-US" dirty="0"/>
              <a:t>10/19/2025</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dirty="0"/>
              <a:t>‹#›</a:t>
            </a:fld>
            <a:endParaRPr lang="en-US"/>
          </a:p>
        </p:txBody>
      </p:sp>
      <p:cxnSp>
        <p:nvCxnSpPr>
          <p:cNvPr id="7" name="Straight Connector 6">
            <a:extLst>
              <a:ext uri="{FF2B5EF4-FFF2-40B4-BE49-F238E27FC236}">
                <a16:creationId xmlns:a16="http://schemas.microsoft.com/office/drawing/2014/main" id="{F209B62C-3402-4623-9A7C-AA048B56F8C3}"/>
              </a:ext>
            </a:extLst>
          </p:cNvPr>
          <p:cNvCxnSpPr>
            <a:cxnSpLocks/>
          </p:cNvCxnSpPr>
          <p:nvPr/>
        </p:nvCxnSpPr>
        <p:spPr>
          <a:xfrm>
            <a:off x="990600"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7253568"/>
      </p:ext>
    </p:extLst>
  </p:cSld>
  <p:clrMap bg1="lt1" tx1="dk1" bg2="lt2" tx2="dk2" accent1="accent1" accent2="accent2" accent3="accent3" accent4="accent4" accent5="accent5" accent6="accent6" hlink="hlink" folHlink="folHlink"/>
  <p:sldLayoutIdLst>
    <p:sldLayoutId id="2147483889" r:id="rId1"/>
    <p:sldLayoutId id="2147483890" r:id="rId2"/>
    <p:sldLayoutId id="2147483891" r:id="rId3"/>
    <p:sldLayoutId id="2147483892" r:id="rId4"/>
    <p:sldLayoutId id="2147483893" r:id="rId5"/>
    <p:sldLayoutId id="2147483894" r:id="rId6"/>
    <p:sldLayoutId id="2147483895" r:id="rId7"/>
    <p:sldLayoutId id="2147483896" r:id="rId8"/>
    <p:sldLayoutId id="2147483897" r:id="rId9"/>
    <p:sldLayoutId id="2147483898" r:id="rId10"/>
    <p:sldLayoutId id="2147483899" r:id="rId11"/>
  </p:sldLayoutIdLst>
  <p:hf hdr="0"/>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2160">
          <p15:clr>
            <a:srgbClr val="F26B43"/>
          </p15:clr>
        </p15:guide>
        <p15:guide id="4" pos="3840">
          <p15:clr>
            <a:srgbClr val="F26B43"/>
          </p15:clr>
        </p15:guide>
        <p15:guide id="5" pos="576">
          <p15:clr>
            <a:srgbClr val="F26B43"/>
          </p15:clr>
        </p15:guide>
        <p15:guide id="6" orient="horz" pos="864">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hyperlink" Target="https://engineermadhawa.blogspot.com/2016/11/inputs-for-identification-of-risks-and-opportunities.html" TargetMode="External"/><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 Id="rId4" Type="http://schemas.openxmlformats.org/officeDocument/2006/relationships/hyperlink" Target="https://groupcoaching.blogspot.com/2012/08/what-are-your-strengths-as-coach.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hyperlink" Target="https://healthcaresuccess.com/blog/case-studies-best-practices/swot.html?utm_source=" TargetMode="External"/><Relationship Id="rId2" Type="http://schemas.openxmlformats.org/officeDocument/2006/relationships/hyperlink" Target="https://www.investopedia.com/terms/s/swot.asp?utm_source=" TargetMode="Externa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2095" y="275696"/>
            <a:ext cx="6108096" cy="839410"/>
          </a:xfrm>
        </p:spPr>
        <p:txBody>
          <a:bodyPr>
            <a:normAutofit fontScale="90000"/>
          </a:bodyPr>
          <a:lstStyle/>
          <a:p>
            <a:r>
              <a:rPr lang="en-GB" sz="3200" u="sng"/>
              <a:t>Professional development with Health and Social Care</a:t>
            </a:r>
          </a:p>
        </p:txBody>
      </p:sp>
      <p:sp>
        <p:nvSpPr>
          <p:cNvPr id="3" name="Subtitle 2"/>
          <p:cNvSpPr>
            <a:spLocks noGrp="1"/>
          </p:cNvSpPr>
          <p:nvPr>
            <p:ph type="subTitle" idx="1"/>
          </p:nvPr>
        </p:nvSpPr>
        <p:spPr>
          <a:xfrm flipH="1">
            <a:off x="5297714" y="7448324"/>
            <a:ext cx="411237" cy="143857"/>
          </a:xfrm>
        </p:spPr>
        <p:txBody>
          <a:bodyPr>
            <a:normAutofit fontScale="25000" lnSpcReduction="20000"/>
          </a:bodyPr>
          <a:lstStyle/>
          <a:p>
            <a:endParaRPr lang="en-GB"/>
          </a:p>
        </p:txBody>
      </p:sp>
      <p:sp>
        <p:nvSpPr>
          <p:cNvPr id="4" name="TextBox 3">
            <a:extLst>
              <a:ext uri="{FF2B5EF4-FFF2-40B4-BE49-F238E27FC236}">
                <a16:creationId xmlns:a16="http://schemas.microsoft.com/office/drawing/2014/main" id="{69588BAB-3C2A-AD73-DCB2-8A1AAE5C321F}"/>
              </a:ext>
            </a:extLst>
          </p:cNvPr>
          <p:cNvSpPr txBox="1"/>
          <p:nvPr/>
        </p:nvSpPr>
        <p:spPr>
          <a:xfrm>
            <a:off x="203333" y="1448465"/>
            <a:ext cx="6246762" cy="830997"/>
          </a:xfrm>
          <a:prstGeom prst="rect">
            <a:avLst/>
          </a:prstGeom>
          <a:noFill/>
          <a:ln>
            <a:solidFill>
              <a:schemeClr val="bg2">
                <a:lumMod val="10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onstantia"/>
              </a:rPr>
              <a:t>Introduction </a:t>
            </a:r>
            <a:r>
              <a:rPr lang="en-GB">
                <a:latin typeface="Aptos"/>
              </a:rPr>
              <a:t>LCHS4009</a:t>
            </a:r>
          </a:p>
          <a:p>
            <a:r>
              <a:rPr lang="en-GB" sz="1600">
                <a:latin typeface="Calibri"/>
                <a:ea typeface="Calibri"/>
                <a:cs typeface="Calibri"/>
              </a:rPr>
              <a:t>Jacqueline </a:t>
            </a:r>
            <a:r>
              <a:rPr lang="en-GB" sz="1600" err="1">
                <a:latin typeface="Calibri"/>
                <a:ea typeface="Calibri"/>
                <a:cs typeface="Calibri"/>
              </a:rPr>
              <a:t>Boahemaa</a:t>
            </a:r>
            <a:r>
              <a:rPr lang="en-GB" sz="1600">
                <a:latin typeface="Calibri"/>
                <a:ea typeface="Calibri"/>
                <a:cs typeface="Calibri"/>
              </a:rPr>
              <a:t> 2423860</a:t>
            </a:r>
          </a:p>
        </p:txBody>
      </p:sp>
      <p:sp>
        <p:nvSpPr>
          <p:cNvPr id="5" name="Rectangle: Rounded Corners 4">
            <a:extLst>
              <a:ext uri="{FF2B5EF4-FFF2-40B4-BE49-F238E27FC236}">
                <a16:creationId xmlns:a16="http://schemas.microsoft.com/office/drawing/2014/main" id="{F3897DE8-11E9-453A-AA6E-7A8F9A19ACF1}"/>
              </a:ext>
            </a:extLst>
          </p:cNvPr>
          <p:cNvSpPr/>
          <p:nvPr/>
        </p:nvSpPr>
        <p:spPr>
          <a:xfrm>
            <a:off x="206827" y="2568615"/>
            <a:ext cx="6468642" cy="3072178"/>
          </a:xfrm>
          <a:custGeom>
            <a:avLst/>
            <a:gdLst>
              <a:gd name="connsiteX0" fmla="*/ 0 w 6468642"/>
              <a:gd name="connsiteY0" fmla="*/ 512040 h 3072178"/>
              <a:gd name="connsiteX1" fmla="*/ 512040 w 6468642"/>
              <a:gd name="connsiteY1" fmla="*/ 0 h 3072178"/>
              <a:gd name="connsiteX2" fmla="*/ 1165387 w 6468642"/>
              <a:gd name="connsiteY2" fmla="*/ 0 h 3072178"/>
              <a:gd name="connsiteX3" fmla="*/ 1818735 w 6468642"/>
              <a:gd name="connsiteY3" fmla="*/ 0 h 3072178"/>
              <a:gd name="connsiteX4" fmla="*/ 2363191 w 6468642"/>
              <a:gd name="connsiteY4" fmla="*/ 0 h 3072178"/>
              <a:gd name="connsiteX5" fmla="*/ 2798756 w 6468642"/>
              <a:gd name="connsiteY5" fmla="*/ 0 h 3072178"/>
              <a:gd name="connsiteX6" fmla="*/ 3397658 w 6468642"/>
              <a:gd name="connsiteY6" fmla="*/ 0 h 3072178"/>
              <a:gd name="connsiteX7" fmla="*/ 4051005 w 6468642"/>
              <a:gd name="connsiteY7" fmla="*/ 0 h 3072178"/>
              <a:gd name="connsiteX8" fmla="*/ 4649907 w 6468642"/>
              <a:gd name="connsiteY8" fmla="*/ 0 h 3072178"/>
              <a:gd name="connsiteX9" fmla="*/ 5031026 w 6468642"/>
              <a:gd name="connsiteY9" fmla="*/ 0 h 3072178"/>
              <a:gd name="connsiteX10" fmla="*/ 5412146 w 6468642"/>
              <a:gd name="connsiteY10" fmla="*/ 0 h 3072178"/>
              <a:gd name="connsiteX11" fmla="*/ 5956602 w 6468642"/>
              <a:gd name="connsiteY11" fmla="*/ 0 h 3072178"/>
              <a:gd name="connsiteX12" fmla="*/ 6468642 w 6468642"/>
              <a:gd name="connsiteY12" fmla="*/ 512040 h 3072178"/>
              <a:gd name="connsiteX13" fmla="*/ 6468642 w 6468642"/>
              <a:gd name="connsiteY13" fmla="*/ 1044545 h 3072178"/>
              <a:gd name="connsiteX14" fmla="*/ 6468642 w 6468642"/>
              <a:gd name="connsiteY14" fmla="*/ 1597532 h 3072178"/>
              <a:gd name="connsiteX15" fmla="*/ 6468642 w 6468642"/>
              <a:gd name="connsiteY15" fmla="*/ 2109556 h 3072178"/>
              <a:gd name="connsiteX16" fmla="*/ 6468642 w 6468642"/>
              <a:gd name="connsiteY16" fmla="*/ 2560138 h 3072178"/>
              <a:gd name="connsiteX17" fmla="*/ 5956602 w 6468642"/>
              <a:gd name="connsiteY17" fmla="*/ 3072178 h 3072178"/>
              <a:gd name="connsiteX18" fmla="*/ 5412146 w 6468642"/>
              <a:gd name="connsiteY18" fmla="*/ 3072178 h 3072178"/>
              <a:gd name="connsiteX19" fmla="*/ 4813244 w 6468642"/>
              <a:gd name="connsiteY19" fmla="*/ 3072178 h 3072178"/>
              <a:gd name="connsiteX20" fmla="*/ 4214342 w 6468642"/>
              <a:gd name="connsiteY20" fmla="*/ 3072178 h 3072178"/>
              <a:gd name="connsiteX21" fmla="*/ 3778777 w 6468642"/>
              <a:gd name="connsiteY21" fmla="*/ 3072178 h 3072178"/>
              <a:gd name="connsiteX22" fmla="*/ 3125430 w 6468642"/>
              <a:gd name="connsiteY22" fmla="*/ 3072178 h 3072178"/>
              <a:gd name="connsiteX23" fmla="*/ 2472082 w 6468642"/>
              <a:gd name="connsiteY23" fmla="*/ 3072178 h 3072178"/>
              <a:gd name="connsiteX24" fmla="*/ 1873181 w 6468642"/>
              <a:gd name="connsiteY24" fmla="*/ 3072178 h 3072178"/>
              <a:gd name="connsiteX25" fmla="*/ 1219833 w 6468642"/>
              <a:gd name="connsiteY25" fmla="*/ 3072178 h 3072178"/>
              <a:gd name="connsiteX26" fmla="*/ 512040 w 6468642"/>
              <a:gd name="connsiteY26" fmla="*/ 3072178 h 3072178"/>
              <a:gd name="connsiteX27" fmla="*/ 0 w 6468642"/>
              <a:gd name="connsiteY27" fmla="*/ 2560138 h 3072178"/>
              <a:gd name="connsiteX28" fmla="*/ 0 w 6468642"/>
              <a:gd name="connsiteY28" fmla="*/ 2048114 h 3072178"/>
              <a:gd name="connsiteX29" fmla="*/ 0 w 6468642"/>
              <a:gd name="connsiteY29" fmla="*/ 1536089 h 3072178"/>
              <a:gd name="connsiteX30" fmla="*/ 0 w 6468642"/>
              <a:gd name="connsiteY30" fmla="*/ 1024065 h 3072178"/>
              <a:gd name="connsiteX31" fmla="*/ 0 w 6468642"/>
              <a:gd name="connsiteY31" fmla="*/ 512040 h 3072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6468642" h="3072178" fill="none" extrusionOk="0">
                <a:moveTo>
                  <a:pt x="0" y="512040"/>
                </a:moveTo>
                <a:cubicBezTo>
                  <a:pt x="-20170" y="211270"/>
                  <a:pt x="252454" y="17592"/>
                  <a:pt x="512040" y="0"/>
                </a:cubicBezTo>
                <a:cubicBezTo>
                  <a:pt x="657610" y="-27865"/>
                  <a:pt x="970567" y="54945"/>
                  <a:pt x="1165387" y="0"/>
                </a:cubicBezTo>
                <a:cubicBezTo>
                  <a:pt x="1360207" y="-54945"/>
                  <a:pt x="1567879" y="13551"/>
                  <a:pt x="1818735" y="0"/>
                </a:cubicBezTo>
                <a:cubicBezTo>
                  <a:pt x="2069591" y="-13551"/>
                  <a:pt x="2145555" y="64120"/>
                  <a:pt x="2363191" y="0"/>
                </a:cubicBezTo>
                <a:cubicBezTo>
                  <a:pt x="2580827" y="-64120"/>
                  <a:pt x="2703951" y="45401"/>
                  <a:pt x="2798756" y="0"/>
                </a:cubicBezTo>
                <a:cubicBezTo>
                  <a:pt x="2893562" y="-45401"/>
                  <a:pt x="3098885" y="21228"/>
                  <a:pt x="3397658" y="0"/>
                </a:cubicBezTo>
                <a:cubicBezTo>
                  <a:pt x="3696431" y="-21228"/>
                  <a:pt x="3812076" y="20840"/>
                  <a:pt x="4051005" y="0"/>
                </a:cubicBezTo>
                <a:cubicBezTo>
                  <a:pt x="4289934" y="-20840"/>
                  <a:pt x="4524641" y="26292"/>
                  <a:pt x="4649907" y="0"/>
                </a:cubicBezTo>
                <a:cubicBezTo>
                  <a:pt x="4775173" y="-26292"/>
                  <a:pt x="4893028" y="32305"/>
                  <a:pt x="5031026" y="0"/>
                </a:cubicBezTo>
                <a:cubicBezTo>
                  <a:pt x="5169024" y="-32305"/>
                  <a:pt x="5266434" y="28720"/>
                  <a:pt x="5412146" y="0"/>
                </a:cubicBezTo>
                <a:cubicBezTo>
                  <a:pt x="5557858" y="-28720"/>
                  <a:pt x="5726542" y="16212"/>
                  <a:pt x="5956602" y="0"/>
                </a:cubicBezTo>
                <a:cubicBezTo>
                  <a:pt x="6247147" y="23222"/>
                  <a:pt x="6506269" y="192092"/>
                  <a:pt x="6468642" y="512040"/>
                </a:cubicBezTo>
                <a:cubicBezTo>
                  <a:pt x="6497889" y="652690"/>
                  <a:pt x="6410193" y="790857"/>
                  <a:pt x="6468642" y="1044545"/>
                </a:cubicBezTo>
                <a:cubicBezTo>
                  <a:pt x="6527091" y="1298234"/>
                  <a:pt x="6422139" y="1374719"/>
                  <a:pt x="6468642" y="1597532"/>
                </a:cubicBezTo>
                <a:cubicBezTo>
                  <a:pt x="6515145" y="1820345"/>
                  <a:pt x="6441567" y="1995269"/>
                  <a:pt x="6468642" y="2109556"/>
                </a:cubicBezTo>
                <a:cubicBezTo>
                  <a:pt x="6495717" y="2223843"/>
                  <a:pt x="6468545" y="2427061"/>
                  <a:pt x="6468642" y="2560138"/>
                </a:cubicBezTo>
                <a:cubicBezTo>
                  <a:pt x="6437020" y="2801484"/>
                  <a:pt x="6221459" y="3068716"/>
                  <a:pt x="5956602" y="3072178"/>
                </a:cubicBezTo>
                <a:cubicBezTo>
                  <a:pt x="5781646" y="3077501"/>
                  <a:pt x="5577838" y="3062101"/>
                  <a:pt x="5412146" y="3072178"/>
                </a:cubicBezTo>
                <a:cubicBezTo>
                  <a:pt x="5246454" y="3082255"/>
                  <a:pt x="5036474" y="3067708"/>
                  <a:pt x="4813244" y="3072178"/>
                </a:cubicBezTo>
                <a:cubicBezTo>
                  <a:pt x="4590014" y="3076648"/>
                  <a:pt x="4341248" y="3066792"/>
                  <a:pt x="4214342" y="3072178"/>
                </a:cubicBezTo>
                <a:cubicBezTo>
                  <a:pt x="4087436" y="3077564"/>
                  <a:pt x="3960724" y="3024674"/>
                  <a:pt x="3778777" y="3072178"/>
                </a:cubicBezTo>
                <a:cubicBezTo>
                  <a:pt x="3596831" y="3119682"/>
                  <a:pt x="3437053" y="3003797"/>
                  <a:pt x="3125430" y="3072178"/>
                </a:cubicBezTo>
                <a:cubicBezTo>
                  <a:pt x="2813807" y="3140559"/>
                  <a:pt x="2796038" y="3043402"/>
                  <a:pt x="2472082" y="3072178"/>
                </a:cubicBezTo>
                <a:cubicBezTo>
                  <a:pt x="2148126" y="3100954"/>
                  <a:pt x="2099046" y="3003976"/>
                  <a:pt x="1873181" y="3072178"/>
                </a:cubicBezTo>
                <a:cubicBezTo>
                  <a:pt x="1647316" y="3140380"/>
                  <a:pt x="1381091" y="3059930"/>
                  <a:pt x="1219833" y="3072178"/>
                </a:cubicBezTo>
                <a:cubicBezTo>
                  <a:pt x="1058575" y="3084426"/>
                  <a:pt x="677315" y="3005350"/>
                  <a:pt x="512040" y="3072178"/>
                </a:cubicBezTo>
                <a:cubicBezTo>
                  <a:pt x="244714" y="3008077"/>
                  <a:pt x="-59482" y="2846936"/>
                  <a:pt x="0" y="2560138"/>
                </a:cubicBezTo>
                <a:cubicBezTo>
                  <a:pt x="-3999" y="2438961"/>
                  <a:pt x="56203" y="2298812"/>
                  <a:pt x="0" y="2048114"/>
                </a:cubicBezTo>
                <a:cubicBezTo>
                  <a:pt x="-56203" y="1797416"/>
                  <a:pt x="8807" y="1682424"/>
                  <a:pt x="0" y="1536089"/>
                </a:cubicBezTo>
                <a:cubicBezTo>
                  <a:pt x="-8807" y="1389755"/>
                  <a:pt x="52304" y="1184884"/>
                  <a:pt x="0" y="1024065"/>
                </a:cubicBezTo>
                <a:cubicBezTo>
                  <a:pt x="-52304" y="863246"/>
                  <a:pt x="52198" y="656716"/>
                  <a:pt x="0" y="512040"/>
                </a:cubicBezTo>
                <a:close/>
              </a:path>
              <a:path w="6468642" h="3072178" stroke="0" extrusionOk="0">
                <a:moveTo>
                  <a:pt x="0" y="512040"/>
                </a:moveTo>
                <a:cubicBezTo>
                  <a:pt x="-17966" y="172851"/>
                  <a:pt x="163114" y="5694"/>
                  <a:pt x="512040" y="0"/>
                </a:cubicBezTo>
                <a:cubicBezTo>
                  <a:pt x="671117" y="-23636"/>
                  <a:pt x="995950" y="2427"/>
                  <a:pt x="1165387" y="0"/>
                </a:cubicBezTo>
                <a:cubicBezTo>
                  <a:pt x="1334824" y="-2427"/>
                  <a:pt x="1578023" y="70174"/>
                  <a:pt x="1764289" y="0"/>
                </a:cubicBezTo>
                <a:cubicBezTo>
                  <a:pt x="1950555" y="-70174"/>
                  <a:pt x="1995773" y="8303"/>
                  <a:pt x="2145409" y="0"/>
                </a:cubicBezTo>
                <a:cubicBezTo>
                  <a:pt x="2295045" y="-8303"/>
                  <a:pt x="2424109" y="1394"/>
                  <a:pt x="2580974" y="0"/>
                </a:cubicBezTo>
                <a:cubicBezTo>
                  <a:pt x="2737839" y="-1394"/>
                  <a:pt x="2895064" y="7436"/>
                  <a:pt x="3016539" y="0"/>
                </a:cubicBezTo>
                <a:cubicBezTo>
                  <a:pt x="3138014" y="-7436"/>
                  <a:pt x="3297051" y="3200"/>
                  <a:pt x="3452103" y="0"/>
                </a:cubicBezTo>
                <a:cubicBezTo>
                  <a:pt x="3607155" y="-3200"/>
                  <a:pt x="3935527" y="9186"/>
                  <a:pt x="4105451" y="0"/>
                </a:cubicBezTo>
                <a:cubicBezTo>
                  <a:pt x="4275375" y="-9186"/>
                  <a:pt x="4512053" y="19037"/>
                  <a:pt x="4758798" y="0"/>
                </a:cubicBezTo>
                <a:cubicBezTo>
                  <a:pt x="5005543" y="-19037"/>
                  <a:pt x="5022673" y="31449"/>
                  <a:pt x="5194363" y="0"/>
                </a:cubicBezTo>
                <a:cubicBezTo>
                  <a:pt x="5366053" y="-31449"/>
                  <a:pt x="5743326" y="9289"/>
                  <a:pt x="5956602" y="0"/>
                </a:cubicBezTo>
                <a:cubicBezTo>
                  <a:pt x="6307205" y="48834"/>
                  <a:pt x="6522120" y="286224"/>
                  <a:pt x="6468642" y="512040"/>
                </a:cubicBezTo>
                <a:cubicBezTo>
                  <a:pt x="6511115" y="628563"/>
                  <a:pt x="6412325" y="903016"/>
                  <a:pt x="6468642" y="1024065"/>
                </a:cubicBezTo>
                <a:cubicBezTo>
                  <a:pt x="6524959" y="1145115"/>
                  <a:pt x="6435572" y="1411868"/>
                  <a:pt x="6468642" y="1556570"/>
                </a:cubicBezTo>
                <a:cubicBezTo>
                  <a:pt x="6501712" y="1701273"/>
                  <a:pt x="6464419" y="1843591"/>
                  <a:pt x="6468642" y="2089075"/>
                </a:cubicBezTo>
                <a:cubicBezTo>
                  <a:pt x="6472865" y="2334560"/>
                  <a:pt x="6448221" y="2439083"/>
                  <a:pt x="6468642" y="2560138"/>
                </a:cubicBezTo>
                <a:cubicBezTo>
                  <a:pt x="6415944" y="2803214"/>
                  <a:pt x="6239037" y="3151779"/>
                  <a:pt x="5956602" y="3072178"/>
                </a:cubicBezTo>
                <a:cubicBezTo>
                  <a:pt x="5852967" y="3123910"/>
                  <a:pt x="5676998" y="3017069"/>
                  <a:pt x="5466591" y="3072178"/>
                </a:cubicBezTo>
                <a:cubicBezTo>
                  <a:pt x="5256184" y="3127287"/>
                  <a:pt x="5047984" y="3016316"/>
                  <a:pt x="4922135" y="3072178"/>
                </a:cubicBezTo>
                <a:cubicBezTo>
                  <a:pt x="4796286" y="3128040"/>
                  <a:pt x="4608106" y="3060168"/>
                  <a:pt x="4432125" y="3072178"/>
                </a:cubicBezTo>
                <a:cubicBezTo>
                  <a:pt x="4256144" y="3084188"/>
                  <a:pt x="4189859" y="3027929"/>
                  <a:pt x="4051005" y="3072178"/>
                </a:cubicBezTo>
                <a:cubicBezTo>
                  <a:pt x="3912151" y="3116427"/>
                  <a:pt x="3626042" y="3011907"/>
                  <a:pt x="3506549" y="3072178"/>
                </a:cubicBezTo>
                <a:cubicBezTo>
                  <a:pt x="3387056" y="3132449"/>
                  <a:pt x="3205684" y="3057153"/>
                  <a:pt x="2962093" y="3072178"/>
                </a:cubicBezTo>
                <a:cubicBezTo>
                  <a:pt x="2718502" y="3087203"/>
                  <a:pt x="2505608" y="3031658"/>
                  <a:pt x="2363191" y="3072178"/>
                </a:cubicBezTo>
                <a:cubicBezTo>
                  <a:pt x="2220774" y="3112698"/>
                  <a:pt x="1907813" y="3006438"/>
                  <a:pt x="1709844" y="3072178"/>
                </a:cubicBezTo>
                <a:cubicBezTo>
                  <a:pt x="1511875" y="3137918"/>
                  <a:pt x="1482882" y="3044696"/>
                  <a:pt x="1274279" y="3072178"/>
                </a:cubicBezTo>
                <a:cubicBezTo>
                  <a:pt x="1065676" y="3099660"/>
                  <a:pt x="766128" y="3037903"/>
                  <a:pt x="512040" y="3072178"/>
                </a:cubicBezTo>
                <a:cubicBezTo>
                  <a:pt x="235600" y="3051942"/>
                  <a:pt x="17097" y="2851642"/>
                  <a:pt x="0" y="2560138"/>
                </a:cubicBezTo>
                <a:cubicBezTo>
                  <a:pt x="-18247" y="2376965"/>
                  <a:pt x="58795" y="2250817"/>
                  <a:pt x="0" y="2027633"/>
                </a:cubicBezTo>
                <a:cubicBezTo>
                  <a:pt x="-58795" y="1804450"/>
                  <a:pt x="35038" y="1748142"/>
                  <a:pt x="0" y="1577051"/>
                </a:cubicBezTo>
                <a:cubicBezTo>
                  <a:pt x="-35038" y="1405960"/>
                  <a:pt x="21936" y="1323103"/>
                  <a:pt x="0" y="1085507"/>
                </a:cubicBezTo>
                <a:cubicBezTo>
                  <a:pt x="-21936" y="847911"/>
                  <a:pt x="33315" y="755584"/>
                  <a:pt x="0" y="512040"/>
                </a:cubicBezTo>
                <a:close/>
              </a:path>
            </a:pathLst>
          </a:custGeom>
          <a:solidFill>
            <a:srgbClr val="002060"/>
          </a:solidFill>
          <a:ln>
            <a:solidFill>
              <a:schemeClr val="tx1"/>
            </a:solidFill>
            <a:extLst>
              <a:ext uri="{C807C97D-BFC1-408E-A445-0C87EB9F89A2}">
                <ask:lineSketchStyleProps xmlns:ask="http://schemas.microsoft.com/office/drawing/2018/sketchyshapes" sd="3499211612">
                  <a:prstGeom prst="roundRect">
                    <a:avLst/>
                  </a:prstGeom>
                  <ask:type>
                    <ask:lineSketchScribble/>
                  </ask:type>
                </ask:lineSketchStyleProps>
              </a:ext>
            </a:extLst>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In this presentation, I will be exploring the concept of a SWOT analysis, which stands for strengths, weaknesses, opportunities and Threats. A SWOT analysis is a useful tool used by individuals and organisations to assess their current position and plan for future success.   </a:t>
            </a:r>
          </a:p>
        </p:txBody>
      </p:sp>
      <p:pic>
        <p:nvPicPr>
          <p:cNvPr id="6" name="Picture 5" descr="A diagram of a swot analysis&#10;&#10;AI-generated content may be incorrect.">
            <a:extLst>
              <a:ext uri="{FF2B5EF4-FFF2-40B4-BE49-F238E27FC236}">
                <a16:creationId xmlns:a16="http://schemas.microsoft.com/office/drawing/2014/main" id="{4A05444B-DF97-4732-4F9A-25938DF3802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824107" y="1093107"/>
            <a:ext cx="3788833" cy="378883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2D4EFC6-4EBF-B27D-37FB-F918D698D465}"/>
              </a:ext>
            </a:extLst>
          </p:cNvPr>
          <p:cNvSpPr txBox="1"/>
          <p:nvPr/>
        </p:nvSpPr>
        <p:spPr>
          <a:xfrm>
            <a:off x="-1992" y="130387"/>
            <a:ext cx="442133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u="sng">
                <a:latin typeface="Rockwell"/>
              </a:rPr>
              <a:t>Strengths </a:t>
            </a:r>
          </a:p>
        </p:txBody>
      </p:sp>
      <p:sp>
        <p:nvSpPr>
          <p:cNvPr id="4" name="TextBox 3">
            <a:extLst>
              <a:ext uri="{FF2B5EF4-FFF2-40B4-BE49-F238E27FC236}">
                <a16:creationId xmlns:a16="http://schemas.microsoft.com/office/drawing/2014/main" id="{4440826C-31AE-CBC9-558B-EAEBAEABBEA0}"/>
              </a:ext>
            </a:extLst>
          </p:cNvPr>
          <p:cNvSpPr txBox="1"/>
          <p:nvPr/>
        </p:nvSpPr>
        <p:spPr>
          <a:xfrm>
            <a:off x="237332" y="885800"/>
            <a:ext cx="4641736"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t>Strengths are the positive qualities, skills or abilities that a person has. These help you stand out and perform well in Health and Social care.</a:t>
            </a:r>
          </a:p>
        </p:txBody>
      </p:sp>
      <p:sp>
        <p:nvSpPr>
          <p:cNvPr id="5" name="Rectangle: Diagonal Corners Rounded 4">
            <a:extLst>
              <a:ext uri="{FF2B5EF4-FFF2-40B4-BE49-F238E27FC236}">
                <a16:creationId xmlns:a16="http://schemas.microsoft.com/office/drawing/2014/main" id="{93E07108-424D-8D9A-7B66-B262A3FACA68}"/>
              </a:ext>
            </a:extLst>
          </p:cNvPr>
          <p:cNvSpPr/>
          <p:nvPr/>
        </p:nvSpPr>
        <p:spPr>
          <a:xfrm flipH="1">
            <a:off x="281591" y="3057929"/>
            <a:ext cx="5601463" cy="2511643"/>
          </a:xfrm>
          <a:prstGeom prst="round2Diag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latin typeface="Sagona Book"/>
              </a:rPr>
              <a:t>I would consider one  my strengths in health and social care as compassion and empathy, this refers to my ability to understand and connect with how others are feeling, This helps me provide support in a caring and respectful way</a:t>
            </a:r>
          </a:p>
        </p:txBody>
      </p:sp>
      <p:pic>
        <p:nvPicPr>
          <p:cNvPr id="6" name="Picture 5" descr="A close-up of hands holding each other&#10;&#10;AI-generated content may be incorrect.">
            <a:extLst>
              <a:ext uri="{FF2B5EF4-FFF2-40B4-BE49-F238E27FC236}">
                <a16:creationId xmlns:a16="http://schemas.microsoft.com/office/drawing/2014/main" id="{244DC819-51EF-B466-7214-632CCB69E681}"/>
              </a:ext>
            </a:extLst>
          </p:cNvPr>
          <p:cNvPicPr>
            <a:picLocks noChangeAspect="1"/>
          </p:cNvPicPr>
          <p:nvPr/>
        </p:nvPicPr>
        <p:blipFill>
          <a:blip r:embed="rId2"/>
          <a:stretch>
            <a:fillRect/>
          </a:stretch>
        </p:blipFill>
        <p:spPr>
          <a:xfrm>
            <a:off x="9516469" y="3650777"/>
            <a:ext cx="2507777" cy="2445223"/>
          </a:xfrm>
          <a:prstGeom prst="rect">
            <a:avLst/>
          </a:prstGeom>
          <a:ln>
            <a:noFill/>
          </a:ln>
          <a:effectLst>
            <a:softEdge rad="112500"/>
          </a:effectLst>
        </p:spPr>
      </p:pic>
      <p:pic>
        <p:nvPicPr>
          <p:cNvPr id="7" name="Picture 6" descr="A word cloud of words&#10;&#10;AI-generated content may be incorrect.">
            <a:extLst>
              <a:ext uri="{FF2B5EF4-FFF2-40B4-BE49-F238E27FC236}">
                <a16:creationId xmlns:a16="http://schemas.microsoft.com/office/drawing/2014/main" id="{A084C773-EAB3-ADA4-BD1B-C66C0BC44A2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6030390" y="3431057"/>
            <a:ext cx="3486295" cy="2532089"/>
          </a:xfrm>
          <a:prstGeom prst="rect">
            <a:avLst/>
          </a:prstGeom>
        </p:spPr>
      </p:pic>
      <p:sp>
        <p:nvSpPr>
          <p:cNvPr id="10" name="Cloud 9">
            <a:extLst>
              <a:ext uri="{FF2B5EF4-FFF2-40B4-BE49-F238E27FC236}">
                <a16:creationId xmlns:a16="http://schemas.microsoft.com/office/drawing/2014/main" id="{CDF63663-CDAE-03B1-CF2A-95E12240DCD0}"/>
              </a:ext>
            </a:extLst>
          </p:cNvPr>
          <p:cNvSpPr/>
          <p:nvPr/>
        </p:nvSpPr>
        <p:spPr>
          <a:xfrm>
            <a:off x="6092994" y="717208"/>
            <a:ext cx="5073721" cy="2542666"/>
          </a:xfrm>
          <a:prstGeom prst="cloud">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As part of my job as a care worker I support elderly residents with their daily task such as feeding. I spend time talking with them and listening to their stories and what they have to say.</a:t>
            </a:r>
          </a:p>
        </p:txBody>
      </p:sp>
    </p:spTree>
    <p:extLst>
      <p:ext uri="{BB962C8B-B14F-4D97-AF65-F5344CB8AC3E}">
        <p14:creationId xmlns:p14="http://schemas.microsoft.com/office/powerpoint/2010/main" val="10197496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FA127953-1870-EB45-1505-B33404AF5AE3}"/>
              </a:ext>
            </a:extLst>
          </p:cNvPr>
          <p:cNvSpPr/>
          <p:nvPr/>
        </p:nvSpPr>
        <p:spPr>
          <a:xfrm>
            <a:off x="-4437" y="-1350"/>
            <a:ext cx="12203941" cy="963719"/>
          </a:xfrm>
          <a:prstGeom prst="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739F5E2F-A510-97C8-72DC-148749256EB6}"/>
              </a:ext>
            </a:extLst>
          </p:cNvPr>
          <p:cNvSpPr txBox="1"/>
          <p:nvPr/>
        </p:nvSpPr>
        <p:spPr>
          <a:xfrm>
            <a:off x="67464" y="188545"/>
            <a:ext cx="387718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200" b="1" u="sng">
                <a:latin typeface="Lucida Sans"/>
              </a:rPr>
              <a:t>Weaknesses</a:t>
            </a:r>
          </a:p>
        </p:txBody>
      </p:sp>
      <p:sp>
        <p:nvSpPr>
          <p:cNvPr id="3" name="Rectangle: Rounded Corners 2">
            <a:extLst>
              <a:ext uri="{FF2B5EF4-FFF2-40B4-BE49-F238E27FC236}">
                <a16:creationId xmlns:a16="http://schemas.microsoft.com/office/drawing/2014/main" id="{F376B69B-783D-819B-1A5A-A008A8B477B7}"/>
              </a:ext>
            </a:extLst>
          </p:cNvPr>
          <p:cNvSpPr/>
          <p:nvPr/>
        </p:nvSpPr>
        <p:spPr>
          <a:xfrm>
            <a:off x="232497" y="1211532"/>
            <a:ext cx="3539064" cy="4869543"/>
          </a:xfrm>
          <a:prstGeom prst="roundRect">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One of my main weaknesses is </a:t>
            </a:r>
            <a:r>
              <a:rPr lang="en-GB" sz="2000" b="1"/>
              <a:t>time managements,</a:t>
            </a:r>
            <a:r>
              <a:rPr lang="en-GB" sz="2000"/>
              <a:t> as I sometimes take on too many tasks because I  want to help people when they need help. As a care worker, I always want to support the team but this makes it harder for me to balance my responsibilities</a:t>
            </a:r>
          </a:p>
        </p:txBody>
      </p:sp>
      <p:sp>
        <p:nvSpPr>
          <p:cNvPr id="4" name="Rectangle: Rounded Corners 3">
            <a:extLst>
              <a:ext uri="{FF2B5EF4-FFF2-40B4-BE49-F238E27FC236}">
                <a16:creationId xmlns:a16="http://schemas.microsoft.com/office/drawing/2014/main" id="{9C1D66ED-4588-6B61-AECE-4DE12FA75C4C}"/>
              </a:ext>
            </a:extLst>
          </p:cNvPr>
          <p:cNvSpPr/>
          <p:nvPr/>
        </p:nvSpPr>
        <p:spPr>
          <a:xfrm>
            <a:off x="7731544" y="1380864"/>
            <a:ext cx="3551159" cy="4881638"/>
          </a:xfrm>
          <a:prstGeom prst="roundRect">
            <a:avLst/>
          </a:prstGeom>
          <a:ln>
            <a:solidFill>
              <a:schemeClr val="tx2">
                <a:lumMod val="75000"/>
                <a:lumOff val="25000"/>
              </a:schemeClr>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a:t>Another weakness of mine would be struggling to balance work and personal life as long shifts, extra responsibilities and the  fact that we are understaffed has a significant impact. During periods of staff shortages, I  work additional hours to ensure the residents receive proper care.</a:t>
            </a:r>
          </a:p>
        </p:txBody>
      </p:sp>
      <p:pic>
        <p:nvPicPr>
          <p:cNvPr id="5" name="Picture 4" descr="A rope with frayed ends&#10;&#10;AI-generated content may be incorrect.">
            <a:extLst>
              <a:ext uri="{FF2B5EF4-FFF2-40B4-BE49-F238E27FC236}">
                <a16:creationId xmlns:a16="http://schemas.microsoft.com/office/drawing/2014/main" id="{F3DCCD78-F6BA-9166-3589-7BAA626236A9}"/>
              </a:ext>
            </a:extLst>
          </p:cNvPr>
          <p:cNvPicPr>
            <a:picLocks noChangeAspect="1"/>
          </p:cNvPicPr>
          <p:nvPr/>
        </p:nvPicPr>
        <p:blipFill>
          <a:blip r:embed="rId2"/>
          <a:stretch>
            <a:fillRect/>
          </a:stretch>
        </p:blipFill>
        <p:spPr>
          <a:xfrm>
            <a:off x="3942731" y="1378857"/>
            <a:ext cx="3532446" cy="2854477"/>
          </a:xfrm>
          <a:prstGeom prst="rect">
            <a:avLst/>
          </a:prstGeom>
          <a:ln>
            <a:noFill/>
          </a:ln>
          <a:effectLst>
            <a:softEdge rad="112500"/>
          </a:effectLst>
        </p:spPr>
      </p:pic>
    </p:spTree>
    <p:extLst>
      <p:ext uri="{BB962C8B-B14F-4D97-AF65-F5344CB8AC3E}">
        <p14:creationId xmlns:p14="http://schemas.microsoft.com/office/powerpoint/2010/main" val="30260822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C7897F-1589-C7D7-F559-2CFAD4FABBFF}"/>
              </a:ext>
            </a:extLst>
          </p:cNvPr>
          <p:cNvSpPr>
            <a:spLocks noGrp="1"/>
          </p:cNvSpPr>
          <p:nvPr>
            <p:ph type="dt" sz="half" idx="10"/>
          </p:nvPr>
        </p:nvSpPr>
        <p:spPr/>
        <p:txBody>
          <a:bodyPr/>
          <a:lstStyle/>
          <a:p>
            <a:fld id="{0700B80C-DB4F-4721-955D-F4EB9D1CE75D}" type="datetime1">
              <a:t>10/19/2025</a:t>
            </a:fld>
            <a:endParaRPr lang="en-US"/>
          </a:p>
        </p:txBody>
      </p:sp>
      <p:sp>
        <p:nvSpPr>
          <p:cNvPr id="3" name="Footer Placeholder 2">
            <a:extLst>
              <a:ext uri="{FF2B5EF4-FFF2-40B4-BE49-F238E27FC236}">
                <a16:creationId xmlns:a16="http://schemas.microsoft.com/office/drawing/2014/main" id="{950070F2-FFB5-23CE-6F24-D870E267405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66BFCD2-AD41-D670-C487-2321C01B68DC}"/>
              </a:ext>
            </a:extLst>
          </p:cNvPr>
          <p:cNvSpPr>
            <a:spLocks noGrp="1"/>
          </p:cNvSpPr>
          <p:nvPr>
            <p:ph type="sldNum" sz="quarter" idx="12"/>
          </p:nvPr>
        </p:nvSpPr>
        <p:spPr/>
        <p:txBody>
          <a:bodyPr/>
          <a:lstStyle/>
          <a:p>
            <a:fld id="{70C12960-6E85-460F-B6E3-5B82CB31AF3D}" type="slidenum">
              <a:rPr lang="en-US" dirty="0"/>
              <a:t>4</a:t>
            </a:fld>
            <a:endParaRPr lang="en-US"/>
          </a:p>
        </p:txBody>
      </p:sp>
      <p:sp>
        <p:nvSpPr>
          <p:cNvPr id="6" name="TextBox 5">
            <a:extLst>
              <a:ext uri="{FF2B5EF4-FFF2-40B4-BE49-F238E27FC236}">
                <a16:creationId xmlns:a16="http://schemas.microsoft.com/office/drawing/2014/main" id="{6F98C9B6-EAE0-4B82-21E8-36BB7BFDD63B}"/>
              </a:ext>
            </a:extLst>
          </p:cNvPr>
          <p:cNvSpPr txBox="1"/>
          <p:nvPr/>
        </p:nvSpPr>
        <p:spPr>
          <a:xfrm>
            <a:off x="312997" y="273483"/>
            <a:ext cx="397676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u="sng"/>
              <a:t>Opportunities</a:t>
            </a:r>
          </a:p>
        </p:txBody>
      </p:sp>
      <p:sp>
        <p:nvSpPr>
          <p:cNvPr id="5" name="Rectangle: Rounded Corners 4">
            <a:extLst>
              <a:ext uri="{FF2B5EF4-FFF2-40B4-BE49-F238E27FC236}">
                <a16:creationId xmlns:a16="http://schemas.microsoft.com/office/drawing/2014/main" id="{E901471B-3594-C8D0-7E84-A421C026E3D5}"/>
              </a:ext>
            </a:extLst>
          </p:cNvPr>
          <p:cNvSpPr/>
          <p:nvPr/>
        </p:nvSpPr>
        <p:spPr>
          <a:xfrm>
            <a:off x="317027" y="1094345"/>
            <a:ext cx="8655323" cy="5002838"/>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54CD65D5-70BD-3476-5ED4-CCDFF73EE770}"/>
              </a:ext>
            </a:extLst>
          </p:cNvPr>
          <p:cNvSpPr txBox="1"/>
          <p:nvPr/>
        </p:nvSpPr>
        <p:spPr>
          <a:xfrm>
            <a:off x="853383" y="1433683"/>
            <a:ext cx="7765784" cy="34778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solidFill>
                  <a:schemeClr val="bg1"/>
                </a:solidFill>
              </a:rPr>
              <a:t>Opportunities in health and social care can help improve the work for me and everyone who works within health and social care. One can be </a:t>
            </a:r>
            <a:r>
              <a:rPr lang="en-GB" sz="2000" b="1">
                <a:solidFill>
                  <a:schemeClr val="bg1"/>
                </a:solidFill>
              </a:rPr>
              <a:t>increased investment</a:t>
            </a:r>
            <a:r>
              <a:rPr lang="en-GB" sz="2000">
                <a:solidFill>
                  <a:schemeClr val="bg1"/>
                </a:solidFill>
              </a:rPr>
              <a:t> in healthcare services and community support programmes. This  can lead to better facilities, staff training.</a:t>
            </a:r>
          </a:p>
          <a:p>
            <a:endParaRPr lang="en-GB" sz="2000">
              <a:solidFill>
                <a:schemeClr val="bg1"/>
              </a:solidFill>
            </a:endParaRPr>
          </a:p>
          <a:p>
            <a:r>
              <a:rPr lang="en-GB" sz="2000">
                <a:solidFill>
                  <a:schemeClr val="bg1"/>
                </a:solidFill>
              </a:rPr>
              <a:t> </a:t>
            </a:r>
            <a:r>
              <a:rPr lang="en-GB" sz="2000" b="1">
                <a:solidFill>
                  <a:schemeClr val="bg1"/>
                </a:solidFill>
              </a:rPr>
              <a:t>Partnership and collaborations</a:t>
            </a:r>
            <a:r>
              <a:rPr lang="en-GB" sz="2000">
                <a:solidFill>
                  <a:schemeClr val="bg1"/>
                </a:solidFill>
              </a:rPr>
              <a:t> are also considered opportunities in SWOT. By working together organisations and professionals can combine their expertise, share resources and improve the quality of care provided by individuals.</a:t>
            </a:r>
          </a:p>
          <a:p>
            <a:r>
              <a:rPr lang="en-GB" sz="2000">
                <a:solidFill>
                  <a:schemeClr val="bg1"/>
                </a:solidFill>
              </a:rPr>
              <a:t>This creates opportunities for proffessional learning and development.</a:t>
            </a:r>
          </a:p>
        </p:txBody>
      </p:sp>
    </p:spTree>
    <p:extLst>
      <p:ext uri="{BB962C8B-B14F-4D97-AF65-F5344CB8AC3E}">
        <p14:creationId xmlns:p14="http://schemas.microsoft.com/office/powerpoint/2010/main" val="391922049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1B7EE7-25A8-2198-E258-8F599041DE6F}"/>
              </a:ext>
            </a:extLst>
          </p:cNvPr>
          <p:cNvSpPr>
            <a:spLocks noGrp="1"/>
          </p:cNvSpPr>
          <p:nvPr>
            <p:ph type="dt" sz="half" idx="10"/>
          </p:nvPr>
        </p:nvSpPr>
        <p:spPr/>
        <p:txBody>
          <a:bodyPr/>
          <a:lstStyle/>
          <a:p>
            <a:fld id="{53FB4E6E-8CC1-4A35-A735-AC7DE3FA66C8}" type="datetime1">
              <a:t>10/19/2025</a:t>
            </a:fld>
            <a:endParaRPr lang="en-US"/>
          </a:p>
        </p:txBody>
      </p:sp>
      <p:sp>
        <p:nvSpPr>
          <p:cNvPr id="3" name="Footer Placeholder 2">
            <a:extLst>
              <a:ext uri="{FF2B5EF4-FFF2-40B4-BE49-F238E27FC236}">
                <a16:creationId xmlns:a16="http://schemas.microsoft.com/office/drawing/2014/main" id="{C59427B9-CC9E-9548-F5F7-4E4AF682C5F5}"/>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E14FD1E8-E87F-BD03-9E99-34B1D8C8E7AE}"/>
              </a:ext>
            </a:extLst>
          </p:cNvPr>
          <p:cNvSpPr>
            <a:spLocks noGrp="1"/>
          </p:cNvSpPr>
          <p:nvPr>
            <p:ph type="sldNum" sz="quarter" idx="12"/>
          </p:nvPr>
        </p:nvSpPr>
        <p:spPr/>
        <p:txBody>
          <a:bodyPr/>
          <a:lstStyle/>
          <a:p>
            <a:fld id="{70C12960-6E85-460F-B6E3-5B82CB31AF3D}" type="slidenum">
              <a:rPr lang="en-US" dirty="0"/>
              <a:t>5</a:t>
            </a:fld>
            <a:endParaRPr lang="en-US"/>
          </a:p>
        </p:txBody>
      </p:sp>
      <p:sp>
        <p:nvSpPr>
          <p:cNvPr id="6" name="TextBox 5">
            <a:extLst>
              <a:ext uri="{FF2B5EF4-FFF2-40B4-BE49-F238E27FC236}">
                <a16:creationId xmlns:a16="http://schemas.microsoft.com/office/drawing/2014/main" id="{F1A47472-12B9-E28D-D626-03B6FF1FCD24}"/>
              </a:ext>
            </a:extLst>
          </p:cNvPr>
          <p:cNvSpPr txBox="1"/>
          <p:nvPr/>
        </p:nvSpPr>
        <p:spPr>
          <a:xfrm>
            <a:off x="546165" y="1877442"/>
            <a:ext cx="2884434" cy="7851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7" name="TextBox 6">
            <a:extLst>
              <a:ext uri="{FF2B5EF4-FFF2-40B4-BE49-F238E27FC236}">
                <a16:creationId xmlns:a16="http://schemas.microsoft.com/office/drawing/2014/main" id="{78860646-E620-1A38-057D-20600B53DD40}"/>
              </a:ext>
            </a:extLst>
          </p:cNvPr>
          <p:cNvSpPr txBox="1"/>
          <p:nvPr/>
        </p:nvSpPr>
        <p:spPr>
          <a:xfrm>
            <a:off x="241498" y="308018"/>
            <a:ext cx="3191652"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u="sng"/>
              <a:t>Threats</a:t>
            </a:r>
            <a:endParaRPr lang="en-GB"/>
          </a:p>
        </p:txBody>
      </p:sp>
      <p:sp>
        <p:nvSpPr>
          <p:cNvPr id="8" name="TextBox 7">
            <a:extLst>
              <a:ext uri="{FF2B5EF4-FFF2-40B4-BE49-F238E27FC236}">
                <a16:creationId xmlns:a16="http://schemas.microsoft.com/office/drawing/2014/main" id="{702A25E6-2BDC-124E-B476-63535AFF0441}"/>
              </a:ext>
            </a:extLst>
          </p:cNvPr>
          <p:cNvSpPr txBox="1"/>
          <p:nvPr/>
        </p:nvSpPr>
        <p:spPr>
          <a:xfrm>
            <a:off x="521302" y="1348344"/>
            <a:ext cx="3784318"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Threats I experience as a care worker are staff shortage and high workload.</a:t>
            </a:r>
          </a:p>
        </p:txBody>
      </p:sp>
      <p:sp>
        <p:nvSpPr>
          <p:cNvPr id="9" name="Speech Bubble: Rectangle with Corners Rounded 8">
            <a:extLst>
              <a:ext uri="{FF2B5EF4-FFF2-40B4-BE49-F238E27FC236}">
                <a16:creationId xmlns:a16="http://schemas.microsoft.com/office/drawing/2014/main" id="{CB4602D5-00E8-B36D-5354-621EE9ADC110}"/>
              </a:ext>
            </a:extLst>
          </p:cNvPr>
          <p:cNvSpPr/>
          <p:nvPr/>
        </p:nvSpPr>
        <p:spPr>
          <a:xfrm>
            <a:off x="245263" y="2641319"/>
            <a:ext cx="5000823" cy="289854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a:t>The increased staff shortage has caused a delay in treatment, longer waiting times, and difficulties in meeting care standards.</a:t>
            </a:r>
            <a:endParaRPr lang="en-US" sz="2000"/>
          </a:p>
          <a:p>
            <a:pPr algn="ctr"/>
            <a:endParaRPr lang="en-GB" sz="2000"/>
          </a:p>
          <a:p>
            <a:pPr algn="ctr"/>
            <a:r>
              <a:rPr lang="en-GB" sz="2000"/>
              <a:t> If this is not properly addressed it will damage the both staff morale and the organisations reputation, making it even harder to attract new workers.</a:t>
            </a:r>
          </a:p>
        </p:txBody>
      </p:sp>
      <p:sp>
        <p:nvSpPr>
          <p:cNvPr id="10" name="Speech Bubble: Rectangle with Corners Rounded 9">
            <a:extLst>
              <a:ext uri="{FF2B5EF4-FFF2-40B4-BE49-F238E27FC236}">
                <a16:creationId xmlns:a16="http://schemas.microsoft.com/office/drawing/2014/main" id="{664293FF-6D3E-B9D2-B722-B672E5E5C365}"/>
              </a:ext>
            </a:extLst>
          </p:cNvPr>
          <p:cNvSpPr/>
          <p:nvPr/>
        </p:nvSpPr>
        <p:spPr>
          <a:xfrm>
            <a:off x="6240983" y="2639171"/>
            <a:ext cx="4997465" cy="2895185"/>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a:t>High workload is also a signification threat, it also links with staff shortages. Many workers face increasing pressure, because of staff shortage, growing service demands and limited resources. The more overworked staff are the more likely they are going to experience poor mental health and job dissatisfaction.</a:t>
            </a:r>
          </a:p>
        </p:txBody>
      </p:sp>
    </p:spTree>
    <p:extLst>
      <p:ext uri="{BB962C8B-B14F-4D97-AF65-F5344CB8AC3E}">
        <p14:creationId xmlns:p14="http://schemas.microsoft.com/office/powerpoint/2010/main" val="10658740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71F3DF83-B4C8-0E29-1EB1-D84EF5F71D1C}"/>
              </a:ext>
            </a:extLst>
          </p:cNvPr>
          <p:cNvSpPr>
            <a:spLocks noGrp="1"/>
          </p:cNvSpPr>
          <p:nvPr>
            <p:ph type="title"/>
          </p:nvPr>
        </p:nvSpPr>
        <p:spPr>
          <a:xfrm>
            <a:off x="912628" y="7959411"/>
            <a:ext cx="1043872" cy="1704022"/>
          </a:xfrm>
        </p:spPr>
        <p:txBody>
          <a:bodyPr/>
          <a:lstStyle/>
          <a:p>
            <a:endParaRPr lang="en-US"/>
          </a:p>
        </p:txBody>
      </p:sp>
      <p:pic>
        <p:nvPicPr>
          <p:cNvPr id="6" name="Picture 5" descr="A close-up of a person holding a hand&#10;&#10;AI-generated content may be incorrect.">
            <a:extLst>
              <a:ext uri="{FF2B5EF4-FFF2-40B4-BE49-F238E27FC236}">
                <a16:creationId xmlns:a16="http://schemas.microsoft.com/office/drawing/2014/main" id="{DEEF6E41-4296-CEB2-6E2C-F89C2183958A}"/>
              </a:ext>
            </a:extLst>
          </p:cNvPr>
          <p:cNvPicPr>
            <a:picLocks noChangeAspect="1"/>
          </p:cNvPicPr>
          <p:nvPr/>
        </p:nvPicPr>
        <p:blipFill>
          <a:blip r:embed="rId2"/>
          <a:srcRect r="15463" b="-2"/>
          <a:stretch>
            <a:fillRect/>
          </a:stretch>
        </p:blipFill>
        <p:spPr>
          <a:xfrm>
            <a:off x="5183188" y="987425"/>
            <a:ext cx="6172200" cy="4873625"/>
          </a:xfrm>
          <a:prstGeom prst="rect">
            <a:avLst/>
          </a:prstGeom>
          <a:noFill/>
        </p:spPr>
      </p:pic>
      <p:sp>
        <p:nvSpPr>
          <p:cNvPr id="5" name="TextBox 4">
            <a:extLst>
              <a:ext uri="{FF2B5EF4-FFF2-40B4-BE49-F238E27FC236}">
                <a16:creationId xmlns:a16="http://schemas.microsoft.com/office/drawing/2014/main" id="{C65B7EE8-2907-5393-A99D-9996EEFF12BD}"/>
              </a:ext>
            </a:extLst>
          </p:cNvPr>
          <p:cNvSpPr txBox="1"/>
          <p:nvPr/>
        </p:nvSpPr>
        <p:spPr>
          <a:xfrm>
            <a:off x="525941" y="1365093"/>
            <a:ext cx="3859397" cy="401484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p>
            <a:pPr>
              <a:lnSpc>
                <a:spcPct val="110000"/>
              </a:lnSpc>
              <a:spcBef>
                <a:spcPts val="1000"/>
              </a:spcBef>
              <a:buSzPct val="87000"/>
            </a:pPr>
            <a:r>
              <a:rPr lang="en-US" sz="1600" kern="1200">
                <a:latin typeface="+mn-lt"/>
                <a:ea typeface="+mn-ea"/>
                <a:cs typeface="+mn-cs"/>
              </a:rPr>
              <a:t>I can use my strengths such as empathy and compassion to overcome my weaknesses. They are not just important but crucial when managing my wellbeing balancing responsibilities more effectively.</a:t>
            </a:r>
            <a:endParaRPr lang="en-US" sz="1600" kern="1200">
              <a:latin typeface="+mn-lt"/>
            </a:endParaRPr>
          </a:p>
          <a:p>
            <a:pPr>
              <a:lnSpc>
                <a:spcPct val="110000"/>
              </a:lnSpc>
              <a:spcBef>
                <a:spcPts val="1000"/>
              </a:spcBef>
              <a:buSzPct val="87000"/>
            </a:pPr>
            <a:endParaRPr lang="en-US" sz="1600" kern="1200">
              <a:latin typeface="+mn-lt"/>
            </a:endParaRPr>
          </a:p>
          <a:p>
            <a:pPr>
              <a:lnSpc>
                <a:spcPct val="110000"/>
              </a:lnSpc>
              <a:spcBef>
                <a:spcPts val="1000"/>
              </a:spcBef>
              <a:buSzPct val="87000"/>
            </a:pPr>
            <a:r>
              <a:rPr lang="en-US" sz="1600" kern="1200">
                <a:latin typeface="+mn-lt"/>
                <a:ea typeface="+mn-ea"/>
                <a:cs typeface="+mn-cs"/>
              </a:rPr>
              <a:t>By expressing compassion, I can set healthy boundaries between work, study, and personal life without feeling guilty. This reminds me that caring for myself is just as important caring for myself.</a:t>
            </a:r>
            <a:endParaRPr lang="en-US" sz="1600" kern="1200">
              <a:latin typeface="+mn-lt"/>
            </a:endParaRPr>
          </a:p>
        </p:txBody>
      </p:sp>
      <p:sp>
        <p:nvSpPr>
          <p:cNvPr id="2" name="Date Placeholder 1">
            <a:extLst>
              <a:ext uri="{FF2B5EF4-FFF2-40B4-BE49-F238E27FC236}">
                <a16:creationId xmlns:a16="http://schemas.microsoft.com/office/drawing/2014/main" id="{2EFF6894-9EB8-F30D-A5C3-7AFABB4D3042}"/>
              </a:ext>
            </a:extLst>
          </p:cNvPr>
          <p:cNvSpPr>
            <a:spLocks noGrp="1"/>
          </p:cNvSpPr>
          <p:nvPr>
            <p:ph type="dt" sz="half" idx="10"/>
          </p:nvPr>
        </p:nvSpPr>
        <p:spPr>
          <a:xfrm>
            <a:off x="912628" y="6356350"/>
            <a:ext cx="2743200" cy="365125"/>
          </a:xfrm>
        </p:spPr>
        <p:txBody>
          <a:bodyPr vert="horz" lIns="91440" tIns="45720" rIns="91440" bIns="45720" rtlCol="0" anchor="ctr">
            <a:normAutofit/>
          </a:bodyPr>
          <a:lstStyle/>
          <a:p>
            <a:pPr>
              <a:spcAft>
                <a:spcPts val="600"/>
              </a:spcAft>
            </a:pPr>
            <a:fld id="{29B4B0AA-DB4D-4085-A441-4ED944BF8DB2}" type="datetime1">
              <a:pPr>
                <a:spcAft>
                  <a:spcPts val="600"/>
                </a:spcAft>
              </a:pPr>
              <a:t>10/19/2025</a:t>
            </a:fld>
            <a:endParaRPr lang="en-US"/>
          </a:p>
        </p:txBody>
      </p:sp>
      <p:sp>
        <p:nvSpPr>
          <p:cNvPr id="3" name="Footer Placeholder 2">
            <a:extLst>
              <a:ext uri="{FF2B5EF4-FFF2-40B4-BE49-F238E27FC236}">
                <a16:creationId xmlns:a16="http://schemas.microsoft.com/office/drawing/2014/main" id="{480EC39C-8BF7-69DE-D8C5-08431F3D0A97}"/>
              </a:ext>
            </a:extLst>
          </p:cNvPr>
          <p:cNvSpPr>
            <a:spLocks noGrp="1"/>
          </p:cNvSpPr>
          <p:nvPr>
            <p:ph type="ftr" sz="quarter" idx="11"/>
          </p:nvPr>
        </p:nvSpPr>
        <p:spPr>
          <a:xfrm>
            <a:off x="6767622" y="6356350"/>
            <a:ext cx="4040373" cy="365125"/>
          </a:xfrm>
        </p:spPr>
        <p:txBody>
          <a:bodyPr vert="horz" lIns="91440" tIns="45720" rIns="91440" bIns="45720" rtlCol="0" anchor="ctr">
            <a:normAutofit/>
          </a:bodyPr>
          <a:lstStyle/>
          <a:p>
            <a:pPr>
              <a:lnSpc>
                <a:spcPct val="90000"/>
              </a:lnSpc>
              <a:spcAft>
                <a:spcPts val="600"/>
              </a:spcAft>
            </a:pPr>
            <a:r>
              <a:rPr lang="en-US" sz="700" b="1" kern="1200" cap="all" spc="300" baseline="0">
                <a:latin typeface="+mn-lt"/>
                <a:ea typeface="+mn-ea"/>
                <a:cs typeface="+mn-cs"/>
              </a:rPr>
              <a:t>
              </a:t>
            </a:r>
          </a:p>
        </p:txBody>
      </p:sp>
      <p:sp>
        <p:nvSpPr>
          <p:cNvPr id="4" name="Slide Number Placeholder 3">
            <a:extLst>
              <a:ext uri="{FF2B5EF4-FFF2-40B4-BE49-F238E27FC236}">
                <a16:creationId xmlns:a16="http://schemas.microsoft.com/office/drawing/2014/main" id="{3FC772FC-9169-CE4D-6C66-6BF2C3AF0397}"/>
              </a:ext>
            </a:extLst>
          </p:cNvPr>
          <p:cNvSpPr>
            <a:spLocks noGrp="1"/>
          </p:cNvSpPr>
          <p:nvPr>
            <p:ph type="sldNum" sz="quarter" idx="12"/>
          </p:nvPr>
        </p:nvSpPr>
        <p:spPr>
          <a:xfrm>
            <a:off x="10807995" y="6356350"/>
            <a:ext cx="723014" cy="365125"/>
          </a:xfrm>
        </p:spPr>
        <p:txBody>
          <a:bodyPr vert="horz" lIns="91440" tIns="45720" rIns="91440" bIns="45720" rtlCol="0" anchor="ctr">
            <a:normAutofit/>
          </a:bodyPr>
          <a:lstStyle/>
          <a:p>
            <a:pPr>
              <a:spcAft>
                <a:spcPts val="600"/>
              </a:spcAft>
            </a:pPr>
            <a:fld id="{70C12960-6E85-460F-B6E3-5B82CB31AF3D}" type="slidenum">
              <a:rPr lang="en-US" dirty="0"/>
              <a:pPr>
                <a:spcAft>
                  <a:spcPts val="600"/>
                </a:spcAft>
              </a:pPr>
              <a:t>6</a:t>
            </a:fld>
            <a:endParaRPr lang="en-US"/>
          </a:p>
        </p:txBody>
      </p:sp>
    </p:spTree>
    <p:extLst>
      <p:ext uri="{BB962C8B-B14F-4D97-AF65-F5344CB8AC3E}">
        <p14:creationId xmlns:p14="http://schemas.microsoft.com/office/powerpoint/2010/main" val="9729314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99A77B1-A6CB-8942-1397-B5A0A67B05C4}"/>
              </a:ext>
            </a:extLst>
          </p:cNvPr>
          <p:cNvSpPr>
            <a:spLocks noGrp="1"/>
          </p:cNvSpPr>
          <p:nvPr>
            <p:ph type="dt" sz="half" idx="10"/>
          </p:nvPr>
        </p:nvSpPr>
        <p:spPr/>
        <p:txBody>
          <a:bodyPr/>
          <a:lstStyle/>
          <a:p>
            <a:fld id="{7062718E-3F09-4B61-9624-C672D9FAAEC6}" type="datetime1">
              <a:t>10/19/2025</a:t>
            </a:fld>
            <a:endParaRPr lang="en-US"/>
          </a:p>
        </p:txBody>
      </p:sp>
      <p:sp>
        <p:nvSpPr>
          <p:cNvPr id="3" name="Footer Placeholder 2">
            <a:extLst>
              <a:ext uri="{FF2B5EF4-FFF2-40B4-BE49-F238E27FC236}">
                <a16:creationId xmlns:a16="http://schemas.microsoft.com/office/drawing/2014/main" id="{C44E98D7-0411-11D6-9277-1C7C8229048C}"/>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5AF3F42B-99E8-B83E-77D7-5726B9D7E2D2}"/>
              </a:ext>
            </a:extLst>
          </p:cNvPr>
          <p:cNvSpPr>
            <a:spLocks noGrp="1"/>
          </p:cNvSpPr>
          <p:nvPr>
            <p:ph type="sldNum" sz="quarter" idx="12"/>
          </p:nvPr>
        </p:nvSpPr>
        <p:spPr/>
        <p:txBody>
          <a:bodyPr/>
          <a:lstStyle/>
          <a:p>
            <a:fld id="{70C12960-6E85-460F-B6E3-5B82CB31AF3D}" type="slidenum">
              <a:rPr lang="en-US" dirty="0"/>
              <a:t>7</a:t>
            </a:fld>
            <a:endParaRPr lang="en-US"/>
          </a:p>
        </p:txBody>
      </p:sp>
      <p:sp>
        <p:nvSpPr>
          <p:cNvPr id="5" name="TextBox 4">
            <a:extLst>
              <a:ext uri="{FF2B5EF4-FFF2-40B4-BE49-F238E27FC236}">
                <a16:creationId xmlns:a16="http://schemas.microsoft.com/office/drawing/2014/main" id="{DC371BA2-A5A8-66CC-76E1-A688EB37A5E5}"/>
              </a:ext>
            </a:extLst>
          </p:cNvPr>
          <p:cNvSpPr txBox="1"/>
          <p:nvPr/>
        </p:nvSpPr>
        <p:spPr>
          <a:xfrm>
            <a:off x="483604" y="495741"/>
            <a:ext cx="5938175"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u="sng">
                <a:latin typeface="Calibri"/>
                <a:ea typeface="Calibri"/>
                <a:cs typeface="Calibri"/>
              </a:rPr>
              <a:t>References</a:t>
            </a:r>
          </a:p>
          <a:p>
            <a:endParaRPr lang="en-GB" sz="2800" b="1" u="sng">
              <a:latin typeface="Calibri"/>
              <a:ea typeface="Calibri"/>
              <a:cs typeface="Calibri"/>
            </a:endParaRPr>
          </a:p>
          <a:p>
            <a:endParaRPr lang="en-GB" b="1" u="sng">
              <a:latin typeface="Calibri"/>
              <a:ea typeface="Calibri"/>
              <a:cs typeface="Calibri"/>
            </a:endParaRPr>
          </a:p>
          <a:p>
            <a:r>
              <a:rPr lang="en-GB" sz="2800" baseline="30000">
                <a:latin typeface="Calibri"/>
                <a:ea typeface="+mn-lt"/>
                <a:cs typeface="+mn-lt"/>
              </a:rPr>
              <a:t>Kenton, W., 2025. </a:t>
            </a:r>
            <a:r>
              <a:rPr lang="en-GB" sz="2800" i="1" baseline="30000">
                <a:latin typeface="Calibri"/>
                <a:ea typeface="+mn-lt"/>
                <a:cs typeface="+mn-lt"/>
              </a:rPr>
              <a:t>SWOT: What Is It, How It Works, and How to Perform an Analysis</a:t>
            </a:r>
            <a:r>
              <a:rPr lang="en-GB" sz="2800" baseline="30000">
                <a:latin typeface="Calibri"/>
                <a:ea typeface="+mn-lt"/>
                <a:cs typeface="+mn-lt"/>
              </a:rPr>
              <a:t>. [online] Investopedia. Available at:</a:t>
            </a:r>
            <a:endParaRPr lang="en-GB">
              <a:latin typeface="Calibri"/>
              <a:ea typeface="+mn-lt"/>
              <a:cs typeface="+mn-lt"/>
            </a:endParaRPr>
          </a:p>
          <a:p>
            <a:r>
              <a:rPr lang="en-GB" sz="2800" baseline="30000">
                <a:ea typeface="+mn-lt"/>
                <a:cs typeface="+mn-lt"/>
                <a:hlinkClick r:id="rId2"/>
              </a:rPr>
              <a:t>https://www.investopedia.com/terms/s/swot.asp?utm_source=</a:t>
            </a:r>
            <a:r>
              <a:rPr lang="en-GB" sz="2800" baseline="30000">
                <a:ea typeface="+mn-lt"/>
                <a:cs typeface="+mn-lt"/>
              </a:rPr>
              <a:t> </a:t>
            </a:r>
            <a:r>
              <a:rPr lang="en-GB" sz="2800" baseline="30000">
                <a:latin typeface="Calibri"/>
                <a:ea typeface="+mn-lt"/>
                <a:cs typeface="+mn-lt"/>
              </a:rPr>
              <a:t>[Accessed 16 October 2025].</a:t>
            </a:r>
            <a:endParaRPr lang="en-GB">
              <a:latin typeface="Calibri"/>
              <a:ea typeface="Calibri"/>
              <a:cs typeface="Calibri"/>
            </a:endParaRPr>
          </a:p>
          <a:p>
            <a:endParaRPr lang="en-GB" sz="2800" baseline="30000">
              <a:latin typeface="Calibri"/>
              <a:ea typeface="+mn-lt"/>
              <a:cs typeface="+mn-lt"/>
            </a:endParaRPr>
          </a:p>
          <a:p>
            <a:r>
              <a:rPr lang="en-GB" sz="2800" baseline="30000">
                <a:latin typeface="Calibri"/>
                <a:ea typeface="+mn-lt"/>
                <a:cs typeface="+mn-lt"/>
              </a:rPr>
              <a:t>Gandolf, S., n.d. </a:t>
            </a:r>
            <a:r>
              <a:rPr lang="en-GB" sz="2800" i="1" baseline="30000">
                <a:latin typeface="Calibri"/>
                <a:ea typeface="+mn-lt"/>
                <a:cs typeface="+mn-lt"/>
              </a:rPr>
              <a:t>SWOT: The High-Level Self Exam that Boosts Your Bottom Line</a:t>
            </a:r>
            <a:r>
              <a:rPr lang="en-GB" sz="2800" baseline="30000">
                <a:latin typeface="Calibri"/>
                <a:ea typeface="+mn-lt"/>
                <a:cs typeface="+mn-lt"/>
              </a:rPr>
              <a:t>. [online] Healthcare Success. Available at: </a:t>
            </a:r>
            <a:r>
              <a:rPr lang="en-GB" sz="2800" baseline="30000">
                <a:ea typeface="+mn-lt"/>
                <a:cs typeface="+mn-lt"/>
                <a:hlinkClick r:id="rId3"/>
              </a:rPr>
              <a:t>https://healthcaresuccess.com/blog/case-studies-best-practices/swot.html?utm_source=</a:t>
            </a:r>
            <a:endParaRPr lang="en-GB" sz="2800" baseline="30000">
              <a:latin typeface="Calibri"/>
              <a:ea typeface="Calibri"/>
              <a:cs typeface="Calibri"/>
            </a:endParaRPr>
          </a:p>
          <a:p>
            <a:endParaRPr lang="en-GB" sz="2800" baseline="30000">
              <a:latin typeface="Grandview Display"/>
              <a:ea typeface="+mn-lt"/>
              <a:cs typeface="+mn-lt"/>
            </a:endParaRPr>
          </a:p>
          <a:p>
            <a:r>
              <a:rPr lang="en-GB" sz="2800" baseline="30000">
                <a:latin typeface="Calibri"/>
                <a:ea typeface="+mn-lt"/>
                <a:cs typeface="+mn-lt"/>
              </a:rPr>
              <a:t>[Accessed 16 October 2025]. </a:t>
            </a:r>
            <a:endParaRPr lang="en-GB" sz="2800" baseline="30000">
              <a:latin typeface="Grandview Display"/>
              <a:ea typeface="Calibri"/>
              <a:cs typeface="Calibri"/>
            </a:endParaRPr>
          </a:p>
          <a:p>
            <a:endParaRPr lang="en-GB" sz="2800" baseline="30000"/>
          </a:p>
        </p:txBody>
      </p:sp>
    </p:spTree>
    <p:extLst>
      <p:ext uri="{BB962C8B-B14F-4D97-AF65-F5344CB8AC3E}">
        <p14:creationId xmlns:p14="http://schemas.microsoft.com/office/powerpoint/2010/main" val="3920501539"/>
      </p:ext>
    </p:extLst>
  </p:cSld>
  <p:clrMapOvr>
    <a:masterClrMapping/>
  </p:clrMapOvr>
</p:sld>
</file>

<file path=ppt/theme/theme1.xml><?xml version="1.0" encoding="utf-8"?>
<a:theme xmlns:a="http://schemas.openxmlformats.org/drawingml/2006/main" name="DashVTI">
  <a:themeElements>
    <a:clrScheme name="DashVTI">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DashVTI">
      <a:majorFont>
        <a:latin typeface="Grandview Display"/>
        <a:ea typeface=""/>
        <a:cs typeface=""/>
      </a:majorFont>
      <a:minorFont>
        <a:latin typeface="Grandview Display"/>
        <a:ea typeface=""/>
        <a:cs typeface=""/>
      </a:minorFont>
    </a:fontScheme>
    <a:fmtScheme name="Dash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E0E31462-65AE-4087-9B94-B3347EE711B2}" vid="{CA8B31CB-369F-4872-A917-A9EAAF91827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0</Notes>
  <HiddenSlides>0</HiddenSlide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DashVTI</vt:lpstr>
      <vt:lpstr>Professional development with Health and Social Care</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cp:revision>
  <dcterms:created xsi:type="dcterms:W3CDTF">2025-10-16T19:50:28Z</dcterms:created>
  <dcterms:modified xsi:type="dcterms:W3CDTF">2025-10-19T21:38:13Z</dcterms:modified>
</cp:coreProperties>
</file>