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F8CC8-6F60-2685-3E00-9B7BCB7E64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B9D9067-D257-7D7C-C360-3F49FD65A3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9D04BFC-29F7-C335-EA27-DBBDEB5F36D4}"/>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5" name="Footer Placeholder 4">
            <a:extLst>
              <a:ext uri="{FF2B5EF4-FFF2-40B4-BE49-F238E27FC236}">
                <a16:creationId xmlns:a16="http://schemas.microsoft.com/office/drawing/2014/main" id="{DAB2C4FC-3167-47C8-403E-3851C538F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793F20-72B8-4FC3-CF83-D7E16866E6BC}"/>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1144406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7517B-55E1-7C4C-0086-54153571A9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6E5D2F3-F884-3129-3BC8-18FF4C666D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6F7320-AEB6-2769-53BB-C0BB53A7A8EA}"/>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5" name="Footer Placeholder 4">
            <a:extLst>
              <a:ext uri="{FF2B5EF4-FFF2-40B4-BE49-F238E27FC236}">
                <a16:creationId xmlns:a16="http://schemas.microsoft.com/office/drawing/2014/main" id="{568A3833-8540-D2B6-01F1-1ED52A1B54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FBBEB5-859A-66EE-00C5-282402143650}"/>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571574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ECF16-2A4E-8B97-0884-4B7CB2ADBA0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0BC9D4F-45B2-5E55-CB30-E49B5E735C5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20A096C-3579-38EA-86AE-37B6662511F4}"/>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5" name="Footer Placeholder 4">
            <a:extLst>
              <a:ext uri="{FF2B5EF4-FFF2-40B4-BE49-F238E27FC236}">
                <a16:creationId xmlns:a16="http://schemas.microsoft.com/office/drawing/2014/main" id="{F75D508F-5727-4BB6-0954-D4624B4AA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06D407-566B-EB82-0671-696233EB7078}"/>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2894036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4B2AD-7596-22F8-40DF-48E97061737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CA4E-D62E-9FAB-B6A6-6C9E9A8E82E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BA9FD4F-75D5-8804-2F21-6F97AECF30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9E72208-F16B-262B-E43E-96CD368AAD19}"/>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6" name="Footer Placeholder 5">
            <a:extLst>
              <a:ext uri="{FF2B5EF4-FFF2-40B4-BE49-F238E27FC236}">
                <a16:creationId xmlns:a16="http://schemas.microsoft.com/office/drawing/2014/main" id="{94C56F16-0E7D-803C-5F5A-1871256C87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8CC5E9-7B55-D2F3-67B7-7769B5B556C6}"/>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2009052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C794-2937-5872-45D6-C7AA6D0E5E5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166AC95-0EED-0197-4D3D-943DFB9DB9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D890AB3-8EB9-0E54-361C-36B76408C8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041B01-3A6F-0C45-49CA-3AE2B917D2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D6FD21-8E60-B5D1-4523-31731FAEC7E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190EB5E-0C29-9FF2-E45D-5856DB2FC770}"/>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8" name="Footer Placeholder 7">
            <a:extLst>
              <a:ext uri="{FF2B5EF4-FFF2-40B4-BE49-F238E27FC236}">
                <a16:creationId xmlns:a16="http://schemas.microsoft.com/office/drawing/2014/main" id="{03854F76-F4C6-5DC6-1C82-09DE5CE56A2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8B37692-4B30-5BB4-AE15-961A43799FB3}"/>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331310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2A4A2-C7DD-E6E1-6254-F6BDB3EFDDD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07B200A-CEB7-1355-FFA7-FAF7715AA2D7}"/>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4" name="Footer Placeholder 3">
            <a:extLst>
              <a:ext uri="{FF2B5EF4-FFF2-40B4-BE49-F238E27FC236}">
                <a16:creationId xmlns:a16="http://schemas.microsoft.com/office/drawing/2014/main" id="{9FC833B9-7EE4-0622-7B78-B8A1B89AE64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EC339C-BB13-8101-F092-52351F1E738D}"/>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2831523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8306AA-A1B4-77A9-D2AB-CF4856A25E02}"/>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3" name="Footer Placeholder 2">
            <a:extLst>
              <a:ext uri="{FF2B5EF4-FFF2-40B4-BE49-F238E27FC236}">
                <a16:creationId xmlns:a16="http://schemas.microsoft.com/office/drawing/2014/main" id="{3CCDE51A-309C-7076-7888-28EAB87D78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1EF36B-1846-2764-4AD0-FD45C2F771FB}"/>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4225582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A6181-6B65-8BE3-7CEA-9B7F4E00C9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417F00F-0F71-FF6C-8EF6-5B6A7860E5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ABE1C04-0352-C401-EF09-582F961DA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6D388F-113F-BC2F-4CEF-F405CA375D06}"/>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6" name="Footer Placeholder 5">
            <a:extLst>
              <a:ext uri="{FF2B5EF4-FFF2-40B4-BE49-F238E27FC236}">
                <a16:creationId xmlns:a16="http://schemas.microsoft.com/office/drawing/2014/main" id="{1A310E35-020E-5690-AAC8-A233E3D308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663828-9B78-C2F0-6F23-139EB99AB7BA}"/>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2207256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A533D-5E37-1BCC-4941-36D3AC7BAA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5B771AF-A5FD-5717-C4C7-2277286E8A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D6ED1C-CC35-6161-7B81-2D64DA61C2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2B2E99-9D3A-6ECC-9678-95237DBCA5C1}"/>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6" name="Footer Placeholder 5">
            <a:extLst>
              <a:ext uri="{FF2B5EF4-FFF2-40B4-BE49-F238E27FC236}">
                <a16:creationId xmlns:a16="http://schemas.microsoft.com/office/drawing/2014/main" id="{A4545AFA-2FC1-9303-7FF5-645109E58B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797919-B356-154E-E3D8-A2B08698C31D}"/>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3200076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9C631-B448-239D-30DB-013F87C6255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2AF931D-A358-D558-C054-89403243C39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944B3E-DF67-F69D-286C-A6F0F0802DA2}"/>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5" name="Footer Placeholder 4">
            <a:extLst>
              <a:ext uri="{FF2B5EF4-FFF2-40B4-BE49-F238E27FC236}">
                <a16:creationId xmlns:a16="http://schemas.microsoft.com/office/drawing/2014/main" id="{EFE90ED6-65CC-4A69-1B9E-FF5B3EE0D2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42A305-D5BB-C7CF-1714-DB1CB15A113F}"/>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1860703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D9D384-35C0-47ED-3A25-9E566CA0E59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3EEAC9-8B3F-552B-8BA4-1ECA7FAFCF2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128B30-F22A-C6F1-266B-A2AE56804F16}"/>
              </a:ext>
            </a:extLst>
          </p:cNvPr>
          <p:cNvSpPr>
            <a:spLocks noGrp="1"/>
          </p:cNvSpPr>
          <p:nvPr>
            <p:ph type="dt" sz="half" idx="10"/>
          </p:nvPr>
        </p:nvSpPr>
        <p:spPr/>
        <p:txBody>
          <a:bodyPr/>
          <a:lstStyle/>
          <a:p>
            <a:fld id="{B4A2644B-9AEF-D548-992E-DFD21775E15B}" type="datetimeFigureOut">
              <a:rPr lang="en-US" smtClean="0"/>
              <a:t>1/7/26</a:t>
            </a:fld>
            <a:endParaRPr lang="en-US"/>
          </a:p>
        </p:txBody>
      </p:sp>
      <p:sp>
        <p:nvSpPr>
          <p:cNvPr id="5" name="Footer Placeholder 4">
            <a:extLst>
              <a:ext uri="{FF2B5EF4-FFF2-40B4-BE49-F238E27FC236}">
                <a16:creationId xmlns:a16="http://schemas.microsoft.com/office/drawing/2014/main" id="{A881A84A-EE5B-F8B3-124F-C70D3493E8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3DB97F-86CA-B81D-F509-8C12CA4449F3}"/>
              </a:ext>
            </a:extLst>
          </p:cNvPr>
          <p:cNvSpPr>
            <a:spLocks noGrp="1"/>
          </p:cNvSpPr>
          <p:nvPr>
            <p:ph type="sldNum" sz="quarter" idx="12"/>
          </p:nvPr>
        </p:nvSpPr>
        <p:spPr/>
        <p:txBody>
          <a:bodyPr/>
          <a:lstStyle/>
          <a:p>
            <a:fld id="{2051E230-E753-784E-B7E9-B5D26559452E}" type="slidenum">
              <a:rPr lang="en-US" smtClean="0"/>
              <a:t>‹#›</a:t>
            </a:fld>
            <a:endParaRPr lang="en-US"/>
          </a:p>
        </p:txBody>
      </p:sp>
    </p:spTree>
    <p:extLst>
      <p:ext uri="{BB962C8B-B14F-4D97-AF65-F5344CB8AC3E}">
        <p14:creationId xmlns:p14="http://schemas.microsoft.com/office/powerpoint/2010/main" val="5814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18FBF9-CB69-68F4-B4E1-7B71C7F4EB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A0E6EE-D985-FBEC-FB56-5F8536A0C7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AC5DA0-DFA7-382F-59BF-7917194CD5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4A2644B-9AEF-D548-992E-DFD21775E15B}" type="datetimeFigureOut">
              <a:rPr lang="en-US" smtClean="0"/>
              <a:t>1/7/26</a:t>
            </a:fld>
            <a:endParaRPr lang="en-US"/>
          </a:p>
        </p:txBody>
      </p:sp>
      <p:sp>
        <p:nvSpPr>
          <p:cNvPr id="5" name="Footer Placeholder 4">
            <a:extLst>
              <a:ext uri="{FF2B5EF4-FFF2-40B4-BE49-F238E27FC236}">
                <a16:creationId xmlns:a16="http://schemas.microsoft.com/office/drawing/2014/main" id="{7DADF517-EC04-1574-1CEB-EDF8CFD8C9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785962E-8A57-F783-45D1-EA5EACFA75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51E230-E753-784E-B7E9-B5D26559452E}" type="slidenum">
              <a:rPr lang="en-US" smtClean="0"/>
              <a:t>‹#›</a:t>
            </a:fld>
            <a:endParaRPr lang="en-US"/>
          </a:p>
        </p:txBody>
      </p:sp>
    </p:spTree>
    <p:extLst>
      <p:ext uri="{BB962C8B-B14F-4D97-AF65-F5344CB8AC3E}">
        <p14:creationId xmlns:p14="http://schemas.microsoft.com/office/powerpoint/2010/main" val="1068718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5139F-2CEB-7F89-2F45-B778CD2B661B}"/>
              </a:ext>
            </a:extLst>
          </p:cNvPr>
          <p:cNvSpPr>
            <a:spLocks noGrp="1"/>
          </p:cNvSpPr>
          <p:nvPr>
            <p:ph type="ctrTitle"/>
          </p:nvPr>
        </p:nvSpPr>
        <p:spPr/>
        <p:txBody>
          <a:bodyPr/>
          <a:lstStyle/>
          <a:p>
            <a:r>
              <a:rPr lang="en-GB" dirty="0"/>
              <a:t>Visual Studies. </a:t>
            </a:r>
            <a:endParaRPr lang="en-US" dirty="0"/>
          </a:p>
        </p:txBody>
      </p:sp>
      <p:sp>
        <p:nvSpPr>
          <p:cNvPr id="3" name="Subtitle 2">
            <a:extLst>
              <a:ext uri="{FF2B5EF4-FFF2-40B4-BE49-F238E27FC236}">
                <a16:creationId xmlns:a16="http://schemas.microsoft.com/office/drawing/2014/main" id="{8F84145F-257E-8ABB-5B29-F1A985803D1D}"/>
              </a:ext>
            </a:extLst>
          </p:cNvPr>
          <p:cNvSpPr>
            <a:spLocks noGrp="1"/>
          </p:cNvSpPr>
          <p:nvPr>
            <p:ph type="subTitle" idx="1"/>
          </p:nvPr>
        </p:nvSpPr>
        <p:spPr/>
        <p:txBody>
          <a:bodyPr/>
          <a:lstStyle/>
          <a:p>
            <a:r>
              <a:rPr lang="en-GB" dirty="0"/>
              <a:t>Chloe Bird. </a:t>
            </a:r>
            <a:endParaRPr lang="en-US" dirty="0"/>
          </a:p>
        </p:txBody>
      </p:sp>
    </p:spTree>
    <p:extLst>
      <p:ext uri="{BB962C8B-B14F-4D97-AF65-F5344CB8AC3E}">
        <p14:creationId xmlns:p14="http://schemas.microsoft.com/office/powerpoint/2010/main" val="1109929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7FFFE-E43E-8960-E5D9-0418E04926A7}"/>
              </a:ext>
            </a:extLst>
          </p:cNvPr>
          <p:cNvSpPr>
            <a:spLocks noGrp="1"/>
          </p:cNvSpPr>
          <p:nvPr>
            <p:ph type="title"/>
          </p:nvPr>
        </p:nvSpPr>
        <p:spPr>
          <a:xfrm>
            <a:off x="466637" y="0"/>
            <a:ext cx="10515600" cy="1325563"/>
          </a:xfrm>
        </p:spPr>
        <p:txBody>
          <a:bodyPr/>
          <a:lstStyle/>
          <a:p>
            <a:r>
              <a:rPr lang="en-GB" dirty="0"/>
              <a:t>Visual Studies 1. </a:t>
            </a:r>
            <a:endParaRPr lang="en-US" dirty="0"/>
          </a:p>
        </p:txBody>
      </p:sp>
      <p:pic>
        <p:nvPicPr>
          <p:cNvPr id="4" name="Content Placeholder 3">
            <a:extLst>
              <a:ext uri="{FF2B5EF4-FFF2-40B4-BE49-F238E27FC236}">
                <a16:creationId xmlns:a16="http://schemas.microsoft.com/office/drawing/2014/main" id="{D7ADE465-1AB2-9D4C-E467-FAEDA31AFB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24437" y="1711053"/>
            <a:ext cx="6467563" cy="3435893"/>
          </a:xfrm>
          <a:prstGeom prst="rect">
            <a:avLst/>
          </a:prstGeom>
        </p:spPr>
      </p:pic>
      <p:sp>
        <p:nvSpPr>
          <p:cNvPr id="5" name="TextBox 4">
            <a:extLst>
              <a:ext uri="{FF2B5EF4-FFF2-40B4-BE49-F238E27FC236}">
                <a16:creationId xmlns:a16="http://schemas.microsoft.com/office/drawing/2014/main" id="{91FBF2E5-F4DD-6C61-CA1C-3C24F5E93268}"/>
              </a:ext>
            </a:extLst>
          </p:cNvPr>
          <p:cNvSpPr txBox="1"/>
          <p:nvPr/>
        </p:nvSpPr>
        <p:spPr>
          <a:xfrm>
            <a:off x="466637" y="1303421"/>
            <a:ext cx="4680205" cy="5078313"/>
          </a:xfrm>
          <a:prstGeom prst="rect">
            <a:avLst/>
          </a:prstGeom>
          <a:noFill/>
        </p:spPr>
        <p:txBody>
          <a:bodyPr wrap="square" rtlCol="0">
            <a:spAutoFit/>
          </a:bodyPr>
          <a:lstStyle/>
          <a:p>
            <a:pPr algn="l"/>
            <a:r>
              <a:rPr lang="en-GB" dirty="0"/>
              <a:t>Through the visual studies module, I will learn how to analyse an image with a use of proper terminology, and how to look at an image through my eyes, the artists eyes, and another persons eyes. </a:t>
            </a:r>
          </a:p>
          <a:p>
            <a:pPr algn="l"/>
            <a:r>
              <a:rPr lang="en-GB" dirty="0"/>
              <a:t>I will learn about different photography styles, and the history of photography and how it has changed through the years, in terms of format of an image. </a:t>
            </a:r>
          </a:p>
          <a:p>
            <a:pPr algn="l"/>
            <a:endParaRPr lang="en-GB" dirty="0"/>
          </a:p>
          <a:p>
            <a:pPr algn="l"/>
            <a:r>
              <a:rPr lang="en-GB" dirty="0"/>
              <a:t>The attached image is a great example of how photography has changed. In 1917, after the end of the first world war, people needed some type of hope, something to bring happiness, and this is reflected within the change in photography at the time. The image represents of shift in the belief of spirituality as opposed to Christianity. </a:t>
            </a:r>
            <a:endParaRPr lang="en-US" dirty="0"/>
          </a:p>
        </p:txBody>
      </p:sp>
      <p:sp>
        <p:nvSpPr>
          <p:cNvPr id="6" name="TextBox 5">
            <a:extLst>
              <a:ext uri="{FF2B5EF4-FFF2-40B4-BE49-F238E27FC236}">
                <a16:creationId xmlns:a16="http://schemas.microsoft.com/office/drawing/2014/main" id="{D34B4E68-3A53-B134-41C2-DFF062B58B7B}"/>
              </a:ext>
            </a:extLst>
          </p:cNvPr>
          <p:cNvSpPr txBox="1"/>
          <p:nvPr/>
        </p:nvSpPr>
        <p:spPr>
          <a:xfrm rot="10800000" flipH="1" flipV="1">
            <a:off x="5724437" y="5163104"/>
            <a:ext cx="6467562" cy="369332"/>
          </a:xfrm>
          <a:prstGeom prst="rect">
            <a:avLst/>
          </a:prstGeom>
          <a:noFill/>
        </p:spPr>
        <p:txBody>
          <a:bodyPr wrap="square" rtlCol="0">
            <a:spAutoFit/>
          </a:bodyPr>
          <a:lstStyle/>
          <a:p>
            <a:pPr algn="l"/>
            <a:r>
              <a:rPr lang="en-GB" i="1" dirty="0" err="1"/>
              <a:t>Cottingley</a:t>
            </a:r>
            <a:r>
              <a:rPr lang="en-GB" i="1" dirty="0"/>
              <a:t> Fairies, 1917. </a:t>
            </a:r>
            <a:r>
              <a:rPr lang="en-GB" dirty="0"/>
              <a:t>Frances Griffiths and Elsie Wright. </a:t>
            </a:r>
            <a:endParaRPr lang="en-US" i="1" dirty="0"/>
          </a:p>
        </p:txBody>
      </p:sp>
    </p:spTree>
    <p:extLst>
      <p:ext uri="{BB962C8B-B14F-4D97-AF65-F5344CB8AC3E}">
        <p14:creationId xmlns:p14="http://schemas.microsoft.com/office/powerpoint/2010/main" val="1584539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4CBB0-D168-B824-CAA6-1820CC95FB04}"/>
              </a:ext>
            </a:extLst>
          </p:cNvPr>
          <p:cNvSpPr>
            <a:spLocks noGrp="1"/>
          </p:cNvSpPr>
          <p:nvPr>
            <p:ph type="title"/>
          </p:nvPr>
        </p:nvSpPr>
        <p:spPr/>
        <p:txBody>
          <a:bodyPr/>
          <a:lstStyle/>
          <a:p>
            <a:r>
              <a:rPr lang="en-GB" dirty="0"/>
              <a:t>James Van Der Zee, Harlem Book of the Dead. </a:t>
            </a:r>
            <a:endParaRPr lang="en-US" dirty="0"/>
          </a:p>
        </p:txBody>
      </p:sp>
      <p:pic>
        <p:nvPicPr>
          <p:cNvPr id="4" name="Content Placeholder 3">
            <a:extLst>
              <a:ext uri="{FF2B5EF4-FFF2-40B4-BE49-F238E27FC236}">
                <a16:creationId xmlns:a16="http://schemas.microsoft.com/office/drawing/2014/main" id="{418D4D80-0CFA-EC18-5BAF-E5EEBCB66D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01349" y="1454149"/>
            <a:ext cx="5816406" cy="5038725"/>
          </a:xfrm>
          <a:prstGeom prst="rect">
            <a:avLst/>
          </a:prstGeom>
        </p:spPr>
      </p:pic>
      <p:sp>
        <p:nvSpPr>
          <p:cNvPr id="5" name="TextBox 4">
            <a:extLst>
              <a:ext uri="{FF2B5EF4-FFF2-40B4-BE49-F238E27FC236}">
                <a16:creationId xmlns:a16="http://schemas.microsoft.com/office/drawing/2014/main" id="{65DB6F7D-0506-3DF8-A9B3-6604FB47CFAA}"/>
              </a:ext>
            </a:extLst>
          </p:cNvPr>
          <p:cNvSpPr txBox="1"/>
          <p:nvPr/>
        </p:nvSpPr>
        <p:spPr>
          <a:xfrm flipH="1">
            <a:off x="838199" y="1690688"/>
            <a:ext cx="4074696" cy="2862322"/>
          </a:xfrm>
          <a:prstGeom prst="rect">
            <a:avLst/>
          </a:prstGeom>
          <a:noFill/>
        </p:spPr>
        <p:txBody>
          <a:bodyPr wrap="square" rtlCol="0">
            <a:spAutoFit/>
          </a:bodyPr>
          <a:lstStyle/>
          <a:p>
            <a:pPr algn="l"/>
            <a:r>
              <a:rPr lang="en-GB" dirty="0"/>
              <a:t>This image is taken at the funeral of a black man in Harlem. It was taken during a time when black deaths were very rarely reported within the media. </a:t>
            </a:r>
          </a:p>
          <a:p>
            <a:pPr algn="l"/>
            <a:r>
              <a:rPr lang="en-GB" dirty="0"/>
              <a:t>The image is in black and white, which channels the gloomy feeling of a funeral. </a:t>
            </a:r>
          </a:p>
          <a:p>
            <a:pPr algn="l"/>
            <a:r>
              <a:rPr lang="en-GB" dirty="0"/>
              <a:t>The image has themes of symmetry, with the coffin being at the centre and the flowers at </a:t>
            </a:r>
            <a:r>
              <a:rPr lang="en-GB"/>
              <a:t>the sides. </a:t>
            </a:r>
            <a:endParaRPr lang="en-US" dirty="0"/>
          </a:p>
        </p:txBody>
      </p:sp>
    </p:spTree>
    <p:extLst>
      <p:ext uri="{BB962C8B-B14F-4D97-AF65-F5344CB8AC3E}">
        <p14:creationId xmlns:p14="http://schemas.microsoft.com/office/powerpoint/2010/main" val="3023854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170DC-99E8-E456-7A35-B5082951B9C6}"/>
              </a:ext>
            </a:extLst>
          </p:cNvPr>
          <p:cNvSpPr>
            <a:spLocks noGrp="1"/>
          </p:cNvSpPr>
          <p:nvPr>
            <p:ph type="title"/>
          </p:nvPr>
        </p:nvSpPr>
        <p:spPr/>
        <p:txBody>
          <a:bodyPr/>
          <a:lstStyle/>
          <a:p>
            <a:r>
              <a:rPr lang="en-GB" dirty="0"/>
              <a:t>Composition. </a:t>
            </a:r>
            <a:endParaRPr lang="en-US" dirty="0"/>
          </a:p>
        </p:txBody>
      </p:sp>
      <p:pic>
        <p:nvPicPr>
          <p:cNvPr id="4" name="Content Placeholder 3">
            <a:extLst>
              <a:ext uri="{FF2B5EF4-FFF2-40B4-BE49-F238E27FC236}">
                <a16:creationId xmlns:a16="http://schemas.microsoft.com/office/drawing/2014/main" id="{320236E6-FC87-E8D3-7080-36CF0B185E3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05687" y="365124"/>
            <a:ext cx="6026703" cy="4079875"/>
          </a:xfrm>
          <a:prstGeom prst="rect">
            <a:avLst/>
          </a:prstGeom>
        </p:spPr>
      </p:pic>
      <p:sp>
        <p:nvSpPr>
          <p:cNvPr id="5" name="TextBox 4">
            <a:extLst>
              <a:ext uri="{FF2B5EF4-FFF2-40B4-BE49-F238E27FC236}">
                <a16:creationId xmlns:a16="http://schemas.microsoft.com/office/drawing/2014/main" id="{AFAD5701-209C-2323-FD59-9FEA82B7900F}"/>
              </a:ext>
            </a:extLst>
          </p:cNvPr>
          <p:cNvSpPr txBox="1"/>
          <p:nvPr/>
        </p:nvSpPr>
        <p:spPr>
          <a:xfrm>
            <a:off x="6075946" y="4444999"/>
            <a:ext cx="5277853" cy="646331"/>
          </a:xfrm>
          <a:prstGeom prst="rect">
            <a:avLst/>
          </a:prstGeom>
          <a:noFill/>
        </p:spPr>
        <p:txBody>
          <a:bodyPr wrap="square" rtlCol="0">
            <a:spAutoFit/>
          </a:bodyPr>
          <a:lstStyle/>
          <a:p>
            <a:pPr algn="l"/>
            <a:r>
              <a:rPr lang="en-GB" i="1" dirty="0" err="1"/>
              <a:t>Kvitrafn</a:t>
            </a:r>
            <a:r>
              <a:rPr lang="en-GB" i="1" dirty="0"/>
              <a:t> of </a:t>
            </a:r>
            <a:r>
              <a:rPr lang="en-GB" i="1" dirty="0" err="1"/>
              <a:t>Wardruna</a:t>
            </a:r>
            <a:r>
              <a:rPr lang="en-GB" i="1" dirty="0"/>
              <a:t>. Bergen, Norway. 2002. </a:t>
            </a:r>
            <a:r>
              <a:rPr lang="en-GB" dirty="0"/>
              <a:t>Peter </a:t>
            </a:r>
            <a:r>
              <a:rPr lang="en-GB" dirty="0" err="1"/>
              <a:t>Beste</a:t>
            </a:r>
            <a:r>
              <a:rPr lang="en-GB" dirty="0"/>
              <a:t>. </a:t>
            </a:r>
            <a:endParaRPr lang="en-US" i="1" dirty="0"/>
          </a:p>
        </p:txBody>
      </p:sp>
      <p:sp>
        <p:nvSpPr>
          <p:cNvPr id="6" name="TextBox 5">
            <a:extLst>
              <a:ext uri="{FF2B5EF4-FFF2-40B4-BE49-F238E27FC236}">
                <a16:creationId xmlns:a16="http://schemas.microsoft.com/office/drawing/2014/main" id="{9D126CCB-6258-669F-9B29-5D7EC6F030CB}"/>
              </a:ext>
            </a:extLst>
          </p:cNvPr>
          <p:cNvSpPr txBox="1"/>
          <p:nvPr/>
        </p:nvSpPr>
        <p:spPr>
          <a:xfrm>
            <a:off x="795202" y="1600199"/>
            <a:ext cx="4151113" cy="4801314"/>
          </a:xfrm>
          <a:prstGeom prst="rect">
            <a:avLst/>
          </a:prstGeom>
          <a:noFill/>
        </p:spPr>
        <p:txBody>
          <a:bodyPr wrap="square" rtlCol="0">
            <a:spAutoFit/>
          </a:bodyPr>
          <a:lstStyle/>
          <a:p>
            <a:pPr algn="l"/>
            <a:r>
              <a:rPr lang="en-GB" dirty="0"/>
              <a:t>Within photography, composition refers to how we deliberately arrange things, and the camera settings we use, in order to make an image appear a certain way. There are numerous different ways to compose an image, and we draw on hundreds of years worth of photographic history in order to influence these decisions. </a:t>
            </a:r>
          </a:p>
          <a:p>
            <a:pPr algn="l"/>
            <a:r>
              <a:rPr lang="en-GB" dirty="0"/>
              <a:t>In the image on this slide, we can see that monotonous settings have been used deliberately. This means that the image appears in black and white only. This has been used in order to make the subjects </a:t>
            </a:r>
            <a:r>
              <a:rPr lang="en-GB" dirty="0" err="1"/>
              <a:t>Corpsepaint</a:t>
            </a:r>
            <a:r>
              <a:rPr lang="en-GB" dirty="0"/>
              <a:t> (face paint) pop, and to bring an almost eerie feel to the image. </a:t>
            </a:r>
            <a:endParaRPr lang="en-US" dirty="0"/>
          </a:p>
        </p:txBody>
      </p:sp>
    </p:spTree>
    <p:extLst>
      <p:ext uri="{BB962C8B-B14F-4D97-AF65-F5344CB8AC3E}">
        <p14:creationId xmlns:p14="http://schemas.microsoft.com/office/powerpoint/2010/main" val="1560095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413F4-2708-E473-955F-AFC07F6A68D9}"/>
              </a:ext>
            </a:extLst>
          </p:cNvPr>
          <p:cNvSpPr>
            <a:spLocks noGrp="1"/>
          </p:cNvSpPr>
          <p:nvPr>
            <p:ph type="title"/>
          </p:nvPr>
        </p:nvSpPr>
        <p:spPr/>
        <p:txBody>
          <a:bodyPr/>
          <a:lstStyle/>
          <a:p>
            <a:r>
              <a:rPr lang="en-GB" dirty="0"/>
              <a:t>Mood Board. </a:t>
            </a:r>
            <a:endParaRPr lang="en-US" dirty="0"/>
          </a:p>
        </p:txBody>
      </p:sp>
      <p:pic>
        <p:nvPicPr>
          <p:cNvPr id="4" name="Content Placeholder 3">
            <a:extLst>
              <a:ext uri="{FF2B5EF4-FFF2-40B4-BE49-F238E27FC236}">
                <a16:creationId xmlns:a16="http://schemas.microsoft.com/office/drawing/2014/main" id="{7A11DF5E-8EC2-0F05-0A86-2E60A7CC1CF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36077" y="365125"/>
            <a:ext cx="3052197" cy="4351338"/>
          </a:xfrm>
          <a:prstGeom prst="rect">
            <a:avLst/>
          </a:prstGeom>
        </p:spPr>
      </p:pic>
      <p:sp>
        <p:nvSpPr>
          <p:cNvPr id="5" name="TextBox 4">
            <a:extLst>
              <a:ext uri="{FF2B5EF4-FFF2-40B4-BE49-F238E27FC236}">
                <a16:creationId xmlns:a16="http://schemas.microsoft.com/office/drawing/2014/main" id="{DAB0C094-5253-D4A0-8307-FBEB52CC26B3}"/>
              </a:ext>
            </a:extLst>
          </p:cNvPr>
          <p:cNvSpPr txBox="1"/>
          <p:nvPr/>
        </p:nvSpPr>
        <p:spPr>
          <a:xfrm>
            <a:off x="4511842" y="284915"/>
            <a:ext cx="3789761" cy="3754874"/>
          </a:xfrm>
          <a:prstGeom prst="rect">
            <a:avLst/>
          </a:prstGeom>
          <a:noFill/>
        </p:spPr>
        <p:txBody>
          <a:bodyPr wrap="square" rtlCol="0">
            <a:spAutoFit/>
          </a:bodyPr>
          <a:lstStyle/>
          <a:p>
            <a:pPr algn="l"/>
            <a:r>
              <a:rPr lang="en-GB" sz="3400" dirty="0"/>
              <a:t>In terms of colour, higher saturation and clashing colours within an image can bring an almost dreamlike feel to an image. </a:t>
            </a:r>
            <a:endParaRPr lang="en-US" sz="3400" dirty="0"/>
          </a:p>
        </p:txBody>
      </p:sp>
      <p:pic>
        <p:nvPicPr>
          <p:cNvPr id="6" name="Picture 5">
            <a:extLst>
              <a:ext uri="{FF2B5EF4-FFF2-40B4-BE49-F238E27FC236}">
                <a16:creationId xmlns:a16="http://schemas.microsoft.com/office/drawing/2014/main" id="{F797B972-0267-4B7B-D93B-374A23CBB6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726" y="1552845"/>
            <a:ext cx="2617724" cy="3943365"/>
          </a:xfrm>
          <a:prstGeom prst="rect">
            <a:avLst/>
          </a:prstGeom>
        </p:spPr>
      </p:pic>
    </p:spTree>
    <p:extLst>
      <p:ext uri="{BB962C8B-B14F-4D97-AF65-F5344CB8AC3E}">
        <p14:creationId xmlns:p14="http://schemas.microsoft.com/office/powerpoint/2010/main" val="1271341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AA393-29D3-6342-7082-8EF8F4B0F7BD}"/>
              </a:ext>
            </a:extLst>
          </p:cNvPr>
          <p:cNvSpPr>
            <a:spLocks noGrp="1"/>
          </p:cNvSpPr>
          <p:nvPr>
            <p:ph type="title"/>
          </p:nvPr>
        </p:nvSpPr>
        <p:spPr>
          <a:xfrm>
            <a:off x="403727" y="-667169"/>
            <a:ext cx="10515600" cy="2158583"/>
          </a:xfrm>
        </p:spPr>
        <p:txBody>
          <a:bodyPr/>
          <a:lstStyle/>
          <a:p>
            <a:r>
              <a:rPr lang="en-GB" dirty="0"/>
              <a:t>Lines. </a:t>
            </a:r>
            <a:endParaRPr lang="en-US" dirty="0"/>
          </a:p>
        </p:txBody>
      </p:sp>
      <p:sp>
        <p:nvSpPr>
          <p:cNvPr id="3" name="Content Placeholder 2">
            <a:extLst>
              <a:ext uri="{FF2B5EF4-FFF2-40B4-BE49-F238E27FC236}">
                <a16:creationId xmlns:a16="http://schemas.microsoft.com/office/drawing/2014/main" id="{37C99F58-D75A-4B9F-BAB7-0E2147F48F5C}"/>
              </a:ext>
            </a:extLst>
          </p:cNvPr>
          <p:cNvSpPr>
            <a:spLocks noGrp="1"/>
          </p:cNvSpPr>
          <p:nvPr>
            <p:ph idx="1"/>
          </p:nvPr>
        </p:nvSpPr>
        <p:spPr>
          <a:xfrm>
            <a:off x="0" y="912812"/>
            <a:ext cx="5848684" cy="5945188"/>
          </a:xfrm>
        </p:spPr>
        <p:txBody>
          <a:bodyPr>
            <a:normAutofit/>
          </a:bodyPr>
          <a:lstStyle/>
          <a:p>
            <a:r>
              <a:rPr lang="en-GB" dirty="0"/>
              <a:t>Leading Lines : lines that guide the viewers  gaze into the main subject of an image, or deeper into a scene. </a:t>
            </a:r>
          </a:p>
          <a:p>
            <a:r>
              <a:rPr lang="en-GB" dirty="0"/>
              <a:t>Diagonals : lines that run diagonally through a frame, adding dynamic energy and movement to the composition. </a:t>
            </a:r>
          </a:p>
          <a:p>
            <a:r>
              <a:rPr lang="en-GB" dirty="0"/>
              <a:t>Horizon : the horizon line is generally horizontal and helps to identify 3D space in a landscape. It can be used to create a wide, open scene. </a:t>
            </a:r>
          </a:p>
          <a:p>
            <a:r>
              <a:rPr lang="en-GB" dirty="0"/>
              <a:t>Eye Line : the direction in which the subjects eyes are looking. </a:t>
            </a:r>
          </a:p>
        </p:txBody>
      </p:sp>
      <p:pic>
        <p:nvPicPr>
          <p:cNvPr id="4" name="Picture 3">
            <a:extLst>
              <a:ext uri="{FF2B5EF4-FFF2-40B4-BE49-F238E27FC236}">
                <a16:creationId xmlns:a16="http://schemas.microsoft.com/office/drawing/2014/main" id="{CB6E1A1E-7377-9DE1-F302-20D4C0F5C9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3317" y="412122"/>
            <a:ext cx="5500249" cy="4367089"/>
          </a:xfrm>
          <a:prstGeom prst="rect">
            <a:avLst/>
          </a:prstGeom>
        </p:spPr>
      </p:pic>
      <p:sp>
        <p:nvSpPr>
          <p:cNvPr id="5" name="TextBox 4">
            <a:extLst>
              <a:ext uri="{FF2B5EF4-FFF2-40B4-BE49-F238E27FC236}">
                <a16:creationId xmlns:a16="http://schemas.microsoft.com/office/drawing/2014/main" id="{F4D893ED-503E-B1CD-35D0-470B018D2DE9}"/>
              </a:ext>
            </a:extLst>
          </p:cNvPr>
          <p:cNvSpPr txBox="1"/>
          <p:nvPr/>
        </p:nvSpPr>
        <p:spPr>
          <a:xfrm>
            <a:off x="6343317" y="4944102"/>
            <a:ext cx="5500248" cy="369332"/>
          </a:xfrm>
          <a:prstGeom prst="rect">
            <a:avLst/>
          </a:prstGeom>
          <a:noFill/>
        </p:spPr>
        <p:txBody>
          <a:bodyPr wrap="square" rtlCol="0">
            <a:spAutoFit/>
          </a:bodyPr>
          <a:lstStyle/>
          <a:p>
            <a:pPr algn="l"/>
            <a:r>
              <a:rPr lang="en-GB" dirty="0"/>
              <a:t>[No Title], Darren Pearson. </a:t>
            </a:r>
            <a:endParaRPr lang="en-US" dirty="0"/>
          </a:p>
        </p:txBody>
      </p:sp>
    </p:spTree>
    <p:extLst>
      <p:ext uri="{BB962C8B-B14F-4D97-AF65-F5344CB8AC3E}">
        <p14:creationId xmlns:p14="http://schemas.microsoft.com/office/powerpoint/2010/main" val="129535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823F8-9BD4-9D30-8E0F-41BC51568C94}"/>
              </a:ext>
            </a:extLst>
          </p:cNvPr>
          <p:cNvSpPr>
            <a:spLocks noGrp="1"/>
          </p:cNvSpPr>
          <p:nvPr>
            <p:ph type="title"/>
          </p:nvPr>
        </p:nvSpPr>
        <p:spPr>
          <a:xfrm>
            <a:off x="367633" y="-267367"/>
            <a:ext cx="10986168" cy="1403684"/>
          </a:xfrm>
        </p:spPr>
        <p:txBody>
          <a:bodyPr/>
          <a:lstStyle/>
          <a:p>
            <a:r>
              <a:rPr lang="en-GB" dirty="0"/>
              <a:t>Shape. </a:t>
            </a:r>
            <a:endParaRPr lang="en-US" dirty="0"/>
          </a:p>
        </p:txBody>
      </p:sp>
      <p:sp>
        <p:nvSpPr>
          <p:cNvPr id="3" name="Content Placeholder 2">
            <a:extLst>
              <a:ext uri="{FF2B5EF4-FFF2-40B4-BE49-F238E27FC236}">
                <a16:creationId xmlns:a16="http://schemas.microsoft.com/office/drawing/2014/main" id="{46C48D5E-D9DB-464E-A744-992FDE768D24}"/>
              </a:ext>
            </a:extLst>
          </p:cNvPr>
          <p:cNvSpPr>
            <a:spLocks noGrp="1"/>
          </p:cNvSpPr>
          <p:nvPr>
            <p:ph idx="1"/>
          </p:nvPr>
        </p:nvSpPr>
        <p:spPr>
          <a:xfrm>
            <a:off x="0" y="822994"/>
            <a:ext cx="6483684" cy="4351338"/>
          </a:xfrm>
        </p:spPr>
        <p:txBody>
          <a:bodyPr>
            <a:normAutofit fontScale="92500" lnSpcReduction="10000"/>
          </a:bodyPr>
          <a:lstStyle/>
          <a:p>
            <a:r>
              <a:rPr lang="en-GB" dirty="0"/>
              <a:t>Form – 3D : subject has height, width and depth, making it look realistic in the photo. </a:t>
            </a:r>
          </a:p>
          <a:p>
            <a:r>
              <a:rPr lang="en-GB" dirty="0"/>
              <a:t>Geometric : shapes that are regular and defined. These shapes create a sense of order and structure in a composition. </a:t>
            </a:r>
          </a:p>
          <a:p>
            <a:r>
              <a:rPr lang="en-GB" dirty="0"/>
              <a:t>Biomorphic : organic, flowing shapes and lines which talk of the natural world. </a:t>
            </a:r>
          </a:p>
          <a:p>
            <a:r>
              <a:rPr lang="en-GB" dirty="0"/>
              <a:t>Negative space : the empty space around and between subjects. It can help define the shape of the subject and create balance and contrast. </a:t>
            </a:r>
            <a:endParaRPr lang="en-US" dirty="0"/>
          </a:p>
        </p:txBody>
      </p:sp>
      <p:pic>
        <p:nvPicPr>
          <p:cNvPr id="4" name="Picture 3">
            <a:extLst>
              <a:ext uri="{FF2B5EF4-FFF2-40B4-BE49-F238E27FC236}">
                <a16:creationId xmlns:a16="http://schemas.microsoft.com/office/drawing/2014/main" id="{4A182E93-915A-ECC4-85C7-AD7B1E9E58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1316" y="434475"/>
            <a:ext cx="4870117" cy="4739160"/>
          </a:xfrm>
          <a:prstGeom prst="rect">
            <a:avLst/>
          </a:prstGeom>
        </p:spPr>
      </p:pic>
      <p:sp>
        <p:nvSpPr>
          <p:cNvPr id="5" name="TextBox 4">
            <a:extLst>
              <a:ext uri="{FF2B5EF4-FFF2-40B4-BE49-F238E27FC236}">
                <a16:creationId xmlns:a16="http://schemas.microsoft.com/office/drawing/2014/main" id="{76565BCA-6053-B822-DB8B-70049D4CD887}"/>
              </a:ext>
            </a:extLst>
          </p:cNvPr>
          <p:cNvSpPr txBox="1"/>
          <p:nvPr/>
        </p:nvSpPr>
        <p:spPr>
          <a:xfrm>
            <a:off x="6851317" y="5367533"/>
            <a:ext cx="4870116" cy="923330"/>
          </a:xfrm>
          <a:prstGeom prst="rect">
            <a:avLst/>
          </a:prstGeom>
          <a:noFill/>
        </p:spPr>
        <p:txBody>
          <a:bodyPr wrap="square" rtlCol="0">
            <a:spAutoFit/>
          </a:bodyPr>
          <a:lstStyle/>
          <a:p>
            <a:pPr algn="l"/>
            <a:r>
              <a:rPr lang="en-GB" dirty="0" err="1"/>
              <a:t>Eiko</a:t>
            </a:r>
            <a:r>
              <a:rPr lang="en-GB" dirty="0"/>
              <a:t> </a:t>
            </a:r>
            <a:r>
              <a:rPr lang="en-GB" dirty="0" err="1"/>
              <a:t>Yamazawa</a:t>
            </a:r>
            <a:r>
              <a:rPr lang="en-GB" dirty="0"/>
              <a:t>, </a:t>
            </a:r>
            <a:r>
              <a:rPr lang="en-GB" i="1" dirty="0"/>
              <a:t>What I am doing No. 77,  </a:t>
            </a:r>
            <a:r>
              <a:rPr lang="en-GB" dirty="0"/>
              <a:t>1986. </a:t>
            </a:r>
          </a:p>
          <a:p>
            <a:pPr algn="l"/>
            <a:r>
              <a:rPr lang="en-GB" dirty="0"/>
              <a:t>Courtesy Third Gallery Aya, Osaka, and Aperture. </a:t>
            </a:r>
            <a:endParaRPr lang="en-US" dirty="0"/>
          </a:p>
        </p:txBody>
      </p:sp>
    </p:spTree>
    <p:extLst>
      <p:ext uri="{BB962C8B-B14F-4D97-AF65-F5344CB8AC3E}">
        <p14:creationId xmlns:p14="http://schemas.microsoft.com/office/powerpoint/2010/main" val="4153208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42B18-6116-8CE4-9579-92D08F489944}"/>
              </a:ext>
            </a:extLst>
          </p:cNvPr>
          <p:cNvSpPr>
            <a:spLocks noGrp="1"/>
          </p:cNvSpPr>
          <p:nvPr>
            <p:ph type="title"/>
          </p:nvPr>
        </p:nvSpPr>
        <p:spPr>
          <a:xfrm>
            <a:off x="233947" y="-334211"/>
            <a:ext cx="10749547" cy="1678029"/>
          </a:xfrm>
        </p:spPr>
        <p:txBody>
          <a:bodyPr/>
          <a:lstStyle/>
          <a:p>
            <a:r>
              <a:rPr lang="en-GB" dirty="0"/>
              <a:t>Tone. </a:t>
            </a:r>
            <a:endParaRPr lang="en-US" dirty="0"/>
          </a:p>
        </p:txBody>
      </p:sp>
      <p:sp>
        <p:nvSpPr>
          <p:cNvPr id="3" name="Content Placeholder 2">
            <a:extLst>
              <a:ext uri="{FF2B5EF4-FFF2-40B4-BE49-F238E27FC236}">
                <a16:creationId xmlns:a16="http://schemas.microsoft.com/office/drawing/2014/main" id="{37E15A58-AC08-42F1-AD51-0BEA0D52EF88}"/>
              </a:ext>
            </a:extLst>
          </p:cNvPr>
          <p:cNvSpPr>
            <a:spLocks noGrp="1"/>
          </p:cNvSpPr>
          <p:nvPr>
            <p:ph idx="1"/>
          </p:nvPr>
        </p:nvSpPr>
        <p:spPr>
          <a:xfrm>
            <a:off x="0" y="756151"/>
            <a:ext cx="5915527" cy="4351338"/>
          </a:xfrm>
        </p:spPr>
        <p:txBody>
          <a:bodyPr>
            <a:normAutofit fontScale="85000" lnSpcReduction="20000"/>
          </a:bodyPr>
          <a:lstStyle/>
          <a:p>
            <a:r>
              <a:rPr lang="en-GB" dirty="0"/>
              <a:t>High contrast : there is a strong difference between the darkest and lightest areas of the image. Creates bold and dramatic images. </a:t>
            </a:r>
          </a:p>
          <a:p>
            <a:r>
              <a:rPr lang="en-GB" dirty="0"/>
              <a:t>Low contrast : the difference between the lightest and darkest areas is subtle. Gives the image a softer look. </a:t>
            </a:r>
          </a:p>
          <a:p>
            <a:r>
              <a:rPr lang="en-GB" dirty="0"/>
              <a:t>Monotone : an image made up of variations of a single colour, often grey (black and white images). </a:t>
            </a:r>
          </a:p>
          <a:p>
            <a:r>
              <a:rPr lang="en-GB" dirty="0"/>
              <a:t>Temperature : colour temperature can cool or warm an image by mismatching the temperature of light to the camera settings. </a:t>
            </a:r>
            <a:endParaRPr lang="en-US" dirty="0"/>
          </a:p>
        </p:txBody>
      </p:sp>
      <p:pic>
        <p:nvPicPr>
          <p:cNvPr id="4" name="Picture 3">
            <a:extLst>
              <a:ext uri="{FF2B5EF4-FFF2-40B4-BE49-F238E27FC236}">
                <a16:creationId xmlns:a16="http://schemas.microsoft.com/office/drawing/2014/main" id="{E39C8BB6-B91E-EF24-93DF-93EFCA8565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9474" y="504802"/>
            <a:ext cx="5987989" cy="4007039"/>
          </a:xfrm>
          <a:prstGeom prst="rect">
            <a:avLst/>
          </a:prstGeom>
        </p:spPr>
      </p:pic>
      <p:sp>
        <p:nvSpPr>
          <p:cNvPr id="5" name="TextBox 4">
            <a:extLst>
              <a:ext uri="{FF2B5EF4-FFF2-40B4-BE49-F238E27FC236}">
                <a16:creationId xmlns:a16="http://schemas.microsoft.com/office/drawing/2014/main" id="{2D78EE98-7750-7A9D-D0F6-15176E3C282D}"/>
              </a:ext>
            </a:extLst>
          </p:cNvPr>
          <p:cNvSpPr txBox="1"/>
          <p:nvPr/>
        </p:nvSpPr>
        <p:spPr>
          <a:xfrm>
            <a:off x="6303213" y="4524398"/>
            <a:ext cx="5834250" cy="369332"/>
          </a:xfrm>
          <a:prstGeom prst="rect">
            <a:avLst/>
          </a:prstGeom>
          <a:noFill/>
        </p:spPr>
        <p:txBody>
          <a:bodyPr wrap="square" rtlCol="0">
            <a:spAutoFit/>
          </a:bodyPr>
          <a:lstStyle/>
          <a:p>
            <a:pPr algn="l"/>
            <a:r>
              <a:rPr lang="en-GB" dirty="0"/>
              <a:t>[No Title], Darren Pearson. </a:t>
            </a:r>
            <a:endParaRPr lang="en-US" dirty="0"/>
          </a:p>
        </p:txBody>
      </p:sp>
    </p:spTree>
    <p:extLst>
      <p:ext uri="{BB962C8B-B14F-4D97-AF65-F5344CB8AC3E}">
        <p14:creationId xmlns:p14="http://schemas.microsoft.com/office/powerpoint/2010/main" val="379556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853B-8A65-A18B-5B22-43B5E6808D8E}"/>
              </a:ext>
            </a:extLst>
          </p:cNvPr>
          <p:cNvSpPr>
            <a:spLocks noGrp="1"/>
          </p:cNvSpPr>
          <p:nvPr>
            <p:ph type="title"/>
          </p:nvPr>
        </p:nvSpPr>
        <p:spPr>
          <a:xfrm>
            <a:off x="0" y="-367631"/>
            <a:ext cx="10515600" cy="1325563"/>
          </a:xfrm>
        </p:spPr>
        <p:txBody>
          <a:bodyPr/>
          <a:lstStyle/>
          <a:p>
            <a:r>
              <a:rPr lang="en-GB" dirty="0"/>
              <a:t>Pattern. </a:t>
            </a:r>
            <a:endParaRPr lang="en-US" dirty="0"/>
          </a:p>
        </p:txBody>
      </p:sp>
      <p:sp>
        <p:nvSpPr>
          <p:cNvPr id="3" name="Content Placeholder 2">
            <a:extLst>
              <a:ext uri="{FF2B5EF4-FFF2-40B4-BE49-F238E27FC236}">
                <a16:creationId xmlns:a16="http://schemas.microsoft.com/office/drawing/2014/main" id="{6F8CC202-4DEF-FFAA-4F6C-C686868094D5}"/>
              </a:ext>
            </a:extLst>
          </p:cNvPr>
          <p:cNvSpPr>
            <a:spLocks noGrp="1"/>
          </p:cNvSpPr>
          <p:nvPr>
            <p:ph idx="1"/>
          </p:nvPr>
        </p:nvSpPr>
        <p:spPr>
          <a:xfrm>
            <a:off x="0" y="685173"/>
            <a:ext cx="6096000" cy="4351338"/>
          </a:xfrm>
        </p:spPr>
        <p:txBody>
          <a:bodyPr>
            <a:normAutofit fontScale="77500" lnSpcReduction="20000"/>
          </a:bodyPr>
          <a:lstStyle/>
          <a:p>
            <a:r>
              <a:rPr lang="en-GB" dirty="0"/>
              <a:t>Texture : the surface quality or feel of an object. </a:t>
            </a:r>
          </a:p>
          <a:p>
            <a:r>
              <a:rPr lang="en-GB" dirty="0"/>
              <a:t>Repetition : the repeated use of shapes, lines, or colours. Creates consistency and rhythm. </a:t>
            </a:r>
          </a:p>
          <a:p>
            <a:r>
              <a:rPr lang="en-GB" dirty="0"/>
              <a:t>Pattern break : when the repetition is interrupted, bringing attention to a certain part of the image. </a:t>
            </a:r>
          </a:p>
          <a:p>
            <a:r>
              <a:rPr lang="en-GB" dirty="0"/>
              <a:t>Film - grain / digital noise : the natural random texture seen in analog film. Digital noise is a similar grain seen but in digital photography. </a:t>
            </a:r>
          </a:p>
          <a:p>
            <a:r>
              <a:rPr lang="en-GB" dirty="0"/>
              <a:t>Juxtaposition : How images are placed in proximity to each. Can create visual narrative / highlight interest in a scene. </a:t>
            </a:r>
            <a:endParaRPr lang="en-US" dirty="0"/>
          </a:p>
        </p:txBody>
      </p:sp>
      <p:pic>
        <p:nvPicPr>
          <p:cNvPr id="4" name="Picture 3">
            <a:extLst>
              <a:ext uri="{FF2B5EF4-FFF2-40B4-BE49-F238E27FC236}">
                <a16:creationId xmlns:a16="http://schemas.microsoft.com/office/drawing/2014/main" id="{E45AA290-8293-13C4-678E-5278E33E95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08019" y="0"/>
            <a:ext cx="3607581" cy="5120255"/>
          </a:xfrm>
          <a:prstGeom prst="rect">
            <a:avLst/>
          </a:prstGeom>
        </p:spPr>
      </p:pic>
      <p:sp>
        <p:nvSpPr>
          <p:cNvPr id="5" name="TextBox 4">
            <a:extLst>
              <a:ext uri="{FF2B5EF4-FFF2-40B4-BE49-F238E27FC236}">
                <a16:creationId xmlns:a16="http://schemas.microsoft.com/office/drawing/2014/main" id="{AA54CD25-67CB-954F-6734-3CC4F34601DC}"/>
              </a:ext>
            </a:extLst>
          </p:cNvPr>
          <p:cNvSpPr txBox="1"/>
          <p:nvPr/>
        </p:nvSpPr>
        <p:spPr>
          <a:xfrm>
            <a:off x="6908019" y="5120255"/>
            <a:ext cx="3607580" cy="369332"/>
          </a:xfrm>
          <a:prstGeom prst="rect">
            <a:avLst/>
          </a:prstGeom>
          <a:noFill/>
        </p:spPr>
        <p:txBody>
          <a:bodyPr wrap="square" rtlCol="0">
            <a:spAutoFit/>
          </a:bodyPr>
          <a:lstStyle/>
          <a:p>
            <a:pPr algn="l"/>
            <a:r>
              <a:rPr lang="en-GB" dirty="0"/>
              <a:t>[No Title], Darren Pearson. </a:t>
            </a:r>
            <a:endParaRPr lang="en-US" dirty="0"/>
          </a:p>
        </p:txBody>
      </p:sp>
    </p:spTree>
    <p:extLst>
      <p:ext uri="{BB962C8B-B14F-4D97-AF65-F5344CB8AC3E}">
        <p14:creationId xmlns:p14="http://schemas.microsoft.com/office/powerpoint/2010/main" val="2508121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5DF46-6488-68F7-C79E-3F0E6D88C448}"/>
              </a:ext>
            </a:extLst>
          </p:cNvPr>
          <p:cNvSpPr>
            <a:spLocks noGrp="1"/>
          </p:cNvSpPr>
          <p:nvPr>
            <p:ph type="title"/>
          </p:nvPr>
        </p:nvSpPr>
        <p:spPr/>
        <p:txBody>
          <a:bodyPr/>
          <a:lstStyle/>
          <a:p>
            <a:r>
              <a:rPr lang="en-GB" dirty="0"/>
              <a:t>Balance. </a:t>
            </a:r>
            <a:endParaRPr lang="en-US" dirty="0"/>
          </a:p>
        </p:txBody>
      </p:sp>
      <p:sp>
        <p:nvSpPr>
          <p:cNvPr id="3" name="Content Placeholder 2">
            <a:extLst>
              <a:ext uri="{FF2B5EF4-FFF2-40B4-BE49-F238E27FC236}">
                <a16:creationId xmlns:a16="http://schemas.microsoft.com/office/drawing/2014/main" id="{74CEA945-39F0-AEDE-CDC0-51B5188E03BF}"/>
              </a:ext>
            </a:extLst>
          </p:cNvPr>
          <p:cNvSpPr>
            <a:spLocks noGrp="1"/>
          </p:cNvSpPr>
          <p:nvPr>
            <p:ph idx="1"/>
          </p:nvPr>
        </p:nvSpPr>
        <p:spPr>
          <a:xfrm>
            <a:off x="0" y="1253331"/>
            <a:ext cx="5879432" cy="4351338"/>
          </a:xfrm>
        </p:spPr>
        <p:txBody>
          <a:bodyPr>
            <a:normAutofit fontScale="92500" lnSpcReduction="10000"/>
          </a:bodyPr>
          <a:lstStyle/>
          <a:p>
            <a:r>
              <a:rPr lang="en-GB" dirty="0"/>
              <a:t>Symmetry : both side of the image are balanced and mirror eachother. Can create a sense of harmony </a:t>
            </a:r>
            <a:r>
              <a:rPr lang="en-GB" dirty="0" err="1"/>
              <a:t>ans</a:t>
            </a:r>
            <a:r>
              <a:rPr lang="en-GB" dirty="0"/>
              <a:t> stability. </a:t>
            </a:r>
          </a:p>
          <a:p>
            <a:r>
              <a:rPr lang="en-GB" dirty="0"/>
              <a:t>Asymmetry : the image is balanced but not mirrored, difference elements on each side create visual interest whilst still feeling stable. </a:t>
            </a:r>
          </a:p>
          <a:p>
            <a:r>
              <a:rPr lang="en-GB" dirty="0"/>
              <a:t>Foreground / background : maintaining balance between the foreground and background can help isolate or highlight subjects. </a:t>
            </a:r>
            <a:endParaRPr lang="en-US" dirty="0"/>
          </a:p>
        </p:txBody>
      </p:sp>
      <p:pic>
        <p:nvPicPr>
          <p:cNvPr id="4" name="Picture 3">
            <a:extLst>
              <a:ext uri="{FF2B5EF4-FFF2-40B4-BE49-F238E27FC236}">
                <a16:creationId xmlns:a16="http://schemas.microsoft.com/office/drawing/2014/main" id="{533159F6-2B52-3448-2797-DE820FBCB5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2570" y="365125"/>
            <a:ext cx="5492919" cy="3481533"/>
          </a:xfrm>
          <a:prstGeom prst="rect">
            <a:avLst/>
          </a:prstGeom>
        </p:spPr>
      </p:pic>
      <p:sp>
        <p:nvSpPr>
          <p:cNvPr id="5" name="TextBox 4">
            <a:extLst>
              <a:ext uri="{FF2B5EF4-FFF2-40B4-BE49-F238E27FC236}">
                <a16:creationId xmlns:a16="http://schemas.microsoft.com/office/drawing/2014/main" id="{FE7A4013-9890-2B73-AAC7-DE0D6A9859AC}"/>
              </a:ext>
            </a:extLst>
          </p:cNvPr>
          <p:cNvSpPr txBox="1"/>
          <p:nvPr/>
        </p:nvSpPr>
        <p:spPr>
          <a:xfrm>
            <a:off x="6392781" y="4130841"/>
            <a:ext cx="5412708" cy="369332"/>
          </a:xfrm>
          <a:prstGeom prst="rect">
            <a:avLst/>
          </a:prstGeom>
          <a:noFill/>
        </p:spPr>
        <p:txBody>
          <a:bodyPr wrap="square" rtlCol="0">
            <a:spAutoFit/>
          </a:bodyPr>
          <a:lstStyle/>
          <a:p>
            <a:pPr algn="l"/>
            <a:r>
              <a:rPr lang="en-GB" dirty="0"/>
              <a:t>Graciela </a:t>
            </a:r>
            <a:r>
              <a:rPr lang="en-GB" dirty="0" err="1"/>
              <a:t>Iturbide</a:t>
            </a:r>
            <a:r>
              <a:rPr lang="en-GB" dirty="0"/>
              <a:t>, Mexico, 2021. </a:t>
            </a:r>
            <a:endParaRPr lang="en-US" dirty="0"/>
          </a:p>
        </p:txBody>
      </p:sp>
    </p:spTree>
    <p:extLst>
      <p:ext uri="{BB962C8B-B14F-4D97-AF65-F5344CB8AC3E}">
        <p14:creationId xmlns:p14="http://schemas.microsoft.com/office/powerpoint/2010/main" val="3107336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C18AF-07EC-98DD-EC91-EB1E6D01EC80}"/>
              </a:ext>
            </a:extLst>
          </p:cNvPr>
          <p:cNvSpPr>
            <a:spLocks noGrp="1"/>
          </p:cNvSpPr>
          <p:nvPr>
            <p:ph type="title"/>
          </p:nvPr>
        </p:nvSpPr>
        <p:spPr/>
        <p:txBody>
          <a:bodyPr/>
          <a:lstStyle/>
          <a:p>
            <a:r>
              <a:rPr lang="en-GB" dirty="0"/>
              <a:t>Colour. </a:t>
            </a:r>
            <a:endParaRPr lang="en-US" dirty="0"/>
          </a:p>
        </p:txBody>
      </p:sp>
      <p:sp>
        <p:nvSpPr>
          <p:cNvPr id="3" name="Content Placeholder 2">
            <a:extLst>
              <a:ext uri="{FF2B5EF4-FFF2-40B4-BE49-F238E27FC236}">
                <a16:creationId xmlns:a16="http://schemas.microsoft.com/office/drawing/2014/main" id="{3618FB77-CE41-7890-8741-6B9BC067E7AF}"/>
              </a:ext>
            </a:extLst>
          </p:cNvPr>
          <p:cNvSpPr>
            <a:spLocks noGrp="1"/>
          </p:cNvSpPr>
          <p:nvPr>
            <p:ph idx="1"/>
          </p:nvPr>
        </p:nvSpPr>
        <p:spPr>
          <a:xfrm>
            <a:off x="236621" y="1253331"/>
            <a:ext cx="5257800" cy="4351338"/>
          </a:xfrm>
        </p:spPr>
        <p:txBody>
          <a:bodyPr>
            <a:normAutofit fontScale="92500" lnSpcReduction="10000"/>
          </a:bodyPr>
          <a:lstStyle/>
          <a:p>
            <a:r>
              <a:rPr lang="en-GB" dirty="0"/>
              <a:t>Complimentary colours : colours that are opposite </a:t>
            </a:r>
            <a:r>
              <a:rPr lang="en-GB" dirty="0" err="1"/>
              <a:t>eachother</a:t>
            </a:r>
            <a:r>
              <a:rPr lang="en-GB" dirty="0"/>
              <a:t> on the colour wheel, e.g., blue and orange, or red and green. They create a strong contrast when used together, making them stand out more. </a:t>
            </a:r>
          </a:p>
          <a:p>
            <a:r>
              <a:rPr lang="en-GB" dirty="0"/>
              <a:t>Clashing colours : clashing colours can be used to create dynamism or chaos in a scene. </a:t>
            </a:r>
          </a:p>
          <a:p>
            <a:r>
              <a:rPr lang="en-GB" dirty="0"/>
              <a:t>Saturation : the intensity or purity of a colour. </a:t>
            </a:r>
            <a:endParaRPr lang="en-US" dirty="0"/>
          </a:p>
        </p:txBody>
      </p:sp>
      <p:pic>
        <p:nvPicPr>
          <p:cNvPr id="4" name="Picture 3">
            <a:extLst>
              <a:ext uri="{FF2B5EF4-FFF2-40B4-BE49-F238E27FC236}">
                <a16:creationId xmlns:a16="http://schemas.microsoft.com/office/drawing/2014/main" id="{E8F5B061-14EC-B344-50C8-99CA6EE6C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365125"/>
            <a:ext cx="5918201" cy="4293890"/>
          </a:xfrm>
          <a:prstGeom prst="rect">
            <a:avLst/>
          </a:prstGeom>
        </p:spPr>
      </p:pic>
      <p:sp>
        <p:nvSpPr>
          <p:cNvPr id="5" name="TextBox 4">
            <a:extLst>
              <a:ext uri="{FF2B5EF4-FFF2-40B4-BE49-F238E27FC236}">
                <a16:creationId xmlns:a16="http://schemas.microsoft.com/office/drawing/2014/main" id="{EC5E0DDC-7838-ACAE-4CB8-7127840AF0DF}"/>
              </a:ext>
            </a:extLst>
          </p:cNvPr>
          <p:cNvSpPr txBox="1"/>
          <p:nvPr/>
        </p:nvSpPr>
        <p:spPr>
          <a:xfrm>
            <a:off x="6096000" y="4659015"/>
            <a:ext cx="5918200" cy="369332"/>
          </a:xfrm>
          <a:prstGeom prst="rect">
            <a:avLst/>
          </a:prstGeom>
          <a:noFill/>
        </p:spPr>
        <p:txBody>
          <a:bodyPr wrap="square" rtlCol="0">
            <a:spAutoFit/>
          </a:bodyPr>
          <a:lstStyle/>
          <a:p>
            <a:pPr algn="l"/>
            <a:r>
              <a:rPr lang="en-GB" dirty="0"/>
              <a:t>Complimentary colours, 2021. </a:t>
            </a:r>
            <a:r>
              <a:rPr lang="en-GB" dirty="0" err="1"/>
              <a:t>Sahat</a:t>
            </a:r>
            <a:r>
              <a:rPr lang="en-GB" dirty="0"/>
              <a:t> Zia. </a:t>
            </a:r>
            <a:endParaRPr lang="en-US" dirty="0"/>
          </a:p>
        </p:txBody>
      </p:sp>
    </p:spTree>
    <p:extLst>
      <p:ext uri="{BB962C8B-B14F-4D97-AF65-F5344CB8AC3E}">
        <p14:creationId xmlns:p14="http://schemas.microsoft.com/office/powerpoint/2010/main" val="362412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D1E35-57ED-9472-2F3C-32F71493F7F5}"/>
              </a:ext>
            </a:extLst>
          </p:cNvPr>
          <p:cNvSpPr>
            <a:spLocks noGrp="1"/>
          </p:cNvSpPr>
          <p:nvPr>
            <p:ph type="title"/>
          </p:nvPr>
        </p:nvSpPr>
        <p:spPr/>
        <p:txBody>
          <a:bodyPr/>
          <a:lstStyle/>
          <a:p>
            <a:r>
              <a:rPr lang="en-GB" dirty="0"/>
              <a:t>Framing. </a:t>
            </a:r>
            <a:endParaRPr lang="en-US" dirty="0"/>
          </a:p>
        </p:txBody>
      </p:sp>
      <p:sp>
        <p:nvSpPr>
          <p:cNvPr id="3" name="Content Placeholder 2">
            <a:extLst>
              <a:ext uri="{FF2B5EF4-FFF2-40B4-BE49-F238E27FC236}">
                <a16:creationId xmlns:a16="http://schemas.microsoft.com/office/drawing/2014/main" id="{DAEC67B9-C1D4-A1A1-DB06-A86C058B5682}"/>
              </a:ext>
            </a:extLst>
          </p:cNvPr>
          <p:cNvSpPr>
            <a:spLocks noGrp="1"/>
          </p:cNvSpPr>
          <p:nvPr>
            <p:ph idx="1"/>
          </p:nvPr>
        </p:nvSpPr>
        <p:spPr>
          <a:xfrm>
            <a:off x="270042" y="1690688"/>
            <a:ext cx="5257800" cy="4351338"/>
          </a:xfrm>
        </p:spPr>
        <p:txBody>
          <a:bodyPr>
            <a:normAutofit lnSpcReduction="10000"/>
          </a:bodyPr>
          <a:lstStyle/>
          <a:p>
            <a:r>
              <a:rPr lang="en-GB" dirty="0"/>
              <a:t>Sub-Framing : finding frames within the frame can create visual interest. Can help to order information or draw the eye. </a:t>
            </a:r>
          </a:p>
          <a:p>
            <a:r>
              <a:rPr lang="en-GB" dirty="0"/>
              <a:t>Rule of Thirds : diving the image into 9 equal parts along horizontal and vertical lines. You place the main subject of the image along these lines, to create a balanced composition. </a:t>
            </a:r>
          </a:p>
        </p:txBody>
      </p:sp>
      <p:pic>
        <p:nvPicPr>
          <p:cNvPr id="4" name="Picture 3">
            <a:extLst>
              <a:ext uri="{FF2B5EF4-FFF2-40B4-BE49-F238E27FC236}">
                <a16:creationId xmlns:a16="http://schemas.microsoft.com/office/drawing/2014/main" id="{421E5F54-FE68-7ACC-9E26-892D4A11F1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1921" y="404996"/>
            <a:ext cx="5730626" cy="3772635"/>
          </a:xfrm>
          <a:prstGeom prst="rect">
            <a:avLst/>
          </a:prstGeom>
        </p:spPr>
      </p:pic>
      <p:sp>
        <p:nvSpPr>
          <p:cNvPr id="5" name="TextBox 4">
            <a:extLst>
              <a:ext uri="{FF2B5EF4-FFF2-40B4-BE49-F238E27FC236}">
                <a16:creationId xmlns:a16="http://schemas.microsoft.com/office/drawing/2014/main" id="{9F98ADE1-2685-BD41-9A9D-08CE32926C51}"/>
              </a:ext>
            </a:extLst>
          </p:cNvPr>
          <p:cNvSpPr txBox="1"/>
          <p:nvPr/>
        </p:nvSpPr>
        <p:spPr>
          <a:xfrm>
            <a:off x="6096000" y="4569394"/>
            <a:ext cx="4899526" cy="646331"/>
          </a:xfrm>
          <a:prstGeom prst="rect">
            <a:avLst/>
          </a:prstGeom>
          <a:noFill/>
        </p:spPr>
        <p:txBody>
          <a:bodyPr wrap="square" rtlCol="0">
            <a:spAutoFit/>
          </a:bodyPr>
          <a:lstStyle/>
          <a:p>
            <a:pPr algn="l"/>
            <a:r>
              <a:rPr lang="en-GB" dirty="0"/>
              <a:t>Goose Whisperer, Stand-Up Paddlers and Sunken Car. 2020. Thomas </a:t>
            </a:r>
            <a:r>
              <a:rPr lang="en-GB" dirty="0" err="1"/>
              <a:t>Hackenberg</a:t>
            </a:r>
            <a:r>
              <a:rPr lang="en-GB" dirty="0"/>
              <a:t>. </a:t>
            </a:r>
            <a:endParaRPr lang="en-US" dirty="0"/>
          </a:p>
        </p:txBody>
      </p:sp>
    </p:spTree>
    <p:extLst>
      <p:ext uri="{BB962C8B-B14F-4D97-AF65-F5344CB8AC3E}">
        <p14:creationId xmlns:p14="http://schemas.microsoft.com/office/powerpoint/2010/main" val="321994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431E-E403-59E7-71F7-225FB36955F4}"/>
              </a:ext>
            </a:extLst>
          </p:cNvPr>
          <p:cNvSpPr>
            <a:spLocks noGrp="1"/>
          </p:cNvSpPr>
          <p:nvPr>
            <p:ph type="title"/>
          </p:nvPr>
        </p:nvSpPr>
        <p:spPr>
          <a:xfrm>
            <a:off x="838200" y="-72232"/>
            <a:ext cx="10515600" cy="1325563"/>
          </a:xfrm>
        </p:spPr>
        <p:txBody>
          <a:bodyPr/>
          <a:lstStyle/>
          <a:p>
            <a:r>
              <a:rPr lang="en-GB" dirty="0"/>
              <a:t>Focus. </a:t>
            </a:r>
            <a:endParaRPr lang="en-US" dirty="0"/>
          </a:p>
        </p:txBody>
      </p:sp>
      <p:sp>
        <p:nvSpPr>
          <p:cNvPr id="3" name="Content Placeholder 2">
            <a:extLst>
              <a:ext uri="{FF2B5EF4-FFF2-40B4-BE49-F238E27FC236}">
                <a16:creationId xmlns:a16="http://schemas.microsoft.com/office/drawing/2014/main" id="{D3B7FD09-959D-5473-971C-4711E81F071A}"/>
              </a:ext>
            </a:extLst>
          </p:cNvPr>
          <p:cNvSpPr>
            <a:spLocks noGrp="1"/>
          </p:cNvSpPr>
          <p:nvPr>
            <p:ph idx="1"/>
          </p:nvPr>
        </p:nvSpPr>
        <p:spPr>
          <a:xfrm>
            <a:off x="303463" y="885699"/>
            <a:ext cx="5378116" cy="4351338"/>
          </a:xfrm>
        </p:spPr>
        <p:txBody>
          <a:bodyPr>
            <a:normAutofit fontScale="92500" lnSpcReduction="20000"/>
          </a:bodyPr>
          <a:lstStyle/>
          <a:p>
            <a:r>
              <a:rPr lang="en-GB" dirty="0"/>
              <a:t>Focal point : specific part of the image that is sharpest and draws the viewers attention. </a:t>
            </a:r>
          </a:p>
          <a:p>
            <a:r>
              <a:rPr lang="en-GB" dirty="0"/>
              <a:t>Depth of field : how much of the image, from front to back, appears in focus. </a:t>
            </a:r>
          </a:p>
          <a:p>
            <a:r>
              <a:rPr lang="en-GB" dirty="0"/>
              <a:t>Hyper focal distance : dependant on the lens used. The focus and aperture combo that gives you the largest possible depth of field. Full range of information in focus can create a sense of realism and depth. </a:t>
            </a:r>
            <a:endParaRPr lang="en-US" dirty="0"/>
          </a:p>
        </p:txBody>
      </p:sp>
      <p:pic>
        <p:nvPicPr>
          <p:cNvPr id="4" name="Picture 3">
            <a:extLst>
              <a:ext uri="{FF2B5EF4-FFF2-40B4-BE49-F238E27FC236}">
                <a16:creationId xmlns:a16="http://schemas.microsoft.com/office/drawing/2014/main" id="{908E8D57-DC1D-EE1D-BF3B-55C1B3A539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0423" y="0"/>
            <a:ext cx="4255097" cy="5343906"/>
          </a:xfrm>
          <a:prstGeom prst="rect">
            <a:avLst/>
          </a:prstGeom>
        </p:spPr>
      </p:pic>
      <p:sp>
        <p:nvSpPr>
          <p:cNvPr id="5" name="TextBox 4">
            <a:extLst>
              <a:ext uri="{FF2B5EF4-FFF2-40B4-BE49-F238E27FC236}">
                <a16:creationId xmlns:a16="http://schemas.microsoft.com/office/drawing/2014/main" id="{75F874E0-9DB1-2504-063C-8959BAD7027E}"/>
              </a:ext>
            </a:extLst>
          </p:cNvPr>
          <p:cNvSpPr txBox="1"/>
          <p:nvPr/>
        </p:nvSpPr>
        <p:spPr>
          <a:xfrm>
            <a:off x="6510423" y="5416138"/>
            <a:ext cx="4120147" cy="646331"/>
          </a:xfrm>
          <a:prstGeom prst="rect">
            <a:avLst/>
          </a:prstGeom>
          <a:noFill/>
        </p:spPr>
        <p:txBody>
          <a:bodyPr wrap="square" rtlCol="0">
            <a:spAutoFit/>
          </a:bodyPr>
          <a:lstStyle/>
          <a:p>
            <a:pPr algn="l"/>
            <a:r>
              <a:rPr lang="en-GB" i="1" dirty="0"/>
              <a:t>Mushroom and Nails in the Garden. </a:t>
            </a:r>
            <a:r>
              <a:rPr lang="en-GB" dirty="0"/>
              <a:t>Camille </a:t>
            </a:r>
            <a:r>
              <a:rPr lang="en-GB" dirty="0" err="1"/>
              <a:t>Lemone</a:t>
            </a:r>
            <a:r>
              <a:rPr lang="en-GB" dirty="0"/>
              <a:t>. </a:t>
            </a:r>
            <a:endParaRPr lang="en-US" i="1" dirty="0"/>
          </a:p>
        </p:txBody>
      </p:sp>
    </p:spTree>
    <p:extLst>
      <p:ext uri="{BB962C8B-B14F-4D97-AF65-F5344CB8AC3E}">
        <p14:creationId xmlns:p14="http://schemas.microsoft.com/office/powerpoint/2010/main" val="600767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A564F-D8D0-6313-B60A-F6A07A06E3AA}"/>
              </a:ext>
            </a:extLst>
          </p:cNvPr>
          <p:cNvSpPr>
            <a:spLocks noGrp="1"/>
          </p:cNvSpPr>
          <p:nvPr>
            <p:ph type="title"/>
          </p:nvPr>
        </p:nvSpPr>
        <p:spPr/>
        <p:txBody>
          <a:bodyPr/>
          <a:lstStyle/>
          <a:p>
            <a:r>
              <a:rPr lang="en-GB" dirty="0"/>
              <a:t>Position / Viewpoint. </a:t>
            </a:r>
            <a:endParaRPr lang="en-US" dirty="0"/>
          </a:p>
        </p:txBody>
      </p:sp>
      <p:sp>
        <p:nvSpPr>
          <p:cNvPr id="3" name="Content Placeholder 2">
            <a:extLst>
              <a:ext uri="{FF2B5EF4-FFF2-40B4-BE49-F238E27FC236}">
                <a16:creationId xmlns:a16="http://schemas.microsoft.com/office/drawing/2014/main" id="{527A0C9D-D13A-07B0-8596-2440544613BE}"/>
              </a:ext>
            </a:extLst>
          </p:cNvPr>
          <p:cNvSpPr>
            <a:spLocks noGrp="1"/>
          </p:cNvSpPr>
          <p:nvPr>
            <p:ph idx="1"/>
          </p:nvPr>
        </p:nvSpPr>
        <p:spPr>
          <a:xfrm>
            <a:off x="838200" y="1825625"/>
            <a:ext cx="4843379" cy="4351338"/>
          </a:xfrm>
        </p:spPr>
        <p:txBody>
          <a:bodyPr>
            <a:normAutofit fontScale="92500"/>
          </a:bodyPr>
          <a:lstStyle/>
          <a:p>
            <a:r>
              <a:rPr lang="en-GB" dirty="0"/>
              <a:t>Eye-Level : the camera is position at the same height as the subjects eyes. </a:t>
            </a:r>
          </a:p>
          <a:p>
            <a:r>
              <a:rPr lang="en-GB" dirty="0"/>
              <a:t>Above : the camera is positioned higher than the subject, looking down. </a:t>
            </a:r>
          </a:p>
          <a:p>
            <a:r>
              <a:rPr lang="en-GB" dirty="0"/>
              <a:t>Below : Looking up to a subject makes it appear dominant and towering. This can create a sense of respect or make the viewer feel small. </a:t>
            </a:r>
            <a:endParaRPr lang="en-US" dirty="0"/>
          </a:p>
        </p:txBody>
      </p:sp>
      <p:pic>
        <p:nvPicPr>
          <p:cNvPr id="4" name="Picture 3">
            <a:extLst>
              <a:ext uri="{FF2B5EF4-FFF2-40B4-BE49-F238E27FC236}">
                <a16:creationId xmlns:a16="http://schemas.microsoft.com/office/drawing/2014/main" id="{C638DCC2-1FEE-8752-B68F-D396841A7B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5279" y="365125"/>
            <a:ext cx="3609427" cy="4779211"/>
          </a:xfrm>
          <a:prstGeom prst="rect">
            <a:avLst/>
          </a:prstGeom>
        </p:spPr>
      </p:pic>
      <p:sp>
        <p:nvSpPr>
          <p:cNvPr id="5" name="TextBox 4">
            <a:extLst>
              <a:ext uri="{FF2B5EF4-FFF2-40B4-BE49-F238E27FC236}">
                <a16:creationId xmlns:a16="http://schemas.microsoft.com/office/drawing/2014/main" id="{BE0E32CB-4FEC-584A-9F94-1D5882E7BD79}"/>
              </a:ext>
            </a:extLst>
          </p:cNvPr>
          <p:cNvSpPr txBox="1"/>
          <p:nvPr/>
        </p:nvSpPr>
        <p:spPr>
          <a:xfrm>
            <a:off x="7135176" y="5380789"/>
            <a:ext cx="5056824" cy="646331"/>
          </a:xfrm>
          <a:prstGeom prst="rect">
            <a:avLst/>
          </a:prstGeom>
          <a:noFill/>
        </p:spPr>
        <p:txBody>
          <a:bodyPr wrap="square" rtlCol="0">
            <a:spAutoFit/>
          </a:bodyPr>
          <a:lstStyle/>
          <a:p>
            <a:pPr algn="l"/>
            <a:r>
              <a:rPr lang="en-GB" i="1" dirty="0"/>
              <a:t>Spark of a Nail. Woman Working. </a:t>
            </a:r>
            <a:r>
              <a:rPr lang="en-GB" i="1" dirty="0" err="1"/>
              <a:t>Wip</a:t>
            </a:r>
            <a:r>
              <a:rPr lang="en-GB" i="1" dirty="0"/>
              <a:t>. </a:t>
            </a:r>
            <a:r>
              <a:rPr lang="en-GB" dirty="0"/>
              <a:t>Morgan Levy. </a:t>
            </a:r>
            <a:endParaRPr lang="en-US" i="1" dirty="0"/>
          </a:p>
        </p:txBody>
      </p:sp>
    </p:spTree>
    <p:extLst>
      <p:ext uri="{BB962C8B-B14F-4D97-AF65-F5344CB8AC3E}">
        <p14:creationId xmlns:p14="http://schemas.microsoft.com/office/powerpoint/2010/main" val="2643732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08248-1B6D-415F-91A1-F24734719CCD}"/>
              </a:ext>
            </a:extLst>
          </p:cNvPr>
          <p:cNvSpPr>
            <a:spLocks noGrp="1"/>
          </p:cNvSpPr>
          <p:nvPr>
            <p:ph type="title"/>
          </p:nvPr>
        </p:nvSpPr>
        <p:spPr/>
        <p:txBody>
          <a:bodyPr/>
          <a:lstStyle/>
          <a:p>
            <a:r>
              <a:rPr lang="en-GB" dirty="0"/>
              <a:t>Movement. </a:t>
            </a:r>
            <a:endParaRPr lang="en-US" dirty="0"/>
          </a:p>
        </p:txBody>
      </p:sp>
      <p:sp>
        <p:nvSpPr>
          <p:cNvPr id="3" name="Content Placeholder 2">
            <a:extLst>
              <a:ext uri="{FF2B5EF4-FFF2-40B4-BE49-F238E27FC236}">
                <a16:creationId xmlns:a16="http://schemas.microsoft.com/office/drawing/2014/main" id="{BDC0E25A-6549-47B2-F701-6BB4105417B2}"/>
              </a:ext>
            </a:extLst>
          </p:cNvPr>
          <p:cNvSpPr>
            <a:spLocks noGrp="1"/>
          </p:cNvSpPr>
          <p:nvPr>
            <p:ph idx="1"/>
          </p:nvPr>
        </p:nvSpPr>
        <p:spPr>
          <a:xfrm>
            <a:off x="838200" y="1825625"/>
            <a:ext cx="4275221" cy="4351338"/>
          </a:xfrm>
        </p:spPr>
        <p:txBody>
          <a:bodyPr/>
          <a:lstStyle/>
          <a:p>
            <a:r>
              <a:rPr lang="en-GB" dirty="0"/>
              <a:t>Frozen : (high shutter speed) – decisive moment. </a:t>
            </a:r>
          </a:p>
          <a:p>
            <a:r>
              <a:rPr lang="en-GB" dirty="0"/>
              <a:t>Blur : ( lower shutter speed) </a:t>
            </a:r>
          </a:p>
          <a:p>
            <a:r>
              <a:rPr lang="en-GB" dirty="0"/>
              <a:t>Long Exposure : creates smooth water or ghostly moving objects. Useful to show a passing of time. </a:t>
            </a:r>
            <a:endParaRPr lang="en-US" dirty="0"/>
          </a:p>
        </p:txBody>
      </p:sp>
      <p:pic>
        <p:nvPicPr>
          <p:cNvPr id="4" name="Picture 3">
            <a:extLst>
              <a:ext uri="{FF2B5EF4-FFF2-40B4-BE49-F238E27FC236}">
                <a16:creationId xmlns:a16="http://schemas.microsoft.com/office/drawing/2014/main" id="{F54B66A0-A846-CEDE-315E-5FBAD38F2B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8581" y="365125"/>
            <a:ext cx="3184205" cy="4079875"/>
          </a:xfrm>
          <a:prstGeom prst="rect">
            <a:avLst/>
          </a:prstGeom>
        </p:spPr>
      </p:pic>
      <p:sp>
        <p:nvSpPr>
          <p:cNvPr id="5" name="TextBox 4">
            <a:extLst>
              <a:ext uri="{FF2B5EF4-FFF2-40B4-BE49-F238E27FC236}">
                <a16:creationId xmlns:a16="http://schemas.microsoft.com/office/drawing/2014/main" id="{497E279A-AAA7-68AC-6C13-6034ABF840D9}"/>
              </a:ext>
            </a:extLst>
          </p:cNvPr>
          <p:cNvSpPr txBox="1"/>
          <p:nvPr/>
        </p:nvSpPr>
        <p:spPr>
          <a:xfrm>
            <a:off x="6844631" y="4514683"/>
            <a:ext cx="4275221" cy="369332"/>
          </a:xfrm>
          <a:prstGeom prst="rect">
            <a:avLst/>
          </a:prstGeom>
          <a:noFill/>
        </p:spPr>
        <p:txBody>
          <a:bodyPr wrap="square" rtlCol="0">
            <a:spAutoFit/>
          </a:bodyPr>
          <a:lstStyle/>
          <a:p>
            <a:pPr algn="l"/>
            <a:r>
              <a:rPr lang="en-GB" i="1" dirty="0"/>
              <a:t>Leap into the Void. </a:t>
            </a:r>
            <a:r>
              <a:rPr lang="en-GB" dirty="0"/>
              <a:t>1960. Yves Klein. </a:t>
            </a:r>
            <a:endParaRPr lang="en-US" i="1" dirty="0"/>
          </a:p>
        </p:txBody>
      </p:sp>
    </p:spTree>
    <p:extLst>
      <p:ext uri="{BB962C8B-B14F-4D97-AF65-F5344CB8AC3E}">
        <p14:creationId xmlns:p14="http://schemas.microsoft.com/office/powerpoint/2010/main" val="13951405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164A6-B751-18BD-08C2-617BA26E9BA7}"/>
              </a:ext>
            </a:extLst>
          </p:cNvPr>
          <p:cNvSpPr>
            <a:spLocks noGrp="1"/>
          </p:cNvSpPr>
          <p:nvPr>
            <p:ph type="title"/>
          </p:nvPr>
        </p:nvSpPr>
        <p:spPr/>
        <p:txBody>
          <a:bodyPr/>
          <a:lstStyle/>
          <a:p>
            <a:r>
              <a:rPr lang="en-GB" dirty="0"/>
              <a:t>Pixy Liao, </a:t>
            </a:r>
            <a:r>
              <a:rPr lang="en-GB" i="1" dirty="0"/>
              <a:t>Experimental Relationship, </a:t>
            </a:r>
            <a:r>
              <a:rPr lang="en-GB" dirty="0"/>
              <a:t>2007-present. </a:t>
            </a:r>
            <a:endParaRPr lang="en-US" dirty="0"/>
          </a:p>
        </p:txBody>
      </p:sp>
      <p:pic>
        <p:nvPicPr>
          <p:cNvPr id="4" name="Content Placeholder 3">
            <a:extLst>
              <a:ext uri="{FF2B5EF4-FFF2-40B4-BE49-F238E27FC236}">
                <a16:creationId xmlns:a16="http://schemas.microsoft.com/office/drawing/2014/main" id="{15BF5C4E-16E4-6317-6D52-DE6872E2D97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0057" y="1440238"/>
            <a:ext cx="6220995" cy="4708239"/>
          </a:xfrm>
          <a:prstGeom prst="rect">
            <a:avLst/>
          </a:prstGeom>
        </p:spPr>
      </p:pic>
      <p:sp>
        <p:nvSpPr>
          <p:cNvPr id="5" name="TextBox 4">
            <a:extLst>
              <a:ext uri="{FF2B5EF4-FFF2-40B4-BE49-F238E27FC236}">
                <a16:creationId xmlns:a16="http://schemas.microsoft.com/office/drawing/2014/main" id="{5BCD109D-2C03-20E7-9CFE-157AD9264667}"/>
              </a:ext>
            </a:extLst>
          </p:cNvPr>
          <p:cNvSpPr txBox="1"/>
          <p:nvPr/>
        </p:nvSpPr>
        <p:spPr>
          <a:xfrm>
            <a:off x="818146" y="1965556"/>
            <a:ext cx="3693695" cy="3785652"/>
          </a:xfrm>
          <a:prstGeom prst="rect">
            <a:avLst/>
          </a:prstGeom>
          <a:noFill/>
        </p:spPr>
        <p:txBody>
          <a:bodyPr wrap="square" rtlCol="0">
            <a:spAutoFit/>
          </a:bodyPr>
          <a:lstStyle/>
          <a:p>
            <a:pPr algn="l"/>
            <a:r>
              <a:rPr lang="en-GB" sz="3000" dirty="0"/>
              <a:t>In this Image, we can see that Pixy Liao has used symmetry. This draws attention to the subjects, whilst also keeping the viewers interest on the image. </a:t>
            </a:r>
            <a:endParaRPr lang="en-US" sz="3000" dirty="0"/>
          </a:p>
        </p:txBody>
      </p:sp>
    </p:spTree>
    <p:extLst>
      <p:ext uri="{BB962C8B-B14F-4D97-AF65-F5344CB8AC3E}">
        <p14:creationId xmlns:p14="http://schemas.microsoft.com/office/powerpoint/2010/main" val="3213924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1D377-A61D-DCEF-1553-55543BA9DE03}"/>
              </a:ext>
            </a:extLst>
          </p:cNvPr>
          <p:cNvSpPr>
            <a:spLocks noGrp="1"/>
          </p:cNvSpPr>
          <p:nvPr>
            <p:ph type="title"/>
          </p:nvPr>
        </p:nvSpPr>
        <p:spPr/>
        <p:txBody>
          <a:bodyPr/>
          <a:lstStyle/>
          <a:p>
            <a:r>
              <a:rPr lang="en-GB" dirty="0"/>
              <a:t>Latoya Ruby Frazier, </a:t>
            </a:r>
            <a:r>
              <a:rPr lang="en-GB" i="1" dirty="0"/>
              <a:t>Grandma Ruby and Me, </a:t>
            </a:r>
            <a:r>
              <a:rPr lang="en-GB" dirty="0"/>
              <a:t>2005. </a:t>
            </a:r>
            <a:endParaRPr lang="en-US" dirty="0"/>
          </a:p>
        </p:txBody>
      </p:sp>
      <p:pic>
        <p:nvPicPr>
          <p:cNvPr id="4" name="Content Placeholder 3">
            <a:extLst>
              <a:ext uri="{FF2B5EF4-FFF2-40B4-BE49-F238E27FC236}">
                <a16:creationId xmlns:a16="http://schemas.microsoft.com/office/drawing/2014/main" id="{F4B3444D-9ECB-F81F-8EEA-1DB700BDB4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52553" y="1597060"/>
            <a:ext cx="6139447" cy="4895815"/>
          </a:xfrm>
          <a:prstGeom prst="rect">
            <a:avLst/>
          </a:prstGeom>
        </p:spPr>
      </p:pic>
      <p:sp>
        <p:nvSpPr>
          <p:cNvPr id="5" name="TextBox 4">
            <a:extLst>
              <a:ext uri="{FF2B5EF4-FFF2-40B4-BE49-F238E27FC236}">
                <a16:creationId xmlns:a16="http://schemas.microsoft.com/office/drawing/2014/main" id="{8D7CCFE3-0B51-EF79-CB2D-056C0E652116}"/>
              </a:ext>
            </a:extLst>
          </p:cNvPr>
          <p:cNvSpPr txBox="1"/>
          <p:nvPr/>
        </p:nvSpPr>
        <p:spPr>
          <a:xfrm flipH="1">
            <a:off x="334208" y="1845103"/>
            <a:ext cx="4979738" cy="4324261"/>
          </a:xfrm>
          <a:prstGeom prst="rect">
            <a:avLst/>
          </a:prstGeom>
          <a:noFill/>
        </p:spPr>
        <p:txBody>
          <a:bodyPr wrap="square" rtlCol="0">
            <a:spAutoFit/>
          </a:bodyPr>
          <a:lstStyle/>
          <a:p>
            <a:pPr algn="l"/>
            <a:r>
              <a:rPr lang="en-GB" sz="2500" dirty="0"/>
              <a:t>This image, being monotone, has a cool temperature to it. The image contains Frazier, sat with her grandmother Ruby. Fraziers hair is in pigtails, almost bringing a nostalgic feeling to the image. It feels familiar, evoking the emotions of sitting with your grandmother during the day, a feeling that most people have felt. It feels emotional. </a:t>
            </a:r>
            <a:endParaRPr lang="en-US" sz="2500" dirty="0"/>
          </a:p>
        </p:txBody>
      </p:sp>
    </p:spTree>
    <p:extLst>
      <p:ext uri="{BB962C8B-B14F-4D97-AF65-F5344CB8AC3E}">
        <p14:creationId xmlns:p14="http://schemas.microsoft.com/office/powerpoint/2010/main" val="4178417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ADCE1-A522-E4E1-C41D-A5969538EAE3}"/>
              </a:ext>
            </a:extLst>
          </p:cNvPr>
          <p:cNvSpPr>
            <a:spLocks noGrp="1"/>
          </p:cNvSpPr>
          <p:nvPr>
            <p:ph type="title"/>
          </p:nvPr>
        </p:nvSpPr>
        <p:spPr/>
        <p:txBody>
          <a:bodyPr/>
          <a:lstStyle/>
          <a:p>
            <a:r>
              <a:rPr lang="en-GB" dirty="0"/>
              <a:t>Exhibition Review. </a:t>
            </a:r>
            <a:endParaRPr lang="en-US" dirty="0"/>
          </a:p>
        </p:txBody>
      </p:sp>
      <p:sp>
        <p:nvSpPr>
          <p:cNvPr id="3" name="Content Placeholder 2">
            <a:extLst>
              <a:ext uri="{FF2B5EF4-FFF2-40B4-BE49-F238E27FC236}">
                <a16:creationId xmlns:a16="http://schemas.microsoft.com/office/drawing/2014/main" id="{C5C5B82D-709E-AF09-ED1D-5C471ADCCAEA}"/>
              </a:ext>
            </a:extLst>
          </p:cNvPr>
          <p:cNvSpPr>
            <a:spLocks noGrp="1"/>
          </p:cNvSpPr>
          <p:nvPr>
            <p:ph idx="1"/>
          </p:nvPr>
        </p:nvSpPr>
        <p:spPr>
          <a:xfrm>
            <a:off x="838200" y="1825625"/>
            <a:ext cx="5257800" cy="4351338"/>
          </a:xfrm>
        </p:spPr>
        <p:txBody>
          <a:bodyPr/>
          <a:lstStyle/>
          <a:p>
            <a:r>
              <a:rPr lang="en-GB" dirty="0"/>
              <a:t>An Exhibition Review is important within photography as it can help a photographer to see how to go about presenting their work if ever given the opportunity to be in an exhibition. Being the viewer of someone else’s work helps a photographer to see what works within presenting, and what doesn’t. </a:t>
            </a:r>
            <a:endParaRPr lang="en-US" dirty="0"/>
          </a:p>
        </p:txBody>
      </p:sp>
    </p:spTree>
    <p:extLst>
      <p:ext uri="{BB962C8B-B14F-4D97-AF65-F5344CB8AC3E}">
        <p14:creationId xmlns:p14="http://schemas.microsoft.com/office/powerpoint/2010/main" val="112531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928B0-51FC-D340-38D0-D2CEDD70648F}"/>
              </a:ext>
            </a:extLst>
          </p:cNvPr>
          <p:cNvSpPr>
            <a:spLocks noGrp="1"/>
          </p:cNvSpPr>
          <p:nvPr>
            <p:ph type="title"/>
          </p:nvPr>
        </p:nvSpPr>
        <p:spPr>
          <a:xfrm>
            <a:off x="838200" y="365125"/>
            <a:ext cx="5712326" cy="704349"/>
          </a:xfrm>
        </p:spPr>
        <p:txBody>
          <a:bodyPr>
            <a:normAutofit fontScale="90000"/>
          </a:bodyPr>
          <a:lstStyle/>
          <a:p>
            <a:r>
              <a:rPr lang="en-GB" dirty="0"/>
              <a:t>Exhibition Review – Postcolonial condition. </a:t>
            </a:r>
            <a:endParaRPr lang="en-US" dirty="0"/>
          </a:p>
        </p:txBody>
      </p:sp>
      <p:pic>
        <p:nvPicPr>
          <p:cNvPr id="4" name="Content Placeholder 3">
            <a:extLst>
              <a:ext uri="{FF2B5EF4-FFF2-40B4-BE49-F238E27FC236}">
                <a16:creationId xmlns:a16="http://schemas.microsoft.com/office/drawing/2014/main" id="{EC432745-3B0C-A831-9B2E-49EACD2E19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10642" y="0"/>
            <a:ext cx="4090453" cy="5419851"/>
          </a:xfrm>
          <a:prstGeom prst="rect">
            <a:avLst/>
          </a:prstGeom>
        </p:spPr>
      </p:pic>
      <p:sp>
        <p:nvSpPr>
          <p:cNvPr id="6" name="TextBox 5">
            <a:extLst>
              <a:ext uri="{FF2B5EF4-FFF2-40B4-BE49-F238E27FC236}">
                <a16:creationId xmlns:a16="http://schemas.microsoft.com/office/drawing/2014/main" id="{2DDF08DE-5A28-EB89-B76A-44A6E30BAEA7}"/>
              </a:ext>
            </a:extLst>
          </p:cNvPr>
          <p:cNvSpPr txBox="1"/>
          <p:nvPr/>
        </p:nvSpPr>
        <p:spPr>
          <a:xfrm>
            <a:off x="7610642" y="5419851"/>
            <a:ext cx="4581358" cy="646331"/>
          </a:xfrm>
          <a:prstGeom prst="rect">
            <a:avLst/>
          </a:prstGeom>
          <a:noFill/>
        </p:spPr>
        <p:txBody>
          <a:bodyPr wrap="square" rtlCol="0">
            <a:spAutoFit/>
          </a:bodyPr>
          <a:lstStyle/>
          <a:p>
            <a:pPr algn="l"/>
            <a:r>
              <a:rPr lang="en-GB" i="1" dirty="0"/>
              <a:t>Their Excellencies Lord and Lady </a:t>
            </a:r>
            <a:r>
              <a:rPr lang="en-GB" i="1" dirty="0" err="1"/>
              <a:t>Curzon</a:t>
            </a:r>
            <a:r>
              <a:rPr lang="en-GB" i="1" dirty="0"/>
              <a:t> with second days trophy, </a:t>
            </a:r>
            <a:r>
              <a:rPr lang="en-GB" dirty="0"/>
              <a:t>1902. </a:t>
            </a:r>
            <a:endParaRPr lang="en-US" i="1" dirty="0"/>
          </a:p>
        </p:txBody>
      </p:sp>
      <p:sp>
        <p:nvSpPr>
          <p:cNvPr id="7" name="TextBox 6">
            <a:extLst>
              <a:ext uri="{FF2B5EF4-FFF2-40B4-BE49-F238E27FC236}">
                <a16:creationId xmlns:a16="http://schemas.microsoft.com/office/drawing/2014/main" id="{C8E849E7-399C-A4D3-58F7-477CEC56F492}"/>
              </a:ext>
            </a:extLst>
          </p:cNvPr>
          <p:cNvSpPr txBox="1"/>
          <p:nvPr/>
        </p:nvSpPr>
        <p:spPr>
          <a:xfrm>
            <a:off x="169779" y="1357201"/>
            <a:ext cx="7049168" cy="4708981"/>
          </a:xfrm>
          <a:prstGeom prst="rect">
            <a:avLst/>
          </a:prstGeom>
          <a:noFill/>
        </p:spPr>
        <p:txBody>
          <a:bodyPr wrap="square" rtlCol="0">
            <a:spAutoFit/>
          </a:bodyPr>
          <a:lstStyle/>
          <a:p>
            <a:pPr algn="l"/>
            <a:r>
              <a:rPr lang="en-GB" sz="3000" dirty="0"/>
              <a:t>This Image depicts Lord </a:t>
            </a:r>
            <a:r>
              <a:rPr lang="en-GB" sz="3000" dirty="0" err="1"/>
              <a:t>Curzon</a:t>
            </a:r>
            <a:r>
              <a:rPr lang="en-GB" sz="3000" dirty="0"/>
              <a:t>, with a tiger killed during a hunting trip that they had been on, during a tour in India. This image showcases the harsh truth of colonialism within India, with a Bengal tiger, an animal that signifies strength, grace and national heritage, being hunted down by a Lord who has no care for the Indian cultural significance of the animal. It evokes feelings of anger, and upset. </a:t>
            </a:r>
            <a:endParaRPr lang="en-US" sz="3000" dirty="0"/>
          </a:p>
        </p:txBody>
      </p:sp>
    </p:spTree>
    <p:extLst>
      <p:ext uri="{BB962C8B-B14F-4D97-AF65-F5344CB8AC3E}">
        <p14:creationId xmlns:p14="http://schemas.microsoft.com/office/powerpoint/2010/main" val="7186721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Visual Studies. </vt:lpstr>
      <vt:lpstr>Visual Studies 1. </vt:lpstr>
      <vt:lpstr>James Van Der Zee, Harlem Book of the Dead. </vt:lpstr>
      <vt:lpstr>Composition. </vt:lpstr>
      <vt:lpstr>Mood Board. </vt:lpstr>
      <vt:lpstr>Lines. </vt:lpstr>
      <vt:lpstr>Shape. </vt:lpstr>
      <vt:lpstr>Tone. </vt:lpstr>
      <vt:lpstr>Pattern. </vt:lpstr>
      <vt:lpstr>Balance. </vt:lpstr>
      <vt:lpstr>Colour. </vt:lpstr>
      <vt:lpstr>Framing. </vt:lpstr>
      <vt:lpstr>Focus. </vt:lpstr>
      <vt:lpstr>Position / Viewpoint. </vt:lpstr>
      <vt:lpstr>Movement. </vt:lpstr>
      <vt:lpstr>Pixy Liao, Experimental Relationship, 2007-present. </vt:lpstr>
      <vt:lpstr>Latoya Ruby Frazier, Grandma Ruby and Me, 2005. </vt:lpstr>
      <vt:lpstr>Exhibition Review. </vt:lpstr>
      <vt:lpstr>Exhibition Review – Postcolonial condition.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 Studies. </dc:title>
  <dc:creator>Chloe Bird (2502309)</dc:creator>
  <cp:lastModifiedBy>Chloe Bird (2502309)</cp:lastModifiedBy>
  <cp:revision>4</cp:revision>
  <dcterms:created xsi:type="dcterms:W3CDTF">2026-01-07T13:43:44Z</dcterms:created>
  <dcterms:modified xsi:type="dcterms:W3CDTF">2026-01-07T16:56:20Z</dcterms:modified>
</cp:coreProperties>
</file>