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48" r:id="rId4"/>
  </p:sldMasterIdLst>
  <p:notesMasterIdLst>
    <p:notesMasterId r:id="rId20"/>
  </p:notesMasterIdLst>
  <p:handoutMasterIdLst>
    <p:handoutMasterId r:id="rId21"/>
  </p:handoutMasterIdLst>
  <p:sldIdLst>
    <p:sldId id="256" r:id="rId5"/>
    <p:sldId id="263" r:id="rId6"/>
    <p:sldId id="257" r:id="rId7"/>
    <p:sldId id="258" r:id="rId8"/>
    <p:sldId id="259" r:id="rId9"/>
    <p:sldId id="260" r:id="rId10"/>
    <p:sldId id="261" r:id="rId11"/>
    <p:sldId id="262" r:id="rId12"/>
    <p:sldId id="265" r:id="rId13"/>
    <p:sldId id="264" r:id="rId14"/>
    <p:sldId id="266" r:id="rId15"/>
    <p:sldId id="267" r:id="rId16"/>
    <p:sldId id="268" r:id="rId17"/>
    <p:sldId id="269" r:id="rId18"/>
    <p:sldId id="270" r:id="rId1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62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C1EBDAF2-144F-492E-80EA-2BAC3EFC163E}" v="27" dt="2019-12-08T22:42:49.147"/>
    <p1510:client id="{C6790B5C-994C-3F90-E0DD-29883390FDB5}" v="5465" dt="2019-12-08T22:37:42.52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72" autoAdjust="0"/>
  </p:normalViewPr>
  <p:slideViewPr>
    <p:cSldViewPr snapToGrid="0" showGuides="1">
      <p:cViewPr varScale="1">
        <p:scale>
          <a:sx n="85" d="100"/>
          <a:sy n="85" d="100"/>
        </p:scale>
        <p:origin x="547" y="4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58" d="100"/>
          <a:sy n="58" d="100"/>
        </p:scale>
        <p:origin x="2965" y="4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microsoft.com/office/2015/10/relationships/revisionInfo" Target="revisionInfo.xml"/><Relationship Id="rId3" Type="http://schemas.openxmlformats.org/officeDocument/2006/relationships/customXml" Target="../customXml/item3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B2BC2305-9043-45AE-B8A1-6062D50396A2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8878E2A-85D5-4000-9B88-C859F52C622D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ADE46C-81A1-43FB-B8E4-2C816F921C1C}" type="datetimeFigureOut">
              <a:rPr lang="en-US" smtClean="0"/>
              <a:t>12/8/2019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43B4D7C-FE5D-4098-B2E3-E316DB9314A5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458A0E0-112E-4F75-AC4A-C0B7F1AD5850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0ACE16A-B08D-4117-9FC3-8F9667F4514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8222404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A32EB95-E92B-4DBE-A5E5-BAD87330878F}" type="datetimeFigureOut">
              <a:rPr lang="en-US" smtClean="0"/>
              <a:t>12/8/2019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4367C96-DDCA-4867-8F69-39EABFA21D5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303429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9B9FF4-5E5F-4912-946D-1F8AA7DD0B1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47750" y="5010150"/>
            <a:ext cx="10096500" cy="920750"/>
          </a:xfrm>
        </p:spPr>
        <p:txBody>
          <a:bodyPr anchor="b">
            <a:normAutofit/>
          </a:bodyPr>
          <a:lstStyle>
            <a:lvl1pPr algn="ctr">
              <a:defRPr sz="48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8A15329-8D3B-422F-AA3D-157CACBFFE3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047750" y="6022975"/>
            <a:ext cx="10096500" cy="447675"/>
          </a:xfrm>
        </p:spPr>
        <p:txBody>
          <a:bodyPr>
            <a:no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B3E73B6-12C8-4526-AFDD-485DCDEC97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9A8159-6B10-4896-B6E2-2809ECD1D84D}" type="datetimeFigureOut">
              <a:rPr lang="en-US" smtClean="0"/>
              <a:t>12/8/2019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D3FA7DF-AC95-4A3E-9FF1-D1EEF9A9BA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1E5EF6D-8758-44B9-80C1-865573FC81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7A02C9-A0CD-4A0B-81BC-708D5026A1F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40465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7B8E54-9AB1-4023-B313-DAA68FF9DE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60336"/>
            <a:ext cx="8334376" cy="1325563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E95CF06-5751-4231-87AC-844D3099BF4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 marL="228600" indent="-228600">
              <a:buClr>
                <a:schemeClr val="accent4"/>
              </a:buClr>
              <a:buFont typeface="Wingdings" panose="05000000000000000000" pitchFamily="2" charset="2"/>
              <a:buChar char="§"/>
              <a:defRPr>
                <a:solidFill>
                  <a:schemeClr val="bg1"/>
                </a:solidFill>
              </a:defRPr>
            </a:lvl1pPr>
            <a:lvl2pPr marL="685800" indent="-228600">
              <a:buClr>
                <a:schemeClr val="accent4"/>
              </a:buClr>
              <a:buFont typeface="Wingdings" panose="05000000000000000000" pitchFamily="2" charset="2"/>
              <a:buChar char="§"/>
              <a:defRPr>
                <a:solidFill>
                  <a:schemeClr val="bg1"/>
                </a:solidFill>
              </a:defRPr>
            </a:lvl2pPr>
            <a:lvl3pPr marL="1143000" indent="-228600">
              <a:buClr>
                <a:schemeClr val="accent4"/>
              </a:buClr>
              <a:buFont typeface="Wingdings" panose="05000000000000000000" pitchFamily="2" charset="2"/>
              <a:buChar char="§"/>
              <a:defRPr>
                <a:solidFill>
                  <a:schemeClr val="bg1"/>
                </a:solidFill>
              </a:defRPr>
            </a:lvl3pPr>
            <a:lvl4pPr marL="1600200" indent="-228600">
              <a:buClr>
                <a:schemeClr val="accent4"/>
              </a:buClr>
              <a:buFont typeface="Wingdings" panose="05000000000000000000" pitchFamily="2" charset="2"/>
              <a:buChar char="§"/>
              <a:defRPr>
                <a:solidFill>
                  <a:schemeClr val="bg1"/>
                </a:solidFill>
              </a:defRPr>
            </a:lvl4pPr>
            <a:lvl5pPr marL="2057400" indent="-228600">
              <a:buClr>
                <a:schemeClr val="accent4"/>
              </a:buClr>
              <a:buFont typeface="Wingdings" panose="05000000000000000000" pitchFamily="2" charset="2"/>
              <a:buChar char="§"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7884EF7-5BD4-4CC1-86B2-20669198B1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9A8159-6B10-4896-B6E2-2809ECD1D84D}" type="datetimeFigureOut">
              <a:rPr lang="en-US" smtClean="0"/>
              <a:t>12/8/2019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12866A4-9B1B-430F-9496-791F98E713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9DE284F-A5B5-4877-B286-3934B0CFAB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7A02C9-A0CD-4A0B-81BC-708D5026A1F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877200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7B8E54-9AB1-4023-B313-DAA68FF9DE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60336"/>
            <a:ext cx="8334376" cy="1325563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E95CF06-5751-4231-87AC-844D3099BF4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 marL="228600" indent="-228600">
              <a:buClr>
                <a:schemeClr val="accent5"/>
              </a:buClr>
              <a:buFont typeface="Wingdings" panose="05000000000000000000" pitchFamily="2" charset="2"/>
              <a:buChar char="§"/>
              <a:defRPr>
                <a:solidFill>
                  <a:schemeClr val="bg1"/>
                </a:solidFill>
              </a:defRPr>
            </a:lvl1pPr>
            <a:lvl2pPr marL="685800" indent="-228600">
              <a:buClr>
                <a:schemeClr val="accent5"/>
              </a:buClr>
              <a:buFont typeface="Wingdings" panose="05000000000000000000" pitchFamily="2" charset="2"/>
              <a:buChar char="§"/>
              <a:defRPr>
                <a:solidFill>
                  <a:schemeClr val="bg1"/>
                </a:solidFill>
              </a:defRPr>
            </a:lvl2pPr>
            <a:lvl3pPr marL="1143000" indent="-228600">
              <a:buClr>
                <a:schemeClr val="accent5"/>
              </a:buClr>
              <a:buFont typeface="Wingdings" panose="05000000000000000000" pitchFamily="2" charset="2"/>
              <a:buChar char="§"/>
              <a:defRPr>
                <a:solidFill>
                  <a:schemeClr val="bg1"/>
                </a:solidFill>
              </a:defRPr>
            </a:lvl3pPr>
            <a:lvl4pPr marL="1600200" indent="-228600">
              <a:buClr>
                <a:schemeClr val="accent5"/>
              </a:buClr>
              <a:buFont typeface="Wingdings" panose="05000000000000000000" pitchFamily="2" charset="2"/>
              <a:buChar char="§"/>
              <a:defRPr>
                <a:solidFill>
                  <a:schemeClr val="bg1"/>
                </a:solidFill>
              </a:defRPr>
            </a:lvl4pPr>
            <a:lvl5pPr marL="2057400" indent="-228600">
              <a:buClr>
                <a:schemeClr val="accent5"/>
              </a:buClr>
              <a:buFont typeface="Wingdings" panose="05000000000000000000" pitchFamily="2" charset="2"/>
              <a:buChar char="§"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7884EF7-5BD4-4CC1-86B2-20669198B1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9A8159-6B10-4896-B6E2-2809ECD1D84D}" type="datetimeFigureOut">
              <a:rPr lang="en-US" smtClean="0"/>
              <a:t>12/8/2019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12866A4-9B1B-430F-9496-791F98E713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9DE284F-A5B5-4877-B286-3934B0CFAB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7A02C9-A0CD-4A0B-81BC-708D5026A1F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57296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2_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7B8E54-9AB1-4023-B313-DAA68FF9DE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60336"/>
            <a:ext cx="8334376" cy="1325563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E95CF06-5751-4231-87AC-844D3099BF4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 marL="228600" indent="-228600">
              <a:buClr>
                <a:schemeClr val="accent3"/>
              </a:buClr>
              <a:buFont typeface="Wingdings" panose="05000000000000000000" pitchFamily="2" charset="2"/>
              <a:buChar char="§"/>
              <a:defRPr>
                <a:solidFill>
                  <a:schemeClr val="bg1"/>
                </a:solidFill>
              </a:defRPr>
            </a:lvl1pPr>
            <a:lvl2pPr marL="685800" indent="-228600">
              <a:buClr>
                <a:schemeClr val="accent3"/>
              </a:buClr>
              <a:buFont typeface="Wingdings" panose="05000000000000000000" pitchFamily="2" charset="2"/>
              <a:buChar char="§"/>
              <a:defRPr>
                <a:solidFill>
                  <a:schemeClr val="bg1"/>
                </a:solidFill>
              </a:defRPr>
            </a:lvl2pPr>
            <a:lvl3pPr marL="1143000" indent="-228600">
              <a:buClr>
                <a:schemeClr val="accent3"/>
              </a:buClr>
              <a:buFont typeface="Wingdings" panose="05000000000000000000" pitchFamily="2" charset="2"/>
              <a:buChar char="§"/>
              <a:defRPr>
                <a:solidFill>
                  <a:schemeClr val="bg1"/>
                </a:solidFill>
              </a:defRPr>
            </a:lvl3pPr>
            <a:lvl4pPr marL="1600200" indent="-228600">
              <a:buClr>
                <a:schemeClr val="accent3"/>
              </a:buClr>
              <a:buFont typeface="Wingdings" panose="05000000000000000000" pitchFamily="2" charset="2"/>
              <a:buChar char="§"/>
              <a:defRPr>
                <a:solidFill>
                  <a:schemeClr val="bg1"/>
                </a:solidFill>
              </a:defRPr>
            </a:lvl4pPr>
            <a:lvl5pPr marL="2057400" indent="-228600">
              <a:buClr>
                <a:schemeClr val="accent3"/>
              </a:buClr>
              <a:buFont typeface="Wingdings" panose="05000000000000000000" pitchFamily="2" charset="2"/>
              <a:buChar char="§"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7884EF7-5BD4-4CC1-86B2-20669198B1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9A8159-6B10-4896-B6E2-2809ECD1D84D}" type="datetimeFigureOut">
              <a:rPr lang="en-US" smtClean="0"/>
              <a:t>12/8/2019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12866A4-9B1B-430F-9496-791F98E713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9DE284F-A5B5-4877-B286-3934B0CFAB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7A02C9-A0CD-4A0B-81BC-708D5026A1F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55489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3_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7B8E54-9AB1-4023-B313-DAA68FF9DE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60336"/>
            <a:ext cx="8334376" cy="1325563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E95CF06-5751-4231-87AC-844D3099BF4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 marL="228600" indent="-228600">
              <a:buClr>
                <a:schemeClr val="accent4"/>
              </a:buClr>
              <a:buFont typeface="Wingdings" panose="05000000000000000000" pitchFamily="2" charset="2"/>
              <a:buChar char="§"/>
              <a:defRPr>
                <a:solidFill>
                  <a:schemeClr val="bg1"/>
                </a:solidFill>
              </a:defRPr>
            </a:lvl1pPr>
            <a:lvl2pPr marL="685800" indent="-228600">
              <a:buClr>
                <a:schemeClr val="accent4"/>
              </a:buClr>
              <a:buFont typeface="Wingdings" panose="05000000000000000000" pitchFamily="2" charset="2"/>
              <a:buChar char="§"/>
              <a:defRPr>
                <a:solidFill>
                  <a:schemeClr val="bg1"/>
                </a:solidFill>
              </a:defRPr>
            </a:lvl2pPr>
            <a:lvl3pPr marL="1143000" indent="-228600">
              <a:buClr>
                <a:schemeClr val="accent4"/>
              </a:buClr>
              <a:buFont typeface="Wingdings" panose="05000000000000000000" pitchFamily="2" charset="2"/>
              <a:buChar char="§"/>
              <a:defRPr>
                <a:solidFill>
                  <a:schemeClr val="bg1"/>
                </a:solidFill>
              </a:defRPr>
            </a:lvl3pPr>
            <a:lvl4pPr marL="1600200" indent="-228600">
              <a:buClr>
                <a:schemeClr val="accent4"/>
              </a:buClr>
              <a:buFont typeface="Wingdings" panose="05000000000000000000" pitchFamily="2" charset="2"/>
              <a:buChar char="§"/>
              <a:defRPr>
                <a:solidFill>
                  <a:schemeClr val="bg1"/>
                </a:solidFill>
              </a:defRPr>
            </a:lvl4pPr>
            <a:lvl5pPr marL="2057400" indent="-228600">
              <a:buClr>
                <a:schemeClr val="accent4"/>
              </a:buClr>
              <a:buFont typeface="Wingdings" panose="05000000000000000000" pitchFamily="2" charset="2"/>
              <a:buChar char="§"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7884EF7-5BD4-4CC1-86B2-20669198B1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9A8159-6B10-4896-B6E2-2809ECD1D84D}" type="datetimeFigureOut">
              <a:rPr lang="en-US" smtClean="0"/>
              <a:t>12/8/2019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12866A4-9B1B-430F-9496-791F98E713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9DE284F-A5B5-4877-B286-3934B0CFAB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7A02C9-A0CD-4A0B-81BC-708D5026A1F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94121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4_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7B8E54-9AB1-4023-B313-DAA68FF9DE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60336"/>
            <a:ext cx="8334376" cy="1325563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E95CF06-5751-4231-87AC-844D3099BF4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 marL="228600" indent="-228600">
              <a:buClr>
                <a:schemeClr val="accent5"/>
              </a:buClr>
              <a:buFont typeface="Wingdings" panose="05000000000000000000" pitchFamily="2" charset="2"/>
              <a:buChar char="§"/>
              <a:defRPr>
                <a:solidFill>
                  <a:schemeClr val="bg1"/>
                </a:solidFill>
              </a:defRPr>
            </a:lvl1pPr>
            <a:lvl2pPr marL="685800" indent="-228600">
              <a:buClr>
                <a:schemeClr val="accent5"/>
              </a:buClr>
              <a:buFont typeface="Wingdings" panose="05000000000000000000" pitchFamily="2" charset="2"/>
              <a:buChar char="§"/>
              <a:defRPr>
                <a:solidFill>
                  <a:schemeClr val="bg1"/>
                </a:solidFill>
              </a:defRPr>
            </a:lvl2pPr>
            <a:lvl3pPr marL="1143000" indent="-228600">
              <a:buClr>
                <a:schemeClr val="accent5"/>
              </a:buClr>
              <a:buFont typeface="Wingdings" panose="05000000000000000000" pitchFamily="2" charset="2"/>
              <a:buChar char="§"/>
              <a:defRPr>
                <a:solidFill>
                  <a:schemeClr val="bg1"/>
                </a:solidFill>
              </a:defRPr>
            </a:lvl3pPr>
            <a:lvl4pPr marL="1600200" indent="-228600">
              <a:buClr>
                <a:schemeClr val="accent5"/>
              </a:buClr>
              <a:buFont typeface="Wingdings" panose="05000000000000000000" pitchFamily="2" charset="2"/>
              <a:buChar char="§"/>
              <a:defRPr>
                <a:solidFill>
                  <a:schemeClr val="bg1"/>
                </a:solidFill>
              </a:defRPr>
            </a:lvl4pPr>
            <a:lvl5pPr marL="2057400" indent="-228600">
              <a:buClr>
                <a:schemeClr val="accent5"/>
              </a:buClr>
              <a:buFont typeface="Wingdings" panose="05000000000000000000" pitchFamily="2" charset="2"/>
              <a:buChar char="§"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7884EF7-5BD4-4CC1-86B2-20669198B1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9A8159-6B10-4896-B6E2-2809ECD1D84D}" type="datetimeFigureOut">
              <a:rPr lang="en-US" smtClean="0"/>
              <a:t>12/8/2019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12866A4-9B1B-430F-9496-791F98E713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9DE284F-A5B5-4877-B286-3934B0CFAB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7A02C9-A0CD-4A0B-81BC-708D5026A1F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681678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5_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7B8E54-9AB1-4023-B313-DAA68FF9DE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60336"/>
            <a:ext cx="8334376" cy="1325563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E95CF06-5751-4231-87AC-844D3099BF4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 marL="228600" indent="-228600">
              <a:buClr>
                <a:schemeClr val="accent3"/>
              </a:buClr>
              <a:buFont typeface="Wingdings" panose="05000000000000000000" pitchFamily="2" charset="2"/>
              <a:buChar char="§"/>
              <a:defRPr>
                <a:solidFill>
                  <a:schemeClr val="bg1"/>
                </a:solidFill>
              </a:defRPr>
            </a:lvl1pPr>
            <a:lvl2pPr marL="685800" indent="-228600">
              <a:buClr>
                <a:schemeClr val="accent3"/>
              </a:buClr>
              <a:buFont typeface="Wingdings" panose="05000000000000000000" pitchFamily="2" charset="2"/>
              <a:buChar char="§"/>
              <a:defRPr>
                <a:solidFill>
                  <a:schemeClr val="bg1"/>
                </a:solidFill>
              </a:defRPr>
            </a:lvl2pPr>
            <a:lvl3pPr marL="1143000" indent="-228600">
              <a:buClr>
                <a:schemeClr val="accent3"/>
              </a:buClr>
              <a:buFont typeface="Wingdings" panose="05000000000000000000" pitchFamily="2" charset="2"/>
              <a:buChar char="§"/>
              <a:defRPr>
                <a:solidFill>
                  <a:schemeClr val="bg1"/>
                </a:solidFill>
              </a:defRPr>
            </a:lvl3pPr>
            <a:lvl4pPr marL="1600200" indent="-228600">
              <a:buClr>
                <a:schemeClr val="accent3"/>
              </a:buClr>
              <a:buFont typeface="Wingdings" panose="05000000000000000000" pitchFamily="2" charset="2"/>
              <a:buChar char="§"/>
              <a:defRPr>
                <a:solidFill>
                  <a:schemeClr val="bg1"/>
                </a:solidFill>
              </a:defRPr>
            </a:lvl4pPr>
            <a:lvl5pPr marL="2057400" indent="-228600">
              <a:buClr>
                <a:schemeClr val="accent3"/>
              </a:buClr>
              <a:buFont typeface="Wingdings" panose="05000000000000000000" pitchFamily="2" charset="2"/>
              <a:buChar char="§"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7884EF7-5BD4-4CC1-86B2-20669198B1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9A8159-6B10-4896-B6E2-2809ECD1D84D}" type="datetimeFigureOut">
              <a:rPr lang="en-US" smtClean="0"/>
              <a:t>12/8/2019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12866A4-9B1B-430F-9496-791F98E713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9DE284F-A5B5-4877-B286-3934B0CFAB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7A02C9-A0CD-4A0B-81BC-708D5026A1F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004900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5F1EA3-7A44-46A8-ADD1-49A8681910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AD8A95B-E3CE-4DF9-A937-352579E079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DC9E0A1-A234-4723-9A8B-9953B0747E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9A8159-6B10-4896-B6E2-2809ECD1D84D}" type="datetimeFigureOut">
              <a:rPr lang="en-US" smtClean="0"/>
              <a:t>12/8/2019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20E8EE-0E90-43CC-8FE4-FA9250EA34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2068176-4163-4C33-836A-76EB72B143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7A02C9-A0CD-4A0B-81BC-708D5026A1F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978326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0C7676-EC29-4165-8827-31A796A527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7B6C2F3-3146-4BA4-BB45-307B565E53F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E036B48-EF6E-4251-B29E-53E1ECFC04C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B1EBFFA-A3D5-4A79-B1BA-2B6B1290CA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9A8159-6B10-4896-B6E2-2809ECD1D84D}" type="datetimeFigureOut">
              <a:rPr lang="en-US" smtClean="0"/>
              <a:t>12/8/2019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8A23E26-DC40-4545-BC3B-1806EBB092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21F3FAA-2A19-4F15-8EC3-24BC48AEA5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7A02C9-A0CD-4A0B-81BC-708D5026A1F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374140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AF92F6-2683-48CC-8D7E-FE38C1BC49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1447D80-7253-4EDA-AC92-046C9252FDB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92E2FBC-BD33-408B-A4B8-F549EEAF384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E51533F-CF3A-438B-BDD0-C62361C2BFB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8F458CD-9CDB-4739-8458-48D272DEE53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8F8DC93-E93F-4A50-ADB0-9EE2165C3B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9A8159-6B10-4896-B6E2-2809ECD1D84D}" type="datetimeFigureOut">
              <a:rPr lang="en-US" smtClean="0"/>
              <a:t>12/8/2019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EEFA520-E658-463E-8A0D-EE534D40B6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3BE62E8-6627-457B-A399-6940743B1A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7A02C9-A0CD-4A0B-81BC-708D5026A1F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12779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8D7B8F-BB4C-438E-B20F-B5D2209310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A652D7C-535C-4791-95A0-0ADE1FE260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9A8159-6B10-4896-B6E2-2809ECD1D84D}" type="datetimeFigureOut">
              <a:rPr lang="en-US" smtClean="0"/>
              <a:t>12/8/2019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C72D6CD-AAE4-4950-A472-5746151E62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06611B8-5EF5-4CC9-BA21-964C17EFCB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7A02C9-A0CD-4A0B-81BC-708D5026A1F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7487751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582286C-FC05-4E04-B5E3-BAF738900D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9A8159-6B10-4896-B6E2-2809ECD1D84D}" type="datetimeFigureOut">
              <a:rPr lang="en-US" smtClean="0"/>
              <a:t>12/8/2019</a:t>
            </a:fld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2194715-CAD1-456B-9E7F-03949E56BF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2030D97-ACB7-42B4-A0E1-206D331476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7A02C9-A0CD-4A0B-81BC-708D5026A1F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519395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371DCB-E1BF-4CD2-A3C6-46F9F238FB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2CDB849-A401-466F-9204-F0A3908C0DC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CD75B32-3BAE-4777-9C23-54E1D0079BD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4DC40EE-1B75-458D-AF59-CAC04EF02F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9A8159-6B10-4896-B6E2-2809ECD1D84D}" type="datetimeFigureOut">
              <a:rPr lang="en-US" smtClean="0"/>
              <a:t>12/8/2019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67A8C00-828C-4B27-9216-79AC88D6CF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5D09B04-31F5-442A-B35E-A7B7E884F5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7A02C9-A0CD-4A0B-81BC-708D5026A1F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9459606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836A52-C5F1-4FC3-A378-45755CEC22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7C12394-5379-4E31-8506-206BAB030C5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695D635-F5A6-441F-BBC9-678B16150F7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CC8000F-4965-4CE3-BF8F-EC9FC29514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9A8159-6B10-4896-B6E2-2809ECD1D84D}" type="datetimeFigureOut">
              <a:rPr lang="en-US" smtClean="0"/>
              <a:t>12/8/2019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338240B-235F-46A0-8537-3D038A5CD9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854CB97-83FB-4ABC-AA99-0D55D6D080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7A02C9-A0CD-4A0B-81BC-708D5026A1F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516600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B2A17C0-CB34-4E70-B05D-441906BCEE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58CAE9C-F4E8-4259-8A6C-F5AE76F820B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892FBD9-ADFB-4D9B-AF79-E21F43A5B99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9A8159-6B10-4896-B6E2-2809ECD1D84D}" type="datetimeFigureOut">
              <a:rPr lang="en-US" smtClean="0"/>
              <a:t>12/8/2019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2EA027E-6F89-462F-94DD-00F66DAFD59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24929C0-CADC-4330-89DB-01C0DFA6742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7A02C9-A0CD-4A0B-81BC-708D5026A1F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872912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0" r:id="rId3"/>
    <p:sldLayoutId id="2147483661" r:id="rId4"/>
    <p:sldLayoutId id="2147483662" r:id="rId5"/>
    <p:sldLayoutId id="2147483663" r:id="rId6"/>
    <p:sldLayoutId id="2147483664" r:id="rId7"/>
    <p:sldLayoutId id="2147483651" r:id="rId8"/>
    <p:sldLayoutId id="2147483652" r:id="rId9"/>
    <p:sldLayoutId id="2147483653" r:id="rId10"/>
    <p:sldLayoutId id="2147483654" r:id="rId11"/>
    <p:sldLayoutId id="2147483655" r:id="rId12"/>
    <p:sldLayoutId id="2147483656" r:id="rId13"/>
    <p:sldLayoutId id="2147483657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hs.uk/conditions/hepatitis-c/" TargetMode="External"/><Relationship Id="rId2" Type="http://schemas.openxmlformats.org/officeDocument/2006/relationships/hyperlink" Target="http://www.wales.nhs.uk/sitesplus/888/page/88504" TargetMode="External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doi-org.ezproxy.uwtsd.ac.uk/10.1177%2F0963721417752106" TargetMode="External"/><Relationship Id="rId2" Type="http://schemas.openxmlformats.org/officeDocument/2006/relationships/hyperlink" Target="https://www.nhs.uk/live-well/healthy-body/heroin-get-help/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doi.org/10.1016/j.addbeh.2004.01.005" TargetMode="External"/><Relationship Id="rId5" Type="http://schemas.openxmlformats.org/officeDocument/2006/relationships/hyperlink" Target="https://whel-primo.hosted.exlibrisgroup.com/primo-explore/fulldisplay?docid=TN_springer_jour10.1007/s10964-018-0887-5&amp;context=PC&amp;vid=44WHELF_UWTSD_VU1&amp;lang=en_US&amp;search_scope=CSCOP_EVERYTHING&amp;adaptor=primo_central_multiple_fe&amp;tab=tab1&amp;query=any,contains,10.1007/s10964-018-0887-5&amp;offset=0" TargetMode="External"/><Relationship Id="rId4" Type="http://schemas.openxmlformats.org/officeDocument/2006/relationships/hyperlink" Target="https://doi-org.ezproxy.uwtsd.ac.uk/10.1177%2F1090198113515241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5DA3B1-85F8-4B51-95B6-BDDF16F358F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71575" y="4953000"/>
            <a:ext cx="10096500" cy="920750"/>
          </a:xfrm>
        </p:spPr>
        <p:txBody>
          <a:bodyPr>
            <a:noAutofit/>
          </a:bodyPr>
          <a:lstStyle/>
          <a:p>
            <a:r>
              <a:rPr lang="en-US" dirty="0"/>
              <a:t>Case Formulation </a:t>
            </a:r>
            <a:endParaRPr lang="en-US" sz="4800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8ACD44C-88EA-4854-B39D-5EEC3BEF4AE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23950" y="5832475"/>
            <a:ext cx="10096500" cy="447675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/>
              <a:t>A Counsellors Approach to Case Work </a:t>
            </a:r>
          </a:p>
          <a:p>
            <a:r>
              <a:rPr lang="en-US"/>
              <a:t>Rachel Walters-Jones 1809488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1787112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Say Hello to Matt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716338"/>
            <a:ext cx="10515600" cy="4351338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Physical health is poor – Hep C and Diabetes</a:t>
            </a:r>
            <a:endParaRPr lang="en-US" dirty="0"/>
          </a:p>
          <a:p>
            <a:r>
              <a:rPr lang="en-US"/>
              <a:t>Risk of homlessness</a:t>
            </a:r>
            <a:endParaRPr lang="en-US" dirty="0"/>
          </a:p>
          <a:p>
            <a:r>
              <a:rPr lang="en-US"/>
              <a:t>Psychosis</a:t>
            </a:r>
          </a:p>
          <a:p>
            <a:r>
              <a:rPr lang="en-US"/>
              <a:t>Low mood and anxiety </a:t>
            </a:r>
          </a:p>
          <a:p>
            <a:r>
              <a:rPr lang="en-US"/>
              <a:t>Unstable upbringing </a:t>
            </a:r>
          </a:p>
          <a:p>
            <a:r>
              <a:rPr lang="en-US"/>
              <a:t>Poor life choices – attachment issues/schemata? </a:t>
            </a:r>
          </a:p>
          <a:p>
            <a:r>
              <a:rPr lang="en-US"/>
              <a:t>Substance misuse issue</a:t>
            </a:r>
          </a:p>
          <a:p>
            <a:r>
              <a:rPr lang="en-US"/>
              <a:t>Unable to budget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4158347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B4734D-CEF0-4372-A67F-6BE687D6B0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Homelessness 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CD1FD88-1DF5-4CB5-97CD-1BF062D3DAA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7252" y="1809582"/>
            <a:ext cx="9394657" cy="3913188"/>
          </a:xfrm>
        </p:spPr>
        <p:txBody>
          <a:bodyPr vert="horz" lIns="91440" tIns="45720" rIns="91440" bIns="45720" rtlCol="0" anchor="t">
            <a:normAutofit lnSpcReduction="10000"/>
          </a:bodyPr>
          <a:lstStyle/>
          <a:p>
            <a:r>
              <a:rPr lang="en-US"/>
              <a:t>Macro-level are structural</a:t>
            </a:r>
            <a:endParaRPr lang="en-US" dirty="0"/>
          </a:p>
          <a:p>
            <a:r>
              <a:rPr lang="en-US"/>
              <a:t>Micro-level are individual </a:t>
            </a:r>
            <a:endParaRPr lang="en-US" dirty="0"/>
          </a:p>
          <a:p>
            <a:r>
              <a:rPr lang="en-US"/>
              <a:t>Physical and mental health conditions will deteriorate</a:t>
            </a:r>
            <a:endParaRPr lang="en-US" dirty="0"/>
          </a:p>
          <a:p>
            <a:r>
              <a:rPr lang="en-US"/>
              <a:t>Increase in risk behaviour</a:t>
            </a:r>
            <a:endParaRPr lang="en-US" dirty="0"/>
          </a:p>
          <a:p>
            <a:r>
              <a:rPr lang="en-US"/>
              <a:t>Physical 45% more likely </a:t>
            </a:r>
            <a:endParaRPr lang="en-US" dirty="0"/>
          </a:p>
          <a:p>
            <a:r>
              <a:rPr lang="en-US"/>
              <a:t>Substance Misuse 27% more likely</a:t>
            </a:r>
            <a:endParaRPr lang="en-US" dirty="0"/>
          </a:p>
          <a:p>
            <a:r>
              <a:rPr lang="en-US"/>
              <a:t>Referal to TSU</a:t>
            </a:r>
            <a:endParaRPr lang="en-US" dirty="0"/>
          </a:p>
          <a:p>
            <a:r>
              <a:rPr lang="en-US"/>
              <a:t>Supported living accomidation </a:t>
            </a:r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pic>
        <p:nvPicPr>
          <p:cNvPr id="4" name="Picture 4" descr="A screenshot of a cell phone&#10;&#10;Description generated with very high confidence">
            <a:extLst>
              <a:ext uri="{FF2B5EF4-FFF2-40B4-BE49-F238E27FC236}">
                <a16:creationId xmlns:a16="http://schemas.microsoft.com/office/drawing/2014/main" id="{54D7CA2A-9463-40DF-B711-BF560353623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68954" y="4131162"/>
            <a:ext cx="5801224" cy="1975548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B22B66F7-F601-42BD-8A00-1A5E9EAB0718}"/>
              </a:ext>
            </a:extLst>
          </p:cNvPr>
          <p:cNvSpPr txBox="1"/>
          <p:nvPr/>
        </p:nvSpPr>
        <p:spPr>
          <a:xfrm>
            <a:off x="9210675" y="6257925"/>
            <a:ext cx="3028950" cy="4001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000">
                <a:solidFill>
                  <a:schemeClr val="bg1"/>
                </a:solidFill>
              </a:rPr>
              <a:t>(Barlie, 2018, p. 102)</a:t>
            </a:r>
            <a:endParaRPr lang="en-GB" sz="2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251396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2AD4E1-0643-4C88-9E49-C2724AEB35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Physical Health 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8D322E9-A7EC-465F-93FE-BAA39472862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30350"/>
            <a:ext cx="10515600" cy="4351338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Work collaberativley if possible </a:t>
            </a:r>
          </a:p>
          <a:p>
            <a:r>
              <a:rPr lang="en-US"/>
              <a:t>Contact and create referrals to the appropriate medical professionals </a:t>
            </a:r>
          </a:p>
          <a:p>
            <a:r>
              <a:rPr lang="en-US"/>
              <a:t>Support network </a:t>
            </a:r>
          </a:p>
          <a:p>
            <a:r>
              <a:rPr lang="en-US"/>
              <a:t>Diagnosis of HCV impacting mental health - </a:t>
            </a:r>
            <a:r>
              <a:rPr lang="en-US" sz="2400"/>
              <a:t>(NHS, 2017)</a:t>
            </a:r>
          </a:p>
          <a:p>
            <a:r>
              <a:rPr lang="en-US"/>
              <a:t>Treatment sideaffects and non-adehrence - </a:t>
            </a:r>
            <a:r>
              <a:rPr lang="en-US" sz="2400"/>
              <a:t>(Sublette, 2015, p. 987)</a:t>
            </a:r>
          </a:p>
          <a:p>
            <a:r>
              <a:rPr lang="en-US"/>
              <a:t>Resistance to insulin - </a:t>
            </a:r>
            <a:r>
              <a:rPr lang="en-US" sz="2400"/>
              <a:t>(Kuwashiro, 2014, p. 317)</a:t>
            </a:r>
            <a:endParaRPr lang="en-US"/>
          </a:p>
          <a:p>
            <a:r>
              <a:rPr lang="en-US"/>
              <a:t>Drug use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5549988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21B739-3D86-4A84-82C6-4ED9C27647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Psychosis 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5A8FF76-985C-4C2F-AB5E-10031855D27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>
                <a:ea typeface="+mn-lt"/>
                <a:cs typeface="+mn-lt"/>
              </a:rPr>
              <a:t>Serious impairment of thought, emotions and behaviour</a:t>
            </a:r>
          </a:p>
          <a:p>
            <a:r>
              <a:rPr lang="en-US"/>
              <a:t>Clinical interview</a:t>
            </a:r>
          </a:p>
          <a:p>
            <a:r>
              <a:rPr lang="en-US">
                <a:ea typeface="+mn-lt"/>
                <a:cs typeface="+mn-lt"/>
              </a:rPr>
              <a:t>Individual symptom maifistation</a:t>
            </a:r>
            <a:endParaRPr lang="en-US" dirty="0">
              <a:ea typeface="+mn-lt"/>
              <a:cs typeface="+mn-lt"/>
            </a:endParaRPr>
          </a:p>
          <a:p>
            <a:r>
              <a:rPr lang="en-US">
                <a:ea typeface="+mn-lt"/>
                <a:cs typeface="+mn-lt"/>
              </a:rPr>
              <a:t>Antipsychotic medications efficacious treatments for psychosis</a:t>
            </a:r>
            <a:endParaRPr lang="en-US" dirty="0"/>
          </a:p>
          <a:p>
            <a:r>
              <a:rPr lang="en-US"/>
              <a:t>However – 50% aherence rate</a:t>
            </a:r>
            <a:r>
              <a:rPr lang="en-US" dirty="0">
                <a:solidFill>
                  <a:srgbClr val="FFFFFF"/>
                </a:solidFill>
                <a:ea typeface="+mn-lt"/>
                <a:cs typeface="+mn-lt"/>
              </a:rPr>
              <a:t> </a:t>
            </a:r>
            <a:r>
              <a:rPr lang="en-US" dirty="0">
                <a:ea typeface="+mn-lt"/>
                <a:cs typeface="+mn-lt"/>
              </a:rPr>
              <a:t> </a:t>
            </a:r>
            <a:endParaRPr lang="en-US" sz="2400"/>
          </a:p>
          <a:p>
            <a:r>
              <a:rPr lang="en-US"/>
              <a:t>93% relapse rate in year 1 </a:t>
            </a:r>
            <a:endParaRPr lang="en-US" sz="2400"/>
          </a:p>
          <a:p>
            <a:pPr marL="0" indent="0">
              <a:buNone/>
            </a:pPr>
            <a:endParaRPr lang="en-US" dirty="0"/>
          </a:p>
          <a:p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16C00B5-8733-4EFA-9DB3-FEE347B26663}"/>
              </a:ext>
            </a:extLst>
          </p:cNvPr>
          <p:cNvSpPr txBox="1"/>
          <p:nvPr/>
        </p:nvSpPr>
        <p:spPr>
          <a:xfrm>
            <a:off x="9134475" y="6096000"/>
            <a:ext cx="2743200" cy="4001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000">
                <a:solidFill>
                  <a:schemeClr val="bg1"/>
                </a:solidFill>
              </a:rPr>
              <a:t>(Pyne, 2014, p. 315)</a:t>
            </a:r>
          </a:p>
        </p:txBody>
      </p:sp>
    </p:spTree>
    <p:extLst>
      <p:ext uri="{BB962C8B-B14F-4D97-AF65-F5344CB8AC3E}">
        <p14:creationId xmlns:p14="http://schemas.microsoft.com/office/powerpoint/2010/main" val="5945412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DBE3E6-5A5E-4463-8DB0-F3CF9C3247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60336"/>
            <a:ext cx="9725026" cy="1325563"/>
          </a:xfrm>
        </p:spPr>
        <p:txBody>
          <a:bodyPr/>
          <a:lstStyle/>
          <a:p>
            <a:r>
              <a:rPr lang="en-US"/>
              <a:t>ACE – Adverse Chidhood Experience 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407322-EE47-461A-937E-D8B74ADFB3D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endParaRPr lang="en-US" dirty="0"/>
          </a:p>
          <a:p>
            <a:endParaRPr lang="en-US" dirty="0"/>
          </a:p>
        </p:txBody>
      </p:sp>
      <p:pic>
        <p:nvPicPr>
          <p:cNvPr id="6" name="Picture 6" descr="A screenshot of a cell phone&#10;&#10;Description generated with very high confidence">
            <a:extLst>
              <a:ext uri="{FF2B5EF4-FFF2-40B4-BE49-F238E27FC236}">
                <a16:creationId xmlns:a16="http://schemas.microsoft.com/office/drawing/2014/main" id="{79D2A12B-8E92-4D2B-9C53-5FB210558F9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5327" y="1557706"/>
            <a:ext cx="4800600" cy="4504588"/>
          </a:xfrm>
          <a:prstGeom prst="rect">
            <a:avLst/>
          </a:prstGeom>
        </p:spPr>
      </p:pic>
      <p:pic>
        <p:nvPicPr>
          <p:cNvPr id="8" name="Picture 8" descr="A screenshot of a cell phone&#10;&#10;Description generated with very high confidence">
            <a:extLst>
              <a:ext uri="{FF2B5EF4-FFF2-40B4-BE49-F238E27FC236}">
                <a16:creationId xmlns:a16="http://schemas.microsoft.com/office/drawing/2014/main" id="{A9D21AA7-D679-4B44-9342-B0E2D4091C3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59304" y="1556281"/>
            <a:ext cx="6635917" cy="3735915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E661BE7-23B8-4061-8E95-96D6D2A12BA6}"/>
              </a:ext>
            </a:extLst>
          </p:cNvPr>
          <p:cNvSpPr txBox="1"/>
          <p:nvPr/>
        </p:nvSpPr>
        <p:spPr>
          <a:xfrm>
            <a:off x="10058400" y="6124575"/>
            <a:ext cx="2743200" cy="4001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000">
                <a:solidFill>
                  <a:schemeClr val="bg1"/>
                </a:solidFill>
              </a:rPr>
              <a:t>(NHS, 2016)</a:t>
            </a:r>
            <a:endParaRPr lang="en-GB" sz="2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106292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3F4ED6-95B6-45CA-9318-D5C6D107AB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60336"/>
            <a:ext cx="8867776" cy="1325563"/>
          </a:xfrm>
        </p:spPr>
        <p:txBody>
          <a:bodyPr/>
          <a:lstStyle/>
          <a:p>
            <a:r>
              <a:rPr lang="en-US"/>
              <a:t>CTE – Childhood Traumatic Events 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84E5DA1-F8B9-4937-9464-997FD4F08F1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1025" y="1549400"/>
            <a:ext cx="10515600" cy="4351338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Strong link between CTEs and negative health, risk beahviours and diseses</a:t>
            </a:r>
            <a:endParaRPr lang="en-US" dirty="0"/>
          </a:p>
          <a:p>
            <a:r>
              <a:rPr lang="en-US">
                <a:ea typeface="+mn-lt"/>
                <a:cs typeface="+mn-lt"/>
              </a:rPr>
              <a:t>Exposure to CTE’s among some of the sample were high</a:t>
            </a:r>
            <a:endParaRPr lang="en-US" dirty="0"/>
          </a:p>
          <a:p>
            <a:r>
              <a:rPr lang="en-US">
                <a:ea typeface="+mn-lt"/>
                <a:cs typeface="+mn-lt"/>
              </a:rPr>
              <a:t>Greater exposure to CTEs increase the likelihood of adult mental, behavioural, and physical health problems</a:t>
            </a:r>
            <a:endParaRPr lang="en-US" dirty="0">
              <a:ea typeface="+mn-lt"/>
              <a:cs typeface="+mn-lt"/>
            </a:endParaRPr>
          </a:p>
          <a:p>
            <a:pPr marL="0" indent="0">
              <a:buNone/>
            </a:pPr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pic>
        <p:nvPicPr>
          <p:cNvPr id="4" name="Picture 4" descr="A screenshot of a cell phone&#10;&#10;Description generated with very high confidence">
            <a:extLst>
              <a:ext uri="{FF2B5EF4-FFF2-40B4-BE49-F238E27FC236}">
                <a16:creationId xmlns:a16="http://schemas.microsoft.com/office/drawing/2014/main" id="{C6F0B3DF-D641-420E-9F65-0AC6892A867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062" y="4037455"/>
            <a:ext cx="5886450" cy="2438684"/>
          </a:xfrm>
          <a:prstGeom prst="rect">
            <a:avLst/>
          </a:prstGeom>
        </p:spPr>
      </p:pic>
      <p:pic>
        <p:nvPicPr>
          <p:cNvPr id="6" name="Picture 6" descr="A screenshot of a cell phone&#10;&#10;Description generated with very high confidence">
            <a:extLst>
              <a:ext uri="{FF2B5EF4-FFF2-40B4-BE49-F238E27FC236}">
                <a16:creationId xmlns:a16="http://schemas.microsoft.com/office/drawing/2014/main" id="{5081A78F-BE9D-4637-AD9B-DE64FD9887D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61172" y="4037016"/>
            <a:ext cx="5741067" cy="2443575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C4E96105-42C2-4603-B774-BB2DCFE87298}"/>
              </a:ext>
            </a:extLst>
          </p:cNvPr>
          <p:cNvSpPr txBox="1"/>
          <p:nvPr/>
        </p:nvSpPr>
        <p:spPr>
          <a:xfrm>
            <a:off x="10106025" y="6457950"/>
            <a:ext cx="2743200" cy="4001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000">
                <a:solidFill>
                  <a:schemeClr val="bg1"/>
                </a:solidFill>
              </a:rPr>
              <a:t>(Wu </a:t>
            </a:r>
            <a:r>
              <a:rPr lang="en-GB" sz="2000" i="1">
                <a:solidFill>
                  <a:schemeClr val="bg1"/>
                </a:solidFill>
              </a:rPr>
              <a:t>et al, </a:t>
            </a:r>
            <a:r>
              <a:rPr lang="en-GB" sz="2000">
                <a:solidFill>
                  <a:schemeClr val="bg1"/>
                </a:solidFill>
              </a:rPr>
              <a:t>2010)</a:t>
            </a:r>
            <a:endParaRPr lang="en-GB" sz="2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797379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528A8F-BE90-403A-92DC-C6654ECBAE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The Humanistic Counsllor 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F0BB469-A5E0-4D3D-959E-9809A9A8BAF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ACEs may trigger existential reactions</a:t>
            </a:r>
            <a:endParaRPr lang="en-US" dirty="0"/>
          </a:p>
          <a:p>
            <a:r>
              <a:rPr lang="en-US"/>
              <a:t>Evident in clients behaviour </a:t>
            </a:r>
            <a:endParaRPr lang="en-US" dirty="0"/>
          </a:p>
          <a:p>
            <a:r>
              <a:rPr lang="en-US"/>
              <a:t>Conceptulising through an existential lense</a:t>
            </a:r>
            <a:endParaRPr lang="en-US" dirty="0"/>
          </a:p>
          <a:p>
            <a:r>
              <a:rPr lang="en-US">
                <a:ea typeface="+mn-lt"/>
                <a:cs typeface="+mn-lt"/>
              </a:rPr>
              <a:t>Messages embedded in client suffering</a:t>
            </a:r>
            <a:endParaRPr lang="en-US" dirty="0">
              <a:ea typeface="+mn-lt"/>
              <a:cs typeface="+mn-lt"/>
            </a:endParaRPr>
          </a:p>
          <a:p>
            <a:r>
              <a:rPr lang="en-US">
                <a:ea typeface="+mn-lt"/>
                <a:cs typeface="+mn-lt"/>
              </a:rPr>
              <a:t>Subjective meaning systems are given a voice</a:t>
            </a:r>
            <a:endParaRPr lang="en-US" dirty="0"/>
          </a:p>
          <a:p>
            <a:r>
              <a:rPr lang="en-US"/>
              <a:t>Not much research or literature </a:t>
            </a:r>
            <a:endParaRPr lang="en-US" dirty="0"/>
          </a:p>
          <a:p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8CA2AAE-828B-4CEC-9708-08ABF89C64C0}"/>
              </a:ext>
            </a:extLst>
          </p:cNvPr>
          <p:cNvSpPr txBox="1"/>
          <p:nvPr/>
        </p:nvSpPr>
        <p:spPr>
          <a:xfrm>
            <a:off x="9648825" y="6276975"/>
            <a:ext cx="274320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dirty="0">
                <a:solidFill>
                  <a:schemeClr val="bg1"/>
                </a:solidFill>
                <a:ea typeface="+mn-lt"/>
                <a:cs typeface="+mn-lt"/>
              </a:rPr>
              <a:t>(</a:t>
            </a:r>
            <a:r>
              <a:rPr lang="en-GB" dirty="0" err="1">
                <a:solidFill>
                  <a:schemeClr val="bg1"/>
                </a:solidFill>
                <a:ea typeface="+mn-lt"/>
                <a:cs typeface="+mn-lt"/>
              </a:rPr>
              <a:t>Zyromski</a:t>
            </a:r>
            <a:r>
              <a:rPr lang="en-GB" dirty="0">
                <a:solidFill>
                  <a:schemeClr val="bg1"/>
                </a:solidFill>
                <a:ea typeface="+mn-lt"/>
                <a:cs typeface="+mn-lt"/>
              </a:rPr>
              <a:t> </a:t>
            </a:r>
            <a:r>
              <a:rPr lang="en-GB" i="1" dirty="0">
                <a:solidFill>
                  <a:schemeClr val="bg1"/>
                </a:solidFill>
                <a:ea typeface="+mn-lt"/>
                <a:cs typeface="+mn-lt"/>
              </a:rPr>
              <a:t>et al, </a:t>
            </a:r>
            <a:r>
              <a:rPr lang="en-GB" dirty="0">
                <a:solidFill>
                  <a:schemeClr val="bg1"/>
                </a:solidFill>
                <a:ea typeface="+mn-lt"/>
                <a:cs typeface="+mn-lt"/>
              </a:rPr>
              <a:t>2018)</a:t>
            </a:r>
            <a:endParaRPr 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558629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F1FB67-F05A-42FE-B1A9-C58D5D2963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Voice Hearers and EFC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4A13A07-86BC-430E-BFB5-C12293FFF29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>
                <a:ea typeface="+mn-lt"/>
                <a:cs typeface="+mn-lt"/>
              </a:rPr>
              <a:t>Relating to voices to resolve trauma</a:t>
            </a:r>
          </a:p>
          <a:p>
            <a:r>
              <a:rPr lang="en-GB"/>
              <a:t>Multiple traumas are likely to predict Psychosis risk</a:t>
            </a:r>
          </a:p>
          <a:p>
            <a:r>
              <a:rPr lang="en-GB">
                <a:ea typeface="+mn-lt"/>
                <a:cs typeface="+mn-lt"/>
              </a:rPr>
              <a:t>Voices conceptualised as unresolved trauma</a:t>
            </a:r>
            <a:endParaRPr lang="en-GB" dirty="0">
              <a:ea typeface="+mn-lt"/>
              <a:cs typeface="+mn-lt"/>
            </a:endParaRPr>
          </a:p>
          <a:p>
            <a:r>
              <a:rPr lang="en-GB">
                <a:ea typeface="+mn-lt"/>
                <a:cs typeface="+mn-lt"/>
              </a:rPr>
              <a:t>EFC is distinct from other novel approaches</a:t>
            </a:r>
            <a:endParaRPr lang="en-GB" dirty="0"/>
          </a:p>
          <a:p>
            <a:r>
              <a:rPr lang="en-GB">
                <a:ea typeface="+mn-lt"/>
                <a:cs typeface="+mn-lt"/>
              </a:rPr>
              <a:t>Focusses on trauma not just as a general stressor </a:t>
            </a:r>
            <a:endParaRPr lang="en-GB" dirty="0"/>
          </a:p>
          <a:p>
            <a:endParaRPr lang="en-GB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8D794B5-4772-4577-8C8F-4E38C843BD11}"/>
              </a:ext>
            </a:extLst>
          </p:cNvPr>
          <p:cNvSpPr txBox="1"/>
          <p:nvPr/>
        </p:nvSpPr>
        <p:spPr>
          <a:xfrm>
            <a:off x="8572500" y="6334125"/>
            <a:ext cx="3619500" cy="4001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000" dirty="0">
                <a:solidFill>
                  <a:schemeClr val="bg1"/>
                </a:solidFill>
              </a:rPr>
              <a:t>(</a:t>
            </a:r>
            <a:r>
              <a:rPr lang="en-GB" sz="2000" dirty="0" err="1">
                <a:solidFill>
                  <a:schemeClr val="bg1"/>
                </a:solidFill>
                <a:ea typeface="+mn-lt"/>
                <a:cs typeface="+mn-lt"/>
              </a:rPr>
              <a:t>Schnackenberg</a:t>
            </a:r>
            <a:r>
              <a:rPr lang="en-GB" sz="2000" dirty="0">
                <a:solidFill>
                  <a:schemeClr val="bg1"/>
                </a:solidFill>
                <a:ea typeface="+mn-lt"/>
                <a:cs typeface="+mn-lt"/>
              </a:rPr>
              <a:t>, 2018, p. 998)</a:t>
            </a:r>
            <a:endParaRPr lang="en-GB" sz="2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344294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08A7C0-6F8B-4FB9-993D-EA337CCCA2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TF-CBT – Trauma Focused 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0580A2E-B5B9-46DB-8877-60DF549C26D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 dirty="0"/>
              <a:t>Quick fixes can be more damaging - </a:t>
            </a:r>
            <a:r>
              <a:rPr lang="en-GB" sz="2400" dirty="0"/>
              <a:t>(Herbert, 2017, p. 466)</a:t>
            </a:r>
            <a:endParaRPr lang="en-US" sz="2400" dirty="0"/>
          </a:p>
          <a:p>
            <a:r>
              <a:rPr lang="en-GB" dirty="0"/>
              <a:t>Reconnect clients with trauma </a:t>
            </a:r>
          </a:p>
          <a:p>
            <a:r>
              <a:rPr lang="en-GB" dirty="0"/>
              <a:t>Re-living these memories hold fear - </a:t>
            </a:r>
            <a:r>
              <a:rPr lang="en-GB" sz="2400" dirty="0"/>
              <a:t>(McLeod and McLeod, 2007, p. 265)</a:t>
            </a:r>
          </a:p>
          <a:p>
            <a:r>
              <a:rPr lang="en-GB" dirty="0"/>
              <a:t>Psychoeducation - </a:t>
            </a:r>
            <a:r>
              <a:rPr lang="en-GB" sz="2400" dirty="0"/>
              <a:t>(Herbert, 2017, p. 467)</a:t>
            </a:r>
          </a:p>
          <a:p>
            <a:r>
              <a:rPr lang="en-GB" dirty="0">
                <a:ea typeface="+mn-lt"/>
                <a:cs typeface="+mn-lt"/>
              </a:rPr>
              <a:t>Recognise stress, self sooth and self-regulate - </a:t>
            </a:r>
            <a:r>
              <a:rPr lang="en-GB" sz="2400" dirty="0">
                <a:ea typeface="+mn-lt"/>
                <a:cs typeface="+mn-lt"/>
              </a:rPr>
              <a:t>(Harding-Jones, 2019, p. 21)</a:t>
            </a:r>
          </a:p>
          <a:p>
            <a:r>
              <a:rPr lang="en-GB" dirty="0">
                <a:ea typeface="+mn-lt"/>
                <a:cs typeface="+mn-lt"/>
              </a:rPr>
              <a:t>May help to break re-</a:t>
            </a:r>
            <a:r>
              <a:rPr lang="en-GB" dirty="0" err="1">
                <a:ea typeface="+mn-lt"/>
                <a:cs typeface="+mn-lt"/>
              </a:rPr>
              <a:t>ocurring</a:t>
            </a:r>
            <a:r>
              <a:rPr lang="en-GB" dirty="0">
                <a:ea typeface="+mn-lt"/>
                <a:cs typeface="+mn-lt"/>
              </a:rPr>
              <a:t> patterns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1901588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4A622D-EDBA-4C69-8D31-3DBA1E6F18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Substance Misuse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E54BF48-8B0B-4BE7-8FDE-1CC09067324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00953" y="1485899"/>
            <a:ext cx="10515600" cy="4351338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dirty="0"/>
              <a:t>Can only be addressed if Matt is ready </a:t>
            </a:r>
          </a:p>
          <a:p>
            <a:r>
              <a:rPr lang="en-GB" dirty="0"/>
              <a:t>Replaced with healthier coping mechanism</a:t>
            </a:r>
          </a:p>
          <a:p>
            <a:r>
              <a:rPr lang="en-GB" dirty="0"/>
              <a:t>Maintenance therapy – Methadone or Buprenorphine</a:t>
            </a:r>
          </a:p>
          <a:p>
            <a:r>
              <a:rPr lang="en-GB" dirty="0"/>
              <a:t>Detox – Gradually withdraw from both </a:t>
            </a:r>
          </a:p>
          <a:p>
            <a:r>
              <a:rPr lang="en-GB" dirty="0"/>
              <a:t>Self-detox – can be risky</a:t>
            </a:r>
          </a:p>
          <a:p>
            <a:r>
              <a:rPr lang="en-GB" dirty="0"/>
              <a:t>Harm reduction – SMART Recovery, client led</a:t>
            </a:r>
          </a:p>
          <a:p>
            <a:r>
              <a:rPr lang="en-GB" dirty="0"/>
              <a:t>Minnesota Model – 12 steps, abstinence </a:t>
            </a:r>
          </a:p>
          <a:p>
            <a:r>
              <a:rPr lang="en-GB" dirty="0"/>
              <a:t>Continue with therapy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8F693F9-A38E-4D42-94E2-7A58A9AC6EEB}"/>
              </a:ext>
            </a:extLst>
          </p:cNvPr>
          <p:cNvSpPr txBox="1"/>
          <p:nvPr/>
        </p:nvSpPr>
        <p:spPr>
          <a:xfrm>
            <a:off x="10318377" y="6257364"/>
            <a:ext cx="219635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solidFill>
                  <a:schemeClr val="bg1"/>
                </a:solidFill>
              </a:rPr>
              <a:t>(NHS, 2017)</a:t>
            </a:r>
          </a:p>
        </p:txBody>
      </p:sp>
    </p:spTree>
    <p:extLst>
      <p:ext uri="{BB962C8B-B14F-4D97-AF65-F5344CB8AC3E}">
        <p14:creationId xmlns:p14="http://schemas.microsoft.com/office/powerpoint/2010/main" val="312422122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1FB202-6044-4ED4-90BE-299FD82B66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Recomendations and Review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BEAE3EE-B2DA-422C-BA05-E5F46077349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/>
              <a:t>Diversionary activities </a:t>
            </a:r>
            <a:endParaRPr lang="en-GB" dirty="0"/>
          </a:p>
          <a:p>
            <a:r>
              <a:rPr lang="en-GB"/>
              <a:t>Continue with any intervention with positive outcomes</a:t>
            </a:r>
            <a:endParaRPr lang="en-GB" dirty="0"/>
          </a:p>
          <a:p>
            <a:r>
              <a:rPr lang="en-GB"/>
              <a:t>Progress in Matts life skills and discovery </a:t>
            </a:r>
            <a:endParaRPr lang="en-GB" dirty="0"/>
          </a:p>
          <a:p>
            <a:r>
              <a:rPr lang="en-GB"/>
              <a:t>Exit level should be considered carefully</a:t>
            </a:r>
            <a:endParaRPr lang="en-GB" dirty="0"/>
          </a:p>
          <a:p>
            <a:r>
              <a:rPr lang="en-GB"/>
              <a:t>Interventions are fulid and flexible </a:t>
            </a:r>
            <a:endParaRPr lang="en-GB" dirty="0"/>
          </a:p>
          <a:p>
            <a:r>
              <a:rPr lang="en-GB"/>
              <a:t>Low mood and anxiey, hopefully, has been resolved</a:t>
            </a:r>
            <a:endParaRPr lang="en-GB" dirty="0"/>
          </a:p>
          <a:p>
            <a:r>
              <a:rPr lang="en-GB"/>
              <a:t>Matt has the potential to reach his full potential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2984947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5880DA-6248-493A-999F-FCF01F3B34D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23950" y="2781300"/>
            <a:ext cx="10096500" cy="920750"/>
          </a:xfrm>
        </p:spPr>
        <p:txBody>
          <a:bodyPr/>
          <a:lstStyle/>
          <a:p>
            <a:r>
              <a:rPr lang="en-GB"/>
              <a:t>Thanks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6657E28-E7D4-4CF8-A734-52C35095144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19200" y="3775075"/>
            <a:ext cx="10096500" cy="447675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GB"/>
              <a:t>Any questions? </a:t>
            </a:r>
          </a:p>
        </p:txBody>
      </p:sp>
    </p:spTree>
    <p:extLst>
      <p:ext uri="{BB962C8B-B14F-4D97-AF65-F5344CB8AC3E}">
        <p14:creationId xmlns:p14="http://schemas.microsoft.com/office/powerpoint/2010/main" val="249854756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DCB791F-7BCC-484A-9CFD-AFA37F7387F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47650" y="1368425"/>
            <a:ext cx="11363325" cy="3951288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GB" sz="1600">
                <a:ea typeface="+mn-lt"/>
                <a:cs typeface="+mn-lt"/>
              </a:rPr>
              <a:t>Barlie, J. P., Pruitt, A. S. and Parker, J. L. (2018) ‘A latent class analysis of self‐identified reasons for experiencing homelessness: Opportunities for prevention’, </a:t>
            </a:r>
            <a:r>
              <a:rPr lang="en-GB" sz="1600" i="1">
                <a:ea typeface="+mn-lt"/>
                <a:cs typeface="+mn-lt"/>
              </a:rPr>
              <a:t>Journal of Community &amp; Applied Social Psychology, </a:t>
            </a:r>
            <a:r>
              <a:rPr lang="en-GB" sz="1600">
                <a:ea typeface="+mn-lt"/>
                <a:cs typeface="+mn-lt"/>
              </a:rPr>
              <a:t>28(2), pp. 94-107. DOI: 10.1002/casp.2343</a:t>
            </a:r>
            <a:endParaRPr lang="en-GB" sz="1600"/>
          </a:p>
          <a:p>
            <a:r>
              <a:rPr lang="en-GB" sz="1600">
                <a:ea typeface="+mn-lt"/>
                <a:cs typeface="+mn-lt"/>
              </a:rPr>
              <a:t>Cellar, D. F. </a:t>
            </a:r>
            <a:r>
              <a:rPr lang="en-GB" sz="1600" i="1">
                <a:ea typeface="+mn-lt"/>
                <a:cs typeface="+mn-lt"/>
              </a:rPr>
              <a:t>et al. </a:t>
            </a:r>
            <a:r>
              <a:rPr lang="en-GB" sz="1600">
                <a:ea typeface="+mn-lt"/>
                <a:cs typeface="+mn-lt"/>
              </a:rPr>
              <a:t>(2016)</a:t>
            </a:r>
            <a:r>
              <a:rPr lang="en-GB" sz="1600" i="1" dirty="0">
                <a:ea typeface="+mn-lt"/>
                <a:cs typeface="+mn-lt"/>
              </a:rPr>
              <a:t> </a:t>
            </a:r>
            <a:r>
              <a:rPr lang="en-GB" sz="1600">
                <a:ea typeface="+mn-lt"/>
                <a:cs typeface="+mn-lt"/>
              </a:rPr>
              <a:t>‘Personality, Coping and Well-being for People Living with Chronic Hepatitis C’, </a:t>
            </a:r>
            <a:r>
              <a:rPr lang="en-GB" sz="1600" i="1">
                <a:ea typeface="+mn-lt"/>
                <a:cs typeface="+mn-lt"/>
              </a:rPr>
              <a:t>Psychological Report, </a:t>
            </a:r>
            <a:r>
              <a:rPr lang="en-GB" sz="1600">
                <a:ea typeface="+mn-lt"/>
                <a:cs typeface="+mn-lt"/>
              </a:rPr>
              <a:t>118(2), pp. 649-667. DOI: 10.1177/0033294115625557</a:t>
            </a:r>
            <a:endParaRPr lang="en-GB" sz="1600"/>
          </a:p>
          <a:p>
            <a:r>
              <a:rPr lang="en-GB" sz="1600">
                <a:ea typeface="+mn-lt"/>
                <a:cs typeface="+mn-lt"/>
              </a:rPr>
              <a:t>Harding-Jones, C. (2019) ‘Counselling Survivors of Sex Trafficking’, </a:t>
            </a:r>
            <a:r>
              <a:rPr lang="en-GB" sz="1600" i="1">
                <a:ea typeface="+mn-lt"/>
                <a:cs typeface="+mn-lt"/>
              </a:rPr>
              <a:t>Therapy Today, </a:t>
            </a:r>
            <a:r>
              <a:rPr lang="en-GB" sz="1600">
                <a:ea typeface="+mn-lt"/>
                <a:cs typeface="+mn-lt"/>
              </a:rPr>
              <a:t>30(1), pp. 21-24. </a:t>
            </a:r>
            <a:endParaRPr lang="en-GB" sz="1600"/>
          </a:p>
          <a:p>
            <a:r>
              <a:rPr lang="en-GB" sz="1600">
                <a:ea typeface="+mn-lt"/>
                <a:cs typeface="+mn-lt"/>
              </a:rPr>
              <a:t>Herbert, C. (2017) ‘Post-Traumatic Stress Disorder’, in Feltham, C., Hanley, T. and Winter, L. A. (ed.) </a:t>
            </a:r>
            <a:r>
              <a:rPr lang="en-GB" sz="1600" i="1">
                <a:ea typeface="+mn-lt"/>
                <a:cs typeface="+mn-lt"/>
              </a:rPr>
              <a:t>The SAGE Handbook of Counselling and Psychotherapy. </a:t>
            </a:r>
            <a:r>
              <a:rPr lang="en-GB" sz="1600">
                <a:ea typeface="+mn-lt"/>
                <a:cs typeface="+mn-lt"/>
              </a:rPr>
              <a:t>London: SAGE Publications Ltd. </a:t>
            </a:r>
            <a:endParaRPr lang="en-GB" sz="1600"/>
          </a:p>
          <a:p>
            <a:r>
              <a:rPr lang="en-GB" sz="1600">
                <a:ea typeface="+mn-lt"/>
                <a:cs typeface="+mn-lt"/>
              </a:rPr>
              <a:t>Kuwashiro, T. </a:t>
            </a:r>
            <a:r>
              <a:rPr lang="en-GB" sz="1600" i="1">
                <a:ea typeface="+mn-lt"/>
                <a:cs typeface="+mn-lt"/>
              </a:rPr>
              <a:t>et al. </a:t>
            </a:r>
            <a:r>
              <a:rPr lang="en-GB" sz="1600">
                <a:ea typeface="+mn-lt"/>
                <a:cs typeface="+mn-lt"/>
              </a:rPr>
              <a:t>(2014) ‘Impairment of health-related quality of life in patients with chronic hepatitis C is associated with insulin resistance’, </a:t>
            </a:r>
            <a:r>
              <a:rPr lang="en-GB" sz="1600" i="1">
                <a:ea typeface="+mn-lt"/>
                <a:cs typeface="+mn-lt"/>
              </a:rPr>
              <a:t>Journal of Gastroentero</a:t>
            </a:r>
            <a:r>
              <a:rPr lang="en-GB" sz="1600">
                <a:ea typeface="+mn-lt"/>
                <a:cs typeface="+mn-lt"/>
              </a:rPr>
              <a:t>, 49(2), pp. 317-323. DOI: 10.1007/s00535-013-0781-6 </a:t>
            </a:r>
            <a:endParaRPr lang="en-GB" sz="1600" dirty="0">
              <a:ea typeface="+mn-lt"/>
              <a:cs typeface="+mn-lt"/>
            </a:endParaRPr>
          </a:p>
          <a:p>
            <a:r>
              <a:rPr lang="en-GB" sz="1600">
                <a:ea typeface="+mn-lt"/>
                <a:cs typeface="+mn-lt"/>
              </a:rPr>
              <a:t>Marie-Mitchell, A., Studer, K. R. and O’Conner, T. G. (2016) ‘How Knowledge of Adverse Childhood Experiences Can Help Pediatricians Prevent Mental Health Problems’, </a:t>
            </a:r>
            <a:r>
              <a:rPr lang="en-GB" sz="1600" i="1">
                <a:ea typeface="+mn-lt"/>
                <a:cs typeface="+mn-lt"/>
              </a:rPr>
              <a:t>American Psychological Association</a:t>
            </a:r>
            <a:r>
              <a:rPr lang="en-GB" sz="1600">
                <a:ea typeface="+mn-lt"/>
                <a:cs typeface="+mn-lt"/>
              </a:rPr>
              <a:t>, 34(2), pp. 128-135. DOI: 10.1037/fsh0000179</a:t>
            </a:r>
            <a:endParaRPr lang="en-GB" sz="1600"/>
          </a:p>
          <a:p>
            <a:r>
              <a:rPr lang="en-GB" sz="1600">
                <a:ea typeface="+mn-lt"/>
                <a:cs typeface="+mn-lt"/>
              </a:rPr>
              <a:t>McLeod, J. and McLeod, J. (2007) </a:t>
            </a:r>
            <a:r>
              <a:rPr lang="en-GB" sz="1600" i="1">
                <a:ea typeface="+mn-lt"/>
                <a:cs typeface="+mn-lt"/>
              </a:rPr>
              <a:t>Counselling Skills: A Practical Guide for Counsellors and Helping Professionals. </a:t>
            </a:r>
            <a:r>
              <a:rPr lang="en-GB" sz="1600">
                <a:ea typeface="+mn-lt"/>
                <a:cs typeface="+mn-lt"/>
              </a:rPr>
              <a:t>2</a:t>
            </a:r>
            <a:r>
              <a:rPr lang="en-GB" sz="1600" baseline="30000">
                <a:ea typeface="+mn-lt"/>
                <a:cs typeface="+mn-lt"/>
              </a:rPr>
              <a:t>nd</a:t>
            </a:r>
            <a:r>
              <a:rPr lang="en-GB" sz="1600" dirty="0">
                <a:ea typeface="+mn-lt"/>
                <a:cs typeface="+mn-lt"/>
              </a:rPr>
              <a:t> </a:t>
            </a:r>
            <a:r>
              <a:rPr lang="en-GB" sz="1600">
                <a:ea typeface="+mn-lt"/>
                <a:cs typeface="+mn-lt"/>
              </a:rPr>
              <a:t>Ed. Maidenhead: Open University Press. </a:t>
            </a:r>
            <a:endParaRPr lang="en-GB" sz="1600"/>
          </a:p>
          <a:p>
            <a:r>
              <a:rPr lang="en-GB" sz="1600">
                <a:ea typeface="+mn-lt"/>
                <a:cs typeface="+mn-lt"/>
              </a:rPr>
              <a:t>National Health Service (2016) </a:t>
            </a:r>
            <a:r>
              <a:rPr lang="en-GB" sz="1600" i="1">
                <a:ea typeface="+mn-lt"/>
                <a:cs typeface="+mn-lt"/>
              </a:rPr>
              <a:t>Ace Report 1. </a:t>
            </a:r>
            <a:r>
              <a:rPr lang="en-GB" sz="1600">
                <a:ea typeface="+mn-lt"/>
                <a:cs typeface="+mn-lt"/>
              </a:rPr>
              <a:t>Available at: </a:t>
            </a:r>
            <a:r>
              <a:rPr lang="en-GB" sz="1600" dirty="0">
                <a:ea typeface="+mn-lt"/>
                <a:cs typeface="+mn-lt"/>
                <a:hlinkClick r:id="rId2"/>
              </a:rPr>
              <a:t>http://www.wales.nhs.uk/sitesplus/888/page/88504</a:t>
            </a:r>
            <a:r>
              <a:rPr lang="en-GB" sz="1600" dirty="0">
                <a:ea typeface="+mn-lt"/>
                <a:cs typeface="+mn-lt"/>
              </a:rPr>
              <a:t> </a:t>
            </a:r>
            <a:r>
              <a:rPr lang="en-GB" sz="1600">
                <a:ea typeface="+mn-lt"/>
                <a:cs typeface="+mn-lt"/>
              </a:rPr>
              <a:t>(Accessed: 06</a:t>
            </a:r>
            <a:r>
              <a:rPr lang="en-GB" sz="1600" baseline="30000">
                <a:ea typeface="+mn-lt"/>
                <a:cs typeface="+mn-lt"/>
              </a:rPr>
              <a:t>th</a:t>
            </a:r>
            <a:r>
              <a:rPr lang="en-GB" sz="1600">
                <a:ea typeface="+mn-lt"/>
                <a:cs typeface="+mn-lt"/>
              </a:rPr>
              <a:t> December 2019)</a:t>
            </a:r>
            <a:endParaRPr lang="en-GB" sz="1600"/>
          </a:p>
          <a:p>
            <a:r>
              <a:rPr lang="en-GB" sz="1600">
                <a:ea typeface="+mn-lt"/>
                <a:cs typeface="+mn-lt"/>
              </a:rPr>
              <a:t>National Health Service (2018) </a:t>
            </a:r>
            <a:r>
              <a:rPr lang="en-GB" sz="1600" i="1">
                <a:ea typeface="+mn-lt"/>
                <a:cs typeface="+mn-lt"/>
              </a:rPr>
              <a:t>Overview: Hepatitis C. </a:t>
            </a:r>
            <a:r>
              <a:rPr lang="en-GB" sz="1600">
                <a:ea typeface="+mn-lt"/>
                <a:cs typeface="+mn-lt"/>
              </a:rPr>
              <a:t>Available at: </a:t>
            </a:r>
            <a:r>
              <a:rPr lang="en-GB" sz="1600" dirty="0">
                <a:ea typeface="+mn-lt"/>
                <a:cs typeface="+mn-lt"/>
                <a:hlinkClick r:id="rId3"/>
              </a:rPr>
              <a:t>https://www.nhs.uk/conditions/hepatitis-c/</a:t>
            </a:r>
            <a:r>
              <a:rPr lang="en-GB" sz="1600" dirty="0">
                <a:ea typeface="+mn-lt"/>
                <a:cs typeface="+mn-lt"/>
              </a:rPr>
              <a:t> </a:t>
            </a:r>
            <a:r>
              <a:rPr lang="en-GB" sz="1600">
                <a:ea typeface="+mn-lt"/>
                <a:cs typeface="+mn-lt"/>
              </a:rPr>
              <a:t>(Accessed: 06</a:t>
            </a:r>
            <a:r>
              <a:rPr lang="en-GB" sz="1600" baseline="30000">
                <a:ea typeface="+mn-lt"/>
                <a:cs typeface="+mn-lt"/>
              </a:rPr>
              <a:t>th</a:t>
            </a:r>
            <a:r>
              <a:rPr lang="en-GB" sz="1600" dirty="0">
                <a:ea typeface="+mn-lt"/>
                <a:cs typeface="+mn-lt"/>
              </a:rPr>
              <a:t> </a:t>
            </a:r>
            <a:r>
              <a:rPr lang="en-GB" sz="1600">
                <a:ea typeface="+mn-lt"/>
                <a:cs typeface="+mn-lt"/>
              </a:rPr>
              <a:t>December 2019). </a:t>
            </a:r>
            <a:endParaRPr lang="en-GB" sz="1600"/>
          </a:p>
          <a:p>
            <a:endParaRPr lang="en-GB" sz="1100" dirty="0"/>
          </a:p>
          <a:p>
            <a:endParaRPr lang="en-GB" sz="1100" dirty="0"/>
          </a:p>
          <a:p>
            <a:endParaRPr lang="en-GB" sz="1100" dirty="0"/>
          </a:p>
          <a:p>
            <a:endParaRPr lang="en-GB" dirty="0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77575D2C-C960-4784-BF0A-FB9961497D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60336"/>
            <a:ext cx="8334376" cy="1325563"/>
          </a:xfrm>
        </p:spPr>
        <p:txBody>
          <a:bodyPr/>
          <a:lstStyle/>
          <a:p>
            <a:r>
              <a:rPr lang="en-GB"/>
              <a:t>References - </a:t>
            </a:r>
          </a:p>
        </p:txBody>
      </p:sp>
    </p:spTree>
    <p:extLst>
      <p:ext uri="{BB962C8B-B14F-4D97-AF65-F5344CB8AC3E}">
        <p14:creationId xmlns:p14="http://schemas.microsoft.com/office/powerpoint/2010/main" val="261308816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8D5CB6-D0D2-4561-8C22-15A152300E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7725" y="-134939"/>
            <a:ext cx="8334376" cy="1325563"/>
          </a:xfrm>
        </p:spPr>
        <p:txBody>
          <a:bodyPr/>
          <a:lstStyle/>
          <a:p>
            <a:r>
              <a:rPr lang="en-GB"/>
              <a:t>References Continued -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9F13037-BC99-47C5-B93C-28E13112BDC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81050" y="873125"/>
            <a:ext cx="10515600" cy="4351338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GB" sz="1600"/>
              <a:t>National Health Service (2017) </a:t>
            </a:r>
            <a:r>
              <a:rPr lang="en-GB" sz="1600" i="1"/>
              <a:t>Heroin Addiction: Get Help. </a:t>
            </a:r>
            <a:r>
              <a:rPr lang="en-GB" sz="1600"/>
              <a:t>Available at: </a:t>
            </a:r>
            <a:r>
              <a:rPr lang="en-GB" sz="1600" dirty="0">
                <a:hlinkClick r:id="rId2"/>
              </a:rPr>
              <a:t>https://www.nhs.uk/live-well/healthy-body/heroin-get-help/</a:t>
            </a:r>
            <a:r>
              <a:rPr lang="en-GB" sz="1600"/>
              <a:t> (Accessed: 06</a:t>
            </a:r>
            <a:r>
              <a:rPr lang="en-GB" sz="1600" baseline="30000"/>
              <a:t>th</a:t>
            </a:r>
            <a:r>
              <a:rPr lang="en-GB" sz="1600"/>
              <a:t> December 2019).</a:t>
            </a:r>
            <a:endParaRPr lang="en-GB" sz="1600">
              <a:ea typeface="+mn-lt"/>
              <a:cs typeface="+mn-lt"/>
            </a:endParaRPr>
          </a:p>
          <a:p>
            <a:r>
              <a:rPr lang="en-GB" sz="1600"/>
              <a:t>Pepping, C. A., MacDonald, G. and Davis, P. J. (2018) ‘Toward a Psychology of Singlehood: An Attachment-Theory Perspective on Long-Term Singlehood’, </a:t>
            </a:r>
            <a:r>
              <a:rPr lang="en-GB" sz="1600" i="1"/>
              <a:t>SAGE Journals, </a:t>
            </a:r>
            <a:r>
              <a:rPr lang="en-GB" sz="1600"/>
              <a:t>27(5), pp. 334-331. DOI: </a:t>
            </a:r>
            <a:r>
              <a:rPr lang="en-GB" sz="1600" dirty="0">
                <a:hlinkClick r:id="rId3"/>
              </a:rPr>
              <a:t>10.1177/0963721417752106</a:t>
            </a:r>
            <a:endParaRPr lang="en-GB" sz="1600">
              <a:ea typeface="+mn-lt"/>
              <a:cs typeface="+mn-lt"/>
            </a:endParaRPr>
          </a:p>
          <a:p>
            <a:r>
              <a:rPr lang="en-GB" sz="1600"/>
              <a:t>Pyne, J. M. </a:t>
            </a:r>
            <a:r>
              <a:rPr lang="en-GB" sz="1600" i="1"/>
              <a:t>et al. </a:t>
            </a:r>
            <a:r>
              <a:rPr lang="en-GB" sz="1600"/>
              <a:t>(2014) ‘Development of a Patient-Centred Antipsychotic Medication Adherence Intervention’, </a:t>
            </a:r>
            <a:r>
              <a:rPr lang="en-GB" sz="1600" i="1"/>
              <a:t>SAGE Journals, </a:t>
            </a:r>
            <a:r>
              <a:rPr lang="en-GB" sz="1600"/>
              <a:t>41(3), pp. 315-324. DOI: </a:t>
            </a:r>
            <a:r>
              <a:rPr lang="en-GB" sz="1600" dirty="0">
                <a:hlinkClick r:id="rId4"/>
              </a:rPr>
              <a:t>10.1177/1090198113515241</a:t>
            </a:r>
            <a:endParaRPr lang="en-GB" sz="1600">
              <a:ea typeface="+mn-lt"/>
              <a:cs typeface="+mn-lt"/>
            </a:endParaRPr>
          </a:p>
          <a:p>
            <a:r>
              <a:rPr lang="en-GB" sz="1600"/>
              <a:t>Schnackenberg, J. K., Fleming, M. and Martin, C. R. (2018) ‘Experience Focussed Counselling with Voice Hearers as a Trauma-Sensitive Approach. Results of a Qualitative Thematic Enquiry’, </a:t>
            </a:r>
            <a:r>
              <a:rPr lang="en-GB" sz="1600" i="1"/>
              <a:t>Community Mental Health Journal, </a:t>
            </a:r>
            <a:r>
              <a:rPr lang="en-GB" sz="1600"/>
              <a:t>54(7), pp. 997-1007. DOI: 10.1007/s10597-018-0294-0 </a:t>
            </a:r>
            <a:endParaRPr lang="en-GB" sz="1600">
              <a:ea typeface="+mn-lt"/>
              <a:cs typeface="+mn-lt"/>
            </a:endParaRPr>
          </a:p>
          <a:p>
            <a:r>
              <a:rPr lang="en-GB" sz="1600"/>
              <a:t>Sublette, V. A. </a:t>
            </a:r>
            <a:r>
              <a:rPr lang="en-GB" sz="1600" i="1"/>
              <a:t>et al. </a:t>
            </a:r>
            <a:r>
              <a:rPr lang="en-GB" sz="1600"/>
              <a:t>(2015) ‘The Hepatitis C Treatment Experience: Patients’ Perceptions of the Facilitators of and Barriers to Uptake, Adherence and Completion’, </a:t>
            </a:r>
            <a:r>
              <a:rPr lang="en-GB" sz="1600" i="1"/>
              <a:t>Psychology and Health, </a:t>
            </a:r>
            <a:r>
              <a:rPr lang="en-GB" sz="1600"/>
              <a:t>30(8), pp. 987-1004. DOI: 10.1080/08870446.2015.1012195</a:t>
            </a:r>
            <a:endParaRPr lang="en-GB" sz="1600">
              <a:ea typeface="+mn-lt"/>
              <a:cs typeface="+mn-lt"/>
            </a:endParaRPr>
          </a:p>
          <a:p>
            <a:r>
              <a:rPr lang="en-GB" sz="1600"/>
              <a:t>Wolff, K. </a:t>
            </a:r>
            <a:r>
              <a:rPr lang="en-GB" sz="1600" i="1"/>
              <a:t>et al. </a:t>
            </a:r>
            <a:r>
              <a:rPr lang="en-GB" sz="1600"/>
              <a:t>(2018) ‘The Effects </a:t>
            </a:r>
            <a:r>
              <a:rPr lang="en-GB" sz="1600" dirty="0">
                <a:hlinkClick r:id="rId5"/>
              </a:rPr>
              <a:t>of Neighborhood Context on Exposure to Adverse Childhood Experiences (ACE) Among Adolescents Involved in the Juvenile Justice System: Latent Classes and Contextual Effects</a:t>
            </a:r>
            <a:r>
              <a:rPr lang="en-GB" sz="1600"/>
              <a:t>’, </a:t>
            </a:r>
            <a:r>
              <a:rPr lang="en-GB" sz="1600" i="1"/>
              <a:t>Journal of Youth and Adolescents, </a:t>
            </a:r>
            <a:r>
              <a:rPr lang="en-GB" sz="1600"/>
              <a:t>47(11), pp. 2279-2300. DOI: 10.1007/s10964-018-0887-5</a:t>
            </a:r>
            <a:endParaRPr lang="en-GB" sz="1600">
              <a:ea typeface="+mn-lt"/>
              <a:cs typeface="+mn-lt"/>
            </a:endParaRPr>
          </a:p>
          <a:p>
            <a:r>
              <a:rPr lang="en-GB" sz="1600"/>
              <a:t>Wu, N. S. </a:t>
            </a:r>
            <a:r>
              <a:rPr lang="en-GB" sz="1600" i="1"/>
              <a:t>et al. </a:t>
            </a:r>
            <a:r>
              <a:rPr lang="en-GB" sz="1600"/>
              <a:t>(2010) ‘Childhood Trauma and Health Outcomes in Adults with Comorbid Substance Abuse and Mental Health Disorders’, </a:t>
            </a:r>
            <a:r>
              <a:rPr lang="en-GB" sz="1600" i="1"/>
              <a:t>Addictive Behaviors, </a:t>
            </a:r>
            <a:r>
              <a:rPr lang="en-GB" sz="1600"/>
              <a:t>35(1), pp. 68-71. DOI: 10.1016/j.addbeh.2009.09.003</a:t>
            </a:r>
            <a:endParaRPr lang="en-GB" sz="1600">
              <a:ea typeface="+mn-lt"/>
              <a:cs typeface="+mn-lt"/>
            </a:endParaRPr>
          </a:p>
          <a:p>
            <a:r>
              <a:rPr lang="en-GB" sz="1600"/>
              <a:t>Zlotnick, C., Tam, T. and Robertson, M. J. (2004) ‘Adverse childhood events, substance abuse, and measures of affiliation’, </a:t>
            </a:r>
            <a:r>
              <a:rPr lang="en-GB" sz="1600" i="1"/>
              <a:t>Addictive Behaviors, </a:t>
            </a:r>
            <a:r>
              <a:rPr lang="en-GB" sz="1600"/>
              <a:t>29(6), pp. 1177-1181. DOI: </a:t>
            </a:r>
            <a:r>
              <a:rPr lang="en-GB" sz="1600" dirty="0">
                <a:hlinkClick r:id="rId6"/>
              </a:rPr>
              <a:t>10.1016/j.addbeh.2004.01.005</a:t>
            </a:r>
            <a:endParaRPr lang="en-GB" sz="1600">
              <a:ea typeface="+mn-lt"/>
              <a:cs typeface="+mn-lt"/>
            </a:endParaRPr>
          </a:p>
          <a:p>
            <a:r>
              <a:rPr lang="en-GB" sz="1600"/>
              <a:t>Zyromski, B. </a:t>
            </a:r>
            <a:r>
              <a:rPr lang="en-GB" sz="1600" i="1"/>
              <a:t>et al. </a:t>
            </a:r>
            <a:r>
              <a:rPr lang="en-GB" sz="1600"/>
              <a:t>(2018) ‘Beyond Complex Trauma: An Existential View of Adverse Childhood Experiences’, </a:t>
            </a:r>
            <a:r>
              <a:rPr lang="en-GB" sz="1600" i="1"/>
              <a:t>Journal of Humanistic Counselling, </a:t>
            </a:r>
            <a:r>
              <a:rPr lang="en-GB" sz="1600"/>
              <a:t>57, pp. 156-171. DOI: 10.1002/johc.12080</a:t>
            </a:r>
            <a:endParaRPr lang="en-GB" sz="1600">
              <a:ea typeface="+mn-lt"/>
              <a:cs typeface="+mn-lt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105541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278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A4694"/>
      </a:accent1>
      <a:accent2>
        <a:srgbClr val="23737C"/>
      </a:accent2>
      <a:accent3>
        <a:srgbClr val="489CAF"/>
      </a:accent3>
      <a:accent4>
        <a:srgbClr val="E2D02C"/>
      </a:accent4>
      <a:accent5>
        <a:srgbClr val="F26C6E"/>
      </a:accent5>
      <a:accent6>
        <a:srgbClr val="1F2938"/>
      </a:accent6>
      <a:hlink>
        <a:srgbClr val="0563C1"/>
      </a:hlink>
      <a:folHlink>
        <a:srgbClr val="954F72"/>
      </a:folHlink>
    </a:clrScheme>
    <a:fontScheme name="Custom 6">
      <a:majorFont>
        <a:latin typeface="Franklin Gothic Demi"/>
        <a:ea typeface=""/>
        <a:cs typeface=""/>
      </a:majorFont>
      <a:minorFont>
        <a:latin typeface="Franklin Gothic Book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F10251335_Earth Day presentation_RVA_v3.potx" id="{2E821734-A971-4A99-A887-EE8808B7446A}" vid="{74D09940-9788-4332-97C9-A3EF112A742F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MediaServiceKeyPoints xmlns="71af3243-3dd4-4a8d-8c0d-dd76da1f02a5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11" ma:contentTypeDescription="Create a new document." ma:contentTypeScope="" ma:versionID="96291512c1ee715ab617f4c07df79fc1">
  <xsd:schema xmlns:xsd="http://www.w3.org/2001/XMLSchema" xmlns:xs="http://www.w3.org/2001/XMLSchema" xmlns:p="http://schemas.microsoft.com/office/2006/metadata/properties" xmlns:ns2="71af3243-3dd4-4a8d-8c0d-dd76da1f02a5" xmlns:ns3="16c05727-aa75-4e4a-9b5f-8a80a1165891" targetNamespace="http://schemas.microsoft.com/office/2006/metadata/properties" ma:root="true" ma:fieldsID="8256c27c40ca5c40ce1cf6c44f0205df" ns2:_="" ns3:_="">
    <xsd:import namespace="71af3243-3dd4-4a8d-8c0d-dd76da1f02a5"/>
    <xsd:import namespace="16c05727-aa75-4e4a-9b5f-8a80a116589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EDC6638-3F1D-4CA5-A167-2F719C08762F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E159ADF-C50B-4A45-AD13-B0A8152C3150}">
  <ds:schemaRefs>
    <ds:schemaRef ds:uri="http://purl.org/dc/elements/1.1/"/>
    <ds:schemaRef ds:uri="http://schemas.microsoft.com/office/2006/documentManagement/types"/>
    <ds:schemaRef ds:uri="http://purl.org/dc/terms/"/>
    <ds:schemaRef ds:uri="http://schemas.openxmlformats.org/package/2006/metadata/core-properties"/>
    <ds:schemaRef ds:uri="16c05727-aa75-4e4a-9b5f-8a80a1165891"/>
    <ds:schemaRef ds:uri="http://purl.org/dc/dcmitype/"/>
    <ds:schemaRef ds:uri="http://schemas.microsoft.com/office/infopath/2007/PartnerControls"/>
    <ds:schemaRef ds:uri="71af3243-3dd4-4a8d-8c0d-dd76da1f02a5"/>
    <ds:schemaRef ds:uri="http://schemas.microsoft.com/office/2006/metadata/propertie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95FDF6E3-4638-4FD3-B9D7-E0E63F20565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1af3243-3dd4-4a8d-8c0d-dd76da1f02a5"/>
    <ds:schemaRef ds:uri="16c05727-aa75-4e4a-9b5f-8a80a116589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Earth Day presentation</Template>
  <TotalTime>0</TotalTime>
  <Words>1308</Words>
  <Application>Microsoft Office PowerPoint</Application>
  <PresentationFormat>Widescreen</PresentationFormat>
  <Paragraphs>111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1" baseType="lpstr">
      <vt:lpstr>Arial</vt:lpstr>
      <vt:lpstr>Calibri</vt:lpstr>
      <vt:lpstr>Franklin Gothic Book</vt:lpstr>
      <vt:lpstr>Franklin Gothic Demi</vt:lpstr>
      <vt:lpstr>Wingdings</vt:lpstr>
      <vt:lpstr>Office Theme</vt:lpstr>
      <vt:lpstr>Case Formulation </vt:lpstr>
      <vt:lpstr>Say Hello to Matt</vt:lpstr>
      <vt:lpstr>Homelessness </vt:lpstr>
      <vt:lpstr>Physical Health </vt:lpstr>
      <vt:lpstr>Psychosis </vt:lpstr>
      <vt:lpstr>ACE – Adverse Chidhood Experience </vt:lpstr>
      <vt:lpstr>CTE – Childhood Traumatic Events </vt:lpstr>
      <vt:lpstr>The Humanistic Counsllor </vt:lpstr>
      <vt:lpstr>Voice Hearers and EFC</vt:lpstr>
      <vt:lpstr>TF-CBT – Trauma Focused </vt:lpstr>
      <vt:lpstr>Substance Misuse </vt:lpstr>
      <vt:lpstr>Recomendations and Review</vt:lpstr>
      <vt:lpstr>Thanks </vt:lpstr>
      <vt:lpstr>References - </vt:lpstr>
      <vt:lpstr>References Continued -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Case Formulation</dc:title>
  <dc:creator/>
  <cp:lastModifiedBy/>
  <cp:revision>840</cp:revision>
  <dcterms:created xsi:type="dcterms:W3CDTF">2019-12-03T17:12:04Z</dcterms:created>
  <dcterms:modified xsi:type="dcterms:W3CDTF">2019-12-08T22:43:34Z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