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30267275" cy="213836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42E86C-E821-476C-88DA-9A8886A1F74D}" v="25" dt="2025-04-25T14:03:29.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p:scale>
          <a:sx n="20" d="100"/>
          <a:sy n="20" d="100"/>
        </p:scale>
        <p:origin x="460" y="4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nga Libera" userId="821a4279b6b47380" providerId="LiveId" clId="{D742E86C-E821-476C-88DA-9A8886A1F74D}"/>
    <pc:docChg chg="undo custSel modSld">
      <pc:chgData name="Kinga Libera" userId="821a4279b6b47380" providerId="LiveId" clId="{D742E86C-E821-476C-88DA-9A8886A1F74D}" dt="2025-04-25T14:03:45.350" v="230" actId="207"/>
      <pc:docMkLst>
        <pc:docMk/>
      </pc:docMkLst>
      <pc:sldChg chg="addSp delSp modSp mod setBg">
        <pc:chgData name="Kinga Libera" userId="821a4279b6b47380" providerId="LiveId" clId="{D742E86C-E821-476C-88DA-9A8886A1F74D}" dt="2025-04-25T14:03:45.350" v="230" actId="207"/>
        <pc:sldMkLst>
          <pc:docMk/>
          <pc:sldMk cId="2886140523" sldId="256"/>
        </pc:sldMkLst>
        <pc:spChg chg="del">
          <ac:chgData name="Kinga Libera" userId="821a4279b6b47380" providerId="LiveId" clId="{D742E86C-E821-476C-88DA-9A8886A1F74D}" dt="2025-04-25T13:16:30.272" v="55" actId="478"/>
          <ac:spMkLst>
            <pc:docMk/>
            <pc:sldMk cId="2886140523" sldId="256"/>
            <ac:spMk id="2" creationId="{D75C9B61-22B7-58BE-3DE9-F7869A241C4B}"/>
          </ac:spMkLst>
        </pc:spChg>
        <pc:spChg chg="del">
          <ac:chgData name="Kinga Libera" userId="821a4279b6b47380" providerId="LiveId" clId="{D742E86C-E821-476C-88DA-9A8886A1F74D}" dt="2025-04-25T13:16:38.123" v="56" actId="478"/>
          <ac:spMkLst>
            <pc:docMk/>
            <pc:sldMk cId="2886140523" sldId="256"/>
            <ac:spMk id="3" creationId="{11242DA0-32D7-2761-436C-FCDC219C4A61}"/>
          </ac:spMkLst>
        </pc:spChg>
        <pc:spChg chg="add mod">
          <ac:chgData name="Kinga Libera" userId="821a4279b6b47380" providerId="LiveId" clId="{D742E86C-E821-476C-88DA-9A8886A1F74D}" dt="2025-04-25T13:15:33.153" v="49" actId="255"/>
          <ac:spMkLst>
            <pc:docMk/>
            <pc:sldMk cId="2886140523" sldId="256"/>
            <ac:spMk id="4" creationId="{DBC80C4A-22EF-1103-8E76-413D0F244FBD}"/>
          </ac:spMkLst>
        </pc:spChg>
        <pc:spChg chg="add mod">
          <ac:chgData name="Kinga Libera" userId="821a4279b6b47380" providerId="LiveId" clId="{D742E86C-E821-476C-88DA-9A8886A1F74D}" dt="2025-04-25T13:15:49.856" v="51" actId="255"/>
          <ac:spMkLst>
            <pc:docMk/>
            <pc:sldMk cId="2886140523" sldId="256"/>
            <ac:spMk id="5" creationId="{C039F8C2-2F0B-7AC8-4606-4305F27F688F}"/>
          </ac:spMkLst>
        </pc:spChg>
        <pc:spChg chg="add mod">
          <ac:chgData name="Kinga Libera" userId="821a4279b6b47380" providerId="LiveId" clId="{D742E86C-E821-476C-88DA-9A8886A1F74D}" dt="2025-04-25T13:25:29.227" v="178" actId="1076"/>
          <ac:spMkLst>
            <pc:docMk/>
            <pc:sldMk cId="2886140523" sldId="256"/>
            <ac:spMk id="6" creationId="{0ECBC1A7-CE72-2048-D9FB-9A0A962396F0}"/>
          </ac:spMkLst>
        </pc:spChg>
        <pc:spChg chg="add mod">
          <ac:chgData name="Kinga Libera" userId="821a4279b6b47380" providerId="LiveId" clId="{D742E86C-E821-476C-88DA-9A8886A1F74D}" dt="2025-04-25T13:25:19.737" v="176" actId="1076"/>
          <ac:spMkLst>
            <pc:docMk/>
            <pc:sldMk cId="2886140523" sldId="256"/>
            <ac:spMk id="7" creationId="{A7764160-0BB9-19DD-7E49-238C116CF3CF}"/>
          </ac:spMkLst>
        </pc:spChg>
        <pc:spChg chg="add mod">
          <ac:chgData name="Kinga Libera" userId="821a4279b6b47380" providerId="LiveId" clId="{D742E86C-E821-476C-88DA-9A8886A1F74D}" dt="2025-04-25T13:25:32.995" v="179" actId="1076"/>
          <ac:spMkLst>
            <pc:docMk/>
            <pc:sldMk cId="2886140523" sldId="256"/>
            <ac:spMk id="8" creationId="{CBFBE0FB-0D61-B21C-6902-C56C508B5809}"/>
          </ac:spMkLst>
        </pc:spChg>
        <pc:spChg chg="add mod">
          <ac:chgData name="Kinga Libera" userId="821a4279b6b47380" providerId="LiveId" clId="{D742E86C-E821-476C-88DA-9A8886A1F74D}" dt="2025-04-25T13:25:25.779" v="177" actId="1076"/>
          <ac:spMkLst>
            <pc:docMk/>
            <pc:sldMk cId="2886140523" sldId="256"/>
            <ac:spMk id="9" creationId="{69BE6D84-2B62-7109-7CFC-9713150E051D}"/>
          </ac:spMkLst>
        </pc:spChg>
        <pc:spChg chg="add mod">
          <ac:chgData name="Kinga Libera" userId="821a4279b6b47380" providerId="LiveId" clId="{D742E86C-E821-476C-88DA-9A8886A1F74D}" dt="2025-04-25T13:25:37.013" v="180" actId="1076"/>
          <ac:spMkLst>
            <pc:docMk/>
            <pc:sldMk cId="2886140523" sldId="256"/>
            <ac:spMk id="10" creationId="{D797CAC9-F867-46B4-EF47-870543D4387E}"/>
          </ac:spMkLst>
        </pc:spChg>
        <pc:spChg chg="add del mod">
          <ac:chgData name="Kinga Libera" userId="821a4279b6b47380" providerId="LiveId" clId="{D742E86C-E821-476C-88DA-9A8886A1F74D}" dt="2025-04-25T13:24:54.335" v="174" actId="20577"/>
          <ac:spMkLst>
            <pc:docMk/>
            <pc:sldMk cId="2886140523" sldId="256"/>
            <ac:spMk id="11" creationId="{B6370CC0-3597-A485-E2AA-88DFF3FB6248}"/>
          </ac:spMkLst>
        </pc:spChg>
        <pc:spChg chg="add mod">
          <ac:chgData name="Kinga Libera" userId="821a4279b6b47380" providerId="LiveId" clId="{D742E86C-E821-476C-88DA-9A8886A1F74D}" dt="2025-04-25T13:11:04.167" v="20" actId="767"/>
          <ac:spMkLst>
            <pc:docMk/>
            <pc:sldMk cId="2886140523" sldId="256"/>
            <ac:spMk id="12" creationId="{38764C9A-9B3B-DE02-FF88-7E176712BB0A}"/>
          </ac:spMkLst>
        </pc:spChg>
        <pc:spChg chg="add mod">
          <ac:chgData name="Kinga Libera" userId="821a4279b6b47380" providerId="LiveId" clId="{D742E86C-E821-476C-88DA-9A8886A1F74D}" dt="2025-04-25T13:21:02.138" v="86" actId="931"/>
          <ac:spMkLst>
            <pc:docMk/>
            <pc:sldMk cId="2886140523" sldId="256"/>
            <ac:spMk id="15" creationId="{E8057570-F936-DB6A-260F-B6B81556559B}"/>
          </ac:spMkLst>
        </pc:spChg>
        <pc:spChg chg="add del mod">
          <ac:chgData name="Kinga Libera" userId="821a4279b6b47380" providerId="LiveId" clId="{D742E86C-E821-476C-88DA-9A8886A1F74D}" dt="2025-04-25T13:23:25.114" v="163"/>
          <ac:spMkLst>
            <pc:docMk/>
            <pc:sldMk cId="2886140523" sldId="256"/>
            <ac:spMk id="18" creationId="{73FE53E7-E926-C7DF-ABE0-5061334FDE7A}"/>
          </ac:spMkLst>
        </pc:spChg>
        <pc:picChg chg="add mod">
          <ac:chgData name="Kinga Libera" userId="821a4279b6b47380" providerId="LiveId" clId="{D742E86C-E821-476C-88DA-9A8886A1F74D}" dt="2025-04-25T13:21:02.138" v="86" actId="931"/>
          <ac:picMkLst>
            <pc:docMk/>
            <pc:sldMk cId="2886140523" sldId="256"/>
            <ac:picMk id="14" creationId="{907B8019-AF16-7248-362C-31A1C41B78A3}"/>
          </ac:picMkLst>
        </pc:picChg>
        <pc:picChg chg="add mod">
          <ac:chgData name="Kinga Libera" userId="821a4279b6b47380" providerId="LiveId" clId="{D742E86C-E821-476C-88DA-9A8886A1F74D}" dt="2025-04-25T13:22:55.483" v="159" actId="14100"/>
          <ac:picMkLst>
            <pc:docMk/>
            <pc:sldMk cId="2886140523" sldId="256"/>
            <ac:picMk id="17" creationId="{CACDEEDE-FDE4-EF42-D238-55F7B0700A07}"/>
          </ac:picMkLst>
        </pc:picChg>
        <pc:picChg chg="add mod">
          <ac:chgData name="Kinga Libera" userId="821a4279b6b47380" providerId="LiveId" clId="{D742E86C-E821-476C-88DA-9A8886A1F74D}" dt="2025-04-25T14:03:45.350" v="230" actId="207"/>
          <ac:picMkLst>
            <pc:docMk/>
            <pc:sldMk cId="2886140523" sldId="256"/>
            <ac:picMk id="19" creationId="{A01E32B1-5728-109F-A9ED-40FBDA2375FB}"/>
          </ac:picMkLst>
        </pc:picChg>
        <pc:picChg chg="add mod">
          <ac:chgData name="Kinga Libera" userId="821a4279b6b47380" providerId="LiveId" clId="{D742E86C-E821-476C-88DA-9A8886A1F74D}" dt="2025-04-25T13:48:47.377" v="198" actId="1076"/>
          <ac:picMkLst>
            <pc:docMk/>
            <pc:sldMk cId="2886140523" sldId="256"/>
            <ac:picMk id="20" creationId="{46DE4E0E-CEC1-AE52-C3AB-701555813597}"/>
          </ac:picMkLst>
        </pc:picChg>
        <pc:picChg chg="add mod">
          <ac:chgData name="Kinga Libera" userId="821a4279b6b47380" providerId="LiveId" clId="{D742E86C-E821-476C-88DA-9A8886A1F74D}" dt="2025-04-25T13:48:52.958" v="199" actId="1076"/>
          <ac:picMkLst>
            <pc:docMk/>
            <pc:sldMk cId="2886140523" sldId="256"/>
            <ac:picMk id="21" creationId="{46690E78-6742-A504-B975-D326D6612323}"/>
          </ac:picMkLst>
        </pc:picChg>
        <pc:picChg chg="add mod">
          <ac:chgData name="Kinga Libera" userId="821a4279b6b47380" providerId="LiveId" clId="{D742E86C-E821-476C-88DA-9A8886A1F74D}" dt="2025-04-25T13:50:24.548" v="211" actId="14100"/>
          <ac:picMkLst>
            <pc:docMk/>
            <pc:sldMk cId="2886140523" sldId="256"/>
            <ac:picMk id="22" creationId="{369D4BFE-2637-B810-C807-81FCC88C724A}"/>
          </ac:picMkLst>
        </pc:picChg>
        <pc:picChg chg="add mod">
          <ac:chgData name="Kinga Libera" userId="821a4279b6b47380" providerId="LiveId" clId="{D742E86C-E821-476C-88DA-9A8886A1F74D}" dt="2025-04-25T13:50:20.826" v="210" actId="14100"/>
          <ac:picMkLst>
            <pc:docMk/>
            <pc:sldMk cId="2886140523" sldId="256"/>
            <ac:picMk id="23" creationId="{D5FA2551-1AD1-2B17-A0E8-4743943FE619}"/>
          </ac:picMkLst>
        </pc:picChg>
        <pc:picChg chg="add del mod">
          <ac:chgData name="Kinga Libera" userId="821a4279b6b47380" providerId="LiveId" clId="{D742E86C-E821-476C-88DA-9A8886A1F74D}" dt="2025-04-25T13:52:09.191" v="214" actId="21"/>
          <ac:picMkLst>
            <pc:docMk/>
            <pc:sldMk cId="2886140523" sldId="256"/>
            <ac:picMk id="24" creationId="{CD36D720-FD45-1AD7-2424-011C5D6BDBA3}"/>
          </ac:picMkLst>
        </pc:picChg>
        <pc:picChg chg="add mod">
          <ac:chgData name="Kinga Libera" userId="821a4279b6b47380" providerId="LiveId" clId="{D742E86C-E821-476C-88DA-9A8886A1F74D}" dt="2025-04-25T13:53:14.977" v="219" actId="14100"/>
          <ac:picMkLst>
            <pc:docMk/>
            <pc:sldMk cId="2886140523" sldId="256"/>
            <ac:picMk id="25" creationId="{F3C6A040-4A89-9832-7705-2D8B89282A5A}"/>
          </ac:picMkLst>
        </pc:picChg>
        <pc:picChg chg="add mod">
          <ac:chgData name="Kinga Libera" userId="821a4279b6b47380" providerId="LiveId" clId="{D742E86C-E821-476C-88DA-9A8886A1F74D}" dt="2025-04-25T13:54:15.026" v="223" actId="1076"/>
          <ac:picMkLst>
            <pc:docMk/>
            <pc:sldMk cId="2886140523" sldId="256"/>
            <ac:picMk id="26" creationId="{7859B235-9DAD-99A6-9D56-A44A8C392436}"/>
          </ac:picMkLst>
        </pc:picChg>
        <pc:picChg chg="add mod">
          <ac:chgData name="Kinga Libera" userId="821a4279b6b47380" providerId="LiveId" clId="{D742E86C-E821-476C-88DA-9A8886A1F74D}" dt="2025-04-25T13:55:51.654" v="227" actId="14100"/>
          <ac:picMkLst>
            <pc:docMk/>
            <pc:sldMk cId="2886140523" sldId="256"/>
            <ac:picMk id="27" creationId="{C2685C0A-F691-9919-5251-33DE59A9F9C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046" y="3499590"/>
            <a:ext cx="25727184" cy="7444669"/>
          </a:xfrm>
        </p:spPr>
        <p:txBody>
          <a:bodyPr anchor="b"/>
          <a:lstStyle>
            <a:lvl1pPr algn="ctr">
              <a:defRPr sz="18709"/>
            </a:lvl1pPr>
          </a:lstStyle>
          <a:p>
            <a:r>
              <a:rPr lang="en-GB"/>
              <a:t>Click to edit Master title style</a:t>
            </a:r>
            <a:endParaRPr lang="en-US" dirty="0"/>
          </a:p>
        </p:txBody>
      </p:sp>
      <p:sp>
        <p:nvSpPr>
          <p:cNvPr id="3" name="Subtitle 2"/>
          <p:cNvSpPr>
            <a:spLocks noGrp="1"/>
          </p:cNvSpPr>
          <p:nvPr>
            <p:ph type="subTitle" idx="1"/>
          </p:nvPr>
        </p:nvSpPr>
        <p:spPr>
          <a:xfrm>
            <a:off x="3783410" y="11231355"/>
            <a:ext cx="22700456"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BCE4DD1-9F6B-4328-BD40-BAFF8928E3DF}"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3849022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BCE4DD1-9F6B-4328-BD40-BAFF8928E3DF}"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1080781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112" y="5331063"/>
            <a:ext cx="26105525" cy="8894992"/>
          </a:xfrm>
        </p:spPr>
        <p:txBody>
          <a:bodyPr anchor="b"/>
          <a:lstStyle>
            <a:lvl1pPr>
              <a:defRPr sz="18709"/>
            </a:lvl1pPr>
          </a:lstStyle>
          <a:p>
            <a:r>
              <a:rPr lang="en-GB"/>
              <a:t>Click to edit Master title style</a:t>
            </a:r>
            <a:endParaRPr lang="en-US" dirty="0"/>
          </a:p>
        </p:txBody>
      </p:sp>
      <p:sp>
        <p:nvSpPr>
          <p:cNvPr id="3" name="Text Placeholder 2"/>
          <p:cNvSpPr>
            <a:spLocks noGrp="1"/>
          </p:cNvSpPr>
          <p:nvPr>
            <p:ph type="body" idx="1"/>
          </p:nvPr>
        </p:nvSpPr>
        <p:spPr>
          <a:xfrm>
            <a:off x="2065112" y="14310205"/>
            <a:ext cx="26105525" cy="4677666"/>
          </a:xfrm>
        </p:spPr>
        <p:txBody>
          <a:bodyPr/>
          <a:lstStyle>
            <a:lvl1pPr marL="0" indent="0">
              <a:buNone/>
              <a:defRPr sz="7483">
                <a:solidFill>
                  <a:schemeClr val="tx1">
                    <a:tint val="82000"/>
                  </a:schemeClr>
                </a:solidFill>
              </a:defRPr>
            </a:lvl1pPr>
            <a:lvl2pPr marL="1425595" indent="0">
              <a:buNone/>
              <a:defRPr sz="6236">
                <a:solidFill>
                  <a:schemeClr val="tx1">
                    <a:tint val="82000"/>
                  </a:schemeClr>
                </a:solidFill>
              </a:defRPr>
            </a:lvl2pPr>
            <a:lvl3pPr marL="2851191" indent="0">
              <a:buNone/>
              <a:defRPr sz="5613">
                <a:solidFill>
                  <a:schemeClr val="tx1">
                    <a:tint val="82000"/>
                  </a:schemeClr>
                </a:solidFill>
              </a:defRPr>
            </a:lvl3pPr>
            <a:lvl4pPr marL="4276786" indent="0">
              <a:buNone/>
              <a:defRPr sz="4989">
                <a:solidFill>
                  <a:schemeClr val="tx1">
                    <a:tint val="82000"/>
                  </a:schemeClr>
                </a:solidFill>
              </a:defRPr>
            </a:lvl4pPr>
            <a:lvl5pPr marL="5702381" indent="0">
              <a:buNone/>
              <a:defRPr sz="4989">
                <a:solidFill>
                  <a:schemeClr val="tx1">
                    <a:tint val="82000"/>
                  </a:schemeClr>
                </a:solidFill>
              </a:defRPr>
            </a:lvl5pPr>
            <a:lvl6pPr marL="7127977" indent="0">
              <a:buNone/>
              <a:defRPr sz="4989">
                <a:solidFill>
                  <a:schemeClr val="tx1">
                    <a:tint val="82000"/>
                  </a:schemeClr>
                </a:solidFill>
              </a:defRPr>
            </a:lvl6pPr>
            <a:lvl7pPr marL="8553572" indent="0">
              <a:buNone/>
              <a:defRPr sz="4989">
                <a:solidFill>
                  <a:schemeClr val="tx1">
                    <a:tint val="82000"/>
                  </a:schemeClr>
                </a:solidFill>
              </a:defRPr>
            </a:lvl7pPr>
            <a:lvl8pPr marL="9979167" indent="0">
              <a:buNone/>
              <a:defRPr sz="4989">
                <a:solidFill>
                  <a:schemeClr val="tx1">
                    <a:tint val="82000"/>
                  </a:schemeClr>
                </a:solidFill>
              </a:defRPr>
            </a:lvl8pPr>
            <a:lvl9pPr marL="11404763" indent="0">
              <a:buNone/>
              <a:defRPr sz="4989">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BCE4DD1-9F6B-4328-BD40-BAFF8928E3DF}"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465323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0875" y="5692400"/>
            <a:ext cx="12863592" cy="13567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2808" y="5692400"/>
            <a:ext cx="12863592" cy="13567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BCE4DD1-9F6B-4328-BD40-BAFF8928E3DF}"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1906817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138485"/>
            <a:ext cx="26105525" cy="4133179"/>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4821" y="5241960"/>
            <a:ext cx="12804474"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4" name="Content Placeholder 3"/>
          <p:cNvSpPr>
            <a:spLocks noGrp="1"/>
          </p:cNvSpPr>
          <p:nvPr>
            <p:ph sz="half" idx="2"/>
          </p:nvPr>
        </p:nvSpPr>
        <p:spPr>
          <a:xfrm>
            <a:off x="2084821" y="7810963"/>
            <a:ext cx="12804474"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2810" y="5241960"/>
            <a:ext cx="12867534"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GB"/>
              <a:t>Click to edit Master text styles</a:t>
            </a:r>
          </a:p>
        </p:txBody>
      </p:sp>
      <p:sp>
        <p:nvSpPr>
          <p:cNvPr id="6" name="Content Placeholder 5"/>
          <p:cNvSpPr>
            <a:spLocks noGrp="1"/>
          </p:cNvSpPr>
          <p:nvPr>
            <p:ph sz="quarter" idx="4"/>
          </p:nvPr>
        </p:nvSpPr>
        <p:spPr>
          <a:xfrm>
            <a:off x="15322810" y="7810963"/>
            <a:ext cx="12867534" cy="1148875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BCE4DD1-9F6B-4328-BD40-BAFF8928E3DF}" type="datetimeFigureOut">
              <a:rPr lang="en-GB" smtClean="0"/>
              <a:t>25/04/2025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213321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BCE4DD1-9F6B-4328-BD40-BAFF8928E3DF}" type="datetimeFigureOut">
              <a:rPr lang="en-GB" smtClean="0"/>
              <a:t>25/04/2025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3449383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CE4DD1-9F6B-4328-BD40-BAFF8928E3DF}" type="datetimeFigureOut">
              <a:rPr lang="en-GB" smtClean="0"/>
              <a:t>25/04/2025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2767012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5575"/>
            <a:ext cx="9761984" cy="4989513"/>
          </a:xfrm>
        </p:spPr>
        <p:txBody>
          <a:bodyPr anchor="b"/>
          <a:lstStyle>
            <a:lvl1pPr>
              <a:defRPr sz="9978"/>
            </a:lvl1pPr>
          </a:lstStyle>
          <a:p>
            <a:r>
              <a:rPr lang="en-GB"/>
              <a:t>Click to edit Master title style</a:t>
            </a:r>
            <a:endParaRPr lang="en-US" dirty="0"/>
          </a:p>
        </p:txBody>
      </p:sp>
      <p:sp>
        <p:nvSpPr>
          <p:cNvPr id="3" name="Content Placeholder 2"/>
          <p:cNvSpPr>
            <a:spLocks noGrp="1"/>
          </p:cNvSpPr>
          <p:nvPr>
            <p:ph idx="1"/>
          </p:nvPr>
        </p:nvSpPr>
        <p:spPr>
          <a:xfrm>
            <a:off x="12867534" y="3078850"/>
            <a:ext cx="15322808"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4817" y="6415088"/>
            <a:ext cx="976198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1BCE4DD1-9F6B-4328-BD40-BAFF8928E3DF}"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2793750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4817" y="1425575"/>
            <a:ext cx="9761984" cy="4989513"/>
          </a:xfrm>
        </p:spPr>
        <p:txBody>
          <a:bodyPr anchor="b"/>
          <a:lstStyle>
            <a:lvl1pPr>
              <a:defRPr sz="9978"/>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67534" y="3078850"/>
            <a:ext cx="15322808"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GB"/>
              <a:t>Click icon to add picture</a:t>
            </a:r>
            <a:endParaRPr lang="en-US" dirty="0"/>
          </a:p>
        </p:txBody>
      </p:sp>
      <p:sp>
        <p:nvSpPr>
          <p:cNvPr id="4" name="Text Placeholder 3"/>
          <p:cNvSpPr>
            <a:spLocks noGrp="1"/>
          </p:cNvSpPr>
          <p:nvPr>
            <p:ph type="body" sz="half" idx="2"/>
          </p:nvPr>
        </p:nvSpPr>
        <p:spPr>
          <a:xfrm>
            <a:off x="2084817" y="6415088"/>
            <a:ext cx="976198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GB"/>
              <a:t>Click to edit Master text styles</a:t>
            </a:r>
          </a:p>
        </p:txBody>
      </p:sp>
      <p:sp>
        <p:nvSpPr>
          <p:cNvPr id="5" name="Date Placeholder 4"/>
          <p:cNvSpPr>
            <a:spLocks noGrp="1"/>
          </p:cNvSpPr>
          <p:nvPr>
            <p:ph type="dt" sz="half" idx="10"/>
          </p:nvPr>
        </p:nvSpPr>
        <p:spPr/>
        <p:txBody>
          <a:bodyPr/>
          <a:lstStyle/>
          <a:p>
            <a:fld id="{1BCE4DD1-9F6B-4328-BD40-BAFF8928E3DF}" type="datetimeFigureOut">
              <a:rPr lang="en-GB" smtClean="0"/>
              <a:t>25/04/2025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2721062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BCE4DD1-9F6B-4328-BD40-BAFF8928E3DF}"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1610472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0020" y="1138480"/>
            <a:ext cx="6526381" cy="1812163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0877" y="1138480"/>
            <a:ext cx="19200803" cy="181216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BCE4DD1-9F6B-4328-BD40-BAFF8928E3DF}" type="datetimeFigureOut">
              <a:rPr lang="en-GB" smtClean="0"/>
              <a:t>25/04/2025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53AB45-C020-483F-8521-815082BC7228}" type="slidenum">
              <a:rPr lang="en-GB" smtClean="0"/>
              <a:t>‹#›</a:t>
            </a:fld>
            <a:endParaRPr lang="en-GB"/>
          </a:p>
        </p:txBody>
      </p:sp>
    </p:spTree>
    <p:extLst>
      <p:ext uri="{BB962C8B-B14F-4D97-AF65-F5344CB8AC3E}">
        <p14:creationId xmlns:p14="http://schemas.microsoft.com/office/powerpoint/2010/main" val="2041651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0875" y="1138485"/>
            <a:ext cx="26105525" cy="413317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0875" y="5692400"/>
            <a:ext cx="26105525" cy="13567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0875" y="19819457"/>
            <a:ext cx="6810137" cy="1138480"/>
          </a:xfrm>
          <a:prstGeom prst="rect">
            <a:avLst/>
          </a:prstGeom>
        </p:spPr>
        <p:txBody>
          <a:bodyPr vert="horz" lIns="91440" tIns="45720" rIns="91440" bIns="45720" rtlCol="0" anchor="ctr"/>
          <a:lstStyle>
            <a:lvl1pPr algn="l">
              <a:defRPr sz="3742">
                <a:solidFill>
                  <a:schemeClr val="tx1">
                    <a:tint val="82000"/>
                  </a:schemeClr>
                </a:solidFill>
              </a:defRPr>
            </a:lvl1pPr>
          </a:lstStyle>
          <a:p>
            <a:fld id="{1BCE4DD1-9F6B-4328-BD40-BAFF8928E3DF}" type="datetimeFigureOut">
              <a:rPr lang="en-GB" smtClean="0"/>
              <a:t>25/04/2025</a:t>
            </a:fld>
            <a:endParaRPr lang="en-GB"/>
          </a:p>
        </p:txBody>
      </p:sp>
      <p:sp>
        <p:nvSpPr>
          <p:cNvPr id="5" name="Footer Placeholder 4"/>
          <p:cNvSpPr>
            <a:spLocks noGrp="1"/>
          </p:cNvSpPr>
          <p:nvPr>
            <p:ph type="ftr" sz="quarter" idx="3"/>
          </p:nvPr>
        </p:nvSpPr>
        <p:spPr>
          <a:xfrm>
            <a:off x="10026035" y="19819457"/>
            <a:ext cx="10215205" cy="1138480"/>
          </a:xfrm>
          <a:prstGeom prst="rect">
            <a:avLst/>
          </a:prstGeom>
        </p:spPr>
        <p:txBody>
          <a:bodyPr vert="horz" lIns="91440" tIns="45720" rIns="91440" bIns="45720" rtlCol="0" anchor="ctr"/>
          <a:lstStyle>
            <a:lvl1pPr algn="ctr">
              <a:defRPr sz="374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21376263" y="19819457"/>
            <a:ext cx="6810137" cy="1138480"/>
          </a:xfrm>
          <a:prstGeom prst="rect">
            <a:avLst/>
          </a:prstGeom>
        </p:spPr>
        <p:txBody>
          <a:bodyPr vert="horz" lIns="91440" tIns="45720" rIns="91440" bIns="45720" rtlCol="0" anchor="ctr"/>
          <a:lstStyle>
            <a:lvl1pPr algn="r">
              <a:defRPr sz="3742">
                <a:solidFill>
                  <a:schemeClr val="tx1">
                    <a:tint val="82000"/>
                  </a:schemeClr>
                </a:solidFill>
              </a:defRPr>
            </a:lvl1pPr>
          </a:lstStyle>
          <a:p>
            <a:fld id="{7153AB45-C020-483F-8521-815082BC7228}" type="slidenum">
              <a:rPr lang="en-GB" smtClean="0"/>
              <a:t>‹#›</a:t>
            </a:fld>
            <a:endParaRPr lang="en-GB"/>
          </a:p>
        </p:txBody>
      </p:sp>
    </p:spTree>
    <p:extLst>
      <p:ext uri="{BB962C8B-B14F-4D97-AF65-F5344CB8AC3E}">
        <p14:creationId xmlns:p14="http://schemas.microsoft.com/office/powerpoint/2010/main" val="31914150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bookertalk.com/10-welsh-authors/" TargetMode="External"/><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C80C4A-22EF-1103-8E76-413D0F244FBD}"/>
              </a:ext>
            </a:extLst>
          </p:cNvPr>
          <p:cNvSpPr txBox="1"/>
          <p:nvPr/>
        </p:nvSpPr>
        <p:spPr>
          <a:xfrm>
            <a:off x="7419331" y="447025"/>
            <a:ext cx="18454254" cy="1323439"/>
          </a:xfrm>
          <a:prstGeom prst="rect">
            <a:avLst/>
          </a:prstGeom>
          <a:noFill/>
        </p:spPr>
        <p:txBody>
          <a:bodyPr wrap="square" rtlCol="0">
            <a:spAutoFit/>
          </a:bodyPr>
          <a:lstStyle/>
          <a:p>
            <a:r>
              <a:rPr lang="en-US" sz="4000" b="1" dirty="0"/>
              <a:t>The Role of Welsh Culture, Language, and Identity in Modern-Day Health and Social Care in Wales</a:t>
            </a:r>
            <a:endParaRPr lang="en-GB" sz="4000" b="1" dirty="0"/>
          </a:p>
        </p:txBody>
      </p:sp>
      <p:sp>
        <p:nvSpPr>
          <p:cNvPr id="5" name="TextBox 4">
            <a:extLst>
              <a:ext uri="{FF2B5EF4-FFF2-40B4-BE49-F238E27FC236}">
                <a16:creationId xmlns:a16="http://schemas.microsoft.com/office/drawing/2014/main" id="{C039F8C2-2F0B-7AC8-4606-4305F27F688F}"/>
              </a:ext>
            </a:extLst>
          </p:cNvPr>
          <p:cNvSpPr txBox="1"/>
          <p:nvPr/>
        </p:nvSpPr>
        <p:spPr>
          <a:xfrm>
            <a:off x="11702318" y="1556424"/>
            <a:ext cx="9888279" cy="1200329"/>
          </a:xfrm>
          <a:prstGeom prst="rect">
            <a:avLst/>
          </a:prstGeom>
          <a:noFill/>
        </p:spPr>
        <p:txBody>
          <a:bodyPr wrap="square" rtlCol="0">
            <a:spAutoFit/>
          </a:bodyPr>
          <a:lstStyle/>
          <a:p>
            <a:r>
              <a:rPr lang="en-US" sz="2400" dirty="0" err="1"/>
              <a:t>Practising</a:t>
            </a:r>
            <a:r>
              <a:rPr lang="en-US" sz="2400" dirty="0"/>
              <a:t> Healthcare in Wales: Language and Culture</a:t>
            </a:r>
          </a:p>
          <a:p>
            <a:r>
              <a:rPr lang="en-US" sz="2400" dirty="0"/>
              <a:t>Student Name: Kinga Libera</a:t>
            </a:r>
          </a:p>
          <a:p>
            <a:r>
              <a:rPr lang="en-US" sz="2400" dirty="0"/>
              <a:t>Student Number: 2416693</a:t>
            </a:r>
          </a:p>
        </p:txBody>
      </p:sp>
      <p:sp>
        <p:nvSpPr>
          <p:cNvPr id="6" name="TextBox 5">
            <a:extLst>
              <a:ext uri="{FF2B5EF4-FFF2-40B4-BE49-F238E27FC236}">
                <a16:creationId xmlns:a16="http://schemas.microsoft.com/office/drawing/2014/main" id="{0ECBC1A7-CE72-2048-D9FB-9A0A962396F0}"/>
              </a:ext>
            </a:extLst>
          </p:cNvPr>
          <p:cNvSpPr txBox="1"/>
          <p:nvPr/>
        </p:nvSpPr>
        <p:spPr>
          <a:xfrm>
            <a:off x="330149" y="3971584"/>
            <a:ext cx="7096116" cy="6894195"/>
          </a:xfrm>
          <a:prstGeom prst="rect">
            <a:avLst/>
          </a:prstGeom>
          <a:noFill/>
        </p:spPr>
        <p:txBody>
          <a:bodyPr wrap="square" rtlCol="0">
            <a:spAutoFit/>
          </a:bodyPr>
          <a:lstStyle/>
          <a:p>
            <a:r>
              <a:rPr lang="en-US" sz="2400" b="1" dirty="0"/>
              <a:t>Introduction</a:t>
            </a:r>
          </a:p>
          <a:p>
            <a:r>
              <a:rPr lang="en-US" sz="2200" dirty="0"/>
              <a:t>Modern healthcare considers well-being as including physical, psychological, and social aspects, in which language and cultural factors play a significant role, especially person-centered care (Kelsall-Knight, Steaven, 2024).</a:t>
            </a:r>
          </a:p>
          <a:p>
            <a:r>
              <a:rPr lang="en-US" sz="2200" dirty="0"/>
              <a:t>The United Kingdom (UK) comprises Wales, England, Scotland, and Northen Irland, with each administering its own healthcare system following devolution. The process of devolution in the late 1990s, and refers to transfer of political power from central to local governments, in this case from the central UK Government to Wales autonomous administration (The Law Society, 2025). Wales, being one of these four nations, has a unique cultural identity, with the Welsh language (</a:t>
            </a:r>
            <a:r>
              <a:rPr lang="en-US" sz="2200" dirty="0" err="1"/>
              <a:t>Cymraeg</a:t>
            </a:r>
            <a:r>
              <a:rPr lang="en-US" sz="2200" dirty="0"/>
              <a:t>) and traditions playing fundamental roles in society. </a:t>
            </a:r>
          </a:p>
          <a:p>
            <a:r>
              <a:rPr lang="en-US" sz="2200" dirty="0"/>
              <a:t>Effective health and social care services in Wales involve a culturally competent strategy  that values Welsh language and unique cultural heritage as parts of equal, patient-centered outcomes (Saltus, 2006).</a:t>
            </a:r>
          </a:p>
        </p:txBody>
      </p:sp>
      <p:sp>
        <p:nvSpPr>
          <p:cNvPr id="7" name="TextBox 6">
            <a:extLst>
              <a:ext uri="{FF2B5EF4-FFF2-40B4-BE49-F238E27FC236}">
                <a16:creationId xmlns:a16="http://schemas.microsoft.com/office/drawing/2014/main" id="{A7764160-0BB9-19DD-7E49-238C116CF3CF}"/>
              </a:ext>
            </a:extLst>
          </p:cNvPr>
          <p:cNvSpPr txBox="1"/>
          <p:nvPr/>
        </p:nvSpPr>
        <p:spPr>
          <a:xfrm>
            <a:off x="223304" y="12349634"/>
            <a:ext cx="9385139" cy="8586966"/>
          </a:xfrm>
          <a:prstGeom prst="rect">
            <a:avLst/>
          </a:prstGeom>
          <a:noFill/>
        </p:spPr>
        <p:txBody>
          <a:bodyPr wrap="square" rtlCol="0">
            <a:spAutoFit/>
          </a:bodyPr>
          <a:lstStyle/>
          <a:p>
            <a:r>
              <a:rPr lang="en-US" sz="2400" b="1" dirty="0"/>
              <a:t>The Welsh Context of Health and Social Care</a:t>
            </a:r>
          </a:p>
          <a:p>
            <a:r>
              <a:rPr lang="en-US" sz="2200" dirty="0"/>
              <a:t>The Health and Social Care system in Wales is influenced by a complex interaction between policy frameworks regulating legal aspects to geographic and demographic aspects, social factors, and cultural heritage (</a:t>
            </a:r>
            <a:r>
              <a:rPr lang="en-US" sz="2200" dirty="0" err="1"/>
              <a:t>Messham</a:t>
            </a:r>
            <a:r>
              <a:rPr lang="en-US" sz="2200" dirty="0"/>
              <a:t> and Sheard, 2020).</a:t>
            </a:r>
          </a:p>
          <a:p>
            <a:r>
              <a:rPr lang="en-US" sz="2200" dirty="0"/>
              <a:t>The decentralization of political authority has enabled the Walsh government to create healthcare services that suited to the population’s specific sociocultural needs. </a:t>
            </a:r>
            <a:r>
              <a:rPr lang="en-US" sz="2200" dirty="0" err="1"/>
              <a:t>Wales’</a:t>
            </a:r>
            <a:r>
              <a:rPr lang="en-US" sz="2200" dirty="0"/>
              <a:t> legislated bilingualism, which gives Welsh and English language equal legal status, is a key aspect of its person-centered care system that includes linguistic and cultural factors in the delivery of healthcare (Hughes, 2024).  According to Census, in 2021, approximately 18% of the Welsh population aged three and above can speak Welsh.</a:t>
            </a:r>
          </a:p>
          <a:p>
            <a:r>
              <a:rPr lang="en-US" sz="2200" dirty="0"/>
              <a:t>Wales has a strong sense of community ( </a:t>
            </a:r>
            <a:r>
              <a:rPr lang="en-US" sz="2200" dirty="0" err="1"/>
              <a:t>cymuned</a:t>
            </a:r>
            <a:r>
              <a:rPr lang="en-US" sz="2200" dirty="0"/>
              <a:t>) and traditions rooted from its Celtic heritage, which determines expectations for healthcare provision (Rhodes, 2020). Based on historical context, the Welsh Government guarantees that Welsh language is available in paperwork and encourages staff to learn and use it (Gruffydd, Hodges and Prys, 2022).</a:t>
            </a:r>
          </a:p>
          <a:p>
            <a:r>
              <a:rPr lang="en-US" sz="2200" dirty="0"/>
              <a:t>Care services in Wales is also impacted by its geographical and demographic features. Rural location may limit access to healthcare services (Carey et al, 2018).  Additionally, many Walsh communities are still dealing with long-term socio-economic effects of the closure of heavy industry ( such as coal mining and steelworks) which have left people unemployed, in poverty, and also struggled with chronic illness. The Welsh Index of Multiple Deprivation (WIMD) highlights the need to provide social support for these communities (WIMD, 2014).</a:t>
            </a:r>
          </a:p>
        </p:txBody>
      </p:sp>
      <p:sp>
        <p:nvSpPr>
          <p:cNvPr id="8" name="TextBox 7">
            <a:extLst>
              <a:ext uri="{FF2B5EF4-FFF2-40B4-BE49-F238E27FC236}">
                <a16:creationId xmlns:a16="http://schemas.microsoft.com/office/drawing/2014/main" id="{CBFBE0FB-0D61-B21C-6902-C56C508B5809}"/>
              </a:ext>
            </a:extLst>
          </p:cNvPr>
          <p:cNvSpPr txBox="1"/>
          <p:nvPr/>
        </p:nvSpPr>
        <p:spPr>
          <a:xfrm>
            <a:off x="8606726" y="3633030"/>
            <a:ext cx="9092330" cy="7232749"/>
          </a:xfrm>
          <a:prstGeom prst="rect">
            <a:avLst/>
          </a:prstGeom>
          <a:noFill/>
        </p:spPr>
        <p:txBody>
          <a:bodyPr wrap="square" rtlCol="0">
            <a:spAutoFit/>
          </a:bodyPr>
          <a:lstStyle/>
          <a:p>
            <a:r>
              <a:rPr lang="en-US" sz="2400" b="1" dirty="0"/>
              <a:t>The Role of Walsh Language in Care Delivery</a:t>
            </a:r>
          </a:p>
          <a:p>
            <a:r>
              <a:rPr lang="en-US" sz="2200" dirty="0"/>
              <a:t>Language is necessary for effective communication and caregiving. The link between native language and identity is a major concern in many studies which confirm how  important is to respect the cultural needs of a nation (Owen, 2011). Wales has two official languages (Welsh and English), which may create a language barrier especially for older individuals (including those suffering from dementia) and for children raised in Welsh-speaking families. The ability to communicate in one’s native language is strongly related to dignity, comfort and trust in interactions with healthcare professionals. The Welsh Government has introduced </a:t>
            </a:r>
            <a:r>
              <a:rPr lang="en-US" sz="2200" dirty="0" err="1"/>
              <a:t>programmes</a:t>
            </a:r>
            <a:r>
              <a:rPr lang="en-US" sz="2200" dirty="0"/>
              <a:t>, such as the ‘More than just words’ strategy, to ensure that Welsh speakers can access services in their preferred language (GOV, 2022). Part of this plan is ‘Active Offer’. ‘An ‘Active Offer’ simply means providing a service in Welsh without someone having to ask for it. The Welsh language should be as visible as the English language’ as we can read at the Information Pack (GOV, 2019, p.4). This is especially important in places like care homes, end-of-life care facilities, where there is particular focus on meeting heightened emotional and cultural needs and services users may not be able to ask for it. The Welsh language is an integral part of care system in Wales, and staff are encouraging to learn the language and develop their language skills. </a:t>
            </a:r>
          </a:p>
        </p:txBody>
      </p:sp>
      <p:sp>
        <p:nvSpPr>
          <p:cNvPr id="9" name="TextBox 8">
            <a:extLst>
              <a:ext uri="{FF2B5EF4-FFF2-40B4-BE49-F238E27FC236}">
                <a16:creationId xmlns:a16="http://schemas.microsoft.com/office/drawing/2014/main" id="{69BE6D84-2B62-7109-7CFC-9713150E051D}"/>
              </a:ext>
            </a:extLst>
          </p:cNvPr>
          <p:cNvSpPr txBox="1"/>
          <p:nvPr/>
        </p:nvSpPr>
        <p:spPr>
          <a:xfrm>
            <a:off x="10105487" y="12349634"/>
            <a:ext cx="6911163" cy="5909310"/>
          </a:xfrm>
          <a:prstGeom prst="rect">
            <a:avLst/>
          </a:prstGeom>
          <a:noFill/>
        </p:spPr>
        <p:txBody>
          <a:bodyPr wrap="square" rtlCol="0">
            <a:spAutoFit/>
          </a:bodyPr>
          <a:lstStyle/>
          <a:p>
            <a:r>
              <a:rPr lang="en-US" sz="2400" b="1" dirty="0"/>
              <a:t>Impact of Welsh Culture on Health and Social Care </a:t>
            </a:r>
          </a:p>
          <a:p>
            <a:r>
              <a:rPr lang="en-US" sz="2200" dirty="0"/>
              <a:t>Cultural aspects also have massive impact on the delivery of care. According to UNESCO, culture is "the distinct spiritual, material, intellectual, and emotional features characterizing a society." (UNESCO Culture, 2025). Cultural tradition shapes both society and individuals. </a:t>
            </a:r>
          </a:p>
          <a:p>
            <a:r>
              <a:rPr lang="en-US" sz="2200" dirty="0"/>
              <a:t>The Welsh social care system promotes the Welsh heritage in several ways</a:t>
            </a:r>
          </a:p>
          <a:p>
            <a:r>
              <a:rPr lang="en-US" sz="2200" dirty="0"/>
              <a:t>1)	Access to both official languages  </a:t>
            </a:r>
          </a:p>
          <a:p>
            <a:r>
              <a:rPr lang="en-US" sz="2200" dirty="0"/>
              <a:t>2)	Celebration of Welsh holidays: St. David’s Day (Wales, 2025 )</a:t>
            </a:r>
          </a:p>
          <a:p>
            <a:r>
              <a:rPr lang="en-US" sz="2200" dirty="0"/>
              <a:t>3)	Respect for Welsh national symbols: Y </a:t>
            </a:r>
            <a:r>
              <a:rPr lang="en-US" sz="2200" dirty="0" err="1"/>
              <a:t>Ddraig</a:t>
            </a:r>
            <a:r>
              <a:rPr lang="en-US" sz="2200" dirty="0"/>
              <a:t> </a:t>
            </a:r>
            <a:r>
              <a:rPr lang="en-US" sz="2200" dirty="0" err="1"/>
              <a:t>Goch</a:t>
            </a:r>
            <a:r>
              <a:rPr lang="en-US" sz="2200" dirty="0"/>
              <a:t> (the red dragon), the daffodil, the leek, (Wales, 2025)</a:t>
            </a:r>
          </a:p>
          <a:p>
            <a:r>
              <a:rPr lang="en-US" sz="2200" dirty="0"/>
              <a:t>4)	Preparation of traditional Welsh meals such as </a:t>
            </a:r>
            <a:r>
              <a:rPr lang="en-US" sz="2200" dirty="0" err="1"/>
              <a:t>cawl</a:t>
            </a:r>
            <a:r>
              <a:rPr lang="en-US" sz="2200" dirty="0"/>
              <a:t>, Welsh cakes</a:t>
            </a:r>
          </a:p>
        </p:txBody>
      </p:sp>
      <p:sp>
        <p:nvSpPr>
          <p:cNvPr id="10" name="TextBox 9">
            <a:extLst>
              <a:ext uri="{FF2B5EF4-FFF2-40B4-BE49-F238E27FC236}">
                <a16:creationId xmlns:a16="http://schemas.microsoft.com/office/drawing/2014/main" id="{D797CAC9-F867-46B4-EF47-870543D4387E}"/>
              </a:ext>
            </a:extLst>
          </p:cNvPr>
          <p:cNvSpPr txBox="1"/>
          <p:nvPr/>
        </p:nvSpPr>
        <p:spPr>
          <a:xfrm>
            <a:off x="18953958" y="3403408"/>
            <a:ext cx="8626788" cy="6894195"/>
          </a:xfrm>
          <a:prstGeom prst="rect">
            <a:avLst/>
          </a:prstGeom>
          <a:noFill/>
        </p:spPr>
        <p:txBody>
          <a:bodyPr wrap="square" rtlCol="0">
            <a:spAutoFit/>
          </a:bodyPr>
          <a:lstStyle/>
          <a:p>
            <a:r>
              <a:rPr lang="en-US" sz="2400" b="1" dirty="0"/>
              <a:t>Policy and Legislative Framework</a:t>
            </a:r>
          </a:p>
          <a:p>
            <a:r>
              <a:rPr lang="en-US" sz="2200" dirty="0"/>
              <a:t>Providing care that aligns with cultural traditions and respect personal preferences is supported by many legislative and policy documents:</a:t>
            </a:r>
          </a:p>
          <a:p>
            <a:r>
              <a:rPr lang="en-US" sz="2200" dirty="0"/>
              <a:t>1)	The Well-being of Future Generations (Wales) Act 2015 This Act places duties on local authorities and health boards to support individuals’ well-being, promotes a holistic, person-centered care model (FGCFW, 2015)</a:t>
            </a:r>
          </a:p>
          <a:p>
            <a:r>
              <a:rPr lang="en-US" sz="2200" dirty="0"/>
              <a:t>2)	The Social Service and Wellbeing (Wales) Act 2014. This legislation </a:t>
            </a:r>
            <a:r>
              <a:rPr lang="en-US" sz="2200" dirty="0" err="1"/>
              <a:t>emphasises</a:t>
            </a:r>
            <a:r>
              <a:rPr lang="en-US" sz="2200" dirty="0"/>
              <a:t> person-centered care and the importance of choice in receiving care</a:t>
            </a:r>
          </a:p>
          <a:p>
            <a:r>
              <a:rPr lang="en-US" sz="2200" dirty="0"/>
              <a:t>3)	More than just words: Five-Year Plan 2022-2027</a:t>
            </a:r>
          </a:p>
          <a:p>
            <a:r>
              <a:rPr lang="en-US" sz="2200" dirty="0"/>
              <a:t>4)	</a:t>
            </a:r>
            <a:r>
              <a:rPr lang="en-US" sz="2200" dirty="0" err="1"/>
              <a:t>Cymraeg</a:t>
            </a:r>
            <a:r>
              <a:rPr lang="en-US" sz="2200" dirty="0"/>
              <a:t> 2050: A Million Welsh Speakers: The government’s ambitious plan is to increase the number of Welsh speakers, leading in greater availability in public services or workplaces (GOW Wales, 2018)</a:t>
            </a:r>
          </a:p>
          <a:p>
            <a:r>
              <a:rPr lang="en-US" sz="2200" dirty="0"/>
              <a:t>In addition to the above guidelines, professionals should follow the rules provided by regulatory bodies. For example: The Nursing and Midwifery Council (NMC) requires nurses to make appropriate efforts to support people with language and communication issues (NMC, 2015)</a:t>
            </a:r>
          </a:p>
        </p:txBody>
      </p:sp>
      <p:sp>
        <p:nvSpPr>
          <p:cNvPr id="11" name="TextBox 10">
            <a:extLst>
              <a:ext uri="{FF2B5EF4-FFF2-40B4-BE49-F238E27FC236}">
                <a16:creationId xmlns:a16="http://schemas.microsoft.com/office/drawing/2014/main" id="{B6370CC0-3597-A485-E2AA-88DFF3FB6248}"/>
              </a:ext>
            </a:extLst>
          </p:cNvPr>
          <p:cNvSpPr txBox="1"/>
          <p:nvPr/>
        </p:nvSpPr>
        <p:spPr>
          <a:xfrm>
            <a:off x="18879518" y="10944259"/>
            <a:ext cx="11102005" cy="8248412"/>
          </a:xfrm>
          <a:prstGeom prst="rect">
            <a:avLst/>
          </a:prstGeom>
          <a:noFill/>
        </p:spPr>
        <p:txBody>
          <a:bodyPr wrap="square" rtlCol="0">
            <a:spAutoFit/>
          </a:bodyPr>
          <a:lstStyle/>
          <a:p>
            <a:r>
              <a:rPr lang="en-US" sz="2400" b="1" dirty="0"/>
              <a:t>Conclusion</a:t>
            </a:r>
          </a:p>
          <a:p>
            <a:r>
              <a:rPr lang="en-US" sz="2200" dirty="0"/>
              <a:t>In modern patient-centered care, the key is to treat the individual holistically, considering not only their health condition, but also the cultural and social context, their will, and mental comfort needs, their background. In a bilingual country like Wales in the United Kingdom, where national identity and native language are important, using the service user’s family language can considerably increase the quality of care. Language  carries information, emotions, traditions, it is not just a communication tool. In Wales where both Welsh and English shape daily life, the mother language is a huge part of identity. When medical professionals engage patients in their preferred language, they show respect to heritage, gain trust, dissolve barrier, and care becomes more effective. </a:t>
            </a:r>
          </a:p>
          <a:p>
            <a:r>
              <a:rPr lang="en-US" sz="2200" dirty="0"/>
              <a:t>Although, technology and globalization have transformed medicine, cultural roots remain deeply important. Many patients (especially older generation) feel better at expressing their concerns in their first language. Based on research, in a more </a:t>
            </a:r>
            <a:r>
              <a:rPr lang="en-US" sz="2200" dirty="0" err="1"/>
              <a:t>personalised</a:t>
            </a:r>
            <a:r>
              <a:rPr lang="en-US" sz="2200" dirty="0"/>
              <a:t> healthcare sector, using a patient’s native language is not just a symbol of respect, but also a key element in effective treatment. In multilingual nations, such as Wales, adapting communication to the patient’s linguistic needs should be standard practice. It shows that healthcare in modern-day must balance innovation with culture. </a:t>
            </a:r>
          </a:p>
          <a:p>
            <a:r>
              <a:rPr lang="en-US" sz="2200" dirty="0"/>
              <a:t>In conclusion, adding the native language into healthcare not only strengthens the professional – service user interaction, but also improves health outcomes. Nowadays, when healthcare is concentrated on patient holistically, paying attention to the mother tongue and culture should be a priority because it is a vital component of their well-being. The Welsh Government is committed to promoting awareness of cultural heritage, and its policy along with the funding and initiatives have resulted in improved service users' satisfaction rates, showing that this strategy delivers positive benefits.</a:t>
            </a:r>
          </a:p>
        </p:txBody>
      </p:sp>
      <p:pic>
        <p:nvPicPr>
          <p:cNvPr id="17" name="Picture 16" descr="A red dragon on a green and white flag&#10;&#10;AI-generated content may be incorrect.">
            <a:extLst>
              <a:ext uri="{FF2B5EF4-FFF2-40B4-BE49-F238E27FC236}">
                <a16:creationId xmlns:a16="http://schemas.microsoft.com/office/drawing/2014/main" id="{CACDEEDE-FDE4-EF42-D238-55F7B0700A0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0149" y="245681"/>
            <a:ext cx="3883373" cy="2242049"/>
          </a:xfrm>
          <a:prstGeom prst="rect">
            <a:avLst/>
          </a:prstGeom>
        </p:spPr>
      </p:pic>
      <p:pic>
        <p:nvPicPr>
          <p:cNvPr id="19" name="Picture 18">
            <a:extLst>
              <a:ext uri="{FF2B5EF4-FFF2-40B4-BE49-F238E27FC236}">
                <a16:creationId xmlns:a16="http://schemas.microsoft.com/office/drawing/2014/main" id="{A01E32B1-5728-109F-A9ED-40FBDA2375FB}"/>
              </a:ext>
            </a:extLst>
          </p:cNvPr>
          <p:cNvPicPr>
            <a:picLocks noChangeAspect="1"/>
          </p:cNvPicPr>
          <p:nvPr/>
        </p:nvPicPr>
        <p:blipFill>
          <a:blip r:embed="rId4"/>
          <a:stretch>
            <a:fillRect/>
          </a:stretch>
        </p:blipFill>
        <p:spPr>
          <a:xfrm>
            <a:off x="16646457" y="10394268"/>
            <a:ext cx="1695450" cy="2695575"/>
          </a:xfrm>
          <a:prstGeom prst="rect">
            <a:avLst/>
          </a:prstGeom>
          <a:solidFill>
            <a:schemeClr val="accent4">
              <a:lumMod val="20000"/>
              <a:lumOff val="80000"/>
            </a:schemeClr>
          </a:solidFill>
        </p:spPr>
      </p:pic>
      <p:pic>
        <p:nvPicPr>
          <p:cNvPr id="20" name="Picture 19">
            <a:extLst>
              <a:ext uri="{FF2B5EF4-FFF2-40B4-BE49-F238E27FC236}">
                <a16:creationId xmlns:a16="http://schemas.microsoft.com/office/drawing/2014/main" id="{46DE4E0E-CEC1-AE52-C3AB-701555813597}"/>
              </a:ext>
            </a:extLst>
          </p:cNvPr>
          <p:cNvPicPr>
            <a:picLocks noChangeAspect="1"/>
          </p:cNvPicPr>
          <p:nvPr/>
        </p:nvPicPr>
        <p:blipFill>
          <a:blip r:embed="rId5"/>
          <a:stretch>
            <a:fillRect/>
          </a:stretch>
        </p:blipFill>
        <p:spPr>
          <a:xfrm>
            <a:off x="16801487" y="13199168"/>
            <a:ext cx="2078031" cy="1384226"/>
          </a:xfrm>
          <a:prstGeom prst="rect">
            <a:avLst/>
          </a:prstGeom>
        </p:spPr>
      </p:pic>
      <p:pic>
        <p:nvPicPr>
          <p:cNvPr id="21" name="Picture 20">
            <a:extLst>
              <a:ext uri="{FF2B5EF4-FFF2-40B4-BE49-F238E27FC236}">
                <a16:creationId xmlns:a16="http://schemas.microsoft.com/office/drawing/2014/main" id="{46690E78-6742-A504-B975-D326D6612323}"/>
              </a:ext>
            </a:extLst>
          </p:cNvPr>
          <p:cNvPicPr>
            <a:picLocks noChangeAspect="1"/>
          </p:cNvPicPr>
          <p:nvPr/>
        </p:nvPicPr>
        <p:blipFill>
          <a:blip r:embed="rId6"/>
          <a:stretch>
            <a:fillRect/>
          </a:stretch>
        </p:blipFill>
        <p:spPr>
          <a:xfrm>
            <a:off x="8426056" y="10769759"/>
            <a:ext cx="3299944" cy="1579875"/>
          </a:xfrm>
          <a:prstGeom prst="rect">
            <a:avLst/>
          </a:prstGeom>
        </p:spPr>
      </p:pic>
      <p:pic>
        <p:nvPicPr>
          <p:cNvPr id="22" name="Picture 21">
            <a:extLst>
              <a:ext uri="{FF2B5EF4-FFF2-40B4-BE49-F238E27FC236}">
                <a16:creationId xmlns:a16="http://schemas.microsoft.com/office/drawing/2014/main" id="{369D4BFE-2637-B810-C807-81FCC88C724A}"/>
              </a:ext>
            </a:extLst>
          </p:cNvPr>
          <p:cNvPicPr>
            <a:picLocks noChangeAspect="1"/>
          </p:cNvPicPr>
          <p:nvPr/>
        </p:nvPicPr>
        <p:blipFill>
          <a:blip r:embed="rId7"/>
          <a:stretch>
            <a:fillRect/>
          </a:stretch>
        </p:blipFill>
        <p:spPr>
          <a:xfrm>
            <a:off x="410797" y="10769760"/>
            <a:ext cx="1979477" cy="1484608"/>
          </a:xfrm>
          <a:prstGeom prst="rect">
            <a:avLst/>
          </a:prstGeom>
        </p:spPr>
      </p:pic>
      <p:pic>
        <p:nvPicPr>
          <p:cNvPr id="23" name="Picture 22">
            <a:extLst>
              <a:ext uri="{FF2B5EF4-FFF2-40B4-BE49-F238E27FC236}">
                <a16:creationId xmlns:a16="http://schemas.microsoft.com/office/drawing/2014/main" id="{D5FA2551-1AD1-2B17-A0E8-4743943FE619}"/>
              </a:ext>
            </a:extLst>
          </p:cNvPr>
          <p:cNvPicPr>
            <a:picLocks noChangeAspect="1"/>
          </p:cNvPicPr>
          <p:nvPr/>
        </p:nvPicPr>
        <p:blipFill>
          <a:blip r:embed="rId8"/>
          <a:stretch>
            <a:fillRect/>
          </a:stretch>
        </p:blipFill>
        <p:spPr>
          <a:xfrm>
            <a:off x="3978972" y="10732586"/>
            <a:ext cx="2373702" cy="1482245"/>
          </a:xfrm>
          <a:prstGeom prst="rect">
            <a:avLst/>
          </a:prstGeom>
        </p:spPr>
      </p:pic>
      <p:pic>
        <p:nvPicPr>
          <p:cNvPr id="25" name="Picture 24">
            <a:extLst>
              <a:ext uri="{FF2B5EF4-FFF2-40B4-BE49-F238E27FC236}">
                <a16:creationId xmlns:a16="http://schemas.microsoft.com/office/drawing/2014/main" id="{F3C6A040-4A89-9832-7705-2D8B89282A5A}"/>
              </a:ext>
            </a:extLst>
          </p:cNvPr>
          <p:cNvPicPr>
            <a:picLocks noChangeAspect="1"/>
          </p:cNvPicPr>
          <p:nvPr/>
        </p:nvPicPr>
        <p:blipFill>
          <a:blip r:embed="rId9"/>
          <a:stretch>
            <a:fillRect/>
          </a:stretch>
        </p:blipFill>
        <p:spPr>
          <a:xfrm>
            <a:off x="16798216" y="15287693"/>
            <a:ext cx="1762125" cy="1732981"/>
          </a:xfrm>
          <a:prstGeom prst="rect">
            <a:avLst/>
          </a:prstGeom>
        </p:spPr>
      </p:pic>
      <p:pic>
        <p:nvPicPr>
          <p:cNvPr id="26" name="Picture 25">
            <a:extLst>
              <a:ext uri="{FF2B5EF4-FFF2-40B4-BE49-F238E27FC236}">
                <a16:creationId xmlns:a16="http://schemas.microsoft.com/office/drawing/2014/main" id="{7859B235-9DAD-99A6-9D56-A44A8C392436}"/>
              </a:ext>
            </a:extLst>
          </p:cNvPr>
          <p:cNvPicPr>
            <a:picLocks noChangeAspect="1"/>
          </p:cNvPicPr>
          <p:nvPr/>
        </p:nvPicPr>
        <p:blipFill>
          <a:blip r:embed="rId10"/>
          <a:stretch>
            <a:fillRect/>
          </a:stretch>
        </p:blipFill>
        <p:spPr>
          <a:xfrm>
            <a:off x="10095411" y="18409142"/>
            <a:ext cx="2751799" cy="2667314"/>
          </a:xfrm>
          <a:prstGeom prst="rect">
            <a:avLst/>
          </a:prstGeom>
        </p:spPr>
      </p:pic>
      <p:pic>
        <p:nvPicPr>
          <p:cNvPr id="27" name="Picture 26">
            <a:extLst>
              <a:ext uri="{FF2B5EF4-FFF2-40B4-BE49-F238E27FC236}">
                <a16:creationId xmlns:a16="http://schemas.microsoft.com/office/drawing/2014/main" id="{C2685C0A-F691-9919-5251-33DE59A9F9C2}"/>
              </a:ext>
            </a:extLst>
          </p:cNvPr>
          <p:cNvPicPr>
            <a:picLocks noChangeAspect="1"/>
          </p:cNvPicPr>
          <p:nvPr/>
        </p:nvPicPr>
        <p:blipFill>
          <a:blip r:embed="rId11"/>
          <a:stretch>
            <a:fillRect/>
          </a:stretch>
        </p:blipFill>
        <p:spPr>
          <a:xfrm>
            <a:off x="18953958" y="19336400"/>
            <a:ext cx="3264358" cy="1711254"/>
          </a:xfrm>
          <a:prstGeom prst="rect">
            <a:avLst/>
          </a:prstGeom>
        </p:spPr>
      </p:pic>
    </p:spTree>
    <p:extLst>
      <p:ext uri="{BB962C8B-B14F-4D97-AF65-F5344CB8AC3E}">
        <p14:creationId xmlns:p14="http://schemas.microsoft.com/office/powerpoint/2010/main" val="28861405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1416</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Kinga Libera</dc:creator>
  <cp:lastModifiedBy>Kinga Libera</cp:lastModifiedBy>
  <cp:revision>1</cp:revision>
  <dcterms:created xsi:type="dcterms:W3CDTF">2025-04-25T12:56:08Z</dcterms:created>
  <dcterms:modified xsi:type="dcterms:W3CDTF">2025-04-25T14:03:49Z</dcterms:modified>
</cp:coreProperties>
</file>