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8" r:id="rId2"/>
    <p:sldId id="257" r:id="rId3"/>
    <p:sldId id="259" r:id="rId4"/>
    <p:sldId id="263" r:id="rId5"/>
    <p:sldId id="264" r:id="rId6"/>
    <p:sldId id="260" r:id="rId7"/>
    <p:sldId id="261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0" autoAdjust="0"/>
    <p:restoredTop sz="94660"/>
  </p:normalViewPr>
  <p:slideViewPr>
    <p:cSldViewPr snapToGrid="0">
      <p:cViewPr varScale="1">
        <p:scale>
          <a:sx n="56" d="100"/>
          <a:sy n="56" d="100"/>
        </p:scale>
        <p:origin x="1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1E2C3A-4B9B-4BC2-A903-3B0C35835AD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6D06FF-3BA4-4733-9F31-06E565283972}">
      <dgm:prSet/>
      <dgm:spPr/>
      <dgm:t>
        <a:bodyPr/>
        <a:lstStyle/>
        <a:p>
          <a:r>
            <a:rPr lang="en-GB" b="1"/>
            <a:t>Name</a:t>
          </a:r>
          <a:r>
            <a:rPr lang="en-GB"/>
            <a:t>: Elena Stanca</a:t>
          </a:r>
          <a:endParaRPr lang="en-US"/>
        </a:p>
      </dgm:t>
    </dgm:pt>
    <dgm:pt modelId="{1193FF25-D038-4B73-A398-9490D297359E}" type="parTrans" cxnId="{F15D82B5-7712-4FF8-858B-715032373EA3}">
      <dgm:prSet/>
      <dgm:spPr/>
      <dgm:t>
        <a:bodyPr/>
        <a:lstStyle/>
        <a:p>
          <a:endParaRPr lang="en-US"/>
        </a:p>
      </dgm:t>
    </dgm:pt>
    <dgm:pt modelId="{29468636-AF59-40B5-898B-E27E86A59D16}" type="sibTrans" cxnId="{F15D82B5-7712-4FF8-858B-715032373EA3}">
      <dgm:prSet/>
      <dgm:spPr/>
      <dgm:t>
        <a:bodyPr/>
        <a:lstStyle/>
        <a:p>
          <a:endParaRPr lang="en-US"/>
        </a:p>
      </dgm:t>
    </dgm:pt>
    <dgm:pt modelId="{5308F25C-F1E9-4F12-91AA-115FF8F7E1DC}">
      <dgm:prSet/>
      <dgm:spPr/>
      <dgm:t>
        <a:bodyPr/>
        <a:lstStyle/>
        <a:p>
          <a:r>
            <a:rPr lang="en-GB" b="1"/>
            <a:t>Position</a:t>
          </a:r>
          <a:r>
            <a:rPr lang="en-GB"/>
            <a:t>: Team leader</a:t>
          </a:r>
          <a:endParaRPr lang="en-US"/>
        </a:p>
      </dgm:t>
    </dgm:pt>
    <dgm:pt modelId="{5B6FE1EC-5B8A-4EB7-8650-DF4CFEBEC9AA}" type="parTrans" cxnId="{A8135D3F-410A-49F8-A3BB-99A240031754}">
      <dgm:prSet/>
      <dgm:spPr/>
      <dgm:t>
        <a:bodyPr/>
        <a:lstStyle/>
        <a:p>
          <a:endParaRPr lang="en-US"/>
        </a:p>
      </dgm:t>
    </dgm:pt>
    <dgm:pt modelId="{C90851D0-C901-4F8D-AD7D-EEF62436BCC1}" type="sibTrans" cxnId="{A8135D3F-410A-49F8-A3BB-99A240031754}">
      <dgm:prSet/>
      <dgm:spPr/>
      <dgm:t>
        <a:bodyPr/>
        <a:lstStyle/>
        <a:p>
          <a:endParaRPr lang="en-US"/>
        </a:p>
      </dgm:t>
    </dgm:pt>
    <dgm:pt modelId="{853E999A-D1A1-4AE1-A5A0-457BBF2A727B}">
      <dgm:prSet/>
      <dgm:spPr/>
      <dgm:t>
        <a:bodyPr/>
        <a:lstStyle/>
        <a:p>
          <a:r>
            <a:rPr lang="en-GB" b="1"/>
            <a:t>Organisation</a:t>
          </a:r>
          <a:r>
            <a:rPr lang="en-GB"/>
            <a:t>: Waverly Care Centre</a:t>
          </a:r>
          <a:endParaRPr lang="en-US"/>
        </a:p>
      </dgm:t>
    </dgm:pt>
    <dgm:pt modelId="{5C2D2E11-6533-434D-9B38-122804FC72B8}" type="parTrans" cxnId="{C2537756-E87D-4802-A74B-91ABCD6C0945}">
      <dgm:prSet/>
      <dgm:spPr/>
      <dgm:t>
        <a:bodyPr/>
        <a:lstStyle/>
        <a:p>
          <a:endParaRPr lang="en-US"/>
        </a:p>
      </dgm:t>
    </dgm:pt>
    <dgm:pt modelId="{8C138E64-E11A-45F6-B46A-EE4EEEDC3183}" type="sibTrans" cxnId="{C2537756-E87D-4802-A74B-91ABCD6C0945}">
      <dgm:prSet/>
      <dgm:spPr/>
      <dgm:t>
        <a:bodyPr/>
        <a:lstStyle/>
        <a:p>
          <a:endParaRPr lang="en-US"/>
        </a:p>
      </dgm:t>
    </dgm:pt>
    <dgm:pt modelId="{FC7BC00F-AAA0-4D20-88C7-DD0EF1A77A86}">
      <dgm:prSet/>
      <dgm:spPr/>
      <dgm:t>
        <a:bodyPr/>
        <a:lstStyle/>
        <a:p>
          <a:r>
            <a:rPr lang="en-GB" b="1"/>
            <a:t>Skills held</a:t>
          </a:r>
          <a:r>
            <a:rPr lang="en-GB"/>
            <a:t> determination, empathy, effective communication, integrity, vision, trustworthy.</a:t>
          </a:r>
          <a:endParaRPr lang="en-US"/>
        </a:p>
      </dgm:t>
    </dgm:pt>
    <dgm:pt modelId="{A0AC99CD-77CD-4013-B59A-FCA38DAA4CAF}" type="parTrans" cxnId="{A0EDB94F-AA98-43CF-8556-33E0F800AF91}">
      <dgm:prSet/>
      <dgm:spPr/>
      <dgm:t>
        <a:bodyPr/>
        <a:lstStyle/>
        <a:p>
          <a:endParaRPr lang="en-US"/>
        </a:p>
      </dgm:t>
    </dgm:pt>
    <dgm:pt modelId="{BA6F5B2B-885E-4855-8C64-4EDD19E0BEFD}" type="sibTrans" cxnId="{A0EDB94F-AA98-43CF-8556-33E0F800AF91}">
      <dgm:prSet/>
      <dgm:spPr/>
      <dgm:t>
        <a:bodyPr/>
        <a:lstStyle/>
        <a:p>
          <a:endParaRPr lang="en-US"/>
        </a:p>
      </dgm:t>
    </dgm:pt>
    <dgm:pt modelId="{137ECC90-C69F-4CEF-BC40-4A2D0E0DC925}" type="pres">
      <dgm:prSet presAssocID="{B01E2C3A-4B9B-4BC2-A903-3B0C35835AD3}" presName="vert0" presStyleCnt="0">
        <dgm:presLayoutVars>
          <dgm:dir/>
          <dgm:animOne val="branch"/>
          <dgm:animLvl val="lvl"/>
        </dgm:presLayoutVars>
      </dgm:prSet>
      <dgm:spPr/>
    </dgm:pt>
    <dgm:pt modelId="{97B7F865-E770-4D06-AF3E-896F221C96ED}" type="pres">
      <dgm:prSet presAssocID="{7C6D06FF-3BA4-4733-9F31-06E565283972}" presName="thickLine" presStyleLbl="alignNode1" presStyleIdx="0" presStyleCnt="4"/>
      <dgm:spPr/>
    </dgm:pt>
    <dgm:pt modelId="{A0DEC139-5DF4-4ECC-83B9-D09A374DB5B7}" type="pres">
      <dgm:prSet presAssocID="{7C6D06FF-3BA4-4733-9F31-06E565283972}" presName="horz1" presStyleCnt="0"/>
      <dgm:spPr/>
    </dgm:pt>
    <dgm:pt modelId="{689BE6D7-2F2E-42E3-846C-181504B5AB15}" type="pres">
      <dgm:prSet presAssocID="{7C6D06FF-3BA4-4733-9F31-06E565283972}" presName="tx1" presStyleLbl="revTx" presStyleIdx="0" presStyleCnt="4"/>
      <dgm:spPr/>
    </dgm:pt>
    <dgm:pt modelId="{1A5802C6-781D-4CBB-B805-C48D55F283C8}" type="pres">
      <dgm:prSet presAssocID="{7C6D06FF-3BA4-4733-9F31-06E565283972}" presName="vert1" presStyleCnt="0"/>
      <dgm:spPr/>
    </dgm:pt>
    <dgm:pt modelId="{71621E78-FB80-414C-8A60-72C7B067FC7D}" type="pres">
      <dgm:prSet presAssocID="{5308F25C-F1E9-4F12-91AA-115FF8F7E1DC}" presName="thickLine" presStyleLbl="alignNode1" presStyleIdx="1" presStyleCnt="4"/>
      <dgm:spPr/>
    </dgm:pt>
    <dgm:pt modelId="{C42B8E39-676D-4E00-B516-D88696422D9E}" type="pres">
      <dgm:prSet presAssocID="{5308F25C-F1E9-4F12-91AA-115FF8F7E1DC}" presName="horz1" presStyleCnt="0"/>
      <dgm:spPr/>
    </dgm:pt>
    <dgm:pt modelId="{7FE2D53C-E8ED-494C-80C8-BF7B7C00792C}" type="pres">
      <dgm:prSet presAssocID="{5308F25C-F1E9-4F12-91AA-115FF8F7E1DC}" presName="tx1" presStyleLbl="revTx" presStyleIdx="1" presStyleCnt="4"/>
      <dgm:spPr/>
    </dgm:pt>
    <dgm:pt modelId="{D2C568A9-DC72-4F08-B3C9-930C38D78F3A}" type="pres">
      <dgm:prSet presAssocID="{5308F25C-F1E9-4F12-91AA-115FF8F7E1DC}" presName="vert1" presStyleCnt="0"/>
      <dgm:spPr/>
    </dgm:pt>
    <dgm:pt modelId="{E3F447AA-7F60-413D-942C-C61C7CBA77C8}" type="pres">
      <dgm:prSet presAssocID="{853E999A-D1A1-4AE1-A5A0-457BBF2A727B}" presName="thickLine" presStyleLbl="alignNode1" presStyleIdx="2" presStyleCnt="4"/>
      <dgm:spPr/>
    </dgm:pt>
    <dgm:pt modelId="{2345ABD8-8282-4DA3-8654-0DF2DFC013CE}" type="pres">
      <dgm:prSet presAssocID="{853E999A-D1A1-4AE1-A5A0-457BBF2A727B}" presName="horz1" presStyleCnt="0"/>
      <dgm:spPr/>
    </dgm:pt>
    <dgm:pt modelId="{E56D06C6-7940-4BF5-8279-65C26F4F5E94}" type="pres">
      <dgm:prSet presAssocID="{853E999A-D1A1-4AE1-A5A0-457BBF2A727B}" presName="tx1" presStyleLbl="revTx" presStyleIdx="2" presStyleCnt="4"/>
      <dgm:spPr/>
    </dgm:pt>
    <dgm:pt modelId="{83D51C8F-491E-414F-88AC-A127919D5B63}" type="pres">
      <dgm:prSet presAssocID="{853E999A-D1A1-4AE1-A5A0-457BBF2A727B}" presName="vert1" presStyleCnt="0"/>
      <dgm:spPr/>
    </dgm:pt>
    <dgm:pt modelId="{746B7EC9-97C5-4A8C-97A2-DA4515A7261C}" type="pres">
      <dgm:prSet presAssocID="{FC7BC00F-AAA0-4D20-88C7-DD0EF1A77A86}" presName="thickLine" presStyleLbl="alignNode1" presStyleIdx="3" presStyleCnt="4"/>
      <dgm:spPr/>
    </dgm:pt>
    <dgm:pt modelId="{0103EABD-6A86-4C5B-8957-60E3ACDCA834}" type="pres">
      <dgm:prSet presAssocID="{FC7BC00F-AAA0-4D20-88C7-DD0EF1A77A86}" presName="horz1" presStyleCnt="0"/>
      <dgm:spPr/>
    </dgm:pt>
    <dgm:pt modelId="{D1C0DF88-40DE-4D05-88FA-CD76CEE1844C}" type="pres">
      <dgm:prSet presAssocID="{FC7BC00F-AAA0-4D20-88C7-DD0EF1A77A86}" presName="tx1" presStyleLbl="revTx" presStyleIdx="3" presStyleCnt="4"/>
      <dgm:spPr/>
    </dgm:pt>
    <dgm:pt modelId="{755C56B9-ECB4-4026-9DAE-FD6BCF34FDB5}" type="pres">
      <dgm:prSet presAssocID="{FC7BC00F-AAA0-4D20-88C7-DD0EF1A77A86}" presName="vert1" presStyleCnt="0"/>
      <dgm:spPr/>
    </dgm:pt>
  </dgm:ptLst>
  <dgm:cxnLst>
    <dgm:cxn modelId="{71C3C526-25F3-464C-8DC2-D99EFFFE62C0}" type="presOf" srcId="{B01E2C3A-4B9B-4BC2-A903-3B0C35835AD3}" destId="{137ECC90-C69F-4CEF-BC40-4A2D0E0DC925}" srcOrd="0" destOrd="0" presId="urn:microsoft.com/office/officeart/2008/layout/LinedList"/>
    <dgm:cxn modelId="{06833C2E-F2BB-47BD-BE2C-45DEC99EAEB1}" type="presOf" srcId="{FC7BC00F-AAA0-4D20-88C7-DD0EF1A77A86}" destId="{D1C0DF88-40DE-4D05-88FA-CD76CEE1844C}" srcOrd="0" destOrd="0" presId="urn:microsoft.com/office/officeart/2008/layout/LinedList"/>
    <dgm:cxn modelId="{1AF1FA31-D18F-403A-8F8E-DB2098D34F8B}" type="presOf" srcId="{7C6D06FF-3BA4-4733-9F31-06E565283972}" destId="{689BE6D7-2F2E-42E3-846C-181504B5AB15}" srcOrd="0" destOrd="0" presId="urn:microsoft.com/office/officeart/2008/layout/LinedList"/>
    <dgm:cxn modelId="{A8135D3F-410A-49F8-A3BB-99A240031754}" srcId="{B01E2C3A-4B9B-4BC2-A903-3B0C35835AD3}" destId="{5308F25C-F1E9-4F12-91AA-115FF8F7E1DC}" srcOrd="1" destOrd="0" parTransId="{5B6FE1EC-5B8A-4EB7-8650-DF4CFEBEC9AA}" sibTransId="{C90851D0-C901-4F8D-AD7D-EEF62436BCC1}"/>
    <dgm:cxn modelId="{35D9D96B-88BA-48B3-A886-83366277DF0A}" type="presOf" srcId="{853E999A-D1A1-4AE1-A5A0-457BBF2A727B}" destId="{E56D06C6-7940-4BF5-8279-65C26F4F5E94}" srcOrd="0" destOrd="0" presId="urn:microsoft.com/office/officeart/2008/layout/LinedList"/>
    <dgm:cxn modelId="{A0EDB94F-AA98-43CF-8556-33E0F800AF91}" srcId="{B01E2C3A-4B9B-4BC2-A903-3B0C35835AD3}" destId="{FC7BC00F-AAA0-4D20-88C7-DD0EF1A77A86}" srcOrd="3" destOrd="0" parTransId="{A0AC99CD-77CD-4013-B59A-FCA38DAA4CAF}" sibTransId="{BA6F5B2B-885E-4855-8C64-4EDD19E0BEFD}"/>
    <dgm:cxn modelId="{C2537756-E87D-4802-A74B-91ABCD6C0945}" srcId="{B01E2C3A-4B9B-4BC2-A903-3B0C35835AD3}" destId="{853E999A-D1A1-4AE1-A5A0-457BBF2A727B}" srcOrd="2" destOrd="0" parTransId="{5C2D2E11-6533-434D-9B38-122804FC72B8}" sibTransId="{8C138E64-E11A-45F6-B46A-EE4EEEDC3183}"/>
    <dgm:cxn modelId="{D39C417A-7A41-4B91-871E-D9A0C539C5D3}" type="presOf" srcId="{5308F25C-F1E9-4F12-91AA-115FF8F7E1DC}" destId="{7FE2D53C-E8ED-494C-80C8-BF7B7C00792C}" srcOrd="0" destOrd="0" presId="urn:microsoft.com/office/officeart/2008/layout/LinedList"/>
    <dgm:cxn modelId="{F15D82B5-7712-4FF8-858B-715032373EA3}" srcId="{B01E2C3A-4B9B-4BC2-A903-3B0C35835AD3}" destId="{7C6D06FF-3BA4-4733-9F31-06E565283972}" srcOrd="0" destOrd="0" parTransId="{1193FF25-D038-4B73-A398-9490D297359E}" sibTransId="{29468636-AF59-40B5-898B-E27E86A59D16}"/>
    <dgm:cxn modelId="{9546FDDF-FEF4-4FE4-A1BB-FFBA72D8ED0B}" type="presParOf" srcId="{137ECC90-C69F-4CEF-BC40-4A2D0E0DC925}" destId="{97B7F865-E770-4D06-AF3E-896F221C96ED}" srcOrd="0" destOrd="0" presId="urn:microsoft.com/office/officeart/2008/layout/LinedList"/>
    <dgm:cxn modelId="{82A1FEF2-A600-4625-A48C-D93A2DFFE77E}" type="presParOf" srcId="{137ECC90-C69F-4CEF-BC40-4A2D0E0DC925}" destId="{A0DEC139-5DF4-4ECC-83B9-D09A374DB5B7}" srcOrd="1" destOrd="0" presId="urn:microsoft.com/office/officeart/2008/layout/LinedList"/>
    <dgm:cxn modelId="{170AFA9B-7A45-471B-BF4E-966E68356245}" type="presParOf" srcId="{A0DEC139-5DF4-4ECC-83B9-D09A374DB5B7}" destId="{689BE6D7-2F2E-42E3-846C-181504B5AB15}" srcOrd="0" destOrd="0" presId="urn:microsoft.com/office/officeart/2008/layout/LinedList"/>
    <dgm:cxn modelId="{0864F715-F63D-400D-9FED-237BD4D436DA}" type="presParOf" srcId="{A0DEC139-5DF4-4ECC-83B9-D09A374DB5B7}" destId="{1A5802C6-781D-4CBB-B805-C48D55F283C8}" srcOrd="1" destOrd="0" presId="urn:microsoft.com/office/officeart/2008/layout/LinedList"/>
    <dgm:cxn modelId="{813679B6-7CC7-4A95-A6C8-B2E048CDD4A0}" type="presParOf" srcId="{137ECC90-C69F-4CEF-BC40-4A2D0E0DC925}" destId="{71621E78-FB80-414C-8A60-72C7B067FC7D}" srcOrd="2" destOrd="0" presId="urn:microsoft.com/office/officeart/2008/layout/LinedList"/>
    <dgm:cxn modelId="{FDB5474D-6CC1-44E6-9B4B-A7C9ED8588F7}" type="presParOf" srcId="{137ECC90-C69F-4CEF-BC40-4A2D0E0DC925}" destId="{C42B8E39-676D-4E00-B516-D88696422D9E}" srcOrd="3" destOrd="0" presId="urn:microsoft.com/office/officeart/2008/layout/LinedList"/>
    <dgm:cxn modelId="{EA797B62-5F2A-4F72-867E-7CFDC0C4CBC9}" type="presParOf" srcId="{C42B8E39-676D-4E00-B516-D88696422D9E}" destId="{7FE2D53C-E8ED-494C-80C8-BF7B7C00792C}" srcOrd="0" destOrd="0" presId="urn:microsoft.com/office/officeart/2008/layout/LinedList"/>
    <dgm:cxn modelId="{133D31BC-E436-4742-8780-AA30DA7D4EFD}" type="presParOf" srcId="{C42B8E39-676D-4E00-B516-D88696422D9E}" destId="{D2C568A9-DC72-4F08-B3C9-930C38D78F3A}" srcOrd="1" destOrd="0" presId="urn:microsoft.com/office/officeart/2008/layout/LinedList"/>
    <dgm:cxn modelId="{E6122336-0A48-42C4-A579-D771126F065B}" type="presParOf" srcId="{137ECC90-C69F-4CEF-BC40-4A2D0E0DC925}" destId="{E3F447AA-7F60-413D-942C-C61C7CBA77C8}" srcOrd="4" destOrd="0" presId="urn:microsoft.com/office/officeart/2008/layout/LinedList"/>
    <dgm:cxn modelId="{73329A82-B045-4763-8A08-FF83404E4D7B}" type="presParOf" srcId="{137ECC90-C69F-4CEF-BC40-4A2D0E0DC925}" destId="{2345ABD8-8282-4DA3-8654-0DF2DFC013CE}" srcOrd="5" destOrd="0" presId="urn:microsoft.com/office/officeart/2008/layout/LinedList"/>
    <dgm:cxn modelId="{54A22A2B-F950-441E-804D-AB02D6F34781}" type="presParOf" srcId="{2345ABD8-8282-4DA3-8654-0DF2DFC013CE}" destId="{E56D06C6-7940-4BF5-8279-65C26F4F5E94}" srcOrd="0" destOrd="0" presId="urn:microsoft.com/office/officeart/2008/layout/LinedList"/>
    <dgm:cxn modelId="{E8DA810E-1E87-4144-B7C5-FCABD77067EC}" type="presParOf" srcId="{2345ABD8-8282-4DA3-8654-0DF2DFC013CE}" destId="{83D51C8F-491E-414F-88AC-A127919D5B63}" srcOrd="1" destOrd="0" presId="urn:microsoft.com/office/officeart/2008/layout/LinedList"/>
    <dgm:cxn modelId="{95549F5D-FB09-4478-BBC4-BDDB43FF666E}" type="presParOf" srcId="{137ECC90-C69F-4CEF-BC40-4A2D0E0DC925}" destId="{746B7EC9-97C5-4A8C-97A2-DA4515A7261C}" srcOrd="6" destOrd="0" presId="urn:microsoft.com/office/officeart/2008/layout/LinedList"/>
    <dgm:cxn modelId="{A8D7BFDD-4FB7-4624-868B-76E165597A95}" type="presParOf" srcId="{137ECC90-C69F-4CEF-BC40-4A2D0E0DC925}" destId="{0103EABD-6A86-4C5B-8957-60E3ACDCA834}" srcOrd="7" destOrd="0" presId="urn:microsoft.com/office/officeart/2008/layout/LinedList"/>
    <dgm:cxn modelId="{D82F89CA-557B-4AB2-949F-5BBBC7251D70}" type="presParOf" srcId="{0103EABD-6A86-4C5B-8957-60E3ACDCA834}" destId="{D1C0DF88-40DE-4D05-88FA-CD76CEE1844C}" srcOrd="0" destOrd="0" presId="urn:microsoft.com/office/officeart/2008/layout/LinedList"/>
    <dgm:cxn modelId="{8A39C496-5D68-461D-BDB6-203AFE24DBCD}" type="presParOf" srcId="{0103EABD-6A86-4C5B-8957-60E3ACDCA834}" destId="{755C56B9-ECB4-4026-9DAE-FD6BCF34FDB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DBFD14-B73F-4D01-BA3D-7B0F8B238C7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D78E588-DBBE-4C80-BF4D-DCB8B80533F1}">
      <dgm:prSet/>
      <dgm:spPr/>
      <dgm:t>
        <a:bodyPr/>
        <a:lstStyle/>
        <a:p>
          <a:r>
            <a:rPr lang="en-GB"/>
            <a:t>Delays in decision-making (Rosing, Boer  and Buengeler, 2022)</a:t>
          </a:r>
          <a:endParaRPr lang="en-US"/>
        </a:p>
      </dgm:t>
    </dgm:pt>
    <dgm:pt modelId="{96131CA9-5CA8-45DB-B268-36A1370DAD82}" type="parTrans" cxnId="{302A7B1A-0DEF-43DF-A2F9-1D68C1831B9B}">
      <dgm:prSet/>
      <dgm:spPr/>
      <dgm:t>
        <a:bodyPr/>
        <a:lstStyle/>
        <a:p>
          <a:endParaRPr lang="en-US"/>
        </a:p>
      </dgm:t>
    </dgm:pt>
    <dgm:pt modelId="{4DDD8C55-133A-46FB-ABDE-E9FD581CB376}" type="sibTrans" cxnId="{302A7B1A-0DEF-43DF-A2F9-1D68C1831B9B}">
      <dgm:prSet/>
      <dgm:spPr/>
      <dgm:t>
        <a:bodyPr/>
        <a:lstStyle/>
        <a:p>
          <a:endParaRPr lang="en-US"/>
        </a:p>
      </dgm:t>
    </dgm:pt>
    <dgm:pt modelId="{566777D0-2A97-4CA0-B633-7CA8819E9A7F}">
      <dgm:prSet/>
      <dgm:spPr/>
      <dgm:t>
        <a:bodyPr/>
        <a:lstStyle/>
        <a:p>
          <a:r>
            <a:rPr lang="en-GB"/>
            <a:t>Over participation</a:t>
          </a:r>
          <a:endParaRPr lang="en-US"/>
        </a:p>
      </dgm:t>
    </dgm:pt>
    <dgm:pt modelId="{B2517ECA-8A63-4F90-B1B0-77621AC6CE24}" type="parTrans" cxnId="{33D4AF3D-F98E-4C25-A1B1-290F0333A09F}">
      <dgm:prSet/>
      <dgm:spPr/>
      <dgm:t>
        <a:bodyPr/>
        <a:lstStyle/>
        <a:p>
          <a:endParaRPr lang="en-US"/>
        </a:p>
      </dgm:t>
    </dgm:pt>
    <dgm:pt modelId="{E1A2A3B6-3352-46D4-A03A-3E2C596BD9AA}" type="sibTrans" cxnId="{33D4AF3D-F98E-4C25-A1B1-290F0333A09F}">
      <dgm:prSet/>
      <dgm:spPr/>
      <dgm:t>
        <a:bodyPr/>
        <a:lstStyle/>
        <a:p>
          <a:endParaRPr lang="en-US"/>
        </a:p>
      </dgm:t>
    </dgm:pt>
    <dgm:pt modelId="{14344C58-9755-4EDB-B195-3A08A46F20FE}">
      <dgm:prSet/>
      <dgm:spPr/>
      <dgm:t>
        <a:bodyPr/>
        <a:lstStyle/>
        <a:p>
          <a:r>
            <a:rPr lang="en-GB"/>
            <a:t>Challenges with implementation</a:t>
          </a:r>
          <a:endParaRPr lang="en-US"/>
        </a:p>
      </dgm:t>
    </dgm:pt>
    <dgm:pt modelId="{D25BC38F-7930-432C-930C-4DDE7F072E13}" type="parTrans" cxnId="{08988746-8BF5-488F-B80F-F723B5D9DAF8}">
      <dgm:prSet/>
      <dgm:spPr/>
      <dgm:t>
        <a:bodyPr/>
        <a:lstStyle/>
        <a:p>
          <a:endParaRPr lang="en-US"/>
        </a:p>
      </dgm:t>
    </dgm:pt>
    <dgm:pt modelId="{6653971A-D5E3-47D9-A176-9CA7B853E287}" type="sibTrans" cxnId="{08988746-8BF5-488F-B80F-F723B5D9DAF8}">
      <dgm:prSet/>
      <dgm:spPr/>
      <dgm:t>
        <a:bodyPr/>
        <a:lstStyle/>
        <a:p>
          <a:endParaRPr lang="en-US"/>
        </a:p>
      </dgm:t>
    </dgm:pt>
    <dgm:pt modelId="{9F8213B3-F1B6-4E06-9F65-108EE79DEBDA}">
      <dgm:prSet/>
      <dgm:spPr/>
      <dgm:t>
        <a:bodyPr/>
        <a:lstStyle/>
        <a:p>
          <a:r>
            <a:rPr lang="en-GB"/>
            <a:t>Disagreements </a:t>
          </a:r>
          <a:endParaRPr lang="en-US"/>
        </a:p>
      </dgm:t>
    </dgm:pt>
    <dgm:pt modelId="{F3A29703-AE9B-4DD3-B380-B9DEBE0430CA}" type="parTrans" cxnId="{8DEB1A4B-7653-4E8A-BB66-E353446E0E71}">
      <dgm:prSet/>
      <dgm:spPr/>
      <dgm:t>
        <a:bodyPr/>
        <a:lstStyle/>
        <a:p>
          <a:endParaRPr lang="en-US"/>
        </a:p>
      </dgm:t>
    </dgm:pt>
    <dgm:pt modelId="{9958FC57-79A4-4BFD-8805-739483BD9DDA}" type="sibTrans" cxnId="{8DEB1A4B-7653-4E8A-BB66-E353446E0E71}">
      <dgm:prSet/>
      <dgm:spPr/>
      <dgm:t>
        <a:bodyPr/>
        <a:lstStyle/>
        <a:p>
          <a:endParaRPr lang="en-US"/>
        </a:p>
      </dgm:t>
    </dgm:pt>
    <dgm:pt modelId="{E00DF524-60AE-48BC-AB6B-7E364C2FEB68}" type="pres">
      <dgm:prSet presAssocID="{F2DBFD14-B73F-4D01-BA3D-7B0F8B238C7A}" presName="linear" presStyleCnt="0">
        <dgm:presLayoutVars>
          <dgm:animLvl val="lvl"/>
          <dgm:resizeHandles val="exact"/>
        </dgm:presLayoutVars>
      </dgm:prSet>
      <dgm:spPr/>
    </dgm:pt>
    <dgm:pt modelId="{0A68A4A5-64D0-4B75-BED9-8F993DF4B251}" type="pres">
      <dgm:prSet presAssocID="{6D78E588-DBBE-4C80-BF4D-DCB8B80533F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63C2350-3EC9-4CDB-834A-EDC1A459DD32}" type="pres">
      <dgm:prSet presAssocID="{4DDD8C55-133A-46FB-ABDE-E9FD581CB376}" presName="spacer" presStyleCnt="0"/>
      <dgm:spPr/>
    </dgm:pt>
    <dgm:pt modelId="{8BCE9CB8-4275-4331-8E99-FADBAEDB1ADD}" type="pres">
      <dgm:prSet presAssocID="{566777D0-2A97-4CA0-B633-7CA8819E9A7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4820F8A-814D-47B8-8E8E-F41FEBC4E211}" type="pres">
      <dgm:prSet presAssocID="{E1A2A3B6-3352-46D4-A03A-3E2C596BD9AA}" presName="spacer" presStyleCnt="0"/>
      <dgm:spPr/>
    </dgm:pt>
    <dgm:pt modelId="{A91C6F80-EE3B-4FCD-AC69-5DC9D5E70106}" type="pres">
      <dgm:prSet presAssocID="{14344C58-9755-4EDB-B195-3A08A46F20F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06C53F0-ACC4-435F-B71B-903AD8A0F316}" type="pres">
      <dgm:prSet presAssocID="{6653971A-D5E3-47D9-A176-9CA7B853E287}" presName="spacer" presStyleCnt="0"/>
      <dgm:spPr/>
    </dgm:pt>
    <dgm:pt modelId="{EB1B469D-3CAB-4658-BAF9-9E79DFEB72B2}" type="pres">
      <dgm:prSet presAssocID="{9F8213B3-F1B6-4E06-9F65-108EE79DEBD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B38FA18-DCAA-4317-9E6F-057845EE8F49}" type="presOf" srcId="{566777D0-2A97-4CA0-B633-7CA8819E9A7F}" destId="{8BCE9CB8-4275-4331-8E99-FADBAEDB1ADD}" srcOrd="0" destOrd="0" presId="urn:microsoft.com/office/officeart/2005/8/layout/vList2"/>
    <dgm:cxn modelId="{302A7B1A-0DEF-43DF-A2F9-1D68C1831B9B}" srcId="{F2DBFD14-B73F-4D01-BA3D-7B0F8B238C7A}" destId="{6D78E588-DBBE-4C80-BF4D-DCB8B80533F1}" srcOrd="0" destOrd="0" parTransId="{96131CA9-5CA8-45DB-B268-36A1370DAD82}" sibTransId="{4DDD8C55-133A-46FB-ABDE-E9FD581CB376}"/>
    <dgm:cxn modelId="{5946D523-AD16-40D9-B769-E35BB68CD898}" type="presOf" srcId="{9F8213B3-F1B6-4E06-9F65-108EE79DEBDA}" destId="{EB1B469D-3CAB-4658-BAF9-9E79DFEB72B2}" srcOrd="0" destOrd="0" presId="urn:microsoft.com/office/officeart/2005/8/layout/vList2"/>
    <dgm:cxn modelId="{33D4AF3D-F98E-4C25-A1B1-290F0333A09F}" srcId="{F2DBFD14-B73F-4D01-BA3D-7B0F8B238C7A}" destId="{566777D0-2A97-4CA0-B633-7CA8819E9A7F}" srcOrd="1" destOrd="0" parTransId="{B2517ECA-8A63-4F90-B1B0-77621AC6CE24}" sibTransId="{E1A2A3B6-3352-46D4-A03A-3E2C596BD9AA}"/>
    <dgm:cxn modelId="{08988746-8BF5-488F-B80F-F723B5D9DAF8}" srcId="{F2DBFD14-B73F-4D01-BA3D-7B0F8B238C7A}" destId="{14344C58-9755-4EDB-B195-3A08A46F20FE}" srcOrd="2" destOrd="0" parTransId="{D25BC38F-7930-432C-930C-4DDE7F072E13}" sibTransId="{6653971A-D5E3-47D9-A176-9CA7B853E287}"/>
    <dgm:cxn modelId="{8DEB1A4B-7653-4E8A-BB66-E353446E0E71}" srcId="{F2DBFD14-B73F-4D01-BA3D-7B0F8B238C7A}" destId="{9F8213B3-F1B6-4E06-9F65-108EE79DEBDA}" srcOrd="3" destOrd="0" parTransId="{F3A29703-AE9B-4DD3-B380-B9DEBE0430CA}" sibTransId="{9958FC57-79A4-4BFD-8805-739483BD9DDA}"/>
    <dgm:cxn modelId="{C27F99B9-9C27-46F0-B19E-7C61EB5A088D}" type="presOf" srcId="{6D78E588-DBBE-4C80-BF4D-DCB8B80533F1}" destId="{0A68A4A5-64D0-4B75-BED9-8F993DF4B251}" srcOrd="0" destOrd="0" presId="urn:microsoft.com/office/officeart/2005/8/layout/vList2"/>
    <dgm:cxn modelId="{76796BE0-07D2-42DB-9A2F-5D123CEF03C5}" type="presOf" srcId="{F2DBFD14-B73F-4D01-BA3D-7B0F8B238C7A}" destId="{E00DF524-60AE-48BC-AB6B-7E364C2FEB68}" srcOrd="0" destOrd="0" presId="urn:microsoft.com/office/officeart/2005/8/layout/vList2"/>
    <dgm:cxn modelId="{C066F9F7-0B2A-4C5C-99F6-A64745AFC812}" type="presOf" srcId="{14344C58-9755-4EDB-B195-3A08A46F20FE}" destId="{A91C6F80-EE3B-4FCD-AC69-5DC9D5E70106}" srcOrd="0" destOrd="0" presId="urn:microsoft.com/office/officeart/2005/8/layout/vList2"/>
    <dgm:cxn modelId="{1CD03DFF-1F98-4627-A160-0321EF9A4292}" type="presParOf" srcId="{E00DF524-60AE-48BC-AB6B-7E364C2FEB68}" destId="{0A68A4A5-64D0-4B75-BED9-8F993DF4B251}" srcOrd="0" destOrd="0" presId="urn:microsoft.com/office/officeart/2005/8/layout/vList2"/>
    <dgm:cxn modelId="{29AC07AA-11BE-4845-9624-594C36918743}" type="presParOf" srcId="{E00DF524-60AE-48BC-AB6B-7E364C2FEB68}" destId="{B63C2350-3EC9-4CDB-834A-EDC1A459DD32}" srcOrd="1" destOrd="0" presId="urn:microsoft.com/office/officeart/2005/8/layout/vList2"/>
    <dgm:cxn modelId="{1411F85E-D094-4EFC-BA2C-7703E74146A1}" type="presParOf" srcId="{E00DF524-60AE-48BC-AB6B-7E364C2FEB68}" destId="{8BCE9CB8-4275-4331-8E99-FADBAEDB1ADD}" srcOrd="2" destOrd="0" presId="urn:microsoft.com/office/officeart/2005/8/layout/vList2"/>
    <dgm:cxn modelId="{913B767B-8BD1-499A-BFBB-13F16422E851}" type="presParOf" srcId="{E00DF524-60AE-48BC-AB6B-7E364C2FEB68}" destId="{34820F8A-814D-47B8-8E8E-F41FEBC4E211}" srcOrd="3" destOrd="0" presId="urn:microsoft.com/office/officeart/2005/8/layout/vList2"/>
    <dgm:cxn modelId="{FDE29FC8-E566-4D41-8042-4F6FCA6AB41E}" type="presParOf" srcId="{E00DF524-60AE-48BC-AB6B-7E364C2FEB68}" destId="{A91C6F80-EE3B-4FCD-AC69-5DC9D5E70106}" srcOrd="4" destOrd="0" presId="urn:microsoft.com/office/officeart/2005/8/layout/vList2"/>
    <dgm:cxn modelId="{8EAE1A20-026F-4998-AC6A-F7526EC10CA9}" type="presParOf" srcId="{E00DF524-60AE-48BC-AB6B-7E364C2FEB68}" destId="{806C53F0-ACC4-435F-B71B-903AD8A0F316}" srcOrd="5" destOrd="0" presId="urn:microsoft.com/office/officeart/2005/8/layout/vList2"/>
    <dgm:cxn modelId="{0A7A57B5-9489-499E-A7BF-2C3272C02687}" type="presParOf" srcId="{E00DF524-60AE-48BC-AB6B-7E364C2FEB68}" destId="{EB1B469D-3CAB-4658-BAF9-9E79DFEB72B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3B8D18-6170-4CA2-B866-8D65A1DDF368}" type="doc">
      <dgm:prSet loTypeId="urn:microsoft.com/office/officeart/2005/8/layout/vList2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B86285D7-449D-45A2-B57F-A4FC0EA89BA4}">
      <dgm:prSet/>
      <dgm:spPr/>
      <dgm:t>
        <a:bodyPr/>
        <a:lstStyle/>
        <a:p>
          <a:r>
            <a:rPr lang="en-GB"/>
            <a:t>Workforce crisis</a:t>
          </a:r>
          <a:endParaRPr lang="en-US"/>
        </a:p>
      </dgm:t>
    </dgm:pt>
    <dgm:pt modelId="{858AEF97-B406-48F8-8B18-19ADCF76BC3D}" type="parTrans" cxnId="{E3E76F14-DCB9-47D9-9ACD-C47D391C5596}">
      <dgm:prSet/>
      <dgm:spPr/>
      <dgm:t>
        <a:bodyPr/>
        <a:lstStyle/>
        <a:p>
          <a:endParaRPr lang="en-US"/>
        </a:p>
      </dgm:t>
    </dgm:pt>
    <dgm:pt modelId="{558A8F47-D011-47FD-BB93-59835285DD22}" type="sibTrans" cxnId="{E3E76F14-DCB9-47D9-9ACD-C47D391C5596}">
      <dgm:prSet/>
      <dgm:spPr/>
      <dgm:t>
        <a:bodyPr/>
        <a:lstStyle/>
        <a:p>
          <a:endParaRPr lang="en-US"/>
        </a:p>
      </dgm:t>
    </dgm:pt>
    <dgm:pt modelId="{986E4CAF-C895-436B-9065-CD359D94B771}">
      <dgm:prSet/>
      <dgm:spPr/>
      <dgm:t>
        <a:bodyPr/>
        <a:lstStyle/>
        <a:p>
          <a:r>
            <a:rPr lang="en-GB"/>
            <a:t>Low payout  rate (Ashley, 2025)</a:t>
          </a:r>
          <a:endParaRPr lang="en-US"/>
        </a:p>
      </dgm:t>
    </dgm:pt>
    <dgm:pt modelId="{3E8DE69F-4696-41AE-BC7C-41A900C3981D}" type="parTrans" cxnId="{FCEEF53B-12B9-4ACE-A0B3-791FD400D864}">
      <dgm:prSet/>
      <dgm:spPr/>
      <dgm:t>
        <a:bodyPr/>
        <a:lstStyle/>
        <a:p>
          <a:endParaRPr lang="en-US"/>
        </a:p>
      </dgm:t>
    </dgm:pt>
    <dgm:pt modelId="{3DA8014B-81BD-4377-8063-E813C48F9722}" type="sibTrans" cxnId="{FCEEF53B-12B9-4ACE-A0B3-791FD400D864}">
      <dgm:prSet/>
      <dgm:spPr/>
      <dgm:t>
        <a:bodyPr/>
        <a:lstStyle/>
        <a:p>
          <a:endParaRPr lang="en-US"/>
        </a:p>
      </dgm:t>
    </dgm:pt>
    <dgm:pt modelId="{8E865C1D-4E33-451B-8BE1-D8B2DE5404A6}">
      <dgm:prSet/>
      <dgm:spPr/>
      <dgm:t>
        <a:bodyPr/>
        <a:lstStyle/>
        <a:p>
          <a:r>
            <a:rPr lang="en-GB"/>
            <a:t>Invest in the workforce to retain ()</a:t>
          </a:r>
          <a:endParaRPr lang="en-US"/>
        </a:p>
      </dgm:t>
    </dgm:pt>
    <dgm:pt modelId="{85553D10-B2F4-4654-9841-29F7808F12D5}" type="parTrans" cxnId="{FF851502-F4BC-4FBD-A6A0-6740F4E4431D}">
      <dgm:prSet/>
      <dgm:spPr/>
      <dgm:t>
        <a:bodyPr/>
        <a:lstStyle/>
        <a:p>
          <a:endParaRPr lang="en-US"/>
        </a:p>
      </dgm:t>
    </dgm:pt>
    <dgm:pt modelId="{D0FF6CBD-D580-4538-9A21-0C1282BBCCCA}" type="sibTrans" cxnId="{FF851502-F4BC-4FBD-A6A0-6740F4E4431D}">
      <dgm:prSet/>
      <dgm:spPr/>
      <dgm:t>
        <a:bodyPr/>
        <a:lstStyle/>
        <a:p>
          <a:endParaRPr lang="en-US"/>
        </a:p>
      </dgm:t>
    </dgm:pt>
    <dgm:pt modelId="{22D5D832-10BB-43C9-983F-068E54DF0231}">
      <dgm:prSet/>
      <dgm:spPr/>
      <dgm:t>
        <a:bodyPr/>
        <a:lstStyle/>
        <a:p>
          <a:r>
            <a:rPr lang="en-GB"/>
            <a:t>Investment in innovation and technology</a:t>
          </a:r>
          <a:endParaRPr lang="en-US"/>
        </a:p>
      </dgm:t>
    </dgm:pt>
    <dgm:pt modelId="{69E9F5A0-1457-4E50-8A1D-2A0D7D5F37B1}" type="parTrans" cxnId="{8EA28663-9AFB-4256-9B26-AC77FC0EC93A}">
      <dgm:prSet/>
      <dgm:spPr/>
      <dgm:t>
        <a:bodyPr/>
        <a:lstStyle/>
        <a:p>
          <a:endParaRPr lang="en-US"/>
        </a:p>
      </dgm:t>
    </dgm:pt>
    <dgm:pt modelId="{C89998A9-600A-4382-A1B3-D00500B9A284}" type="sibTrans" cxnId="{8EA28663-9AFB-4256-9B26-AC77FC0EC93A}">
      <dgm:prSet/>
      <dgm:spPr/>
      <dgm:t>
        <a:bodyPr/>
        <a:lstStyle/>
        <a:p>
          <a:endParaRPr lang="en-US"/>
        </a:p>
      </dgm:t>
    </dgm:pt>
    <dgm:pt modelId="{DAAD81B5-4B01-4C16-9808-8C4A2850C28A}">
      <dgm:prSet/>
      <dgm:spPr/>
      <dgm:t>
        <a:bodyPr/>
        <a:lstStyle/>
        <a:p>
          <a:r>
            <a:rPr lang="en-GB"/>
            <a:t>The growing number of people with special needs (Department of Health and Social Care).</a:t>
          </a:r>
          <a:endParaRPr lang="en-US"/>
        </a:p>
      </dgm:t>
    </dgm:pt>
    <dgm:pt modelId="{072ACB8E-CEA6-4A81-99EA-23670C46A219}" type="parTrans" cxnId="{9A5C6432-57B1-49C8-B126-31D1C0BC6426}">
      <dgm:prSet/>
      <dgm:spPr/>
      <dgm:t>
        <a:bodyPr/>
        <a:lstStyle/>
        <a:p>
          <a:endParaRPr lang="en-US"/>
        </a:p>
      </dgm:t>
    </dgm:pt>
    <dgm:pt modelId="{EA928249-AE76-49DF-9F64-5DC305851F5B}" type="sibTrans" cxnId="{9A5C6432-57B1-49C8-B126-31D1C0BC6426}">
      <dgm:prSet/>
      <dgm:spPr/>
      <dgm:t>
        <a:bodyPr/>
        <a:lstStyle/>
        <a:p>
          <a:endParaRPr lang="en-US"/>
        </a:p>
      </dgm:t>
    </dgm:pt>
    <dgm:pt modelId="{AE4DB42B-7AFF-4815-96C7-79BC05CC449A}" type="pres">
      <dgm:prSet presAssocID="{813B8D18-6170-4CA2-B866-8D65A1DDF368}" presName="linear" presStyleCnt="0">
        <dgm:presLayoutVars>
          <dgm:animLvl val="lvl"/>
          <dgm:resizeHandles val="exact"/>
        </dgm:presLayoutVars>
      </dgm:prSet>
      <dgm:spPr/>
    </dgm:pt>
    <dgm:pt modelId="{153DAA11-37F8-41CE-A4FB-AD2B209A21AD}" type="pres">
      <dgm:prSet presAssocID="{B86285D7-449D-45A2-B57F-A4FC0EA89BA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078FE81-7C0F-417F-85F7-3FA4CAA108C5}" type="pres">
      <dgm:prSet presAssocID="{558A8F47-D011-47FD-BB93-59835285DD22}" presName="spacer" presStyleCnt="0"/>
      <dgm:spPr/>
    </dgm:pt>
    <dgm:pt modelId="{035735F1-518E-48A7-BAD7-83B7131C8261}" type="pres">
      <dgm:prSet presAssocID="{986E4CAF-C895-436B-9065-CD359D94B77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5E69FAD-1495-4C82-889A-DCFEE491B4EF}" type="pres">
      <dgm:prSet presAssocID="{3DA8014B-81BD-4377-8063-E813C48F9722}" presName="spacer" presStyleCnt="0"/>
      <dgm:spPr/>
    </dgm:pt>
    <dgm:pt modelId="{3BB6A9F4-7C06-4B5A-B167-EDC389A89213}" type="pres">
      <dgm:prSet presAssocID="{8E865C1D-4E33-451B-8BE1-D8B2DE5404A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7BA0EF9-9BD8-43AD-B6FE-AEEBB31D27B7}" type="pres">
      <dgm:prSet presAssocID="{D0FF6CBD-D580-4538-9A21-0C1282BBCCCA}" presName="spacer" presStyleCnt="0"/>
      <dgm:spPr/>
    </dgm:pt>
    <dgm:pt modelId="{2E8E71C1-6246-42F4-9000-E125F71AA073}" type="pres">
      <dgm:prSet presAssocID="{22D5D832-10BB-43C9-983F-068E54DF023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621A8B5-0FFF-469E-9734-5E46F9C7F75E}" type="pres">
      <dgm:prSet presAssocID="{C89998A9-600A-4382-A1B3-D00500B9A284}" presName="spacer" presStyleCnt="0"/>
      <dgm:spPr/>
    </dgm:pt>
    <dgm:pt modelId="{B595BEA2-C1A6-4B19-9B5C-50FFE97716FB}" type="pres">
      <dgm:prSet presAssocID="{DAAD81B5-4B01-4C16-9808-8C4A2850C28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F851502-F4BC-4FBD-A6A0-6740F4E4431D}" srcId="{813B8D18-6170-4CA2-B866-8D65A1DDF368}" destId="{8E865C1D-4E33-451B-8BE1-D8B2DE5404A6}" srcOrd="2" destOrd="0" parTransId="{85553D10-B2F4-4654-9841-29F7808F12D5}" sibTransId="{D0FF6CBD-D580-4538-9A21-0C1282BBCCCA}"/>
    <dgm:cxn modelId="{A37B1E08-7E80-4860-BECC-D6A965BE39F9}" type="presOf" srcId="{B86285D7-449D-45A2-B57F-A4FC0EA89BA4}" destId="{153DAA11-37F8-41CE-A4FB-AD2B209A21AD}" srcOrd="0" destOrd="0" presId="urn:microsoft.com/office/officeart/2005/8/layout/vList2"/>
    <dgm:cxn modelId="{A43E2709-32F0-410E-B5EF-7F76F7FA4F12}" type="presOf" srcId="{DAAD81B5-4B01-4C16-9808-8C4A2850C28A}" destId="{B595BEA2-C1A6-4B19-9B5C-50FFE97716FB}" srcOrd="0" destOrd="0" presId="urn:microsoft.com/office/officeart/2005/8/layout/vList2"/>
    <dgm:cxn modelId="{E3E76F14-DCB9-47D9-9ACD-C47D391C5596}" srcId="{813B8D18-6170-4CA2-B866-8D65A1DDF368}" destId="{B86285D7-449D-45A2-B57F-A4FC0EA89BA4}" srcOrd="0" destOrd="0" parTransId="{858AEF97-B406-48F8-8B18-19ADCF76BC3D}" sibTransId="{558A8F47-D011-47FD-BB93-59835285DD22}"/>
    <dgm:cxn modelId="{2ACDE919-A4F8-4801-9E42-5103EB01A79A}" type="presOf" srcId="{8E865C1D-4E33-451B-8BE1-D8B2DE5404A6}" destId="{3BB6A9F4-7C06-4B5A-B167-EDC389A89213}" srcOrd="0" destOrd="0" presId="urn:microsoft.com/office/officeart/2005/8/layout/vList2"/>
    <dgm:cxn modelId="{9A5C6432-57B1-49C8-B126-31D1C0BC6426}" srcId="{813B8D18-6170-4CA2-B866-8D65A1DDF368}" destId="{DAAD81B5-4B01-4C16-9808-8C4A2850C28A}" srcOrd="4" destOrd="0" parTransId="{072ACB8E-CEA6-4A81-99EA-23670C46A219}" sibTransId="{EA928249-AE76-49DF-9F64-5DC305851F5B}"/>
    <dgm:cxn modelId="{FCEEF53B-12B9-4ACE-A0B3-791FD400D864}" srcId="{813B8D18-6170-4CA2-B866-8D65A1DDF368}" destId="{986E4CAF-C895-436B-9065-CD359D94B771}" srcOrd="1" destOrd="0" parTransId="{3E8DE69F-4696-41AE-BC7C-41A900C3981D}" sibTransId="{3DA8014B-81BD-4377-8063-E813C48F9722}"/>
    <dgm:cxn modelId="{8EA28663-9AFB-4256-9B26-AC77FC0EC93A}" srcId="{813B8D18-6170-4CA2-B866-8D65A1DDF368}" destId="{22D5D832-10BB-43C9-983F-068E54DF0231}" srcOrd="3" destOrd="0" parTransId="{69E9F5A0-1457-4E50-8A1D-2A0D7D5F37B1}" sibTransId="{C89998A9-600A-4382-A1B3-D00500B9A284}"/>
    <dgm:cxn modelId="{C5A2F66C-F622-43EB-A7CD-B98D40A16C99}" type="presOf" srcId="{22D5D832-10BB-43C9-983F-068E54DF0231}" destId="{2E8E71C1-6246-42F4-9000-E125F71AA073}" srcOrd="0" destOrd="0" presId="urn:microsoft.com/office/officeart/2005/8/layout/vList2"/>
    <dgm:cxn modelId="{27C17F7B-5D22-4B49-96F1-B5913C0853CD}" type="presOf" srcId="{813B8D18-6170-4CA2-B866-8D65A1DDF368}" destId="{AE4DB42B-7AFF-4815-96C7-79BC05CC449A}" srcOrd="0" destOrd="0" presId="urn:microsoft.com/office/officeart/2005/8/layout/vList2"/>
    <dgm:cxn modelId="{AA6A3EAF-FF96-4CC2-9A2B-BC3FD9EB463A}" type="presOf" srcId="{986E4CAF-C895-436B-9065-CD359D94B771}" destId="{035735F1-518E-48A7-BAD7-83B7131C8261}" srcOrd="0" destOrd="0" presId="urn:microsoft.com/office/officeart/2005/8/layout/vList2"/>
    <dgm:cxn modelId="{DD3DEE2B-FA91-42DB-8CE9-B4859308DD09}" type="presParOf" srcId="{AE4DB42B-7AFF-4815-96C7-79BC05CC449A}" destId="{153DAA11-37F8-41CE-A4FB-AD2B209A21AD}" srcOrd="0" destOrd="0" presId="urn:microsoft.com/office/officeart/2005/8/layout/vList2"/>
    <dgm:cxn modelId="{45A433BF-12E2-4204-BA5C-6C75057AA0F3}" type="presParOf" srcId="{AE4DB42B-7AFF-4815-96C7-79BC05CC449A}" destId="{E078FE81-7C0F-417F-85F7-3FA4CAA108C5}" srcOrd="1" destOrd="0" presId="urn:microsoft.com/office/officeart/2005/8/layout/vList2"/>
    <dgm:cxn modelId="{F95F2F5F-FE8C-400B-9420-9C36A0D6CD6D}" type="presParOf" srcId="{AE4DB42B-7AFF-4815-96C7-79BC05CC449A}" destId="{035735F1-518E-48A7-BAD7-83B7131C8261}" srcOrd="2" destOrd="0" presId="urn:microsoft.com/office/officeart/2005/8/layout/vList2"/>
    <dgm:cxn modelId="{1A98F275-7E95-4FF6-9A22-6EA053FBA11E}" type="presParOf" srcId="{AE4DB42B-7AFF-4815-96C7-79BC05CC449A}" destId="{15E69FAD-1495-4C82-889A-DCFEE491B4EF}" srcOrd="3" destOrd="0" presId="urn:microsoft.com/office/officeart/2005/8/layout/vList2"/>
    <dgm:cxn modelId="{7DB34513-387D-4F9B-8BFE-328096F23FD6}" type="presParOf" srcId="{AE4DB42B-7AFF-4815-96C7-79BC05CC449A}" destId="{3BB6A9F4-7C06-4B5A-B167-EDC389A89213}" srcOrd="4" destOrd="0" presId="urn:microsoft.com/office/officeart/2005/8/layout/vList2"/>
    <dgm:cxn modelId="{F09381AB-1D2E-4CCA-82E9-AFB7BF20C5D6}" type="presParOf" srcId="{AE4DB42B-7AFF-4815-96C7-79BC05CC449A}" destId="{47BA0EF9-9BD8-43AD-B6FE-AEEBB31D27B7}" srcOrd="5" destOrd="0" presId="urn:microsoft.com/office/officeart/2005/8/layout/vList2"/>
    <dgm:cxn modelId="{3A3F8F81-EF9E-4120-8692-026A4CFB8BB3}" type="presParOf" srcId="{AE4DB42B-7AFF-4815-96C7-79BC05CC449A}" destId="{2E8E71C1-6246-42F4-9000-E125F71AA073}" srcOrd="6" destOrd="0" presId="urn:microsoft.com/office/officeart/2005/8/layout/vList2"/>
    <dgm:cxn modelId="{8C2E8F12-27F6-4537-9A7F-724ADDE9AC56}" type="presParOf" srcId="{AE4DB42B-7AFF-4815-96C7-79BC05CC449A}" destId="{F621A8B5-0FFF-469E-9734-5E46F9C7F75E}" srcOrd="7" destOrd="0" presId="urn:microsoft.com/office/officeart/2005/8/layout/vList2"/>
    <dgm:cxn modelId="{5B22FCC6-E4A9-4E9B-BEA0-F8F94B82DD88}" type="presParOf" srcId="{AE4DB42B-7AFF-4815-96C7-79BC05CC449A}" destId="{B595BEA2-C1A6-4B19-9B5C-50FFE97716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7F865-E770-4D06-AF3E-896F221C96ED}">
      <dsp:nvSpPr>
        <dsp:cNvPr id="0" name=""/>
        <dsp:cNvSpPr/>
      </dsp:nvSpPr>
      <dsp:spPr>
        <a:xfrm>
          <a:off x="0" y="0"/>
          <a:ext cx="56509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BE6D7-2F2E-42E3-846C-181504B5AB15}">
      <dsp:nvSpPr>
        <dsp:cNvPr id="0" name=""/>
        <dsp:cNvSpPr/>
      </dsp:nvSpPr>
      <dsp:spPr>
        <a:xfrm>
          <a:off x="0" y="0"/>
          <a:ext cx="5650963" cy="1198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Name</a:t>
          </a:r>
          <a:r>
            <a:rPr lang="en-GB" sz="2300" kern="1200"/>
            <a:t>: Elena Stanca</a:t>
          </a:r>
          <a:endParaRPr lang="en-US" sz="2300" kern="1200"/>
        </a:p>
      </dsp:txBody>
      <dsp:txXfrm>
        <a:off x="0" y="0"/>
        <a:ext cx="5650963" cy="1198477"/>
      </dsp:txXfrm>
    </dsp:sp>
    <dsp:sp modelId="{71621E78-FB80-414C-8A60-72C7B067FC7D}">
      <dsp:nvSpPr>
        <dsp:cNvPr id="0" name=""/>
        <dsp:cNvSpPr/>
      </dsp:nvSpPr>
      <dsp:spPr>
        <a:xfrm>
          <a:off x="0" y="1198477"/>
          <a:ext cx="56509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E2D53C-E8ED-494C-80C8-BF7B7C00792C}">
      <dsp:nvSpPr>
        <dsp:cNvPr id="0" name=""/>
        <dsp:cNvSpPr/>
      </dsp:nvSpPr>
      <dsp:spPr>
        <a:xfrm>
          <a:off x="0" y="1198477"/>
          <a:ext cx="5650963" cy="1198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Position</a:t>
          </a:r>
          <a:r>
            <a:rPr lang="en-GB" sz="2300" kern="1200"/>
            <a:t>: Team leader</a:t>
          </a:r>
          <a:endParaRPr lang="en-US" sz="2300" kern="1200"/>
        </a:p>
      </dsp:txBody>
      <dsp:txXfrm>
        <a:off x="0" y="1198477"/>
        <a:ext cx="5650963" cy="1198477"/>
      </dsp:txXfrm>
    </dsp:sp>
    <dsp:sp modelId="{E3F447AA-7F60-413D-942C-C61C7CBA77C8}">
      <dsp:nvSpPr>
        <dsp:cNvPr id="0" name=""/>
        <dsp:cNvSpPr/>
      </dsp:nvSpPr>
      <dsp:spPr>
        <a:xfrm>
          <a:off x="0" y="2396955"/>
          <a:ext cx="56509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6D06C6-7940-4BF5-8279-65C26F4F5E94}">
      <dsp:nvSpPr>
        <dsp:cNvPr id="0" name=""/>
        <dsp:cNvSpPr/>
      </dsp:nvSpPr>
      <dsp:spPr>
        <a:xfrm>
          <a:off x="0" y="2396955"/>
          <a:ext cx="5650963" cy="1198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Organisation</a:t>
          </a:r>
          <a:r>
            <a:rPr lang="en-GB" sz="2300" kern="1200"/>
            <a:t>: Waverly Care Centre</a:t>
          </a:r>
          <a:endParaRPr lang="en-US" sz="2300" kern="1200"/>
        </a:p>
      </dsp:txBody>
      <dsp:txXfrm>
        <a:off x="0" y="2396955"/>
        <a:ext cx="5650963" cy="1198477"/>
      </dsp:txXfrm>
    </dsp:sp>
    <dsp:sp modelId="{746B7EC9-97C5-4A8C-97A2-DA4515A7261C}">
      <dsp:nvSpPr>
        <dsp:cNvPr id="0" name=""/>
        <dsp:cNvSpPr/>
      </dsp:nvSpPr>
      <dsp:spPr>
        <a:xfrm>
          <a:off x="0" y="3595432"/>
          <a:ext cx="56509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C0DF88-40DE-4D05-88FA-CD76CEE1844C}">
      <dsp:nvSpPr>
        <dsp:cNvPr id="0" name=""/>
        <dsp:cNvSpPr/>
      </dsp:nvSpPr>
      <dsp:spPr>
        <a:xfrm>
          <a:off x="0" y="3595432"/>
          <a:ext cx="5650963" cy="1198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Skills held</a:t>
          </a:r>
          <a:r>
            <a:rPr lang="en-GB" sz="2300" kern="1200"/>
            <a:t> determination, empathy, effective communication, integrity, vision, trustworthy.</a:t>
          </a:r>
          <a:endParaRPr lang="en-US" sz="2300" kern="1200"/>
        </a:p>
      </dsp:txBody>
      <dsp:txXfrm>
        <a:off x="0" y="3595432"/>
        <a:ext cx="5650963" cy="11984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8A4A5-64D0-4B75-BED9-8F993DF4B251}">
      <dsp:nvSpPr>
        <dsp:cNvPr id="0" name=""/>
        <dsp:cNvSpPr/>
      </dsp:nvSpPr>
      <dsp:spPr>
        <a:xfrm>
          <a:off x="0" y="385348"/>
          <a:ext cx="6840166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Delays in decision-making (Rosing, Boer  and Buengeler, 2022)</a:t>
          </a:r>
          <a:endParaRPr lang="en-US" sz="1700" kern="1200"/>
        </a:p>
      </dsp:txBody>
      <dsp:txXfrm>
        <a:off x="19904" y="405252"/>
        <a:ext cx="6800358" cy="367937"/>
      </dsp:txXfrm>
    </dsp:sp>
    <dsp:sp modelId="{8BCE9CB8-4275-4331-8E99-FADBAEDB1ADD}">
      <dsp:nvSpPr>
        <dsp:cNvPr id="0" name=""/>
        <dsp:cNvSpPr/>
      </dsp:nvSpPr>
      <dsp:spPr>
        <a:xfrm>
          <a:off x="0" y="842053"/>
          <a:ext cx="6840166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Over participation</a:t>
          </a:r>
          <a:endParaRPr lang="en-US" sz="1700" kern="1200"/>
        </a:p>
      </dsp:txBody>
      <dsp:txXfrm>
        <a:off x="19904" y="861957"/>
        <a:ext cx="6800358" cy="367937"/>
      </dsp:txXfrm>
    </dsp:sp>
    <dsp:sp modelId="{A91C6F80-EE3B-4FCD-AC69-5DC9D5E70106}">
      <dsp:nvSpPr>
        <dsp:cNvPr id="0" name=""/>
        <dsp:cNvSpPr/>
      </dsp:nvSpPr>
      <dsp:spPr>
        <a:xfrm>
          <a:off x="0" y="1298759"/>
          <a:ext cx="6840166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Challenges with implementation</a:t>
          </a:r>
          <a:endParaRPr lang="en-US" sz="1700" kern="1200"/>
        </a:p>
      </dsp:txBody>
      <dsp:txXfrm>
        <a:off x="19904" y="1318663"/>
        <a:ext cx="6800358" cy="367937"/>
      </dsp:txXfrm>
    </dsp:sp>
    <dsp:sp modelId="{EB1B469D-3CAB-4658-BAF9-9E79DFEB72B2}">
      <dsp:nvSpPr>
        <dsp:cNvPr id="0" name=""/>
        <dsp:cNvSpPr/>
      </dsp:nvSpPr>
      <dsp:spPr>
        <a:xfrm>
          <a:off x="0" y="1755464"/>
          <a:ext cx="6840166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Disagreements </a:t>
          </a:r>
          <a:endParaRPr lang="en-US" sz="1700" kern="1200"/>
        </a:p>
      </dsp:txBody>
      <dsp:txXfrm>
        <a:off x="19904" y="1775368"/>
        <a:ext cx="6800358" cy="3679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DAA11-37F8-41CE-A4FB-AD2B209A21AD}">
      <dsp:nvSpPr>
        <dsp:cNvPr id="0" name=""/>
        <dsp:cNvSpPr/>
      </dsp:nvSpPr>
      <dsp:spPr>
        <a:xfrm>
          <a:off x="0" y="51871"/>
          <a:ext cx="6035041" cy="7547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Workforce crisis</a:t>
          </a:r>
          <a:endParaRPr lang="en-US" sz="1900" kern="1200"/>
        </a:p>
      </dsp:txBody>
      <dsp:txXfrm>
        <a:off x="36845" y="88716"/>
        <a:ext cx="5961351" cy="681087"/>
      </dsp:txXfrm>
    </dsp:sp>
    <dsp:sp modelId="{035735F1-518E-48A7-BAD7-83B7131C8261}">
      <dsp:nvSpPr>
        <dsp:cNvPr id="0" name=""/>
        <dsp:cNvSpPr/>
      </dsp:nvSpPr>
      <dsp:spPr>
        <a:xfrm>
          <a:off x="0" y="861369"/>
          <a:ext cx="6035041" cy="7547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Low payout  rate (Ashley, 2025)</a:t>
          </a:r>
          <a:endParaRPr lang="en-US" sz="1900" kern="1200"/>
        </a:p>
      </dsp:txBody>
      <dsp:txXfrm>
        <a:off x="36845" y="898214"/>
        <a:ext cx="5961351" cy="681087"/>
      </dsp:txXfrm>
    </dsp:sp>
    <dsp:sp modelId="{3BB6A9F4-7C06-4B5A-B167-EDC389A89213}">
      <dsp:nvSpPr>
        <dsp:cNvPr id="0" name=""/>
        <dsp:cNvSpPr/>
      </dsp:nvSpPr>
      <dsp:spPr>
        <a:xfrm>
          <a:off x="0" y="1670867"/>
          <a:ext cx="6035041" cy="7547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Invest in the workforce to retain ()</a:t>
          </a:r>
          <a:endParaRPr lang="en-US" sz="1900" kern="1200"/>
        </a:p>
      </dsp:txBody>
      <dsp:txXfrm>
        <a:off x="36845" y="1707712"/>
        <a:ext cx="5961351" cy="681087"/>
      </dsp:txXfrm>
    </dsp:sp>
    <dsp:sp modelId="{2E8E71C1-6246-42F4-9000-E125F71AA073}">
      <dsp:nvSpPr>
        <dsp:cNvPr id="0" name=""/>
        <dsp:cNvSpPr/>
      </dsp:nvSpPr>
      <dsp:spPr>
        <a:xfrm>
          <a:off x="0" y="2480364"/>
          <a:ext cx="6035041" cy="7547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Investment in innovation and technology</a:t>
          </a:r>
          <a:endParaRPr lang="en-US" sz="1900" kern="1200"/>
        </a:p>
      </dsp:txBody>
      <dsp:txXfrm>
        <a:off x="36845" y="2517209"/>
        <a:ext cx="5961351" cy="681087"/>
      </dsp:txXfrm>
    </dsp:sp>
    <dsp:sp modelId="{B595BEA2-C1A6-4B19-9B5C-50FFE97716FB}">
      <dsp:nvSpPr>
        <dsp:cNvPr id="0" name=""/>
        <dsp:cNvSpPr/>
      </dsp:nvSpPr>
      <dsp:spPr>
        <a:xfrm>
          <a:off x="0" y="3289862"/>
          <a:ext cx="6035041" cy="75477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growing number of people with special needs (Department of Health and Social Care).</a:t>
          </a:r>
          <a:endParaRPr lang="en-US" sz="1900" kern="1200"/>
        </a:p>
      </dsp:txBody>
      <dsp:txXfrm>
        <a:off x="36845" y="3326707"/>
        <a:ext cx="5961351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252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204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712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117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11/7/2025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26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11/7/2025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857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11/7/2025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699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4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11/7/2025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893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3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068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20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avidvinuales.com/2020/08/11/leadership-styles-which-ones-define-yo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leap.com/leadership-traits-and-business-sustainability-in-ugandan-smes-a-qualitative-analysis/good-leader/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q/questionnaire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lue arrows pointing at a red button">
            <a:extLst>
              <a:ext uri="{FF2B5EF4-FFF2-40B4-BE49-F238E27FC236}">
                <a16:creationId xmlns:a16="http://schemas.microsoft.com/office/drawing/2014/main" id="{E6C01B4B-E5C8-6C7B-462C-0232C8B177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26" b="490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7AB690-DBA3-1512-4957-5B3496B721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1" y="822960"/>
            <a:ext cx="4286054" cy="3474720"/>
          </a:xfrm>
        </p:spPr>
        <p:txBody>
          <a:bodyPr anchor="b">
            <a:normAutofit/>
          </a:bodyPr>
          <a:lstStyle/>
          <a:p>
            <a:pPr algn="l"/>
            <a:r>
              <a:rPr lang="en-GB" sz="5200" dirty="0"/>
              <a:t>Leadership and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DB8107-E57A-B9C8-AD56-4A603D6EB4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1" y="4419600"/>
            <a:ext cx="3931920" cy="1386840"/>
          </a:xfrm>
        </p:spPr>
        <p:txBody>
          <a:bodyPr anchor="t">
            <a:normAutofit/>
          </a:bodyPr>
          <a:lstStyle/>
          <a:p>
            <a:pPr algn="l"/>
            <a:r>
              <a:rPr lang="en-GB" sz="2200"/>
              <a:t>Elena  Stanca 1918159</a:t>
            </a:r>
          </a:p>
        </p:txBody>
      </p:sp>
    </p:spTree>
    <p:extLst>
      <p:ext uri="{BB962C8B-B14F-4D97-AF65-F5344CB8AC3E}">
        <p14:creationId xmlns:p14="http://schemas.microsoft.com/office/powerpoint/2010/main" val="154168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472E35-7031-4E09-40D3-88839AE36CE9}"/>
              </a:ext>
            </a:extLst>
          </p:cNvPr>
          <p:cNvSpPr txBox="1"/>
          <p:nvPr/>
        </p:nvSpPr>
        <p:spPr>
          <a:xfrm>
            <a:off x="1059255" y="1365646"/>
            <a:ext cx="413743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Determination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Effective collaboration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Common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Direction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Line 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Change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Adaptability (McKinsey &amp; Company,  2024)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</a:b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BFAF98-FB26-CAA0-2FA0-29458DC00A9C}"/>
              </a:ext>
            </a:extLst>
          </p:cNvPr>
          <p:cNvSpPr txBox="1"/>
          <p:nvPr/>
        </p:nvSpPr>
        <p:spPr>
          <a:xfrm>
            <a:off x="1059255" y="280657"/>
            <a:ext cx="3476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Defining a Leader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8FB853-BFBD-1CF4-65F6-B0F3863B60BA}"/>
              </a:ext>
            </a:extLst>
          </p:cNvPr>
          <p:cNvSpPr txBox="1"/>
          <p:nvPr/>
        </p:nvSpPr>
        <p:spPr>
          <a:xfrm>
            <a:off x="7656215" y="434545"/>
            <a:ext cx="3370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Leadership styles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AF52F3-BE34-85FD-2A99-195E8AB9CAE2}"/>
              </a:ext>
            </a:extLst>
          </p:cNvPr>
          <p:cNvSpPr txBox="1"/>
          <p:nvPr/>
        </p:nvSpPr>
        <p:spPr>
          <a:xfrm>
            <a:off x="7529465" y="1267486"/>
            <a:ext cx="3624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The way you lead others</a:t>
            </a:r>
          </a:p>
        </p:txBody>
      </p:sp>
      <p:pic>
        <p:nvPicPr>
          <p:cNvPr id="20" name="Picture 19" descr="A diagram of a person and a group of people">
            <a:extLst>
              <a:ext uri="{FF2B5EF4-FFF2-40B4-BE49-F238E27FC236}">
                <a16:creationId xmlns:a16="http://schemas.microsoft.com/office/drawing/2014/main" id="{944CAE15-1166-62E6-1579-3BEC1A4FE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55090" y="2181486"/>
            <a:ext cx="4336339" cy="2879401"/>
          </a:xfrm>
          <a:prstGeom prst="rect">
            <a:avLst/>
          </a:prstGeom>
        </p:spPr>
      </p:pic>
      <p:pic>
        <p:nvPicPr>
          <p:cNvPr id="25" name="Content Placeholder 24" descr="A colorful squares with icons&#10;&#10;AI-generated content may be incorrect.">
            <a:extLst>
              <a:ext uri="{FF2B5EF4-FFF2-40B4-BE49-F238E27FC236}">
                <a16:creationId xmlns:a16="http://schemas.microsoft.com/office/drawing/2014/main" id="{F1E8EEBD-232B-B00B-FBE6-FA21CC72C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55" y="3711921"/>
            <a:ext cx="4114232" cy="2493911"/>
          </a:xfrm>
        </p:spPr>
      </p:pic>
    </p:spTree>
    <p:extLst>
      <p:ext uri="{BB962C8B-B14F-4D97-AF65-F5344CB8AC3E}">
        <p14:creationId xmlns:p14="http://schemas.microsoft.com/office/powerpoint/2010/main" val="4269529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FE029-5FBA-D6CF-E980-5A2A90BCF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Leader job application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71F5417E-B3C7-392D-2AD6-C7F37AD8373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8" y="1715532"/>
          <a:ext cx="5650963" cy="4793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diagram of good leader&#10;&#10;AI-generated content may be incorrect.">
            <a:extLst>
              <a:ext uri="{FF2B5EF4-FFF2-40B4-BE49-F238E27FC236}">
                <a16:creationId xmlns:a16="http://schemas.microsoft.com/office/drawing/2014/main" id="{970037DE-2C27-D339-EFD5-61B2C4EEDB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685005" y="837526"/>
            <a:ext cx="4042948" cy="30328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8D7DD0-59DF-D320-8622-C234157307BF}"/>
              </a:ext>
            </a:extLst>
          </p:cNvPr>
          <p:cNvSpPr txBox="1"/>
          <p:nvPr/>
        </p:nvSpPr>
        <p:spPr>
          <a:xfrm>
            <a:off x="7223278" y="7687369"/>
            <a:ext cx="40429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  <a:hlinkClick r:id="rId8" tooltip="https://researchleap.com/leadership-traits-and-business-sustainability-in-ugandan-smes-a-qualitative-analysis/good-leader/"/>
              </a:rPr>
              <a:t>This Photo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 by Unknown Author is licensed under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  <a:hlinkClick r:id="rId9" tooltip="https://creativecommons.org/licenses/by/3.0/"/>
              </a:rPr>
              <a:t>CC BY</a:t>
            </a: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32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57BFD-F714-E099-E0D7-981DA955F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2854" y="1067039"/>
            <a:ext cx="4495995" cy="13502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Democratic Leadership Style</a:t>
            </a:r>
          </a:p>
        </p:txBody>
      </p:sp>
      <p:pic>
        <p:nvPicPr>
          <p:cNvPr id="5" name="Content Placeholder 4" descr="A group of people around a table&#10;&#10;AI-generated content may be incorrect.">
            <a:extLst>
              <a:ext uri="{FF2B5EF4-FFF2-40B4-BE49-F238E27FC236}">
                <a16:creationId xmlns:a16="http://schemas.microsoft.com/office/drawing/2014/main" id="{5CAA515D-C639-7122-D483-0BC3D30C8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3" r="30682"/>
          <a:stretch>
            <a:fillRect/>
          </a:stretch>
        </p:blipFill>
        <p:spPr>
          <a:xfrm>
            <a:off x="1172675" y="1067039"/>
            <a:ext cx="4618525" cy="46484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3F629D-47CC-F7FE-0337-B750BD4B08F2}"/>
              </a:ext>
            </a:extLst>
          </p:cNvPr>
          <p:cNvSpPr txBox="1"/>
          <p:nvPr/>
        </p:nvSpPr>
        <p:spPr>
          <a:xfrm>
            <a:off x="6642854" y="2501146"/>
            <a:ext cx="4495996" cy="3214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1" i="0" u="sng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Key qualities: 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open communication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transparency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innovation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trustworthy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empathy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engagement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collaboration</a:t>
            </a:r>
          </a:p>
          <a:p>
            <a:pPr marL="28575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flexibility</a:t>
            </a:r>
          </a:p>
          <a:p>
            <a:pPr marL="0" marR="0" lvl="0" indent="-228600" fontAlgn="auto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5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6141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30E93-438A-A518-B83E-5954BBEE3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108" y="603504"/>
            <a:ext cx="5497561" cy="1522391"/>
          </a:xfrm>
        </p:spPr>
        <p:txBody>
          <a:bodyPr anchor="b">
            <a:normAutofit/>
          </a:bodyPr>
          <a:lstStyle/>
          <a:p>
            <a:r>
              <a:rPr lang="en-GB" dirty="0"/>
              <a:t>Waverly Care Centre</a:t>
            </a:r>
          </a:p>
        </p:txBody>
      </p:sp>
      <p:pic>
        <p:nvPicPr>
          <p:cNvPr id="5" name="Picture 4" descr="A logo for a company&#10;&#10;AI-generated content may be incorrect.">
            <a:extLst>
              <a:ext uri="{FF2B5EF4-FFF2-40B4-BE49-F238E27FC236}">
                <a16:creationId xmlns:a16="http://schemas.microsoft.com/office/drawing/2014/main" id="{30E71517-8A0F-D55E-88DA-B2BA52059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7" r="2" b="17095"/>
          <a:stretch>
            <a:fillRect/>
          </a:stretch>
        </p:blipFill>
        <p:spPr>
          <a:xfrm>
            <a:off x="20" y="10"/>
            <a:ext cx="5111685" cy="3405374"/>
          </a:xfrm>
          <a:prstGeom prst="rect">
            <a:avLst/>
          </a:prstGeom>
        </p:spPr>
      </p:pic>
      <p:pic>
        <p:nvPicPr>
          <p:cNvPr id="7" name="Picture 6" descr="A close-up of a person holding hands&#10;&#10;AI-generated content may be incorrect.">
            <a:extLst>
              <a:ext uri="{FF2B5EF4-FFF2-40B4-BE49-F238E27FC236}">
                <a16:creationId xmlns:a16="http://schemas.microsoft.com/office/drawing/2014/main" id="{A5364537-ECFD-36E7-EC65-5D25956BF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1" r="2" b="2"/>
          <a:stretch>
            <a:fillRect/>
          </a:stretch>
        </p:blipFill>
        <p:spPr>
          <a:xfrm>
            <a:off x="1" y="3455000"/>
            <a:ext cx="5111706" cy="3403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51BDD-8927-C8D7-2B76-B6C009C5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108" y="2212848"/>
            <a:ext cx="5497561" cy="4096512"/>
          </a:xfrm>
        </p:spPr>
        <p:txBody>
          <a:bodyPr>
            <a:normAutofit/>
          </a:bodyPr>
          <a:lstStyle/>
          <a:p>
            <a:r>
              <a:rPr lang="en-GB" sz="1800"/>
              <a:t>Private care home</a:t>
            </a:r>
          </a:p>
          <a:p>
            <a:r>
              <a:rPr lang="en-GB" sz="1800"/>
              <a:t>Provide live-in-care</a:t>
            </a:r>
          </a:p>
          <a:p>
            <a:r>
              <a:rPr lang="en-GB" sz="1800"/>
              <a:t>Dementia support</a:t>
            </a:r>
          </a:p>
          <a:p>
            <a:r>
              <a:rPr lang="en-GB" sz="1800"/>
              <a:t>129 capacity</a:t>
            </a:r>
          </a:p>
          <a:p>
            <a:r>
              <a:rPr lang="en-GB" sz="1800"/>
              <a:t>170 staff members</a:t>
            </a:r>
          </a:p>
          <a:p>
            <a:r>
              <a:rPr lang="en-GB" sz="1800"/>
              <a:t>3 units</a:t>
            </a:r>
          </a:p>
          <a:p>
            <a:pPr marL="0" indent="0">
              <a:buNone/>
            </a:pPr>
            <a:endParaRPr lang="en-GB" sz="1800"/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042450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F52B5-037D-0CE1-A87B-6F4827D24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6802" y="603504"/>
            <a:ext cx="5577902" cy="1527048"/>
          </a:xfrm>
        </p:spPr>
        <p:txBody>
          <a:bodyPr anchor="b">
            <a:normAutofit/>
          </a:bodyPr>
          <a:lstStyle/>
          <a:p>
            <a:r>
              <a:rPr lang="en-GB" dirty="0"/>
              <a:t>Challenges</a:t>
            </a:r>
          </a:p>
        </p:txBody>
      </p:sp>
      <p:pic>
        <p:nvPicPr>
          <p:cNvPr id="7" name="Picture 6" descr="A person with a medical staff&#10;&#10;AI-generated content may be incorrect.">
            <a:extLst>
              <a:ext uri="{FF2B5EF4-FFF2-40B4-BE49-F238E27FC236}">
                <a16:creationId xmlns:a16="http://schemas.microsoft.com/office/drawing/2014/main" id="{864E29FB-22BB-4CF5-7904-EDBBED30A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7" t="33122" r="8041"/>
          <a:stretch>
            <a:fillRect/>
          </a:stretch>
        </p:blipFill>
        <p:spPr>
          <a:xfrm>
            <a:off x="612648" y="2315798"/>
            <a:ext cx="4681506" cy="225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8E8D8-9EB4-B1F0-F060-B9D0DAFC9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6802" y="2212848"/>
            <a:ext cx="5577902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/>
              <a:t>Care home challenges: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/>
              <a:t>Shortage of staff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/>
              <a:t>Innovation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/>
              <a:t>Technology</a:t>
            </a:r>
          </a:p>
          <a:p>
            <a:pPr marL="0" indent="0">
              <a:buNone/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062307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57B3D-C55B-B59A-A54C-E64509A20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007" y="603501"/>
            <a:ext cx="4361693" cy="1527049"/>
          </a:xfrm>
        </p:spPr>
        <p:txBody>
          <a:bodyPr anchor="b">
            <a:normAutofit/>
          </a:bodyPr>
          <a:lstStyle/>
          <a:p>
            <a:r>
              <a:rPr lang="en-GB" sz="2500"/>
              <a:t>Democratic leadership style for Waverly Care Centre</a:t>
            </a:r>
            <a:br>
              <a:rPr lang="en-GB" sz="2500"/>
            </a:br>
            <a:endParaRPr lang="en-GB" sz="2500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B1B9E3D7-55DE-161E-23BB-32AF212399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245" r="11055"/>
          <a:stretch>
            <a:fillRect/>
          </a:stretch>
        </p:blipFill>
        <p:spPr>
          <a:xfrm>
            <a:off x="1" y="10"/>
            <a:ext cx="637336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75FF4-43B6-729B-0604-9EFFA9258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007" y="2212846"/>
            <a:ext cx="4361693" cy="409651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500"/>
              <a:t>The collaboration between the team leader and team member can lead to a new  strategy</a:t>
            </a:r>
          </a:p>
          <a:p>
            <a:pPr>
              <a:lnSpc>
                <a:spcPct val="110000"/>
              </a:lnSpc>
            </a:pPr>
            <a:r>
              <a:rPr lang="en-GB" sz="1500"/>
              <a:t>Increasing innovation</a:t>
            </a:r>
          </a:p>
          <a:p>
            <a:pPr>
              <a:lnSpc>
                <a:spcPct val="110000"/>
              </a:lnSpc>
            </a:pPr>
            <a:r>
              <a:rPr lang="en-GB" sz="1500"/>
              <a:t>Providing training for the new technology implemented</a:t>
            </a:r>
          </a:p>
          <a:p>
            <a:pPr>
              <a:lnSpc>
                <a:spcPct val="110000"/>
              </a:lnSpc>
            </a:pPr>
            <a:r>
              <a:rPr lang="en-GB" sz="1500"/>
              <a:t>Empowering staff to gather ideas</a:t>
            </a:r>
          </a:p>
          <a:p>
            <a:pPr>
              <a:lnSpc>
                <a:spcPct val="110000"/>
              </a:lnSpc>
            </a:pPr>
            <a:r>
              <a:rPr lang="en-GB" sz="1500"/>
              <a:t>Adapting care plans</a:t>
            </a:r>
          </a:p>
          <a:p>
            <a:pPr>
              <a:lnSpc>
                <a:spcPct val="110000"/>
              </a:lnSpc>
            </a:pPr>
            <a:r>
              <a:rPr lang="en-GB" sz="1500"/>
              <a:t>Supporting skills development</a:t>
            </a:r>
          </a:p>
          <a:p>
            <a:pPr>
              <a:lnSpc>
                <a:spcPct val="110000"/>
              </a:lnSpc>
            </a:pPr>
            <a:r>
              <a:rPr lang="en-GB" sz="1500"/>
              <a:t>Feedback</a:t>
            </a:r>
          </a:p>
          <a:p>
            <a:pPr>
              <a:lnSpc>
                <a:spcPct val="110000"/>
              </a:lnSpc>
            </a:pPr>
            <a:r>
              <a:rPr lang="en-GB" sz="1500"/>
              <a:t>Collective decision</a:t>
            </a:r>
          </a:p>
          <a:p>
            <a:pPr>
              <a:lnSpc>
                <a:spcPct val="110000"/>
              </a:lnSpc>
            </a:pPr>
            <a:endParaRPr lang="en-GB" sz="1500"/>
          </a:p>
          <a:p>
            <a:pPr>
              <a:lnSpc>
                <a:spcPct val="110000"/>
              </a:lnSpc>
            </a:pPr>
            <a:endParaRPr lang="en-GB" sz="1500"/>
          </a:p>
          <a:p>
            <a:pPr>
              <a:lnSpc>
                <a:spcPct val="110000"/>
              </a:lnSpc>
            </a:pPr>
            <a:endParaRPr lang="en-GB" sz="1500"/>
          </a:p>
          <a:p>
            <a:pPr>
              <a:lnSpc>
                <a:spcPct val="110000"/>
              </a:lnSpc>
            </a:pPr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192168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B1321-BD43-23FD-2AE4-C7B921D8C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Democratic leadership style limitation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B9F62CCF-F409-004C-88D2-D9E287DE8E2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9720" y="1846161"/>
          <a:ext cx="6840166" cy="2548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cartoon character on a scale&#10;&#10;AI-generated content may be incorrect.">
            <a:extLst>
              <a:ext uri="{FF2B5EF4-FFF2-40B4-BE49-F238E27FC236}">
                <a16:creationId xmlns:a16="http://schemas.microsoft.com/office/drawing/2014/main" id="{73982E00-AC90-7BA1-C6E1-2CB9414AE2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" t="26945"/>
          <a:stretch>
            <a:fillRect/>
          </a:stretch>
        </p:blipFill>
        <p:spPr>
          <a:xfrm>
            <a:off x="6545976" y="1680898"/>
            <a:ext cx="5033377" cy="209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105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86D06-CDD5-B6D6-1151-A61DF7B75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Leadership style / </a:t>
            </a:r>
            <a:r>
              <a:rPr lang="en-GB" b="0" dirty="0"/>
              <a:t>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6B748-2ADC-6EB3-2D46-F2205234C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485" y="1529021"/>
            <a:ext cx="3651534" cy="248970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300" i="1" dirty="0"/>
              <a:t>Leadership traits questionnaire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Trustworthy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Determined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Empathic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Friendly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Persistent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102421-9F8F-343D-9550-471F22C1A9AD}"/>
              </a:ext>
            </a:extLst>
          </p:cNvPr>
          <p:cNvSpPr txBox="1"/>
          <p:nvPr/>
        </p:nvSpPr>
        <p:spPr>
          <a:xfrm>
            <a:off x="5709227" y="1613504"/>
            <a:ext cx="4303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Tasks and relationship questionnaire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Team members matter first</a:t>
            </a:r>
          </a:p>
        </p:txBody>
      </p:sp>
      <p:pic>
        <p:nvPicPr>
          <p:cNvPr id="6" name="Picture 5" descr="A yellow sticky note next to a computer&#10;&#10;AI-generated content may be incorrect.">
            <a:extLst>
              <a:ext uri="{FF2B5EF4-FFF2-40B4-BE49-F238E27FC236}">
                <a16:creationId xmlns:a16="http://schemas.microsoft.com/office/drawing/2014/main" id="{C778E56C-578E-ED71-DEF2-5AF8C1971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37990" y="2776059"/>
            <a:ext cx="5299952" cy="35333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751E71-38ED-2F90-45EF-1D0A5A34AAF4}"/>
              </a:ext>
            </a:extLst>
          </p:cNvPr>
          <p:cNvSpPr txBox="1"/>
          <p:nvPr/>
        </p:nvSpPr>
        <p:spPr>
          <a:xfrm>
            <a:off x="5009942" y="6421265"/>
            <a:ext cx="5227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  <a:hlinkClick r:id="rId3" tooltip="https://www.picpedia.org/post-it-note/q/questionnaire.html"/>
              </a:rPr>
              <a:t>This Photo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 by Unknown Author is licensed under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  <a:hlinkClick r:id="rId4" tooltip="https://creativecommons.org/licenses/by-sa/3.0/"/>
              </a:rPr>
              <a:t>CC BY-SA</a:t>
            </a: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65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60DBE-B9B0-3F39-2809-AE41D296B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dirty="0"/>
              <a:t>Future challenges</a:t>
            </a:r>
          </a:p>
        </p:txBody>
      </p:sp>
      <p:pic>
        <p:nvPicPr>
          <p:cNvPr id="11" name="Picture 10" descr="A group of people holding red arrow&#10;&#10;AI-generated content may be incorrect.">
            <a:extLst>
              <a:ext uri="{FF2B5EF4-FFF2-40B4-BE49-F238E27FC236}">
                <a16:creationId xmlns:a16="http://schemas.microsoft.com/office/drawing/2014/main" id="{DC7B2F76-B68B-592C-4E67-EECE7FA6F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6" b="16169"/>
          <a:stretch>
            <a:fillRect/>
          </a:stretch>
        </p:blipFill>
        <p:spPr>
          <a:xfrm>
            <a:off x="7334250" y="10"/>
            <a:ext cx="4857750" cy="6086465"/>
          </a:xfrm>
          <a:prstGeom prst="rect">
            <a:avLst/>
          </a:prstGeom>
        </p:spPr>
      </p:pic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BBFE0650-91F4-6D85-D813-E124480D28E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7" y="2212848"/>
          <a:ext cx="6035041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6443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A4E40-FB5D-E18C-89BD-414545299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76EA3-130E-E804-0E50-C5623B124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715532"/>
            <a:ext cx="4099312" cy="4593828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/>
              <a:t>In conclusion, as a democratic leader, I can approach future challenges with confidence because qualities such as determination, trust, and empathy are key factors that promote a resilient and adaptable culture, thanks to member engagement.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5" name="Picture 4" descr="A person holding a puzzle piece&#10;&#10;AI-generated content may be incorrect.">
            <a:extLst>
              <a:ext uri="{FF2B5EF4-FFF2-40B4-BE49-F238E27FC236}">
                <a16:creationId xmlns:a16="http://schemas.microsoft.com/office/drawing/2014/main" id="{1DF5371E-1844-1EF9-D511-70E4C0682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086" y="1856792"/>
            <a:ext cx="3453292" cy="287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6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BC0BB-018B-F09F-EC18-3931AC991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785F4-B75F-FFF6-D3BD-76BC29EFE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680898"/>
            <a:ext cx="10653579" cy="5171025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Ashley, D. (2025). </a:t>
            </a:r>
            <a:r>
              <a:rPr lang="en-GB" sz="1600" i="1" dirty="0"/>
              <a:t>Care recruitment crisis won’t end while workers are living in poverty, says UNISON | News, Press release | News | UNISON National</a:t>
            </a:r>
            <a:r>
              <a:rPr lang="en-GB" sz="1600" dirty="0"/>
              <a:t>. [online] UNISON National. Available at: https://www.unison.org.uk/news/2025/07/care-recruitment-crisis-wont-end-while-workers-are-living-in-poverty-says-unison/.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Bellavistanursinghome.com. (2018). </a:t>
            </a:r>
            <a:r>
              <a:rPr lang="en-GB" sz="1600" i="1" dirty="0"/>
              <a:t>Welcome to Waverley Care Centre : Bellavista Nursing Home</a:t>
            </a:r>
            <a:r>
              <a:rPr lang="en-GB" sz="1600" dirty="0"/>
              <a:t>. [online] Available at: https://www.bellavistanursinghome.com/management-team/waverley-care-centre/ [Accessed 7 Nov. 2025].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Department of Health and Social Care (2025). </a:t>
            </a:r>
            <a:r>
              <a:rPr lang="en-GB" sz="1600" i="1" dirty="0"/>
              <a:t>New reforms and independent commission to transform social care</a:t>
            </a:r>
            <a:r>
              <a:rPr lang="en-GB" sz="1600" dirty="0"/>
              <a:t>. [online] GOV.UK. Available at: https://www.gov.uk/government/news/new-reforms-and-independent-commission-to-transform-social-care.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Eric Partaker (2024). </a:t>
            </a:r>
            <a:r>
              <a:rPr lang="en-GB" sz="1600" i="1" dirty="0"/>
              <a:t>Crack These 6 Leadership Styles—Or Lose Your Team</a:t>
            </a:r>
            <a:r>
              <a:rPr lang="en-GB" sz="1600" dirty="0"/>
              <a:t>. [online] YouTube. Available at: https://www.youtube.com/watch?v=ROPBxY_pbos.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 err="1"/>
              <a:t>Fotaki</a:t>
            </a:r>
            <a:r>
              <a:rPr lang="en-GB" sz="1600" dirty="0"/>
              <a:t>, M. and Kaya, D.O. (2024). </a:t>
            </a:r>
            <a:r>
              <a:rPr lang="en-GB" sz="1600" i="1" dirty="0"/>
              <a:t>Why the UK care home sector is in deep trouble? | News</a:t>
            </a:r>
            <a:r>
              <a:rPr lang="en-GB" sz="1600" dirty="0"/>
              <a:t>. [online] Warwick Business School. Available at: https://www.wbs.ac.uk/news/uk-care-home-sector-in-trouble/.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McKinsey &amp; Company (2024). </a:t>
            </a:r>
            <a:r>
              <a:rPr lang="en-GB" sz="1600" i="1" dirty="0"/>
              <a:t>What Is leadership?</a:t>
            </a:r>
            <a:r>
              <a:rPr lang="en-GB" sz="1600" dirty="0"/>
              <a:t> [online] McKinsey &amp; Company. Available at: https://www.mckinsey.com/featured-insights/mckinsey-explainers/what-is-leadership.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Rosing, F., Boer, D. and </a:t>
            </a:r>
            <a:r>
              <a:rPr lang="en-GB" sz="1600" dirty="0" err="1"/>
              <a:t>Buengeler</a:t>
            </a:r>
            <a:r>
              <a:rPr lang="en-GB" sz="1600" dirty="0"/>
              <a:t>, C. (2022). When Timing Is key: How Autocratic and Democratic Leadership Relate to Follower Trust in Emergency Contexts. </a:t>
            </a:r>
            <a:r>
              <a:rPr lang="en-GB" sz="1600" i="1" dirty="0"/>
              <a:t>Frontiers in Psychology</a:t>
            </a:r>
            <a:r>
              <a:rPr lang="en-GB" sz="1600" dirty="0"/>
              <a:t>, [online] 13(904605), pp.1–18. Available at: https://pmc.ncbi.nlm.nih.gov/articles/PMC9382123/.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GB" sz="1600" dirty="0"/>
              <a:t>Singleton, M. (2025). </a:t>
            </a:r>
            <a:r>
              <a:rPr lang="en-GB" sz="1600" i="1" dirty="0"/>
              <a:t>The Social Care Workforce Crisis in 2025: Challenges, Failures, and a Path Forward | Quality Care Group News</a:t>
            </a:r>
            <a:r>
              <a:rPr lang="en-GB" sz="1600" dirty="0"/>
              <a:t>. [online] Qcaregroup.co.uk. Available at: https://www.qcaregroup.co.uk/latest-news/the-social-care-workforce-crisis-in-2025-challenges-failures-and-a-path-forward.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6268840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2100</TotalTime>
  <Words>689</Words>
  <Application>Microsoft Office PowerPoint</Application>
  <PresentationFormat>Widescreen</PresentationFormat>
  <Paragraphs>85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Neue Haas Grotesk Text Pro</vt:lpstr>
      <vt:lpstr>Wingdings</vt:lpstr>
      <vt:lpstr>VanillaVTI</vt:lpstr>
      <vt:lpstr>Leadership and Change</vt:lpstr>
      <vt:lpstr>PowerPoint Presentation</vt:lpstr>
      <vt:lpstr>Leader job application</vt:lpstr>
      <vt:lpstr>Democratic Leadership Style</vt:lpstr>
      <vt:lpstr>Waverly Care Centre</vt:lpstr>
      <vt:lpstr>Challenges</vt:lpstr>
      <vt:lpstr>Democratic leadership style for Waverly Care Centre </vt:lpstr>
      <vt:lpstr>Democratic leadership style limitation</vt:lpstr>
      <vt:lpstr>Leadership style / feedback</vt:lpstr>
      <vt:lpstr>Future challenges</vt:lpstr>
      <vt:lpstr>Conclusion </vt:lpstr>
      <vt:lpstr>References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Elena-Iuliana Stanca (1918159)</dc:creator>
  <cp:lastModifiedBy>Elena-Iuliana Stanca (1918159)</cp:lastModifiedBy>
  <cp:revision>40</cp:revision>
  <dcterms:created xsi:type="dcterms:W3CDTF">2025-11-03T22:53:33Z</dcterms:created>
  <dcterms:modified xsi:type="dcterms:W3CDTF">2025-11-07T13:51:30Z</dcterms:modified>
</cp:coreProperties>
</file>