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x="18288000" cy="10287000"/>
  <p:notesSz cx="6858000" cy="9144000"/>
  <p:embeddedFontLst>
    <p:embeddedFont>
      <p:font typeface="Codec Pro Bold" charset="1" panose="00000600000000000000"/>
      <p:regular r:id="rId13"/>
    </p:embeddedFont>
    <p:embeddedFont>
      <p:font typeface="Codec Pro" charset="1" panose="0000050000000000000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fonts/font13.fntdata" Type="http://schemas.openxmlformats.org/officeDocument/2006/relationships/font"/><Relationship Id="rId14" Target="fonts/font14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Relationship Id="rId3" Target="../media/image1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C987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1028700"/>
            <a:ext cx="12171203" cy="7869088"/>
            <a:chOff x="0" y="0"/>
            <a:chExt cx="16228271" cy="10492117"/>
          </a:xfrm>
        </p:grpSpPr>
        <p:sp>
          <p:nvSpPr>
            <p:cNvPr name="TextBox 3" id="3"/>
            <p:cNvSpPr txBox="true"/>
            <p:nvPr/>
          </p:nvSpPr>
          <p:spPr>
            <a:xfrm rot="0">
              <a:off x="0" y="-66675"/>
              <a:ext cx="14921099" cy="6975476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13200"/>
                </a:lnSpc>
              </a:pPr>
              <a:r>
                <a:rPr lang="en-US" sz="12000" b="true">
                  <a:solidFill>
                    <a:srgbClr val="FFFFFF"/>
                  </a:solidFill>
                  <a:latin typeface="Codec Pro Bold"/>
                  <a:ea typeface="Codec Pro Bold"/>
                  <a:cs typeface="Codec Pro Bold"/>
                  <a:sym typeface="Codec Pro Bold"/>
                </a:rPr>
                <a:t>Case Study:</a:t>
              </a:r>
            </a:p>
            <a:p>
              <a:pPr algn="l">
                <a:lnSpc>
                  <a:spcPts val="13200"/>
                </a:lnSpc>
              </a:pPr>
              <a:r>
                <a:rPr lang="en-US" sz="12000" b="true">
                  <a:solidFill>
                    <a:srgbClr val="FFFFFF"/>
                  </a:solidFill>
                  <a:latin typeface="Codec Pro Bold"/>
                  <a:ea typeface="Codec Pro Bold"/>
                  <a:cs typeface="Codec Pro Bold"/>
                  <a:sym typeface="Codec Pro Bold"/>
                </a:rPr>
                <a:t>Green Haven Florist</a:t>
              </a:r>
            </a:p>
          </p:txBody>
        </p:sp>
        <p:sp>
          <p:nvSpPr>
            <p:cNvPr name="TextBox 4" id="4"/>
            <p:cNvSpPr txBox="true"/>
            <p:nvPr/>
          </p:nvSpPr>
          <p:spPr>
            <a:xfrm rot="0">
              <a:off x="0" y="7165776"/>
              <a:ext cx="7460550" cy="332634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850"/>
                </a:lnSpc>
              </a:pPr>
              <a:r>
                <a:rPr lang="en-US" sz="35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Module Name:</a:t>
              </a:r>
            </a:p>
            <a:p>
              <a:pPr algn="l">
                <a:lnSpc>
                  <a:spcPts val="3850"/>
                </a:lnSpc>
              </a:pPr>
              <a:r>
                <a:rPr lang="en-US" sz="35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Module Code:</a:t>
              </a:r>
            </a:p>
            <a:p>
              <a:pPr algn="l">
                <a:lnSpc>
                  <a:spcPts val="3850"/>
                </a:lnSpc>
              </a:pPr>
              <a:r>
                <a:rPr lang="en-US" sz="35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Student Name:</a:t>
              </a:r>
            </a:p>
            <a:p>
              <a:pPr algn="l">
                <a:lnSpc>
                  <a:spcPts val="3850"/>
                </a:lnSpc>
              </a:pPr>
              <a:r>
                <a:rPr lang="en-US" sz="35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Student ID:</a:t>
              </a:r>
            </a:p>
            <a:p>
              <a:pPr algn="l">
                <a:lnSpc>
                  <a:spcPts val="3850"/>
                </a:lnSpc>
              </a:pPr>
              <a:r>
                <a:rPr lang="en-US" sz="35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Lecturer:</a:t>
              </a:r>
            </a:p>
          </p:txBody>
        </p:sp>
        <p:sp>
          <p:nvSpPr>
            <p:cNvPr name="TextBox 5" id="5"/>
            <p:cNvSpPr txBox="true"/>
            <p:nvPr/>
          </p:nvSpPr>
          <p:spPr>
            <a:xfrm rot="0">
              <a:off x="7460550" y="7165776"/>
              <a:ext cx="8767721" cy="332634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850"/>
                </a:lnSpc>
              </a:pPr>
              <a:r>
                <a:rPr lang="en-US" sz="35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Problem Solving Skills</a:t>
              </a:r>
            </a:p>
            <a:p>
              <a:pPr algn="l">
                <a:lnSpc>
                  <a:spcPts val="3850"/>
                </a:lnSpc>
              </a:pPr>
              <a:r>
                <a:rPr lang="en-US" sz="35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LCLM4004</a:t>
              </a:r>
            </a:p>
            <a:p>
              <a:pPr algn="l">
                <a:lnSpc>
                  <a:spcPts val="3850"/>
                </a:lnSpc>
              </a:pPr>
              <a:r>
                <a:rPr lang="en-US" sz="35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Glody Mabala</a:t>
              </a:r>
            </a:p>
            <a:p>
              <a:pPr algn="l">
                <a:lnSpc>
                  <a:spcPts val="3850"/>
                </a:lnSpc>
              </a:pPr>
              <a:r>
                <a:rPr lang="en-US" sz="35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2516434</a:t>
              </a:r>
            </a:p>
            <a:p>
              <a:pPr algn="l">
                <a:lnSpc>
                  <a:spcPts val="3850"/>
                </a:lnSpc>
              </a:pPr>
              <a:r>
                <a:rPr lang="en-US" sz="35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Toyin Adisa</a:t>
              </a:r>
            </a:p>
          </p:txBody>
        </p:sp>
      </p:grpSp>
      <p:sp>
        <p:nvSpPr>
          <p:cNvPr name="AutoShape 6" id="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608867" y="5129212"/>
            <a:ext cx="10287000" cy="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true" flipV="true">
            <a:off x="14739350" y="8065886"/>
            <a:ext cx="2519950" cy="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8" id="8"/>
          <p:cNvSpPr/>
          <p:nvPr/>
        </p:nvSpPr>
        <p:spPr>
          <a:xfrm>
            <a:off x="5897880" y="5143500"/>
            <a:ext cx="6492240" cy="0"/>
          </a:xfrm>
          <a:prstGeom prst="line">
            <a:avLst/>
          </a:prstGeom>
          <a:ln cap="flat" w="3810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9" id="9"/>
          <p:cNvSpPr/>
          <p:nvPr/>
        </p:nvSpPr>
        <p:spPr>
          <a:xfrm flipH="false" flipV="false" rot="0">
            <a:off x="14538397" y="1207346"/>
            <a:ext cx="2720903" cy="2317645"/>
          </a:xfrm>
          <a:custGeom>
            <a:avLst/>
            <a:gdLst/>
            <a:ahLst/>
            <a:cxnLst/>
            <a:rect r="r" b="b" t="t" l="l"/>
            <a:pathLst>
              <a:path h="2317645" w="2720903">
                <a:moveTo>
                  <a:pt x="0" y="0"/>
                </a:moveTo>
                <a:lnTo>
                  <a:pt x="2720903" y="0"/>
                </a:lnTo>
                <a:lnTo>
                  <a:pt x="2720903" y="2317645"/>
                </a:lnTo>
                <a:lnTo>
                  <a:pt x="0" y="231764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8699" r="0" b="-8699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4627720" y="6832399"/>
            <a:ext cx="2720903" cy="819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2400" b="true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Presented by:</a:t>
            </a:r>
          </a:p>
          <a:p>
            <a:pPr algn="ctr">
              <a:lnSpc>
                <a:spcPts val="2940"/>
              </a:lnSpc>
            </a:pPr>
            <a:r>
              <a:rPr lang="en-US" sz="2100" b="true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Glody Mabala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4739350" y="8395335"/>
            <a:ext cx="2720903" cy="8629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2400" b="true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Date Presented:</a:t>
            </a:r>
          </a:p>
          <a:p>
            <a:pPr algn="ctr">
              <a:lnSpc>
                <a:spcPts val="3360"/>
              </a:lnSpc>
            </a:pPr>
            <a:r>
              <a:rPr lang="en-US" sz="2400" b="true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21</a:t>
            </a:r>
            <a:r>
              <a:rPr lang="en-US" sz="2400" b="true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st</a:t>
            </a:r>
            <a:r>
              <a:rPr lang="en-US" sz="2400" b="true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 March 2026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7177385" y="9704572"/>
            <a:ext cx="152400" cy="2381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1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-1571806" y="9733147"/>
            <a:ext cx="4248507" cy="35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599"/>
              </a:lnSpc>
            </a:pPr>
            <a:r>
              <a:rPr lang="en-US" sz="1999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Glody Mabala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0">
            <a:off x="0" y="7918669"/>
            <a:ext cx="18288000" cy="2368331"/>
          </a:xfrm>
          <a:prstGeom prst="rect">
            <a:avLst/>
          </a:prstGeom>
          <a:solidFill>
            <a:srgbClr val="7C987C"/>
          </a:solidFill>
        </p:spPr>
      </p:sp>
      <p:grpSp>
        <p:nvGrpSpPr>
          <p:cNvPr name="Group 3" id="3"/>
          <p:cNvGrpSpPr/>
          <p:nvPr/>
        </p:nvGrpSpPr>
        <p:grpSpPr>
          <a:xfrm rot="0">
            <a:off x="1028700" y="0"/>
            <a:ext cx="7325923" cy="9258300"/>
            <a:chOff x="0" y="0"/>
            <a:chExt cx="9767897" cy="12344400"/>
          </a:xfrm>
        </p:grpSpPr>
        <p:pic>
          <p:nvPicPr>
            <p:cNvPr name="Picture 4" id="4" descr="a group of colleagues looking at a laptop in an office"/>
            <p:cNvPicPr>
              <a:picLocks noChangeAspect="true"/>
            </p:cNvPicPr>
            <p:nvPr/>
          </p:nvPicPr>
          <p:blipFill>
            <a:blip r:embed="rId2"/>
            <a:srcRect l="17191" t="0" r="30056" b="0"/>
            <a:stretch>
              <a:fillRect/>
            </a:stretch>
          </p:blipFill>
          <p:spPr>
            <a:xfrm flipH="false" flipV="false">
              <a:off x="0" y="0"/>
              <a:ext cx="9767897" cy="12344400"/>
            </a:xfrm>
            <a:prstGeom prst="rect">
              <a:avLst/>
            </a:prstGeom>
          </p:spPr>
        </p:pic>
      </p:grpSp>
      <p:sp>
        <p:nvSpPr>
          <p:cNvPr name="TextBox 5" id="5"/>
          <p:cNvSpPr txBox="true"/>
          <p:nvPr/>
        </p:nvSpPr>
        <p:spPr>
          <a:xfrm rot="0">
            <a:off x="9320225" y="-104775"/>
            <a:ext cx="8174051" cy="21050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20"/>
              </a:lnSpc>
            </a:pPr>
            <a:r>
              <a:rPr lang="en-US" sz="6600" b="true">
                <a:solidFill>
                  <a:srgbClr val="000000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Overview:</a:t>
            </a:r>
          </a:p>
          <a:p>
            <a:pPr algn="l">
              <a:lnSpc>
                <a:spcPts val="7920"/>
              </a:lnSpc>
            </a:pPr>
            <a:r>
              <a:rPr lang="en-US" sz="6600" b="true">
                <a:solidFill>
                  <a:srgbClr val="000000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Green Haven Florist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3010793" y="8902700"/>
            <a:ext cx="4248507" cy="35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599"/>
              </a:lnSpc>
            </a:pPr>
            <a:r>
              <a:rPr lang="en-US" sz="1999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Glody Mabala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085249" y="2000568"/>
            <a:ext cx="8174051" cy="51619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72136" indent="-286068" lvl="1">
              <a:lnSpc>
                <a:spcPts val="3710"/>
              </a:lnSpc>
              <a:buFont typeface="Arial"/>
              <a:buChar char="•"/>
            </a:pPr>
            <a:r>
              <a:rPr lang="en-US" sz="2650">
                <a:solidFill>
                  <a:srgbClr val="000000"/>
                </a:solidFill>
                <a:latin typeface="Codec Pro"/>
                <a:ea typeface="Codec Pro"/>
                <a:cs typeface="Codec Pro"/>
                <a:sym typeface="Codec Pro"/>
              </a:rPr>
              <a:t>Norwich based indipendent florist founded in 2016 with an emphasis on bespoke designs, sustainability and community values.</a:t>
            </a:r>
          </a:p>
          <a:p>
            <a:pPr algn="l" marL="572136" indent="-286068" lvl="1">
              <a:lnSpc>
                <a:spcPts val="3710"/>
              </a:lnSpc>
              <a:buFont typeface="Arial"/>
              <a:buChar char="•"/>
            </a:pPr>
            <a:r>
              <a:rPr lang="en-US" sz="2650">
                <a:solidFill>
                  <a:srgbClr val="000000"/>
                </a:solidFill>
                <a:latin typeface="Codec Pro"/>
                <a:ea typeface="Codec Pro"/>
                <a:cs typeface="Codec Pro"/>
                <a:sym typeface="Codec Pro"/>
              </a:rPr>
              <a:t>Facing 30% decline in instore sales over the past 12 months.</a:t>
            </a:r>
          </a:p>
          <a:p>
            <a:pPr algn="l" marL="572136" indent="-286068" lvl="1">
              <a:lnSpc>
                <a:spcPts val="3710"/>
              </a:lnSpc>
              <a:buFont typeface="Arial"/>
              <a:buChar char="•"/>
            </a:pPr>
            <a:r>
              <a:rPr lang="en-US" sz="2650">
                <a:solidFill>
                  <a:srgbClr val="000000"/>
                </a:solidFill>
                <a:latin typeface="Codec Pro"/>
                <a:ea typeface="Codec Pro"/>
                <a:cs typeface="Codec Pro"/>
                <a:sym typeface="Codec Pro"/>
              </a:rPr>
              <a:t>Fall in high street foot traffic and growing competition from national and online retailers</a:t>
            </a:r>
          </a:p>
          <a:p>
            <a:pPr algn="l" marL="572136" indent="-286068" lvl="1">
              <a:lnSpc>
                <a:spcPts val="3710"/>
              </a:lnSpc>
              <a:buFont typeface="Arial"/>
              <a:buChar char="•"/>
            </a:pPr>
            <a:r>
              <a:rPr lang="en-US" sz="2650">
                <a:solidFill>
                  <a:srgbClr val="000000"/>
                </a:solidFill>
                <a:latin typeface="Codec Pro"/>
                <a:ea typeface="Codec Pro"/>
                <a:cs typeface="Codec Pro"/>
                <a:sym typeface="Codec Pro"/>
              </a:rPr>
              <a:t>Consumers shifting to online shopping</a:t>
            </a:r>
          </a:p>
          <a:p>
            <a:pPr algn="l" marL="572136" indent="-286068" lvl="1">
              <a:lnSpc>
                <a:spcPts val="3710"/>
              </a:lnSpc>
              <a:buFont typeface="Arial"/>
              <a:buChar char="•"/>
            </a:pPr>
            <a:r>
              <a:rPr lang="en-US" sz="2650">
                <a:solidFill>
                  <a:srgbClr val="000000"/>
                </a:solidFill>
                <a:latin typeface="Codec Pro"/>
                <a:ea typeface="Codec Pro"/>
                <a:cs typeface="Codec Pro"/>
                <a:sym typeface="Codec Pro"/>
              </a:rPr>
              <a:t>Rising cost from inflation and supply chain disruption</a:t>
            </a:r>
          </a:p>
          <a:p>
            <a:pPr algn="l" marL="572136" indent="-286068" lvl="1">
              <a:lnSpc>
                <a:spcPts val="3710"/>
              </a:lnSpc>
              <a:buFont typeface="Arial"/>
              <a:buChar char="•"/>
            </a:pPr>
            <a:r>
              <a:rPr lang="en-US" sz="2650">
                <a:solidFill>
                  <a:srgbClr val="000000"/>
                </a:solidFill>
                <a:latin typeface="Codec Pro"/>
                <a:ea typeface="Codec Pro"/>
                <a:cs typeface="Codec Pro"/>
                <a:sym typeface="Codec Pro"/>
              </a:rPr>
              <a:t>Company has a poor digital presence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0">
            <a:off x="8628763" y="9509338"/>
            <a:ext cx="912971" cy="777662"/>
          </a:xfrm>
          <a:custGeom>
            <a:avLst/>
            <a:gdLst/>
            <a:ahLst/>
            <a:cxnLst/>
            <a:rect r="r" b="b" t="t" l="l"/>
            <a:pathLst>
              <a:path h="777662" w="912971">
                <a:moveTo>
                  <a:pt x="0" y="0"/>
                </a:moveTo>
                <a:lnTo>
                  <a:pt x="912972" y="0"/>
                </a:lnTo>
                <a:lnTo>
                  <a:pt x="912972" y="777662"/>
                </a:lnTo>
                <a:lnTo>
                  <a:pt x="0" y="7776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8699" r="0" b="-8699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17123331" y="9661631"/>
            <a:ext cx="152400" cy="2381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2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-1571806" y="9733147"/>
            <a:ext cx="4248507" cy="35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599"/>
              </a:lnSpc>
            </a:pPr>
            <a:r>
              <a:rPr lang="en-US" sz="1999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Glody Mabala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6EAD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01405"/>
            <a:ext cx="3376644" cy="12204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00"/>
              </a:lnSpc>
            </a:pPr>
            <a:r>
              <a:rPr lang="en-US" sz="8300" b="true">
                <a:solidFill>
                  <a:srgbClr val="000000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5W</a:t>
            </a:r>
          </a:p>
        </p:txBody>
      </p:sp>
      <p:sp>
        <p:nvSpPr>
          <p:cNvPr name="AutoShape 3" id="3"/>
          <p:cNvSpPr/>
          <p:nvPr/>
        </p:nvSpPr>
        <p:spPr>
          <a:xfrm rot="0">
            <a:off x="1028700" y="1917863"/>
            <a:ext cx="3267935" cy="3438318"/>
          </a:xfrm>
          <a:prstGeom prst="rect">
            <a:avLst/>
          </a:prstGeom>
          <a:solidFill>
            <a:srgbClr val="365236"/>
          </a:solidFill>
        </p:spPr>
      </p:sp>
      <p:sp>
        <p:nvSpPr>
          <p:cNvPr name="TextBox 4" id="4"/>
          <p:cNvSpPr txBox="true"/>
          <p:nvPr/>
        </p:nvSpPr>
        <p:spPr>
          <a:xfrm rot="0">
            <a:off x="1413160" y="2942259"/>
            <a:ext cx="2499016" cy="19662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74"/>
              </a:lnSpc>
            </a:pPr>
            <a:r>
              <a:rPr lang="en-US" sz="2145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Liam &amp; Priya, staff,  Myself (consultant)</a:t>
            </a:r>
          </a:p>
          <a:p>
            <a:pPr algn="l">
              <a:lnSpc>
                <a:spcPts val="2574"/>
              </a:lnSpc>
            </a:pPr>
          </a:p>
          <a:p>
            <a:pPr algn="l" marL="0" indent="0" lvl="0">
              <a:lnSpc>
                <a:spcPts val="2574"/>
              </a:lnSpc>
              <a:spcBef>
                <a:spcPct val="0"/>
              </a:spcBef>
            </a:pPr>
            <a:r>
              <a:rPr lang="en-US" sz="2145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Customers, competitors, government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413160" y="2099507"/>
            <a:ext cx="2499016" cy="766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469"/>
              </a:lnSpc>
              <a:spcBef>
                <a:spcPct val="0"/>
              </a:spcBef>
            </a:pPr>
            <a:r>
              <a:rPr lang="en-US" sz="4558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Who?</a:t>
            </a:r>
          </a:p>
        </p:txBody>
      </p:sp>
      <p:sp>
        <p:nvSpPr>
          <p:cNvPr name="AutoShape 6" id="6"/>
          <p:cNvSpPr/>
          <p:nvPr/>
        </p:nvSpPr>
        <p:spPr>
          <a:xfrm rot="0">
            <a:off x="4296635" y="1917595"/>
            <a:ext cx="3213397" cy="3438587"/>
          </a:xfrm>
          <a:prstGeom prst="rect">
            <a:avLst/>
          </a:prstGeom>
          <a:solidFill>
            <a:srgbClr val="7C987C"/>
          </a:solidFill>
        </p:spPr>
      </p:sp>
      <p:sp>
        <p:nvSpPr>
          <p:cNvPr name="AutoShape 7" id="7"/>
          <p:cNvSpPr/>
          <p:nvPr/>
        </p:nvSpPr>
        <p:spPr>
          <a:xfrm rot="0">
            <a:off x="10777968" y="1917863"/>
            <a:ext cx="3213397" cy="3438587"/>
          </a:xfrm>
          <a:prstGeom prst="rect">
            <a:avLst/>
          </a:prstGeom>
          <a:solidFill>
            <a:srgbClr val="7C987C"/>
          </a:solidFill>
        </p:spPr>
      </p:sp>
      <p:sp>
        <p:nvSpPr>
          <p:cNvPr name="AutoShape 8" id="8"/>
          <p:cNvSpPr/>
          <p:nvPr/>
        </p:nvSpPr>
        <p:spPr>
          <a:xfrm rot="0">
            <a:off x="13991365" y="1918132"/>
            <a:ext cx="3267935" cy="3438318"/>
          </a:xfrm>
          <a:prstGeom prst="rect">
            <a:avLst/>
          </a:prstGeom>
          <a:solidFill>
            <a:srgbClr val="365236"/>
          </a:solidFill>
        </p:spPr>
      </p:sp>
      <p:sp>
        <p:nvSpPr>
          <p:cNvPr name="AutoShape 9" id="9"/>
          <p:cNvSpPr/>
          <p:nvPr/>
        </p:nvSpPr>
        <p:spPr>
          <a:xfrm rot="0">
            <a:off x="7510032" y="1917863"/>
            <a:ext cx="3267935" cy="3438318"/>
          </a:xfrm>
          <a:prstGeom prst="rect">
            <a:avLst/>
          </a:prstGeom>
          <a:solidFill>
            <a:srgbClr val="365236"/>
          </a:solidFill>
        </p:spPr>
      </p:sp>
      <p:sp>
        <p:nvSpPr>
          <p:cNvPr name="TextBox 10" id="10"/>
          <p:cNvSpPr txBox="true"/>
          <p:nvPr/>
        </p:nvSpPr>
        <p:spPr>
          <a:xfrm rot="0">
            <a:off x="4461596" y="2942259"/>
            <a:ext cx="2499016" cy="6808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74"/>
              </a:lnSpc>
              <a:spcBef>
                <a:spcPct val="0"/>
              </a:spcBef>
            </a:pPr>
            <a:r>
              <a:rPr lang="en-US" sz="2145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30% decline in instore sales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4154093" y="2942259"/>
            <a:ext cx="2499016" cy="19662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74"/>
              </a:lnSpc>
              <a:spcBef>
                <a:spcPct val="0"/>
              </a:spcBef>
            </a:pPr>
            <a:r>
              <a:rPr lang="en-US" sz="2145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A mixture of general high street decline, failure to adapt to consumer spending habits.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672760" y="2942259"/>
            <a:ext cx="2499016" cy="10021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74"/>
              </a:lnSpc>
              <a:spcBef>
                <a:spcPct val="0"/>
              </a:spcBef>
            </a:pPr>
            <a:r>
              <a:rPr lang="en-US" sz="2145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In the physical shop on the high street in Norwich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4154093" y="2099507"/>
            <a:ext cx="2499016" cy="766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469"/>
              </a:lnSpc>
              <a:spcBef>
                <a:spcPct val="0"/>
              </a:spcBef>
            </a:pPr>
            <a:r>
              <a:rPr lang="en-US" sz="4558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Why?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0996808" y="2099507"/>
            <a:ext cx="2499016" cy="766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469"/>
              </a:lnSpc>
              <a:spcBef>
                <a:spcPct val="0"/>
              </a:spcBef>
            </a:pPr>
            <a:r>
              <a:rPr lang="en-US" sz="4558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When?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785157" y="2099507"/>
            <a:ext cx="2499016" cy="766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469"/>
              </a:lnSpc>
              <a:spcBef>
                <a:spcPct val="0"/>
              </a:spcBef>
            </a:pPr>
            <a:r>
              <a:rPr lang="en-US" sz="4558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Where?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4461596" y="2099507"/>
            <a:ext cx="2499016" cy="766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469"/>
              </a:lnSpc>
              <a:spcBef>
                <a:spcPct val="0"/>
              </a:spcBef>
            </a:pPr>
            <a:r>
              <a:rPr lang="en-US" sz="4558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What?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8483454" y="5831122"/>
            <a:ext cx="3376644" cy="12204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00"/>
              </a:lnSpc>
            </a:pPr>
            <a:r>
              <a:rPr lang="en-US" sz="8300" b="true">
                <a:solidFill>
                  <a:srgbClr val="000000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2H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411941" y="5971764"/>
            <a:ext cx="2491096" cy="766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469"/>
              </a:lnSpc>
              <a:spcBef>
                <a:spcPct val="0"/>
              </a:spcBef>
            </a:pPr>
            <a:r>
              <a:rPr lang="en-US" sz="4558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Who?</a:t>
            </a:r>
          </a:p>
        </p:txBody>
      </p:sp>
      <p:sp>
        <p:nvSpPr>
          <p:cNvPr name="AutoShape 19" id="19"/>
          <p:cNvSpPr/>
          <p:nvPr/>
        </p:nvSpPr>
        <p:spPr>
          <a:xfrm rot="0">
            <a:off x="4259096" y="5793293"/>
            <a:ext cx="3700103" cy="3465007"/>
          </a:xfrm>
          <a:prstGeom prst="rect">
            <a:avLst/>
          </a:prstGeom>
          <a:solidFill>
            <a:srgbClr val="365236"/>
          </a:solidFill>
        </p:spPr>
      </p:sp>
      <p:sp>
        <p:nvSpPr>
          <p:cNvPr name="AutoShape 20" id="20"/>
          <p:cNvSpPr/>
          <p:nvPr/>
        </p:nvSpPr>
        <p:spPr>
          <a:xfrm rot="0">
            <a:off x="1028700" y="5793022"/>
            <a:ext cx="3230396" cy="3465278"/>
          </a:xfrm>
          <a:prstGeom prst="rect">
            <a:avLst/>
          </a:prstGeom>
          <a:solidFill>
            <a:srgbClr val="7C987C"/>
          </a:solidFill>
        </p:spPr>
      </p:sp>
      <p:sp>
        <p:nvSpPr>
          <p:cNvPr name="TextBox 21" id="21"/>
          <p:cNvSpPr txBox="true"/>
          <p:nvPr/>
        </p:nvSpPr>
        <p:spPr>
          <a:xfrm rot="0">
            <a:off x="1411941" y="5971764"/>
            <a:ext cx="2491096" cy="766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469"/>
              </a:lnSpc>
              <a:spcBef>
                <a:spcPct val="0"/>
              </a:spcBef>
            </a:pPr>
            <a:r>
              <a:rPr lang="en-US" sz="4558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How?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4590865" y="5971764"/>
            <a:ext cx="3368334" cy="766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469"/>
              </a:lnSpc>
              <a:spcBef>
                <a:spcPct val="0"/>
              </a:spcBef>
            </a:pPr>
            <a:r>
              <a:rPr lang="en-US" sz="4558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How much?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0996808" y="2942259"/>
            <a:ext cx="2499016" cy="13235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74"/>
              </a:lnSpc>
              <a:spcBef>
                <a:spcPct val="0"/>
              </a:spcBef>
            </a:pPr>
            <a:r>
              <a:rPr lang="en-US" sz="2145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The problem has been observed over the last 12 months.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413160" y="6839861"/>
            <a:ext cx="2499016" cy="6858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74"/>
              </a:lnSpc>
              <a:spcBef>
                <a:spcPct val="0"/>
              </a:spcBef>
            </a:pPr>
            <a:r>
              <a:rPr lang="en-US" sz="2145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the company has lost 30% in revenue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4602190" y="6830336"/>
            <a:ext cx="2499016" cy="1657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74"/>
              </a:lnSpc>
              <a:spcBef>
                <a:spcPct val="0"/>
              </a:spcBef>
            </a:pPr>
            <a:r>
              <a:rPr lang="en-US" sz="2145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Updating their website developing a consistent social media marketing campaign </a:t>
            </a:r>
          </a:p>
        </p:txBody>
      </p:sp>
      <p:sp>
        <p:nvSpPr>
          <p:cNvPr name="Freeform 26" id="26"/>
          <p:cNvSpPr/>
          <p:nvPr/>
        </p:nvSpPr>
        <p:spPr>
          <a:xfrm flipH="false" flipV="false" rot="0">
            <a:off x="8628763" y="9509338"/>
            <a:ext cx="912971" cy="777662"/>
          </a:xfrm>
          <a:custGeom>
            <a:avLst/>
            <a:gdLst/>
            <a:ahLst/>
            <a:cxnLst/>
            <a:rect r="r" b="b" t="t" l="l"/>
            <a:pathLst>
              <a:path h="777662" w="912971">
                <a:moveTo>
                  <a:pt x="0" y="0"/>
                </a:moveTo>
                <a:lnTo>
                  <a:pt x="912972" y="0"/>
                </a:lnTo>
                <a:lnTo>
                  <a:pt x="912972" y="777662"/>
                </a:lnTo>
                <a:lnTo>
                  <a:pt x="0" y="7776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8699" r="0" b="-8699"/>
            </a:stretch>
          </a:blipFill>
        </p:spPr>
      </p:sp>
      <p:sp>
        <p:nvSpPr>
          <p:cNvPr name="TextBox 27" id="27"/>
          <p:cNvSpPr txBox="true"/>
          <p:nvPr/>
        </p:nvSpPr>
        <p:spPr>
          <a:xfrm rot="0">
            <a:off x="16975406" y="9552172"/>
            <a:ext cx="152400" cy="2381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3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-1571806" y="9733147"/>
            <a:ext cx="4248507" cy="35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599"/>
              </a:lnSpc>
            </a:pPr>
            <a:r>
              <a:rPr lang="en-US" sz="1999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Glody Mabala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C987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Table 2" id="2"/>
          <p:cNvGraphicFramePr>
            <a:graphicFrameLocks noGrp="true"/>
          </p:cNvGraphicFramePr>
          <p:nvPr/>
        </p:nvGraphicFramePr>
        <p:xfrm>
          <a:off x="764295" y="1028700"/>
          <a:ext cx="16759410" cy="7794165"/>
        </p:xfrm>
        <a:graphic>
          <a:graphicData uri="http://schemas.openxmlformats.org/drawingml/2006/table">
            <a:tbl>
              <a:tblPr/>
              <a:tblGrid>
                <a:gridCol w="2541866"/>
                <a:gridCol w="2541866"/>
                <a:gridCol w="2541866"/>
                <a:gridCol w="2956318"/>
                <a:gridCol w="2956318"/>
                <a:gridCol w="3221175"/>
              </a:tblGrid>
              <a:tr h="1924055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5599"/>
                        </a:lnSpc>
                        <a:defRPr/>
                      </a:pPr>
                      <a:r>
                        <a:rPr lang="en-US" sz="3999">
                          <a:solidFill>
                            <a:srgbClr val="FFFFFF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P</a:t>
                      </a:r>
                      <a:endParaRPr lang="en-US" sz="1100"/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3000" b="true">
                          <a:solidFill>
                            <a:srgbClr val="FFFFFF"/>
                          </a:solidFill>
                          <a:latin typeface="Codec Pro Bold"/>
                          <a:ea typeface="Codec Pro Bold"/>
                          <a:cs typeface="Codec Pro Bold"/>
                          <a:sym typeface="Codec Pro Bold"/>
                        </a:rPr>
                        <a:t>(Political)</a:t>
                      </a:r>
                    </a:p>
                  </a:txBody>
                  <a:tcPr marL="190500" marR="190500" marT="190500" marB="190500" anchor="ctr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65236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5599"/>
                        </a:lnSpc>
                        <a:defRPr/>
                      </a:pPr>
                      <a:r>
                        <a:rPr lang="en-US" sz="3999">
                          <a:solidFill>
                            <a:srgbClr val="FFFFFF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E</a:t>
                      </a:r>
                      <a:endParaRPr lang="en-US" sz="1100"/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3000">
                          <a:solidFill>
                            <a:srgbClr val="FFFFFF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(Economic)</a:t>
                      </a:r>
                    </a:p>
                  </a:txBody>
                  <a:tcPr marL="190500" marR="190500" marT="190500" marB="190500" anchor="ctr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65236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5599"/>
                        </a:lnSpc>
                        <a:defRPr/>
                      </a:pPr>
                      <a:r>
                        <a:rPr lang="en-US" sz="3999">
                          <a:solidFill>
                            <a:srgbClr val="FFFFFF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S</a:t>
                      </a:r>
                      <a:endParaRPr lang="en-US" sz="1100"/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3000">
                          <a:solidFill>
                            <a:srgbClr val="FFFFFF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(Social)</a:t>
                      </a:r>
                    </a:p>
                  </a:txBody>
                  <a:tcPr marL="190500" marR="190500" marT="190500" marB="190500" anchor="ctr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65236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5599"/>
                        </a:lnSpc>
                        <a:defRPr/>
                      </a:pPr>
                      <a:r>
                        <a:rPr lang="en-US" sz="3999">
                          <a:solidFill>
                            <a:srgbClr val="FFFFFF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T</a:t>
                      </a:r>
                      <a:endParaRPr lang="en-US" sz="1100"/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3000">
                          <a:solidFill>
                            <a:srgbClr val="FFFFFF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(Technology)</a:t>
                      </a:r>
                    </a:p>
                  </a:txBody>
                  <a:tcPr marL="190500" marR="190500" marT="190500" marB="190500" anchor="ctr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65236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5599"/>
                        </a:lnSpc>
                        <a:defRPr/>
                      </a:pPr>
                      <a:r>
                        <a:rPr lang="en-US" sz="3999">
                          <a:solidFill>
                            <a:srgbClr val="FFFFFF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E</a:t>
                      </a:r>
                      <a:endParaRPr lang="en-US" sz="1100"/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3000">
                          <a:solidFill>
                            <a:srgbClr val="FFFFFF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(Environment)</a:t>
                      </a:r>
                    </a:p>
                  </a:txBody>
                  <a:tcPr marL="190500" marR="190500" marT="190500" marB="190500" anchor="ctr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65236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5599"/>
                        </a:lnSpc>
                        <a:defRPr/>
                      </a:pPr>
                      <a:r>
                        <a:rPr lang="en-US" sz="3999">
                          <a:solidFill>
                            <a:srgbClr val="FFFFFF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L</a:t>
                      </a:r>
                      <a:endParaRPr lang="en-US" sz="1100"/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3000">
                          <a:solidFill>
                            <a:srgbClr val="FFFFFF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(Legal)</a:t>
                      </a:r>
                    </a:p>
                  </a:txBody>
                  <a:tcPr marL="190500" marR="190500" marT="190500" marB="190500" anchor="ctr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65236"/>
                    </a:solidFill>
                  </a:tcPr>
                </a:tc>
              </a:tr>
              <a:tr h="5870110">
                <a:tc>
                  <a:txBody>
                    <a:bodyPr anchor="t" rtlCol="false"/>
                    <a:lstStyle/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Uncertainty around Brexit causing  supply chain disruptions.</a:t>
                      </a:r>
                      <a:endParaRPr lang="en-US" sz="1100"/>
                    </a:p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</a:pPr>
                    </a:p>
                  </a:txBody>
                  <a:tcPr marL="190500" marR="190500" marT="190500" marB="190500" anchor="t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Rising import/export tariffs</a:t>
                      </a:r>
                      <a:endParaRPr lang="en-US" sz="1100"/>
                    </a:p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Rising cost of eco-friendly packaging material.</a:t>
                      </a:r>
                    </a:p>
                  </a:txBody>
                  <a:tcPr marL="190500" marR="190500" marT="190500" marB="190500" anchor="t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Consumer shift towards online shopping</a:t>
                      </a:r>
                      <a:endParaRPr lang="en-US" sz="1100"/>
                    </a:p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More socially conscious consumer</a:t>
                      </a:r>
                    </a:p>
                  </a:txBody>
                  <a:tcPr marL="190500" marR="190500" marT="190500" marB="190500" anchor="t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The company has an outdated website which is causing a poor user experience and low conversion rate</a:t>
                      </a:r>
                      <a:endParaRPr lang="en-US" sz="1100"/>
                    </a:p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Inconsistent social media and digital marketing </a:t>
                      </a:r>
                    </a:p>
                  </a:txBody>
                  <a:tcPr marL="190500" marR="190500" marT="190500" marB="190500" anchor="t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Local sourcing</a:t>
                      </a:r>
                      <a:endParaRPr lang="en-US" sz="1100"/>
                    </a:p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sustainable supply chains</a:t>
                      </a:r>
                    </a:p>
                  </a:txBody>
                  <a:tcPr marL="190500" marR="190500" marT="190500" marB="190500" anchor="t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Rising minimum wage</a:t>
                      </a:r>
                      <a:endParaRPr lang="en-US" sz="1100"/>
                    </a:p>
                    <a:p>
                      <a:pPr algn="l" marL="431802" indent="-215901" lvl="1">
                        <a:lnSpc>
                          <a:spcPts val="2800"/>
                        </a:lnSpc>
                        <a:buFont typeface="Arial"/>
                        <a:buChar char="•"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Codec Pro"/>
                          <a:ea typeface="Codec Pro"/>
                          <a:cs typeface="Codec Pro"/>
                          <a:sym typeface="Codec Pro"/>
                        </a:rPr>
                        <a:t>Workers rights</a:t>
                      </a:r>
                    </a:p>
                  </a:txBody>
                  <a:tcPr marL="190500" marR="190500" marT="190500" marB="190500" anchor="t">
                    <a:lnL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28575">
                      <a:solidFill>
                        <a:srgbClr val="7C987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name="TextBox 3" id="3"/>
          <p:cNvSpPr txBox="true"/>
          <p:nvPr/>
        </p:nvSpPr>
        <p:spPr>
          <a:xfrm rot="0">
            <a:off x="17259300" y="9661631"/>
            <a:ext cx="152400" cy="2381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4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8628763" y="9509338"/>
            <a:ext cx="912971" cy="777662"/>
          </a:xfrm>
          <a:custGeom>
            <a:avLst/>
            <a:gdLst/>
            <a:ahLst/>
            <a:cxnLst/>
            <a:rect r="r" b="b" t="t" l="l"/>
            <a:pathLst>
              <a:path h="777662" w="912971">
                <a:moveTo>
                  <a:pt x="0" y="0"/>
                </a:moveTo>
                <a:lnTo>
                  <a:pt x="912972" y="0"/>
                </a:lnTo>
                <a:lnTo>
                  <a:pt x="912972" y="777662"/>
                </a:lnTo>
                <a:lnTo>
                  <a:pt x="0" y="7776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8699" r="0" b="-8699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-1571806" y="9733147"/>
            <a:ext cx="4248507" cy="35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599"/>
              </a:lnSpc>
            </a:pPr>
            <a:r>
              <a:rPr lang="en-US" sz="1999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Glody Mabala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6523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93881" y="473392"/>
            <a:ext cx="15958733" cy="9321166"/>
            <a:chOff x="0" y="0"/>
            <a:chExt cx="21278311" cy="12428222"/>
          </a:xfrm>
        </p:grpSpPr>
        <p:sp>
          <p:nvSpPr>
            <p:cNvPr name="AutoShape 3" id="3"/>
            <p:cNvSpPr/>
            <p:nvPr/>
          </p:nvSpPr>
          <p:spPr>
            <a:xfrm flipV="true">
              <a:off x="1066293" y="6398341"/>
              <a:ext cx="17330439" cy="47369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grpSp>
          <p:nvGrpSpPr>
            <p:cNvPr name="Group 4" id="4"/>
            <p:cNvGrpSpPr/>
            <p:nvPr/>
          </p:nvGrpSpPr>
          <p:grpSpPr>
            <a:xfrm rot="-8227508">
              <a:off x="16837468" y="3842658"/>
              <a:ext cx="3118529" cy="5111366"/>
              <a:chOff x="0" y="0"/>
              <a:chExt cx="452379" cy="741464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452379" cy="741464"/>
              </a:xfrm>
              <a:custGeom>
                <a:avLst/>
                <a:gdLst/>
                <a:ahLst/>
                <a:cxnLst/>
                <a:rect r="r" b="b" t="t" l="l"/>
                <a:pathLst>
                  <a:path h="741464" w="452379">
                    <a:moveTo>
                      <a:pt x="452379" y="741464"/>
                    </a:moveTo>
                    <a:lnTo>
                      <a:pt x="0" y="741464"/>
                    </a:lnTo>
                    <a:lnTo>
                      <a:pt x="0" y="0"/>
                    </a:lnTo>
                    <a:lnTo>
                      <a:pt x="452379" y="741464"/>
                    </a:lnTo>
                    <a:close/>
                  </a:path>
                </a:pathLst>
              </a:custGeom>
              <a:solidFill>
                <a:srgbClr val="D6EAD6"/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332632"/>
                <a:ext cx="226190" cy="407254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r">
                  <a:lnSpc>
                    <a:spcPts val="2574"/>
                  </a:lnSpc>
                </a:pPr>
                <a:r>
                  <a:rPr lang="en-US" sz="2145">
                    <a:solidFill>
                      <a:srgbClr val="000000"/>
                    </a:solidFill>
                    <a:latin typeface="Codec Pro"/>
                    <a:ea typeface="Codec Pro"/>
                    <a:cs typeface="Codec Pro"/>
                    <a:sym typeface="Codec Pro"/>
                  </a:rPr>
                  <a:t>30% Decline in instore sales</a:t>
                </a:r>
              </a:p>
            </p:txBody>
          </p:sp>
        </p:grpSp>
        <p:sp>
          <p:nvSpPr>
            <p:cNvPr name="AutoShape 7" id="7"/>
            <p:cNvSpPr/>
            <p:nvPr/>
          </p:nvSpPr>
          <p:spPr>
            <a:xfrm>
              <a:off x="3266635" y="449884"/>
              <a:ext cx="2491715" cy="5985121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8" id="8"/>
            <p:cNvSpPr/>
            <p:nvPr/>
          </p:nvSpPr>
          <p:spPr>
            <a:xfrm flipH="true">
              <a:off x="15266407" y="6486048"/>
              <a:ext cx="2469931" cy="5477757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9" id="9"/>
            <p:cNvSpPr/>
            <p:nvPr/>
          </p:nvSpPr>
          <p:spPr>
            <a:xfrm flipH="true">
              <a:off x="9289715" y="6458018"/>
              <a:ext cx="2384276" cy="5505786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10" id="10"/>
            <p:cNvSpPr/>
            <p:nvPr/>
          </p:nvSpPr>
          <p:spPr>
            <a:xfrm flipV="true">
              <a:off x="3266635" y="6502541"/>
              <a:ext cx="2491715" cy="5461264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11" id="11"/>
            <p:cNvSpPr/>
            <p:nvPr/>
          </p:nvSpPr>
          <p:spPr>
            <a:xfrm>
              <a:off x="15266017" y="428474"/>
              <a:ext cx="2491715" cy="5985121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12" id="12"/>
            <p:cNvSpPr/>
            <p:nvPr/>
          </p:nvSpPr>
          <p:spPr>
            <a:xfrm>
              <a:off x="9289715" y="449884"/>
              <a:ext cx="2363420" cy="5953557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TextBox 13" id="13"/>
            <p:cNvSpPr txBox="true"/>
            <p:nvPr/>
          </p:nvSpPr>
          <p:spPr>
            <a:xfrm rot="0">
              <a:off x="0" y="1620406"/>
              <a:ext cx="2984795" cy="8950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Outdated Website</a:t>
              </a:r>
            </a:p>
          </p:txBody>
        </p:sp>
        <p:sp>
          <p:nvSpPr>
            <p:cNvPr name="TextBox 14" id="14"/>
            <p:cNvSpPr txBox="true"/>
            <p:nvPr/>
          </p:nvSpPr>
          <p:spPr>
            <a:xfrm rot="0">
              <a:off x="5758350" y="1620406"/>
              <a:ext cx="2984795" cy="46657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Deliver options</a:t>
              </a:r>
            </a:p>
          </p:txBody>
        </p:sp>
        <p:sp>
          <p:nvSpPr>
            <p:cNvPr name="TextBox 15" id="15"/>
            <p:cNvSpPr txBox="true"/>
            <p:nvPr/>
          </p:nvSpPr>
          <p:spPr>
            <a:xfrm rot="0">
              <a:off x="585215" y="3138371"/>
              <a:ext cx="2984795" cy="8950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Online sales  portal</a:t>
              </a:r>
            </a:p>
          </p:txBody>
        </p:sp>
        <p:sp>
          <p:nvSpPr>
            <p:cNvPr name="TextBox 16" id="16"/>
            <p:cNvSpPr txBox="true"/>
            <p:nvPr/>
          </p:nvSpPr>
          <p:spPr>
            <a:xfrm rot="0">
              <a:off x="5786312" y="8898469"/>
              <a:ext cx="2984795" cy="8950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reliance on word of mouth</a:t>
              </a:r>
            </a:p>
          </p:txBody>
        </p:sp>
        <p:sp>
          <p:nvSpPr>
            <p:cNvPr name="TextBox 17" id="17"/>
            <p:cNvSpPr txBox="true"/>
            <p:nvPr/>
          </p:nvSpPr>
          <p:spPr>
            <a:xfrm rot="0">
              <a:off x="557260" y="7345750"/>
              <a:ext cx="2984795" cy="46657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New competitors</a:t>
              </a:r>
            </a:p>
          </p:txBody>
        </p:sp>
        <p:sp>
          <p:nvSpPr>
            <p:cNvPr name="TextBox 18" id="18"/>
            <p:cNvSpPr txBox="true"/>
            <p:nvPr/>
          </p:nvSpPr>
          <p:spPr>
            <a:xfrm rot="0">
              <a:off x="12634754" y="3023664"/>
              <a:ext cx="3379547" cy="132352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Changes in consumer spending habits</a:t>
              </a:r>
            </a:p>
          </p:txBody>
        </p:sp>
        <p:sp>
          <p:nvSpPr>
            <p:cNvPr name="TextBox 19" id="19"/>
            <p:cNvSpPr txBox="true"/>
            <p:nvPr/>
          </p:nvSpPr>
          <p:spPr>
            <a:xfrm rot="0">
              <a:off x="6467843" y="3138371"/>
              <a:ext cx="2984795" cy="132352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inconsistent social media marketing</a:t>
              </a:r>
            </a:p>
          </p:txBody>
        </p:sp>
        <p:sp>
          <p:nvSpPr>
            <p:cNvPr name="TextBox 20" id="20"/>
            <p:cNvSpPr txBox="true"/>
            <p:nvPr/>
          </p:nvSpPr>
          <p:spPr>
            <a:xfrm rot="0">
              <a:off x="13166868" y="4628295"/>
              <a:ext cx="3695349" cy="8950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limited amount of staff/knowledge</a:t>
              </a:r>
            </a:p>
          </p:txBody>
        </p:sp>
        <p:sp>
          <p:nvSpPr>
            <p:cNvPr name="TextBox 21" id="21"/>
            <p:cNvSpPr txBox="true"/>
            <p:nvPr/>
          </p:nvSpPr>
          <p:spPr>
            <a:xfrm rot="0">
              <a:off x="7489163" y="4719219"/>
              <a:ext cx="2984795" cy="8950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No subscription service</a:t>
              </a:r>
            </a:p>
          </p:txBody>
        </p:sp>
        <p:sp>
          <p:nvSpPr>
            <p:cNvPr name="TextBox 22" id="22"/>
            <p:cNvSpPr txBox="true"/>
            <p:nvPr/>
          </p:nvSpPr>
          <p:spPr>
            <a:xfrm rot="0">
              <a:off x="0" y="8776373"/>
              <a:ext cx="2984795" cy="132352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Competitors have a national reach</a:t>
              </a:r>
            </a:p>
          </p:txBody>
        </p:sp>
        <p:sp>
          <p:nvSpPr>
            <p:cNvPr name="TextBox 23" id="23"/>
            <p:cNvSpPr txBox="true"/>
            <p:nvPr/>
          </p:nvSpPr>
          <p:spPr>
            <a:xfrm rot="0">
              <a:off x="12832130" y="7207710"/>
              <a:ext cx="2984795" cy="8950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Rising import cost</a:t>
              </a:r>
            </a:p>
          </p:txBody>
        </p:sp>
        <p:sp>
          <p:nvSpPr>
            <p:cNvPr name="TextBox 24" id="24"/>
            <p:cNvSpPr txBox="true"/>
            <p:nvPr/>
          </p:nvSpPr>
          <p:spPr>
            <a:xfrm rot="0">
              <a:off x="11791332" y="1503399"/>
              <a:ext cx="2984795" cy="8950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Declining high street foot traffic</a:t>
              </a:r>
            </a:p>
          </p:txBody>
        </p:sp>
        <p:sp>
          <p:nvSpPr>
            <p:cNvPr name="TextBox 25" id="25"/>
            <p:cNvSpPr txBox="true"/>
            <p:nvPr/>
          </p:nvSpPr>
          <p:spPr>
            <a:xfrm rot="0">
              <a:off x="0" y="10561154"/>
              <a:ext cx="2984795" cy="132352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Competitors have a better offering</a:t>
              </a:r>
            </a:p>
          </p:txBody>
        </p:sp>
        <p:sp>
          <p:nvSpPr>
            <p:cNvPr name="TextBox 26" id="26"/>
            <p:cNvSpPr txBox="true"/>
            <p:nvPr/>
          </p:nvSpPr>
          <p:spPr>
            <a:xfrm rot="0">
              <a:off x="12197257" y="8827170"/>
              <a:ext cx="2984795" cy="132352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rising cost of eco-friendly material</a:t>
              </a:r>
            </a:p>
          </p:txBody>
        </p:sp>
        <p:sp>
          <p:nvSpPr>
            <p:cNvPr name="TextBox 27" id="27"/>
            <p:cNvSpPr txBox="true"/>
            <p:nvPr/>
          </p:nvSpPr>
          <p:spPr>
            <a:xfrm rot="0">
              <a:off x="11674471" y="10749991"/>
              <a:ext cx="2984795" cy="8950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Supply chain disruption</a:t>
              </a:r>
            </a:p>
          </p:txBody>
        </p:sp>
        <p:sp>
          <p:nvSpPr>
            <p:cNvPr name="AutoShape 28" id="28"/>
            <p:cNvSpPr/>
            <p:nvPr/>
          </p:nvSpPr>
          <p:spPr>
            <a:xfrm flipV="true">
              <a:off x="9565655" y="7460047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29" id="29"/>
            <p:cNvSpPr/>
            <p:nvPr/>
          </p:nvSpPr>
          <p:spPr>
            <a:xfrm flipV="true">
              <a:off x="13913975" y="11216565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30" id="30"/>
            <p:cNvSpPr/>
            <p:nvPr/>
          </p:nvSpPr>
          <p:spPr>
            <a:xfrm flipV="true">
              <a:off x="14776127" y="9198282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31" id="31"/>
            <p:cNvSpPr/>
            <p:nvPr/>
          </p:nvSpPr>
          <p:spPr>
            <a:xfrm flipV="true">
              <a:off x="15641683" y="7409250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32" id="32"/>
            <p:cNvSpPr/>
            <p:nvPr/>
          </p:nvSpPr>
          <p:spPr>
            <a:xfrm flipV="true">
              <a:off x="8743444" y="9365043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33" id="33"/>
            <p:cNvSpPr/>
            <p:nvPr/>
          </p:nvSpPr>
          <p:spPr>
            <a:xfrm flipV="true">
              <a:off x="8116304" y="1969973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34" id="34"/>
            <p:cNvSpPr/>
            <p:nvPr/>
          </p:nvSpPr>
          <p:spPr>
            <a:xfrm flipV="true">
              <a:off x="8700398" y="3490238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35" id="35"/>
            <p:cNvSpPr/>
            <p:nvPr/>
          </p:nvSpPr>
          <p:spPr>
            <a:xfrm flipV="true">
              <a:off x="9412776" y="5214517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36" id="36"/>
            <p:cNvSpPr/>
            <p:nvPr/>
          </p:nvSpPr>
          <p:spPr>
            <a:xfrm>
              <a:off x="14775828" y="1944575"/>
              <a:ext cx="1329430" cy="25398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37" id="37"/>
            <p:cNvSpPr/>
            <p:nvPr/>
          </p:nvSpPr>
          <p:spPr>
            <a:xfrm>
              <a:off x="15266407" y="3528335"/>
              <a:ext cx="1329430" cy="25398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38" id="38"/>
            <p:cNvSpPr/>
            <p:nvPr/>
          </p:nvSpPr>
          <p:spPr>
            <a:xfrm>
              <a:off x="15931122" y="5163723"/>
              <a:ext cx="1329430" cy="25398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TextBox 39" id="39"/>
            <p:cNvSpPr txBox="true"/>
            <p:nvPr/>
          </p:nvSpPr>
          <p:spPr>
            <a:xfrm rot="0">
              <a:off x="14149286" y="11735222"/>
              <a:ext cx="2984795" cy="46657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Materials</a:t>
              </a:r>
            </a:p>
          </p:txBody>
        </p:sp>
        <p:sp>
          <p:nvSpPr>
            <p:cNvPr name="TextBox 40" id="40"/>
            <p:cNvSpPr txBox="true"/>
            <p:nvPr/>
          </p:nvSpPr>
          <p:spPr>
            <a:xfrm rot="0">
              <a:off x="7797317" y="11949459"/>
              <a:ext cx="2984795" cy="46657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Marketing</a:t>
              </a:r>
            </a:p>
          </p:txBody>
        </p:sp>
        <p:sp>
          <p:nvSpPr>
            <p:cNvPr name="TextBox 41" id="41"/>
            <p:cNvSpPr txBox="true"/>
            <p:nvPr/>
          </p:nvSpPr>
          <p:spPr>
            <a:xfrm rot="0">
              <a:off x="1447023" y="11961648"/>
              <a:ext cx="2984795" cy="46657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Competition</a:t>
              </a:r>
            </a:p>
          </p:txBody>
        </p:sp>
        <p:sp>
          <p:nvSpPr>
            <p:cNvPr name="TextBox 42" id="42"/>
            <p:cNvSpPr txBox="true"/>
            <p:nvPr/>
          </p:nvSpPr>
          <p:spPr>
            <a:xfrm rot="0">
              <a:off x="13611042" y="-38100"/>
              <a:ext cx="2984795" cy="46657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People</a:t>
              </a:r>
            </a:p>
          </p:txBody>
        </p:sp>
        <p:sp>
          <p:nvSpPr>
            <p:cNvPr name="TextBox 43" id="43"/>
            <p:cNvSpPr txBox="true"/>
            <p:nvPr/>
          </p:nvSpPr>
          <p:spPr>
            <a:xfrm rot="0">
              <a:off x="8459903" y="-38100"/>
              <a:ext cx="2984795" cy="46657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Process</a:t>
              </a:r>
            </a:p>
          </p:txBody>
        </p:sp>
        <p:sp>
          <p:nvSpPr>
            <p:cNvPr name="TextBox 44" id="44"/>
            <p:cNvSpPr txBox="true"/>
            <p:nvPr/>
          </p:nvSpPr>
          <p:spPr>
            <a:xfrm rot="0">
              <a:off x="1674422" y="-38100"/>
              <a:ext cx="2984795" cy="466574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Technology</a:t>
              </a:r>
            </a:p>
          </p:txBody>
        </p:sp>
        <p:sp>
          <p:nvSpPr>
            <p:cNvPr name="AutoShape 45" id="45"/>
            <p:cNvSpPr/>
            <p:nvPr/>
          </p:nvSpPr>
          <p:spPr>
            <a:xfrm flipV="true">
              <a:off x="2704753" y="3489905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46" id="46"/>
            <p:cNvSpPr/>
            <p:nvPr/>
          </p:nvSpPr>
          <p:spPr>
            <a:xfrm flipV="true">
              <a:off x="2119538" y="1957273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47" id="47"/>
            <p:cNvSpPr/>
            <p:nvPr/>
          </p:nvSpPr>
          <p:spPr>
            <a:xfrm flipV="true">
              <a:off x="2704380" y="9457184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48" id="48"/>
            <p:cNvSpPr/>
            <p:nvPr/>
          </p:nvSpPr>
          <p:spPr>
            <a:xfrm flipV="true">
              <a:off x="3570010" y="7572687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49" id="49"/>
            <p:cNvSpPr/>
            <p:nvPr/>
          </p:nvSpPr>
          <p:spPr>
            <a:xfrm flipV="true">
              <a:off x="3048265" y="11041221"/>
              <a:ext cx="732280" cy="16282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AutoShape 50" id="50"/>
            <p:cNvSpPr/>
            <p:nvPr/>
          </p:nvSpPr>
          <p:spPr>
            <a:xfrm flipV="true">
              <a:off x="7960613" y="11165768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TextBox 51" id="51"/>
            <p:cNvSpPr txBox="true"/>
            <p:nvPr/>
          </p:nvSpPr>
          <p:spPr>
            <a:xfrm rot="0">
              <a:off x="6580860" y="6800897"/>
              <a:ext cx="2984795" cy="8950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Weak social media presence </a:t>
              </a:r>
            </a:p>
          </p:txBody>
        </p:sp>
        <p:sp>
          <p:nvSpPr>
            <p:cNvPr name="AutoShape 52" id="52"/>
            <p:cNvSpPr/>
            <p:nvPr/>
          </p:nvSpPr>
          <p:spPr>
            <a:xfrm flipV="true">
              <a:off x="3267008" y="5173093"/>
              <a:ext cx="1730514" cy="25400"/>
            </a:xfrm>
            <a:prstGeom prst="line">
              <a:avLst/>
            </a:prstGeom>
            <a:ln cap="flat" w="50800">
              <a:solidFill>
                <a:srgbClr val="000000"/>
              </a:solidFill>
              <a:prstDash val="solid"/>
              <a:headEnd type="none" len="sm" w="sm"/>
              <a:tailEnd type="none" len="sm" w="sm"/>
            </a:ln>
          </p:spPr>
        </p:sp>
        <p:sp>
          <p:nvSpPr>
            <p:cNvPr name="TextBox 53" id="53"/>
            <p:cNvSpPr txBox="true"/>
            <p:nvPr/>
          </p:nvSpPr>
          <p:spPr>
            <a:xfrm rot="0">
              <a:off x="1066293" y="4628295"/>
              <a:ext cx="2984795" cy="8950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Reliance on word of mouth</a:t>
              </a:r>
            </a:p>
          </p:txBody>
        </p:sp>
        <p:sp>
          <p:nvSpPr>
            <p:cNvPr name="TextBox 54" id="54"/>
            <p:cNvSpPr txBox="true"/>
            <p:nvPr/>
          </p:nvSpPr>
          <p:spPr>
            <a:xfrm rot="0">
              <a:off x="6035459" y="10699194"/>
              <a:ext cx="2984795" cy="8950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0" indent="0" lvl="0">
                <a:lnSpc>
                  <a:spcPts val="2574"/>
                </a:lnSpc>
                <a:spcBef>
                  <a:spcPct val="0"/>
                </a:spcBef>
              </a:pPr>
              <a:r>
                <a:rPr lang="en-US" sz="2145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outdated website</a:t>
              </a:r>
            </a:p>
          </p:txBody>
        </p:sp>
      </p:grpSp>
      <p:sp>
        <p:nvSpPr>
          <p:cNvPr name="Freeform 55" id="55"/>
          <p:cNvSpPr/>
          <p:nvPr/>
        </p:nvSpPr>
        <p:spPr>
          <a:xfrm flipH="false" flipV="false" rot="0">
            <a:off x="8628763" y="9509338"/>
            <a:ext cx="912971" cy="777662"/>
          </a:xfrm>
          <a:custGeom>
            <a:avLst/>
            <a:gdLst/>
            <a:ahLst/>
            <a:cxnLst/>
            <a:rect r="r" b="b" t="t" l="l"/>
            <a:pathLst>
              <a:path h="777662" w="912971">
                <a:moveTo>
                  <a:pt x="0" y="0"/>
                </a:moveTo>
                <a:lnTo>
                  <a:pt x="912972" y="0"/>
                </a:lnTo>
                <a:lnTo>
                  <a:pt x="912972" y="777662"/>
                </a:lnTo>
                <a:lnTo>
                  <a:pt x="0" y="7776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8699" r="0" b="-8699"/>
            </a:stretch>
          </a:blipFill>
        </p:spPr>
      </p:sp>
      <p:sp>
        <p:nvSpPr>
          <p:cNvPr name="TextBox 56" id="56"/>
          <p:cNvSpPr txBox="true"/>
          <p:nvPr/>
        </p:nvSpPr>
        <p:spPr>
          <a:xfrm rot="0">
            <a:off x="17115353" y="9577071"/>
            <a:ext cx="152400" cy="2381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5</a:t>
            </a:r>
          </a:p>
        </p:txBody>
      </p:sp>
      <p:sp>
        <p:nvSpPr>
          <p:cNvPr name="TextBox 57" id="57"/>
          <p:cNvSpPr txBox="true"/>
          <p:nvPr/>
        </p:nvSpPr>
        <p:spPr>
          <a:xfrm rot="0">
            <a:off x="-1571806" y="9733147"/>
            <a:ext cx="4248507" cy="35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599"/>
              </a:lnSpc>
            </a:pPr>
            <a:r>
              <a:rPr lang="en-US" sz="1999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Glody Mabala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6523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959449" y="1058215"/>
            <a:ext cx="12369102" cy="1524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800"/>
              </a:lnSpc>
            </a:pPr>
            <a:r>
              <a:rPr lang="en-US" b="true" sz="9000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Conclusion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1028700" y="2920264"/>
            <a:ext cx="7827579" cy="2770787"/>
            <a:chOff x="0" y="0"/>
            <a:chExt cx="1593445" cy="564043"/>
          </a:xfrm>
        </p:grpSpPr>
        <p:sp>
          <p:nvSpPr>
            <p:cNvPr name="Freeform 4" id="4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false" flipV="false" rot="0">
              <a:off x="0" y="0"/>
              <a:ext cx="1593445" cy="564043"/>
            </a:xfrm>
            <a:custGeom>
              <a:avLst/>
              <a:gdLst/>
              <a:ahLst/>
              <a:cxnLst/>
              <a:rect r="r" b="b" t="t" l="l"/>
              <a:pathLst>
                <a:path h="564043" w="1593445">
                  <a:moveTo>
                    <a:pt x="0" y="0"/>
                  </a:moveTo>
                  <a:lnTo>
                    <a:pt x="1593445" y="0"/>
                  </a:lnTo>
                  <a:lnTo>
                    <a:pt x="1593445" y="564043"/>
                  </a:lnTo>
                  <a:lnTo>
                    <a:pt x="0" y="56404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66675"/>
              <a:ext cx="1593445" cy="630718"/>
            </a:xfrm>
            <a:prstGeom prst="rect">
              <a:avLst/>
            </a:prstGeom>
          </p:spPr>
          <p:txBody>
            <a:bodyPr anchor="ctr" rtlCol="false" tIns="254000" lIns="254000" bIns="254000" rIns="254000"/>
            <a:lstStyle/>
            <a:p>
              <a:pPr algn="ctr">
                <a:lnSpc>
                  <a:spcPts val="3250"/>
                </a:lnSpc>
              </a:pPr>
              <a:r>
                <a:rPr lang="en-US" b="true" sz="2500">
                  <a:solidFill>
                    <a:srgbClr val="000000"/>
                  </a:solidFill>
                  <a:latin typeface="Codec Pro Bold"/>
                  <a:ea typeface="Codec Pro Bold"/>
                  <a:cs typeface="Codec Pro Bold"/>
                  <a:sym typeface="Codec Pro Bold"/>
                </a:rPr>
                <a:t>Digital Transformation</a:t>
              </a:r>
            </a:p>
            <a:p>
              <a:pPr algn="ctr">
                <a:lnSpc>
                  <a:spcPts val="2600"/>
                </a:lnSpc>
              </a:pPr>
              <a:r>
                <a:rPr lang="en-US" sz="2000">
                  <a:solidFill>
                    <a:srgbClr val="000000"/>
                  </a:solidFill>
                  <a:latin typeface="Codec Pro"/>
                  <a:ea typeface="Codec Pro"/>
                  <a:cs typeface="Codec Pro"/>
                  <a:sym typeface="Codec Pro"/>
                </a:rPr>
                <a:t>Renovate website focusing aesthetics and UX as both can increase conversion rates by up to 400% (Userguiding, 2026)</a:t>
              </a: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9430753" y="2920264"/>
            <a:ext cx="7827579" cy="2770787"/>
            <a:chOff x="0" y="0"/>
            <a:chExt cx="1593445" cy="564043"/>
          </a:xfrm>
        </p:grpSpPr>
        <p:sp>
          <p:nvSpPr>
            <p:cNvPr name="Freeform 7" id="7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false" flipV="false" rot="0">
              <a:off x="0" y="0"/>
              <a:ext cx="1593445" cy="564043"/>
            </a:xfrm>
            <a:custGeom>
              <a:avLst/>
              <a:gdLst/>
              <a:ahLst/>
              <a:cxnLst/>
              <a:rect r="r" b="b" t="t" l="l"/>
              <a:pathLst>
                <a:path h="564043" w="1593445">
                  <a:moveTo>
                    <a:pt x="0" y="0"/>
                  </a:moveTo>
                  <a:lnTo>
                    <a:pt x="1593445" y="0"/>
                  </a:lnTo>
                  <a:lnTo>
                    <a:pt x="1593445" y="564043"/>
                  </a:lnTo>
                  <a:lnTo>
                    <a:pt x="0" y="56404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66675"/>
              <a:ext cx="1593445" cy="630718"/>
            </a:xfrm>
            <a:prstGeom prst="rect">
              <a:avLst/>
            </a:prstGeom>
          </p:spPr>
          <p:txBody>
            <a:bodyPr anchor="ctr" rtlCol="false" tIns="254000" lIns="254000" bIns="254000" rIns="254000"/>
            <a:lstStyle/>
            <a:p>
              <a:pPr algn="ctr">
                <a:lnSpc>
                  <a:spcPts val="3250"/>
                </a:lnSpc>
              </a:pPr>
              <a:r>
                <a:rPr lang="en-US" b="true" sz="2500">
                  <a:solidFill>
                    <a:srgbClr val="000000"/>
                  </a:solidFill>
                  <a:latin typeface="Codec Pro Bold"/>
                  <a:ea typeface="Codec Pro Bold"/>
                  <a:cs typeface="Codec Pro Bold"/>
                  <a:sym typeface="Codec Pro Bold"/>
                </a:rPr>
                <a:t>Sales innovation</a:t>
              </a:r>
            </a:p>
            <a:p>
              <a:pPr algn="ctr">
                <a:lnSpc>
                  <a:spcPts val="2600"/>
                </a:lnSpc>
              </a:pPr>
              <a:r>
                <a:rPr lang="en-US" sz="2000">
                  <a:solidFill>
                    <a:srgbClr val="000000"/>
                  </a:solidFill>
                  <a:latin typeface="Codec Pro"/>
                  <a:ea typeface="Codec Pro"/>
                  <a:cs typeface="Codec Pro"/>
                  <a:sym typeface="Codec Pro"/>
                </a:rPr>
                <a:t>Introduce more buying options such as a subscription model and offer more delivery options.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9430753" y="6079963"/>
            <a:ext cx="7827579" cy="2770787"/>
            <a:chOff x="0" y="0"/>
            <a:chExt cx="1593445" cy="564043"/>
          </a:xfrm>
        </p:grpSpPr>
        <p:sp>
          <p:nvSpPr>
            <p:cNvPr name="Freeform 10" id="10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false" flipV="false" rot="0">
              <a:off x="0" y="0"/>
              <a:ext cx="1593445" cy="564043"/>
            </a:xfrm>
            <a:custGeom>
              <a:avLst/>
              <a:gdLst/>
              <a:ahLst/>
              <a:cxnLst/>
              <a:rect r="r" b="b" t="t" l="l"/>
              <a:pathLst>
                <a:path h="564043" w="1593445">
                  <a:moveTo>
                    <a:pt x="0" y="0"/>
                  </a:moveTo>
                  <a:lnTo>
                    <a:pt x="1593445" y="0"/>
                  </a:lnTo>
                  <a:lnTo>
                    <a:pt x="1593445" y="564043"/>
                  </a:lnTo>
                  <a:lnTo>
                    <a:pt x="0" y="56404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66675"/>
              <a:ext cx="1593445" cy="630718"/>
            </a:xfrm>
            <a:prstGeom prst="rect">
              <a:avLst/>
            </a:prstGeom>
          </p:spPr>
          <p:txBody>
            <a:bodyPr anchor="ctr" rtlCol="false" tIns="254000" lIns="254000" bIns="254000" rIns="254000"/>
            <a:lstStyle/>
            <a:p>
              <a:pPr algn="ctr">
                <a:lnSpc>
                  <a:spcPts val="3250"/>
                </a:lnSpc>
              </a:pPr>
              <a:r>
                <a:rPr lang="en-US" sz="2500">
                  <a:solidFill>
                    <a:srgbClr val="000000"/>
                  </a:solidFill>
                  <a:latin typeface="Codec Pro"/>
                  <a:ea typeface="Codec Pro"/>
                  <a:cs typeface="Codec Pro"/>
                  <a:sym typeface="Codec Pro"/>
                </a:rPr>
                <a:t>Branding</a:t>
              </a:r>
            </a:p>
            <a:p>
              <a:pPr algn="ctr">
                <a:lnSpc>
                  <a:spcPts val="2600"/>
                </a:lnSpc>
              </a:pPr>
              <a:r>
                <a:rPr lang="en-US" sz="2000">
                  <a:solidFill>
                    <a:srgbClr val="000000"/>
                  </a:solidFill>
                  <a:latin typeface="Codec Pro"/>
                  <a:ea typeface="Codec Pro"/>
                  <a:cs typeface="Codec Pro"/>
                  <a:sym typeface="Codec Pro"/>
                </a:rPr>
                <a:t>Implement a regular schedule for posting content on social media platforms and consider hiring a full time social media manager as 62% of buyers say social content influence their purchase decisions (Keevee, 2025) 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028700" y="6079963"/>
            <a:ext cx="7827579" cy="2770787"/>
            <a:chOff x="0" y="0"/>
            <a:chExt cx="1593445" cy="564043"/>
          </a:xfrm>
        </p:grpSpPr>
        <p:sp>
          <p:nvSpPr>
            <p:cNvPr name="Freeform 13" id="13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false" flipV="false" rot="0">
              <a:off x="0" y="0"/>
              <a:ext cx="1593445" cy="564043"/>
            </a:xfrm>
            <a:custGeom>
              <a:avLst/>
              <a:gdLst/>
              <a:ahLst/>
              <a:cxnLst/>
              <a:rect r="r" b="b" t="t" l="l"/>
              <a:pathLst>
                <a:path h="564043" w="1593445">
                  <a:moveTo>
                    <a:pt x="0" y="0"/>
                  </a:moveTo>
                  <a:lnTo>
                    <a:pt x="1593445" y="0"/>
                  </a:lnTo>
                  <a:lnTo>
                    <a:pt x="1593445" y="564043"/>
                  </a:lnTo>
                  <a:lnTo>
                    <a:pt x="0" y="56404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66675"/>
              <a:ext cx="1593445" cy="630718"/>
            </a:xfrm>
            <a:prstGeom prst="rect">
              <a:avLst/>
            </a:prstGeom>
          </p:spPr>
          <p:txBody>
            <a:bodyPr anchor="ctr" rtlCol="false" tIns="254000" lIns="254000" bIns="254000" rIns="254000"/>
            <a:lstStyle/>
            <a:p>
              <a:pPr algn="ctr">
                <a:lnSpc>
                  <a:spcPts val="3250"/>
                </a:lnSpc>
              </a:pPr>
              <a:r>
                <a:rPr lang="en-US" b="true" sz="2500">
                  <a:solidFill>
                    <a:srgbClr val="000000"/>
                  </a:solidFill>
                  <a:latin typeface="Codec Pro Bold"/>
                  <a:ea typeface="Codec Pro Bold"/>
                  <a:cs typeface="Codec Pro Bold"/>
                  <a:sym typeface="Codec Pro Bold"/>
                </a:rPr>
                <a:t>Competition</a:t>
              </a:r>
            </a:p>
            <a:p>
              <a:pPr algn="ctr">
                <a:lnSpc>
                  <a:spcPts val="2600"/>
                </a:lnSpc>
              </a:pPr>
              <a:r>
                <a:rPr lang="en-US" sz="2000">
                  <a:solidFill>
                    <a:srgbClr val="000000"/>
                  </a:solidFill>
                  <a:latin typeface="Codec Pro"/>
                  <a:ea typeface="Codec Pro"/>
                  <a:cs typeface="Codec Pro"/>
                  <a:sym typeface="Codec Pro"/>
                </a:rPr>
                <a:t>Consider partnering with other business for example event planners and venues</a:t>
              </a:r>
            </a:p>
          </p:txBody>
        </p:sp>
      </p:grpSp>
      <p:sp>
        <p:nvSpPr>
          <p:cNvPr name="TextBox 15" id="15"/>
          <p:cNvSpPr txBox="true"/>
          <p:nvPr/>
        </p:nvSpPr>
        <p:spPr>
          <a:xfrm rot="0">
            <a:off x="16953378" y="9661631"/>
            <a:ext cx="152400" cy="2381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6</a:t>
            </a:r>
          </a:p>
        </p:txBody>
      </p:sp>
      <p:sp>
        <p:nvSpPr>
          <p:cNvPr name="Freeform 16" id="16"/>
          <p:cNvSpPr/>
          <p:nvPr/>
        </p:nvSpPr>
        <p:spPr>
          <a:xfrm flipH="false" flipV="false" rot="0">
            <a:off x="8628763" y="9509338"/>
            <a:ext cx="912971" cy="777662"/>
          </a:xfrm>
          <a:custGeom>
            <a:avLst/>
            <a:gdLst/>
            <a:ahLst/>
            <a:cxnLst/>
            <a:rect r="r" b="b" t="t" l="l"/>
            <a:pathLst>
              <a:path h="777662" w="912971">
                <a:moveTo>
                  <a:pt x="0" y="0"/>
                </a:moveTo>
                <a:lnTo>
                  <a:pt x="912972" y="0"/>
                </a:lnTo>
                <a:lnTo>
                  <a:pt x="912972" y="777662"/>
                </a:lnTo>
                <a:lnTo>
                  <a:pt x="0" y="7776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8699" r="0" b="-8699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-1571806" y="9733147"/>
            <a:ext cx="4248507" cy="35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599"/>
              </a:lnSpc>
            </a:pPr>
            <a:r>
              <a:rPr lang="en-US" sz="1999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Glody Mabala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7C987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0">
            <a:off x="0" y="0"/>
            <a:ext cx="18288000" cy="5536950"/>
          </a:xfrm>
          <a:prstGeom prst="rect">
            <a:avLst/>
          </a:prstGeom>
          <a:solidFill>
            <a:srgbClr val="365236"/>
          </a:solidFill>
        </p:spPr>
      </p:sp>
      <p:sp>
        <p:nvSpPr>
          <p:cNvPr name="TextBox 3" id="3"/>
          <p:cNvSpPr txBox="true"/>
          <p:nvPr/>
        </p:nvSpPr>
        <p:spPr>
          <a:xfrm rot="0">
            <a:off x="1028700" y="716261"/>
            <a:ext cx="7133680" cy="16840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599"/>
              </a:lnSpc>
            </a:pPr>
            <a:r>
              <a:rPr lang="en-US" sz="9000" b="true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References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1028700" y="8203918"/>
            <a:ext cx="4992978" cy="1054382"/>
            <a:chOff x="0" y="0"/>
            <a:chExt cx="6657304" cy="1405842"/>
          </a:xfrm>
        </p:grpSpPr>
        <p:sp>
          <p:nvSpPr>
            <p:cNvPr name="TextBox 5" id="5"/>
            <p:cNvSpPr txBox="true"/>
            <p:nvPr/>
          </p:nvSpPr>
          <p:spPr>
            <a:xfrm rot="0">
              <a:off x="0" y="-104775"/>
              <a:ext cx="6657304" cy="6703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20"/>
                </a:lnSpc>
              </a:pPr>
              <a:r>
                <a:rPr lang="en-US" sz="2800" b="true">
                  <a:solidFill>
                    <a:srgbClr val="FFFFFF"/>
                  </a:solidFill>
                  <a:latin typeface="Codec Pro Bold"/>
                  <a:ea typeface="Codec Pro Bold"/>
                  <a:cs typeface="Codec Pro Bold"/>
                  <a:sym typeface="Codec Pro Bold"/>
                </a:rPr>
                <a:t>Email </a:t>
              </a:r>
            </a:p>
          </p:txBody>
        </p:sp>
        <p:sp>
          <p:nvSpPr>
            <p:cNvPr name="TextBox 6" id="6"/>
            <p:cNvSpPr txBox="true"/>
            <p:nvPr/>
          </p:nvSpPr>
          <p:spPr>
            <a:xfrm rot="0">
              <a:off x="0" y="883449"/>
              <a:ext cx="6657304" cy="52239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080"/>
                </a:lnSpc>
              </a:pPr>
              <a:r>
                <a:rPr lang="en-US" sz="22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g.mabala@mabalamanagment.com</a:t>
              </a: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6837812" y="8203844"/>
            <a:ext cx="3304044" cy="1054382"/>
            <a:chOff x="0" y="0"/>
            <a:chExt cx="4405392" cy="1405842"/>
          </a:xfrm>
        </p:grpSpPr>
        <p:sp>
          <p:nvSpPr>
            <p:cNvPr name="TextBox 8" id="8"/>
            <p:cNvSpPr txBox="true"/>
            <p:nvPr/>
          </p:nvSpPr>
          <p:spPr>
            <a:xfrm rot="0">
              <a:off x="0" y="-104775"/>
              <a:ext cx="4405392" cy="67034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20"/>
                </a:lnSpc>
              </a:pPr>
              <a:r>
                <a:rPr lang="en-US" sz="2800" b="true">
                  <a:solidFill>
                    <a:srgbClr val="FFFFFF"/>
                  </a:solidFill>
                  <a:latin typeface="Codec Pro Bold"/>
                  <a:ea typeface="Codec Pro Bold"/>
                  <a:cs typeface="Codec Pro Bold"/>
                  <a:sym typeface="Codec Pro Bold"/>
                </a:rPr>
                <a:t>Instagram</a:t>
              </a:r>
            </a:p>
          </p:txBody>
        </p:sp>
        <p:sp>
          <p:nvSpPr>
            <p:cNvPr name="TextBox 9" id="9"/>
            <p:cNvSpPr txBox="true"/>
            <p:nvPr/>
          </p:nvSpPr>
          <p:spPr>
            <a:xfrm rot="0">
              <a:off x="0" y="883449"/>
              <a:ext cx="4405392" cy="52239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080"/>
                </a:lnSpc>
              </a:pPr>
              <a:r>
                <a:rPr lang="en-US" sz="22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@mabalamanagment</a:t>
              </a: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10957990" y="8203918"/>
            <a:ext cx="3758528" cy="1054307"/>
            <a:chOff x="0" y="0"/>
            <a:chExt cx="5011370" cy="1405743"/>
          </a:xfrm>
        </p:grpSpPr>
        <p:sp>
          <p:nvSpPr>
            <p:cNvPr name="TextBox 11" id="11"/>
            <p:cNvSpPr txBox="true"/>
            <p:nvPr/>
          </p:nvSpPr>
          <p:spPr>
            <a:xfrm rot="0">
              <a:off x="0" y="-104775"/>
              <a:ext cx="5011370" cy="67024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20"/>
                </a:lnSpc>
              </a:pPr>
              <a:r>
                <a:rPr lang="en-US" sz="2800" b="true">
                  <a:solidFill>
                    <a:srgbClr val="FFFFFF"/>
                  </a:solidFill>
                  <a:latin typeface="Codec Pro Bold"/>
                  <a:ea typeface="Codec Pro Bold"/>
                  <a:cs typeface="Codec Pro Bold"/>
                  <a:sym typeface="Codec Pro Bold"/>
                </a:rPr>
                <a:t>Call us </a:t>
              </a:r>
            </a:p>
          </p:txBody>
        </p:sp>
        <p:sp>
          <p:nvSpPr>
            <p:cNvPr name="TextBox 12" id="12"/>
            <p:cNvSpPr txBox="true"/>
            <p:nvPr/>
          </p:nvSpPr>
          <p:spPr>
            <a:xfrm rot="0">
              <a:off x="0" y="883350"/>
              <a:ext cx="5011370" cy="52239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080"/>
                </a:lnSpc>
              </a:pPr>
              <a:r>
                <a:rPr lang="en-US" sz="2200">
                  <a:solidFill>
                    <a:srgbClr val="FFFFFF"/>
                  </a:solidFill>
                  <a:latin typeface="Codec Pro"/>
                  <a:ea typeface="Codec Pro"/>
                  <a:cs typeface="Codec Pro"/>
                  <a:sym typeface="Codec Pro"/>
                </a:rPr>
                <a:t>123-456-7890</a:t>
              </a:r>
            </a:p>
          </p:txBody>
        </p:sp>
      </p:grpSp>
      <p:sp>
        <p:nvSpPr>
          <p:cNvPr name="TextBox 13" id="13"/>
          <p:cNvSpPr txBox="true"/>
          <p:nvPr/>
        </p:nvSpPr>
        <p:spPr>
          <a:xfrm rot="0">
            <a:off x="1028700" y="2149126"/>
            <a:ext cx="16230600" cy="40708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97"/>
              </a:lnSpc>
            </a:pPr>
            <a:r>
              <a:rPr lang="en-US" sz="2855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Hemant Vilas Belsare (2025); PESTLE ANALYSIS, Int. J. of Adv. Res., 13 (02), 608-612, ISSN 2320-5407. DOI URL.</a:t>
            </a:r>
          </a:p>
          <a:p>
            <a:pPr algn="l">
              <a:lnSpc>
                <a:spcPts val="3997"/>
              </a:lnSpc>
            </a:pPr>
          </a:p>
          <a:p>
            <a:pPr algn="l">
              <a:lnSpc>
                <a:spcPts val="3997"/>
              </a:lnSpc>
            </a:pPr>
            <a:r>
              <a:rPr lang="en-US" sz="2855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Belyh, A. (2025) 37 Social Selling Statistics for 2025. https://www.keevee.com/social-selling-statistics.</a:t>
            </a:r>
          </a:p>
          <a:p>
            <a:pPr algn="l">
              <a:lnSpc>
                <a:spcPts val="3997"/>
              </a:lnSpc>
            </a:pPr>
          </a:p>
          <a:p>
            <a:pPr algn="l">
              <a:lnSpc>
                <a:spcPts val="3997"/>
              </a:lnSpc>
            </a:pPr>
            <a:r>
              <a:rPr lang="en-US" sz="2855" b="true">
                <a:solidFill>
                  <a:srgbClr val="FFFFFF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150+ UX (User Experience) Statistics and Trends (Updated for 2026)</a:t>
            </a:r>
            <a:r>
              <a:rPr lang="en-US" sz="2855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 (no date). https://userguiding.com/blog/ux-statistics-trends.</a:t>
            </a:r>
          </a:p>
        </p:txBody>
      </p:sp>
      <p:sp>
        <p:nvSpPr>
          <p:cNvPr name="Freeform 14" id="14"/>
          <p:cNvSpPr/>
          <p:nvPr/>
        </p:nvSpPr>
        <p:spPr>
          <a:xfrm flipH="false" flipV="false" rot="0">
            <a:off x="8628763" y="9509338"/>
            <a:ext cx="912971" cy="777662"/>
          </a:xfrm>
          <a:custGeom>
            <a:avLst/>
            <a:gdLst/>
            <a:ahLst/>
            <a:cxnLst/>
            <a:rect r="r" b="b" t="t" l="l"/>
            <a:pathLst>
              <a:path h="777662" w="912971">
                <a:moveTo>
                  <a:pt x="0" y="0"/>
                </a:moveTo>
                <a:lnTo>
                  <a:pt x="912972" y="0"/>
                </a:lnTo>
                <a:lnTo>
                  <a:pt x="912972" y="777662"/>
                </a:lnTo>
                <a:lnTo>
                  <a:pt x="0" y="7776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8699" r="0" b="-8699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17131308" y="9661631"/>
            <a:ext cx="152400" cy="2381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7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-1571806" y="9733147"/>
            <a:ext cx="4248507" cy="35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599"/>
              </a:lnSpc>
            </a:pPr>
            <a:r>
              <a:rPr lang="en-US" sz="1999">
                <a:solidFill>
                  <a:srgbClr val="FFFFFF"/>
                </a:solidFill>
                <a:latin typeface="Codec Pro"/>
                <a:ea typeface="Codec Pro"/>
                <a:cs typeface="Codec Pro"/>
                <a:sym typeface="Codec Pro"/>
              </a:rPr>
              <a:t>Glody Mabala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DAHD7hbXLZo</dc:identifier>
  <dcterms:modified xsi:type="dcterms:W3CDTF">2011-08-01T06:04:30Z</dcterms:modified>
  <cp:revision>1</cp:revision>
  <dc:title>Olive Green White Simple and Minimal Business Case Study and Report Business Presentation</dc:title>
</cp:coreProperties>
</file>