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7" r:id="rId2"/>
    <p:sldId id="294" r:id="rId3"/>
    <p:sldId id="295" r:id="rId4"/>
    <p:sldId id="296" r:id="rId5"/>
    <p:sldId id="297" r:id="rId6"/>
    <p:sldId id="298" r:id="rId7"/>
    <p:sldId id="263" r:id="rId8"/>
    <p:sldId id="268" r:id="rId9"/>
    <p:sldId id="300" r:id="rId10"/>
    <p:sldId id="264" r:id="rId11"/>
    <p:sldId id="299" r:id="rId12"/>
    <p:sldId id="270" r:id="rId13"/>
    <p:sldId id="266" r:id="rId14"/>
    <p:sldId id="273" r:id="rId15"/>
    <p:sldId id="274" r:id="rId16"/>
    <p:sldId id="275" r:id="rId17"/>
    <p:sldId id="276" r:id="rId18"/>
    <p:sldId id="277" r:id="rId19"/>
    <p:sldId id="278" r:id="rId20"/>
    <p:sldId id="271" r:id="rId21"/>
    <p:sldId id="279" r:id="rId22"/>
    <p:sldId id="290" r:id="rId23"/>
    <p:sldId id="282" r:id="rId24"/>
    <p:sldId id="280" r:id="rId25"/>
    <p:sldId id="284" r:id="rId26"/>
    <p:sldId id="301" r:id="rId27"/>
    <p:sldId id="285" r:id="rId28"/>
    <p:sldId id="286" r:id="rId29"/>
    <p:sldId id="283" r:id="rId30"/>
    <p:sldId id="281" r:id="rId31"/>
    <p:sldId id="287" r:id="rId32"/>
    <p:sldId id="288"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970" autoAdjust="0"/>
  </p:normalViewPr>
  <p:slideViewPr>
    <p:cSldViewPr>
      <p:cViewPr>
        <p:scale>
          <a:sx n="95" d="100"/>
          <a:sy n="95" d="100"/>
        </p:scale>
        <p:origin x="1028" y="7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82D864-C5DD-4C70-BBB8-68A29A756E98}" type="doc">
      <dgm:prSet loTypeId="urn:microsoft.com/office/officeart/2005/8/layout/venn1" loCatId="relationship" qsTypeId="urn:microsoft.com/office/officeart/2005/8/quickstyle/simple1" qsCatId="simple" csTypeId="urn:microsoft.com/office/officeart/2005/8/colors/colorful4" csCatId="colorful" phldr="1"/>
      <dgm:spPr/>
    </dgm:pt>
    <dgm:pt modelId="{C6604AD1-FC86-48EB-87CF-1B2DE744C54F}">
      <dgm:prSet phldrT="[Text]"/>
      <dgm:spPr/>
      <dgm:t>
        <a:bodyPr/>
        <a:lstStyle/>
        <a:p>
          <a:r>
            <a:rPr lang="en-GB" dirty="0" smtClean="0"/>
            <a:t>Hattie</a:t>
          </a:r>
          <a:endParaRPr lang="en-GB" dirty="0"/>
        </a:p>
      </dgm:t>
    </dgm:pt>
    <dgm:pt modelId="{AC8C77C0-A09D-4A9D-86EE-5498A5AB36D5}" type="parTrans" cxnId="{50BA7CBC-8BFD-49CD-A102-8732B576B8E4}">
      <dgm:prSet/>
      <dgm:spPr/>
      <dgm:t>
        <a:bodyPr/>
        <a:lstStyle/>
        <a:p>
          <a:endParaRPr lang="en-GB"/>
        </a:p>
      </dgm:t>
    </dgm:pt>
    <dgm:pt modelId="{A7B5378E-624F-4909-936B-023F6E3E7FE7}" type="sibTrans" cxnId="{50BA7CBC-8BFD-49CD-A102-8732B576B8E4}">
      <dgm:prSet/>
      <dgm:spPr/>
      <dgm:t>
        <a:bodyPr/>
        <a:lstStyle/>
        <a:p>
          <a:endParaRPr lang="en-GB"/>
        </a:p>
      </dgm:t>
    </dgm:pt>
    <dgm:pt modelId="{04074D63-2137-4F1A-AC83-2190F2E8FC44}">
      <dgm:prSet phldrT="[Text]"/>
      <dgm:spPr/>
      <dgm:t>
        <a:bodyPr/>
        <a:lstStyle/>
        <a:p>
          <a:r>
            <a:rPr lang="en-GB" dirty="0" smtClean="0"/>
            <a:t>Coe et al</a:t>
          </a:r>
          <a:endParaRPr lang="en-GB" dirty="0"/>
        </a:p>
      </dgm:t>
    </dgm:pt>
    <dgm:pt modelId="{512B8DF2-E2FD-4908-8D94-C0D405D8E5E7}" type="parTrans" cxnId="{27D3C251-B336-466C-8057-7AE0AE01C465}">
      <dgm:prSet/>
      <dgm:spPr/>
      <dgm:t>
        <a:bodyPr/>
        <a:lstStyle/>
        <a:p>
          <a:endParaRPr lang="en-GB"/>
        </a:p>
      </dgm:t>
    </dgm:pt>
    <dgm:pt modelId="{0C036FF8-304A-404D-85EA-30100D40EDA6}" type="sibTrans" cxnId="{27D3C251-B336-466C-8057-7AE0AE01C465}">
      <dgm:prSet/>
      <dgm:spPr/>
      <dgm:t>
        <a:bodyPr/>
        <a:lstStyle/>
        <a:p>
          <a:endParaRPr lang="en-GB"/>
        </a:p>
      </dgm:t>
    </dgm:pt>
    <dgm:pt modelId="{917D5664-3040-4C5C-9B4C-D9956EDC38F5}">
      <dgm:prSet phldrT="[Text]"/>
      <dgm:spPr/>
      <dgm:t>
        <a:bodyPr/>
        <a:lstStyle/>
        <a:p>
          <a:r>
            <a:rPr lang="en-GB" dirty="0" smtClean="0"/>
            <a:t>Galton </a:t>
          </a:r>
          <a:endParaRPr lang="en-GB" dirty="0"/>
        </a:p>
      </dgm:t>
    </dgm:pt>
    <dgm:pt modelId="{F4A8686E-A383-473F-8245-E3A75168F3D9}" type="parTrans" cxnId="{481172A1-978B-4B88-B87E-5FEEB6FD0F8A}">
      <dgm:prSet/>
      <dgm:spPr/>
      <dgm:t>
        <a:bodyPr/>
        <a:lstStyle/>
        <a:p>
          <a:endParaRPr lang="en-GB"/>
        </a:p>
      </dgm:t>
    </dgm:pt>
    <dgm:pt modelId="{7BA9139C-FE0A-4131-AA7C-52FB3FEBAF5B}" type="sibTrans" cxnId="{481172A1-978B-4B88-B87E-5FEEB6FD0F8A}">
      <dgm:prSet/>
      <dgm:spPr/>
      <dgm:t>
        <a:bodyPr/>
        <a:lstStyle/>
        <a:p>
          <a:endParaRPr lang="en-GB"/>
        </a:p>
      </dgm:t>
    </dgm:pt>
    <dgm:pt modelId="{CDF741DE-ECB5-41C5-9D97-11865B6D8D8E}" type="pres">
      <dgm:prSet presAssocID="{AE82D864-C5DD-4C70-BBB8-68A29A756E98}" presName="compositeShape" presStyleCnt="0">
        <dgm:presLayoutVars>
          <dgm:chMax val="7"/>
          <dgm:dir/>
          <dgm:resizeHandles val="exact"/>
        </dgm:presLayoutVars>
      </dgm:prSet>
      <dgm:spPr/>
    </dgm:pt>
    <dgm:pt modelId="{EE8A8E92-A7D3-472F-8379-48325F3A4C60}" type="pres">
      <dgm:prSet presAssocID="{C6604AD1-FC86-48EB-87CF-1B2DE744C54F}" presName="circ1" presStyleLbl="vennNode1" presStyleIdx="0" presStyleCnt="3"/>
      <dgm:spPr/>
      <dgm:t>
        <a:bodyPr/>
        <a:lstStyle/>
        <a:p>
          <a:endParaRPr lang="en-GB"/>
        </a:p>
      </dgm:t>
    </dgm:pt>
    <dgm:pt modelId="{74C6F26C-BFFD-495B-80CD-8BFE1ADD0480}" type="pres">
      <dgm:prSet presAssocID="{C6604AD1-FC86-48EB-87CF-1B2DE744C54F}" presName="circ1Tx" presStyleLbl="revTx" presStyleIdx="0" presStyleCnt="0">
        <dgm:presLayoutVars>
          <dgm:chMax val="0"/>
          <dgm:chPref val="0"/>
          <dgm:bulletEnabled val="1"/>
        </dgm:presLayoutVars>
      </dgm:prSet>
      <dgm:spPr/>
      <dgm:t>
        <a:bodyPr/>
        <a:lstStyle/>
        <a:p>
          <a:endParaRPr lang="en-GB"/>
        </a:p>
      </dgm:t>
    </dgm:pt>
    <dgm:pt modelId="{60BDA7ED-5C00-480B-9B7D-AB781CE5CC81}" type="pres">
      <dgm:prSet presAssocID="{04074D63-2137-4F1A-AC83-2190F2E8FC44}" presName="circ2" presStyleLbl="vennNode1" presStyleIdx="1" presStyleCnt="3"/>
      <dgm:spPr/>
      <dgm:t>
        <a:bodyPr/>
        <a:lstStyle/>
        <a:p>
          <a:endParaRPr lang="en-GB"/>
        </a:p>
      </dgm:t>
    </dgm:pt>
    <dgm:pt modelId="{7E2C42F6-51B7-461B-8159-2AD4A9669D8D}" type="pres">
      <dgm:prSet presAssocID="{04074D63-2137-4F1A-AC83-2190F2E8FC44}" presName="circ2Tx" presStyleLbl="revTx" presStyleIdx="0" presStyleCnt="0">
        <dgm:presLayoutVars>
          <dgm:chMax val="0"/>
          <dgm:chPref val="0"/>
          <dgm:bulletEnabled val="1"/>
        </dgm:presLayoutVars>
      </dgm:prSet>
      <dgm:spPr/>
      <dgm:t>
        <a:bodyPr/>
        <a:lstStyle/>
        <a:p>
          <a:endParaRPr lang="en-GB"/>
        </a:p>
      </dgm:t>
    </dgm:pt>
    <dgm:pt modelId="{560C1508-7622-4EB6-A151-C89AA483F10F}" type="pres">
      <dgm:prSet presAssocID="{917D5664-3040-4C5C-9B4C-D9956EDC38F5}" presName="circ3" presStyleLbl="vennNode1" presStyleIdx="2" presStyleCnt="3"/>
      <dgm:spPr/>
      <dgm:t>
        <a:bodyPr/>
        <a:lstStyle/>
        <a:p>
          <a:endParaRPr lang="en-GB"/>
        </a:p>
      </dgm:t>
    </dgm:pt>
    <dgm:pt modelId="{95278B4F-6A10-41B4-8A4B-B4200E184B9C}" type="pres">
      <dgm:prSet presAssocID="{917D5664-3040-4C5C-9B4C-D9956EDC38F5}" presName="circ3Tx" presStyleLbl="revTx" presStyleIdx="0" presStyleCnt="0">
        <dgm:presLayoutVars>
          <dgm:chMax val="0"/>
          <dgm:chPref val="0"/>
          <dgm:bulletEnabled val="1"/>
        </dgm:presLayoutVars>
      </dgm:prSet>
      <dgm:spPr/>
      <dgm:t>
        <a:bodyPr/>
        <a:lstStyle/>
        <a:p>
          <a:endParaRPr lang="en-GB"/>
        </a:p>
      </dgm:t>
    </dgm:pt>
  </dgm:ptLst>
  <dgm:cxnLst>
    <dgm:cxn modelId="{27D3C251-B336-466C-8057-7AE0AE01C465}" srcId="{AE82D864-C5DD-4C70-BBB8-68A29A756E98}" destId="{04074D63-2137-4F1A-AC83-2190F2E8FC44}" srcOrd="1" destOrd="0" parTransId="{512B8DF2-E2FD-4908-8D94-C0D405D8E5E7}" sibTransId="{0C036FF8-304A-404D-85EA-30100D40EDA6}"/>
    <dgm:cxn modelId="{481172A1-978B-4B88-B87E-5FEEB6FD0F8A}" srcId="{AE82D864-C5DD-4C70-BBB8-68A29A756E98}" destId="{917D5664-3040-4C5C-9B4C-D9956EDC38F5}" srcOrd="2" destOrd="0" parTransId="{F4A8686E-A383-473F-8245-E3A75168F3D9}" sibTransId="{7BA9139C-FE0A-4131-AA7C-52FB3FEBAF5B}"/>
    <dgm:cxn modelId="{30899843-52CC-48B5-A89B-B40551C104D7}" type="presOf" srcId="{917D5664-3040-4C5C-9B4C-D9956EDC38F5}" destId="{560C1508-7622-4EB6-A151-C89AA483F10F}" srcOrd="0" destOrd="0" presId="urn:microsoft.com/office/officeart/2005/8/layout/venn1"/>
    <dgm:cxn modelId="{7899A2FB-7538-40FE-9A50-CFA37D1048AB}" type="presOf" srcId="{AE82D864-C5DD-4C70-BBB8-68A29A756E98}" destId="{CDF741DE-ECB5-41C5-9D97-11865B6D8D8E}" srcOrd="0" destOrd="0" presId="urn:microsoft.com/office/officeart/2005/8/layout/venn1"/>
    <dgm:cxn modelId="{6D22EEAE-E4D9-4060-B6A7-C9A812D43267}" type="presOf" srcId="{C6604AD1-FC86-48EB-87CF-1B2DE744C54F}" destId="{74C6F26C-BFFD-495B-80CD-8BFE1ADD0480}" srcOrd="1" destOrd="0" presId="urn:microsoft.com/office/officeart/2005/8/layout/venn1"/>
    <dgm:cxn modelId="{5EC6C0EB-61EA-4EF3-AD38-8D44A1764D44}" type="presOf" srcId="{04074D63-2137-4F1A-AC83-2190F2E8FC44}" destId="{60BDA7ED-5C00-480B-9B7D-AB781CE5CC81}" srcOrd="0" destOrd="0" presId="urn:microsoft.com/office/officeart/2005/8/layout/venn1"/>
    <dgm:cxn modelId="{50BA7CBC-8BFD-49CD-A102-8732B576B8E4}" srcId="{AE82D864-C5DD-4C70-BBB8-68A29A756E98}" destId="{C6604AD1-FC86-48EB-87CF-1B2DE744C54F}" srcOrd="0" destOrd="0" parTransId="{AC8C77C0-A09D-4A9D-86EE-5498A5AB36D5}" sibTransId="{A7B5378E-624F-4909-936B-023F6E3E7FE7}"/>
    <dgm:cxn modelId="{CEF4DC45-D637-4CBF-B39F-AAE79401B7AA}" type="presOf" srcId="{C6604AD1-FC86-48EB-87CF-1B2DE744C54F}" destId="{EE8A8E92-A7D3-472F-8379-48325F3A4C60}" srcOrd="0" destOrd="0" presId="urn:microsoft.com/office/officeart/2005/8/layout/venn1"/>
    <dgm:cxn modelId="{93591303-DB52-4839-A2CD-C011142DA1D9}" type="presOf" srcId="{917D5664-3040-4C5C-9B4C-D9956EDC38F5}" destId="{95278B4F-6A10-41B4-8A4B-B4200E184B9C}" srcOrd="1" destOrd="0" presId="urn:microsoft.com/office/officeart/2005/8/layout/venn1"/>
    <dgm:cxn modelId="{FDE00354-0409-4FD2-ADA7-FAAF690329F9}" type="presOf" srcId="{04074D63-2137-4F1A-AC83-2190F2E8FC44}" destId="{7E2C42F6-51B7-461B-8159-2AD4A9669D8D}" srcOrd="1" destOrd="0" presId="urn:microsoft.com/office/officeart/2005/8/layout/venn1"/>
    <dgm:cxn modelId="{C3B51F07-6F09-406C-989E-77041BF4E106}" type="presParOf" srcId="{CDF741DE-ECB5-41C5-9D97-11865B6D8D8E}" destId="{EE8A8E92-A7D3-472F-8379-48325F3A4C60}" srcOrd="0" destOrd="0" presId="urn:microsoft.com/office/officeart/2005/8/layout/venn1"/>
    <dgm:cxn modelId="{D68E9235-0DB8-46B4-BF9B-94E515834A73}" type="presParOf" srcId="{CDF741DE-ECB5-41C5-9D97-11865B6D8D8E}" destId="{74C6F26C-BFFD-495B-80CD-8BFE1ADD0480}" srcOrd="1" destOrd="0" presId="urn:microsoft.com/office/officeart/2005/8/layout/venn1"/>
    <dgm:cxn modelId="{EAAF4F23-D48B-4537-BDBD-DC5966E8D45E}" type="presParOf" srcId="{CDF741DE-ECB5-41C5-9D97-11865B6D8D8E}" destId="{60BDA7ED-5C00-480B-9B7D-AB781CE5CC81}" srcOrd="2" destOrd="0" presId="urn:microsoft.com/office/officeart/2005/8/layout/venn1"/>
    <dgm:cxn modelId="{85ABFB1C-F842-4694-A8A6-19B3C48D7557}" type="presParOf" srcId="{CDF741DE-ECB5-41C5-9D97-11865B6D8D8E}" destId="{7E2C42F6-51B7-461B-8159-2AD4A9669D8D}" srcOrd="3" destOrd="0" presId="urn:microsoft.com/office/officeart/2005/8/layout/venn1"/>
    <dgm:cxn modelId="{C9FD1E39-1F2C-466B-8F52-18F7982012C4}" type="presParOf" srcId="{CDF741DE-ECB5-41C5-9D97-11865B6D8D8E}" destId="{560C1508-7622-4EB6-A151-C89AA483F10F}" srcOrd="4" destOrd="0" presId="urn:microsoft.com/office/officeart/2005/8/layout/venn1"/>
    <dgm:cxn modelId="{D6E37B67-D611-490B-90C6-446DAEEF2E59}" type="presParOf" srcId="{CDF741DE-ECB5-41C5-9D97-11865B6D8D8E}" destId="{95278B4F-6A10-41B4-8A4B-B4200E184B9C}"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8A8E92-A7D3-472F-8379-48325F3A4C60}">
      <dsp:nvSpPr>
        <dsp:cNvPr id="0" name=""/>
        <dsp:cNvSpPr/>
      </dsp:nvSpPr>
      <dsp:spPr>
        <a:xfrm>
          <a:off x="1872106" y="60503"/>
          <a:ext cx="2904187" cy="2904187"/>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222500">
            <a:lnSpc>
              <a:spcPct val="90000"/>
            </a:lnSpc>
            <a:spcBef>
              <a:spcPct val="0"/>
            </a:spcBef>
            <a:spcAft>
              <a:spcPct val="35000"/>
            </a:spcAft>
          </a:pPr>
          <a:r>
            <a:rPr lang="en-GB" sz="5000" kern="1200" dirty="0" smtClean="0"/>
            <a:t>Hattie</a:t>
          </a:r>
          <a:endParaRPr lang="en-GB" sz="5000" kern="1200" dirty="0"/>
        </a:p>
      </dsp:txBody>
      <dsp:txXfrm>
        <a:off x="2259331" y="568736"/>
        <a:ext cx="2129737" cy="1306884"/>
      </dsp:txXfrm>
    </dsp:sp>
    <dsp:sp modelId="{60BDA7ED-5C00-480B-9B7D-AB781CE5CC81}">
      <dsp:nvSpPr>
        <dsp:cNvPr id="0" name=""/>
        <dsp:cNvSpPr/>
      </dsp:nvSpPr>
      <dsp:spPr>
        <a:xfrm>
          <a:off x="2920033" y="1875620"/>
          <a:ext cx="2904187" cy="2904187"/>
        </a:xfrm>
        <a:prstGeom prst="ellipse">
          <a:avLst/>
        </a:prstGeom>
        <a:solidFill>
          <a:schemeClr val="accent4">
            <a:alpha val="50000"/>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222500">
            <a:lnSpc>
              <a:spcPct val="90000"/>
            </a:lnSpc>
            <a:spcBef>
              <a:spcPct val="0"/>
            </a:spcBef>
            <a:spcAft>
              <a:spcPct val="35000"/>
            </a:spcAft>
          </a:pPr>
          <a:r>
            <a:rPr lang="en-GB" sz="5000" kern="1200" dirty="0" smtClean="0"/>
            <a:t>Coe et al</a:t>
          </a:r>
          <a:endParaRPr lang="en-GB" sz="5000" kern="1200" dirty="0"/>
        </a:p>
      </dsp:txBody>
      <dsp:txXfrm>
        <a:off x="3808231" y="2625869"/>
        <a:ext cx="1742512" cy="1597302"/>
      </dsp:txXfrm>
    </dsp:sp>
    <dsp:sp modelId="{560C1508-7622-4EB6-A151-C89AA483F10F}">
      <dsp:nvSpPr>
        <dsp:cNvPr id="0" name=""/>
        <dsp:cNvSpPr/>
      </dsp:nvSpPr>
      <dsp:spPr>
        <a:xfrm>
          <a:off x="824178" y="1875620"/>
          <a:ext cx="2904187" cy="2904187"/>
        </a:xfrm>
        <a:prstGeom prst="ellipse">
          <a:avLst/>
        </a:prstGeom>
        <a:solidFill>
          <a:schemeClr val="accent4">
            <a:alpha val="50000"/>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222500">
            <a:lnSpc>
              <a:spcPct val="90000"/>
            </a:lnSpc>
            <a:spcBef>
              <a:spcPct val="0"/>
            </a:spcBef>
            <a:spcAft>
              <a:spcPct val="35000"/>
            </a:spcAft>
          </a:pPr>
          <a:r>
            <a:rPr lang="en-GB" sz="5000" kern="1200" dirty="0" smtClean="0"/>
            <a:t>Galton </a:t>
          </a:r>
          <a:endParaRPr lang="en-GB" sz="5000" kern="1200" dirty="0"/>
        </a:p>
      </dsp:txBody>
      <dsp:txXfrm>
        <a:off x="1097656" y="2625869"/>
        <a:ext cx="1742512" cy="1597302"/>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6532A83-9CBA-4CBE-9F91-D702E8590FFE}" type="datetimeFigureOut">
              <a:rPr lang="en-GB" smtClean="0"/>
              <a:t>27/10/2020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CA7B83B-0670-4E02-ADF1-7ED5401A5119}" type="slidenum">
              <a:rPr lang="en-GB" smtClean="0"/>
              <a:t>‹#›</a:t>
            </a:fld>
            <a:endParaRPr lang="en-GB"/>
          </a:p>
        </p:txBody>
      </p:sp>
    </p:spTree>
    <p:extLst>
      <p:ext uri="{BB962C8B-B14F-4D97-AF65-F5344CB8AC3E}">
        <p14:creationId xmlns:p14="http://schemas.microsoft.com/office/powerpoint/2010/main" val="1053367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itchFamily="34" charset="0"/>
                <a:cs typeface="Arial" charset="0"/>
              </a:defRPr>
            </a:lvl1pPr>
            <a:lvl2pPr marL="742950" indent="-285750">
              <a:defRPr>
                <a:solidFill>
                  <a:schemeClr val="tx1"/>
                </a:solidFill>
                <a:latin typeface="Century Gothic" pitchFamily="34" charset="0"/>
                <a:cs typeface="Arial" charset="0"/>
              </a:defRPr>
            </a:lvl2pPr>
            <a:lvl3pPr marL="1143000" indent="-228600">
              <a:defRPr>
                <a:solidFill>
                  <a:schemeClr val="tx1"/>
                </a:solidFill>
                <a:latin typeface="Century Gothic" pitchFamily="34" charset="0"/>
                <a:cs typeface="Arial" charset="0"/>
              </a:defRPr>
            </a:lvl3pPr>
            <a:lvl4pPr marL="1600200" indent="-228600">
              <a:defRPr>
                <a:solidFill>
                  <a:schemeClr val="tx1"/>
                </a:solidFill>
                <a:latin typeface="Century Gothic" pitchFamily="34" charset="0"/>
                <a:cs typeface="Arial" charset="0"/>
              </a:defRPr>
            </a:lvl4pPr>
            <a:lvl5pPr marL="2057400" indent="-228600">
              <a:defRPr>
                <a:solidFill>
                  <a:schemeClr val="tx1"/>
                </a:solidFill>
                <a:latin typeface="Century Gothic" pitchFamily="34" charset="0"/>
                <a:cs typeface="Arial" charset="0"/>
              </a:defRPr>
            </a:lvl5pPr>
            <a:lvl6pPr marL="2514600" indent="-228600" eaLnBrk="0" fontAlgn="base" hangingPunct="0">
              <a:spcBef>
                <a:spcPct val="0"/>
              </a:spcBef>
              <a:spcAft>
                <a:spcPct val="0"/>
              </a:spcAft>
              <a:defRPr>
                <a:solidFill>
                  <a:schemeClr val="tx1"/>
                </a:solidFill>
                <a:latin typeface="Century Gothic" pitchFamily="34" charset="0"/>
                <a:cs typeface="Arial" charset="0"/>
              </a:defRPr>
            </a:lvl6pPr>
            <a:lvl7pPr marL="2971800" indent="-228600" eaLnBrk="0" fontAlgn="base" hangingPunct="0">
              <a:spcBef>
                <a:spcPct val="0"/>
              </a:spcBef>
              <a:spcAft>
                <a:spcPct val="0"/>
              </a:spcAft>
              <a:defRPr>
                <a:solidFill>
                  <a:schemeClr val="tx1"/>
                </a:solidFill>
                <a:latin typeface="Century Gothic" pitchFamily="34" charset="0"/>
                <a:cs typeface="Arial" charset="0"/>
              </a:defRPr>
            </a:lvl7pPr>
            <a:lvl8pPr marL="3429000" indent="-228600" eaLnBrk="0" fontAlgn="base" hangingPunct="0">
              <a:spcBef>
                <a:spcPct val="0"/>
              </a:spcBef>
              <a:spcAft>
                <a:spcPct val="0"/>
              </a:spcAft>
              <a:defRPr>
                <a:solidFill>
                  <a:schemeClr val="tx1"/>
                </a:solidFill>
                <a:latin typeface="Century Gothic" pitchFamily="34" charset="0"/>
                <a:cs typeface="Arial" charset="0"/>
              </a:defRPr>
            </a:lvl8pPr>
            <a:lvl9pPr marL="3886200" indent="-228600" eaLnBrk="0" fontAlgn="base" hangingPunct="0">
              <a:spcBef>
                <a:spcPct val="0"/>
              </a:spcBef>
              <a:spcAft>
                <a:spcPct val="0"/>
              </a:spcAft>
              <a:defRPr>
                <a:solidFill>
                  <a:schemeClr val="tx1"/>
                </a:solidFill>
                <a:latin typeface="Century Gothic" pitchFamily="34" charset="0"/>
                <a:cs typeface="Arial" charset="0"/>
              </a:defRPr>
            </a:lvl9pPr>
          </a:lstStyle>
          <a:p>
            <a:fld id="{CEC27075-5326-4C3F-B2D2-0922CEF7F4D3}" type="slidenum">
              <a:rPr lang="en-GB" altLang="en-US">
                <a:latin typeface="Calibri" pitchFamily="34" charset="0"/>
              </a:rPr>
              <a:pPr/>
              <a:t>8</a:t>
            </a:fld>
            <a:endParaRPr lang="en-GB" altLang="en-US">
              <a:latin typeface="Calibri"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9</a:t>
            </a:fld>
            <a:endParaRPr lang="en-GB"/>
          </a:p>
        </p:txBody>
      </p:sp>
    </p:spTree>
    <p:extLst>
      <p:ext uri="{BB962C8B-B14F-4D97-AF65-F5344CB8AC3E}">
        <p14:creationId xmlns:p14="http://schemas.microsoft.com/office/powerpoint/2010/main" val="4020765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10</a:t>
            </a:fld>
            <a:endParaRPr lang="en-GB"/>
          </a:p>
        </p:txBody>
      </p:sp>
    </p:spTree>
    <p:extLst>
      <p:ext uri="{BB962C8B-B14F-4D97-AF65-F5344CB8AC3E}">
        <p14:creationId xmlns:p14="http://schemas.microsoft.com/office/powerpoint/2010/main" val="2030106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11</a:t>
            </a:fld>
            <a:endParaRPr lang="en-GB"/>
          </a:p>
        </p:txBody>
      </p:sp>
    </p:spTree>
    <p:extLst>
      <p:ext uri="{BB962C8B-B14F-4D97-AF65-F5344CB8AC3E}">
        <p14:creationId xmlns:p14="http://schemas.microsoft.com/office/powerpoint/2010/main" val="3428209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12</a:t>
            </a:fld>
            <a:endParaRPr lang="en-GB"/>
          </a:p>
        </p:txBody>
      </p:sp>
    </p:spTree>
    <p:extLst>
      <p:ext uri="{BB962C8B-B14F-4D97-AF65-F5344CB8AC3E}">
        <p14:creationId xmlns:p14="http://schemas.microsoft.com/office/powerpoint/2010/main" val="26455288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4EA15B5-3522-42F8-80A1-772FE54EBFE1}" type="slidenum">
              <a:rPr lang="en-US" smtClean="0"/>
              <a:t>13</a:t>
            </a:fld>
            <a:endParaRPr lang="en-US"/>
          </a:p>
        </p:txBody>
      </p:sp>
    </p:spTree>
    <p:extLst>
      <p:ext uri="{BB962C8B-B14F-4D97-AF65-F5344CB8AC3E}">
        <p14:creationId xmlns:p14="http://schemas.microsoft.com/office/powerpoint/2010/main" val="7538139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16</a:t>
            </a:fld>
            <a:endParaRPr lang="en-GB"/>
          </a:p>
        </p:txBody>
      </p:sp>
    </p:spTree>
    <p:extLst>
      <p:ext uri="{BB962C8B-B14F-4D97-AF65-F5344CB8AC3E}">
        <p14:creationId xmlns:p14="http://schemas.microsoft.com/office/powerpoint/2010/main" val="2844284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17</a:t>
            </a:fld>
            <a:endParaRPr lang="en-GB"/>
          </a:p>
        </p:txBody>
      </p:sp>
    </p:spTree>
    <p:extLst>
      <p:ext uri="{BB962C8B-B14F-4D97-AF65-F5344CB8AC3E}">
        <p14:creationId xmlns:p14="http://schemas.microsoft.com/office/powerpoint/2010/main" val="371623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5EB31A-009D-4BB4-A9E3-E90900E318F8}" type="slidenum">
              <a:rPr lang="en-GB" smtClean="0"/>
              <a:t>18</a:t>
            </a:fld>
            <a:endParaRPr lang="en-GB"/>
          </a:p>
        </p:txBody>
      </p:sp>
    </p:spTree>
    <p:extLst>
      <p:ext uri="{BB962C8B-B14F-4D97-AF65-F5344CB8AC3E}">
        <p14:creationId xmlns:p14="http://schemas.microsoft.com/office/powerpoint/2010/main" val="2164436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86E6F40-25A3-4B98-B2A1-0E0B7C9BAF59}" type="slidenum">
              <a:rPr lang="zh-TW" altLang="en-US"/>
              <a:pPr/>
              <a:t>19</a:t>
            </a:fld>
            <a:endParaRPr lang="en-US" altLang="zh-TW"/>
          </a:p>
        </p:txBody>
      </p:sp>
      <p:sp>
        <p:nvSpPr>
          <p:cNvPr id="210946" name="Rectangle 2"/>
          <p:cNvSpPr>
            <a:spLocks noGrp="1" noRot="1" noChangeAspect="1" noChangeArrowheads="1" noTextEdit="1"/>
          </p:cNvSpPr>
          <p:nvPr>
            <p:ph type="sldImg"/>
          </p:nvPr>
        </p:nvSpPr>
        <p:spPr>
          <a:xfrm>
            <a:off x="1143000" y="685800"/>
            <a:ext cx="4572000" cy="3429000"/>
          </a:xfrm>
          <a:ln/>
        </p:spPr>
      </p:sp>
      <p:sp>
        <p:nvSpPr>
          <p:cNvPr id="210947" name="Rectangle 3"/>
          <p:cNvSpPr>
            <a:spLocks noGrp="1" noChangeArrowheads="1"/>
          </p:cNvSpPr>
          <p:nvPr>
            <p:ph type="body" idx="1"/>
          </p:nvPr>
        </p:nvSpPr>
        <p:spPr/>
        <p:txBody>
          <a:bodyPr/>
          <a:lstStyle/>
          <a:p>
            <a:endParaRPr lang="zh-TW" altLang="en-US"/>
          </a:p>
        </p:txBody>
      </p:sp>
    </p:spTree>
    <p:extLst>
      <p:ext uri="{BB962C8B-B14F-4D97-AF65-F5344CB8AC3E}">
        <p14:creationId xmlns:p14="http://schemas.microsoft.com/office/powerpoint/2010/main" val="39524704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20</a:t>
            </a:fld>
            <a:endParaRPr lang="en-GB"/>
          </a:p>
        </p:txBody>
      </p:sp>
    </p:spTree>
    <p:extLst>
      <p:ext uri="{BB962C8B-B14F-4D97-AF65-F5344CB8AC3E}">
        <p14:creationId xmlns:p14="http://schemas.microsoft.com/office/powerpoint/2010/main" val="25133955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22</a:t>
            </a:fld>
            <a:endParaRPr lang="en-GB"/>
          </a:p>
        </p:txBody>
      </p:sp>
    </p:spTree>
    <p:extLst>
      <p:ext uri="{BB962C8B-B14F-4D97-AF65-F5344CB8AC3E}">
        <p14:creationId xmlns:p14="http://schemas.microsoft.com/office/powerpoint/2010/main" val="39486025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23</a:t>
            </a:fld>
            <a:endParaRPr lang="en-GB"/>
          </a:p>
        </p:txBody>
      </p:sp>
    </p:spTree>
    <p:extLst>
      <p:ext uri="{BB962C8B-B14F-4D97-AF65-F5344CB8AC3E}">
        <p14:creationId xmlns:p14="http://schemas.microsoft.com/office/powerpoint/2010/main" val="12579763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24</a:t>
            </a:fld>
            <a:endParaRPr lang="en-GB"/>
          </a:p>
        </p:txBody>
      </p:sp>
    </p:spTree>
    <p:extLst>
      <p:ext uri="{BB962C8B-B14F-4D97-AF65-F5344CB8AC3E}">
        <p14:creationId xmlns:p14="http://schemas.microsoft.com/office/powerpoint/2010/main" val="2645119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E2EF432-D0B7-48EF-AECE-F0F3B65B8F8F}" type="slidenum">
              <a:rPr lang="zh-TW" altLang="en-US"/>
              <a:pPr/>
              <a:t>25</a:t>
            </a:fld>
            <a:endParaRPr lang="en-US" altLang="zh-TW"/>
          </a:p>
        </p:txBody>
      </p:sp>
      <p:sp>
        <p:nvSpPr>
          <p:cNvPr id="214018" name="Rectangle 2"/>
          <p:cNvSpPr>
            <a:spLocks noGrp="1" noRot="1" noChangeAspect="1" noChangeArrowheads="1" noTextEdit="1"/>
          </p:cNvSpPr>
          <p:nvPr>
            <p:ph type="sldImg"/>
          </p:nvPr>
        </p:nvSpPr>
        <p:spPr>
          <a:xfrm>
            <a:off x="1143000" y="685800"/>
            <a:ext cx="4572000" cy="3429000"/>
          </a:xfrm>
          <a:ln/>
        </p:spPr>
      </p:sp>
      <p:sp>
        <p:nvSpPr>
          <p:cNvPr id="214019" name="Rectangle 3"/>
          <p:cNvSpPr>
            <a:spLocks noGrp="1" noChangeArrowheads="1"/>
          </p:cNvSpPr>
          <p:nvPr>
            <p:ph type="body" idx="1"/>
          </p:nvPr>
        </p:nvSpPr>
        <p:spPr/>
        <p:txBody>
          <a:bodyPr/>
          <a:lstStyle/>
          <a:p>
            <a:endParaRPr lang="zh-TW" altLang="en-US"/>
          </a:p>
        </p:txBody>
      </p:sp>
    </p:spTree>
    <p:extLst>
      <p:ext uri="{BB962C8B-B14F-4D97-AF65-F5344CB8AC3E}">
        <p14:creationId xmlns:p14="http://schemas.microsoft.com/office/powerpoint/2010/main" val="21363427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E2EF432-D0B7-48EF-AECE-F0F3B65B8F8F}" type="slidenum">
              <a:rPr lang="zh-TW" altLang="en-US"/>
              <a:pPr/>
              <a:t>26</a:t>
            </a:fld>
            <a:endParaRPr lang="en-US" altLang="zh-TW"/>
          </a:p>
        </p:txBody>
      </p:sp>
      <p:sp>
        <p:nvSpPr>
          <p:cNvPr id="214018" name="Rectangle 2"/>
          <p:cNvSpPr>
            <a:spLocks noGrp="1" noRot="1" noChangeAspect="1" noChangeArrowheads="1" noTextEdit="1"/>
          </p:cNvSpPr>
          <p:nvPr>
            <p:ph type="sldImg"/>
          </p:nvPr>
        </p:nvSpPr>
        <p:spPr>
          <a:xfrm>
            <a:off x="1143000" y="685800"/>
            <a:ext cx="4572000" cy="3429000"/>
          </a:xfrm>
          <a:ln/>
        </p:spPr>
      </p:sp>
      <p:sp>
        <p:nvSpPr>
          <p:cNvPr id="214019" name="Rectangle 3"/>
          <p:cNvSpPr>
            <a:spLocks noGrp="1" noChangeArrowheads="1"/>
          </p:cNvSpPr>
          <p:nvPr>
            <p:ph type="body" idx="1"/>
          </p:nvPr>
        </p:nvSpPr>
        <p:spPr/>
        <p:txBody>
          <a:bodyPr/>
          <a:lstStyle/>
          <a:p>
            <a:endParaRPr lang="zh-TW" altLang="en-US"/>
          </a:p>
        </p:txBody>
      </p:sp>
    </p:spTree>
    <p:extLst>
      <p:ext uri="{BB962C8B-B14F-4D97-AF65-F5344CB8AC3E}">
        <p14:creationId xmlns:p14="http://schemas.microsoft.com/office/powerpoint/2010/main" val="15981037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759E6BD-FE3E-49F7-BF08-6E303983AF16}" type="slidenum">
              <a:rPr lang="zh-TW" altLang="en-US"/>
              <a:pPr/>
              <a:t>27</a:t>
            </a:fld>
            <a:endParaRPr lang="en-US" altLang="zh-TW"/>
          </a:p>
        </p:txBody>
      </p:sp>
      <p:sp>
        <p:nvSpPr>
          <p:cNvPr id="215042" name="Rectangle 2"/>
          <p:cNvSpPr>
            <a:spLocks noGrp="1" noRot="1" noChangeAspect="1" noChangeArrowheads="1" noTextEdit="1"/>
          </p:cNvSpPr>
          <p:nvPr>
            <p:ph type="sldImg"/>
          </p:nvPr>
        </p:nvSpPr>
        <p:spPr>
          <a:xfrm>
            <a:off x="1143000" y="685800"/>
            <a:ext cx="4572000" cy="3429000"/>
          </a:xfrm>
          <a:ln/>
        </p:spPr>
      </p:sp>
      <p:sp>
        <p:nvSpPr>
          <p:cNvPr id="215043" name="Rectangle 3"/>
          <p:cNvSpPr>
            <a:spLocks noGrp="1" noChangeArrowheads="1"/>
          </p:cNvSpPr>
          <p:nvPr>
            <p:ph type="body" idx="1"/>
          </p:nvPr>
        </p:nvSpPr>
        <p:spPr/>
        <p:txBody>
          <a:bodyPr/>
          <a:lstStyle/>
          <a:p>
            <a:endParaRPr lang="zh-TW" altLang="en-US"/>
          </a:p>
        </p:txBody>
      </p:sp>
    </p:spTree>
    <p:extLst>
      <p:ext uri="{BB962C8B-B14F-4D97-AF65-F5344CB8AC3E}">
        <p14:creationId xmlns:p14="http://schemas.microsoft.com/office/powerpoint/2010/main" val="28087830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D1F8492-7DF1-413C-AAB5-722E407E529E}" type="slidenum">
              <a:rPr lang="zh-TW" altLang="en-US"/>
              <a:pPr/>
              <a:t>28</a:t>
            </a:fld>
            <a:endParaRPr lang="en-US" altLang="zh-TW"/>
          </a:p>
        </p:txBody>
      </p:sp>
      <p:sp>
        <p:nvSpPr>
          <p:cNvPr id="265218" name="Rectangle 2"/>
          <p:cNvSpPr>
            <a:spLocks noGrp="1" noRot="1" noChangeAspect="1" noChangeArrowheads="1" noTextEdit="1"/>
          </p:cNvSpPr>
          <p:nvPr>
            <p:ph type="sldImg"/>
          </p:nvPr>
        </p:nvSpPr>
        <p:spPr>
          <a:xfrm>
            <a:off x="1143000" y="685800"/>
            <a:ext cx="4572000" cy="3429000"/>
          </a:xfrm>
          <a:ln/>
        </p:spPr>
      </p:sp>
      <p:sp>
        <p:nvSpPr>
          <p:cNvPr id="265219" name="Rectangle 3"/>
          <p:cNvSpPr>
            <a:spLocks noGrp="1" noChangeArrowheads="1"/>
          </p:cNvSpPr>
          <p:nvPr>
            <p:ph type="body" idx="1"/>
          </p:nvPr>
        </p:nvSpPr>
        <p:spPr/>
        <p:txBody>
          <a:bodyPr/>
          <a:lstStyle/>
          <a:p>
            <a:endParaRPr lang="zh-TW" altLang="en-US" dirty="0"/>
          </a:p>
        </p:txBody>
      </p:sp>
    </p:spTree>
    <p:extLst>
      <p:ext uri="{BB962C8B-B14F-4D97-AF65-F5344CB8AC3E}">
        <p14:creationId xmlns:p14="http://schemas.microsoft.com/office/powerpoint/2010/main" val="18359929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29</a:t>
            </a:fld>
            <a:endParaRPr lang="en-GB"/>
          </a:p>
        </p:txBody>
      </p:sp>
    </p:spTree>
    <p:extLst>
      <p:ext uri="{BB962C8B-B14F-4D97-AF65-F5344CB8AC3E}">
        <p14:creationId xmlns:p14="http://schemas.microsoft.com/office/powerpoint/2010/main" val="33396518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30</a:t>
            </a:fld>
            <a:endParaRPr lang="en-GB"/>
          </a:p>
        </p:txBody>
      </p:sp>
    </p:spTree>
    <p:extLst>
      <p:ext uri="{BB962C8B-B14F-4D97-AF65-F5344CB8AC3E}">
        <p14:creationId xmlns:p14="http://schemas.microsoft.com/office/powerpoint/2010/main" val="17961334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A7B83B-0670-4E02-ADF1-7ED5401A5119}" type="slidenum">
              <a:rPr lang="en-GB" smtClean="0"/>
              <a:t>31</a:t>
            </a:fld>
            <a:endParaRPr lang="en-GB"/>
          </a:p>
        </p:txBody>
      </p:sp>
    </p:spTree>
    <p:extLst>
      <p:ext uri="{BB962C8B-B14F-4D97-AF65-F5344CB8AC3E}">
        <p14:creationId xmlns:p14="http://schemas.microsoft.com/office/powerpoint/2010/main" val="4131783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A7B2D59-8310-477E-84D0-C8F080913013}"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3970707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A7B2D59-8310-477E-84D0-C8F080913013}"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3773363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A7B2D59-8310-477E-84D0-C8F080913013}"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1022710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A7B2D59-8310-477E-84D0-C8F080913013}" type="datetimeFigureOut">
              <a:rPr lang="en-GB" smtClean="0"/>
              <a:t>27/10/2020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389762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A7B2D59-8310-477E-84D0-C8F080913013}" type="datetimeFigureOut">
              <a:rPr lang="en-GB" smtClean="0"/>
              <a:t>27/10/2020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487342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A7B2D59-8310-477E-84D0-C8F080913013}" type="datetimeFigureOut">
              <a:rPr lang="en-GB" smtClean="0"/>
              <a:t>27/10/2020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1754238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7B2D59-8310-477E-84D0-C8F080913013}" type="datetimeFigureOut">
              <a:rPr lang="en-GB" smtClean="0"/>
              <a:t>27/10/2020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1010617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7B2D59-8310-477E-84D0-C8F080913013}" type="datetimeFigureOut">
              <a:rPr lang="en-GB" smtClean="0"/>
              <a:t>27/10/2020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180791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7B2D59-8310-477E-84D0-C8F080913013}" type="datetimeFigureOut">
              <a:rPr lang="en-GB" smtClean="0"/>
              <a:t>27/10/2020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2673476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A7B2D59-8310-477E-84D0-C8F080913013}"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3849944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A7B2D59-8310-477E-84D0-C8F080913013}" type="datetimeFigureOut">
              <a:rPr lang="en-GB" smtClean="0"/>
              <a:t>27/10/2020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CAA9E7-9F9A-48C5-9E9A-390B7FC5D44E}" type="slidenum">
              <a:rPr lang="en-GB" smtClean="0"/>
              <a:t>‹#›</a:t>
            </a:fld>
            <a:endParaRPr lang="en-GB"/>
          </a:p>
        </p:txBody>
      </p:sp>
    </p:spTree>
    <p:extLst>
      <p:ext uri="{BB962C8B-B14F-4D97-AF65-F5344CB8AC3E}">
        <p14:creationId xmlns:p14="http://schemas.microsoft.com/office/powerpoint/2010/main" val="3777881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7B2D59-8310-477E-84D0-C8F080913013}" type="datetimeFigureOut">
              <a:rPr lang="en-GB" smtClean="0"/>
              <a:t>27/10/2020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CAA9E7-9F9A-48C5-9E9A-390B7FC5D44E}" type="slidenum">
              <a:rPr lang="en-GB" smtClean="0"/>
              <a:t>‹#›</a:t>
            </a:fld>
            <a:endParaRPr lang="en-GB"/>
          </a:p>
        </p:txBody>
      </p:sp>
    </p:spTree>
    <p:extLst>
      <p:ext uri="{BB962C8B-B14F-4D97-AF65-F5344CB8AC3E}">
        <p14:creationId xmlns:p14="http://schemas.microsoft.com/office/powerpoint/2010/main" val="20026517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www.orientacionandujar.es/2015/11/06/coleccion-en-unidades-didacticas-de-experiencias-educativas-en-aprendizaje-cooperativo/"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kQjtK32mGJQ"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egfl.org.uk/sites/default/files/School_effectiveness/5a%20What%20is%20Visible%20Learning.pdf"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13.xml.rels><?xml version="1.0" encoding="UTF-8" standalone="yes"?>
<Relationships xmlns="http://schemas.openxmlformats.org/package/2006/relationships"><Relationship Id="rId3" Type="http://schemas.openxmlformats.org/officeDocument/2006/relationships/hyperlink" Target="https://visible-learning.org/2016/04/hattie-ranking-backup-of-138-effect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8diVTAyHxpk"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RQ6KeSzJuPs"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31.xml.rels><?xml version="1.0" encoding="UTF-8" standalone="yes"?>
<Relationships xmlns="http://schemas.openxmlformats.org/package/2006/relationships"><Relationship Id="rId3" Type="http://schemas.openxmlformats.org/officeDocument/2006/relationships/hyperlink" Target="http://archive.teachfind.com/ttv/www.teachers.tv/videos/the-primary-a-z-of-effective-questioning.html"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32.xml.rels><?xml version="1.0" encoding="UTF-8" standalone="yes"?>
<Relationships xmlns="http://schemas.openxmlformats.org/package/2006/relationships"><Relationship Id="rId3" Type="http://schemas.openxmlformats.org/officeDocument/2006/relationships/hyperlink" Target="https://www.suttontrust.com/wp-content/uploads/2014/10/What-makes-great-teaching-FINAL-4.11.14.pdf" TargetMode="External"/><Relationship Id="rId2" Type="http://schemas.openxmlformats.org/officeDocument/2006/relationships/hyperlink" Target="https://www-dawsonera-com.ezproxy.uwtsd.ac.uk/readonline/9780203854624" TargetMode="External"/><Relationship Id="rId1" Type="http://schemas.openxmlformats.org/officeDocument/2006/relationships/slideLayout" Target="../slideLayouts/slideLayout2.xml"/><Relationship Id="rId4" Type="http://schemas.openxmlformats.org/officeDocument/2006/relationships/hyperlink" Target="http://www.thersa.org/events/rsaanimate/animate/rsa-animate-changing-paradig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501008"/>
            <a:ext cx="7772400" cy="1470025"/>
          </a:xfrm>
        </p:spPr>
        <p:txBody>
          <a:bodyPr/>
          <a:lstStyle/>
          <a:p>
            <a:r>
              <a:rPr lang="en-GB" dirty="0"/>
              <a:t>ECES6010/C</a:t>
            </a:r>
          </a:p>
        </p:txBody>
      </p:sp>
      <p:sp>
        <p:nvSpPr>
          <p:cNvPr id="3" name="Subtitle 2"/>
          <p:cNvSpPr>
            <a:spLocks noGrp="1"/>
          </p:cNvSpPr>
          <p:nvPr>
            <p:ph type="subTitle" idx="1"/>
          </p:nvPr>
        </p:nvSpPr>
        <p:spPr>
          <a:xfrm>
            <a:off x="1403648" y="4941168"/>
            <a:ext cx="6400800" cy="1752600"/>
          </a:xfrm>
        </p:spPr>
        <p:txBody>
          <a:bodyPr/>
          <a:lstStyle/>
          <a:p>
            <a:r>
              <a:rPr lang="en-GB" dirty="0" err="1"/>
              <a:t>Hinsoddau</a:t>
            </a:r>
            <a:r>
              <a:rPr lang="en-GB" dirty="0"/>
              <a:t> </a:t>
            </a:r>
            <a:r>
              <a:rPr lang="en-GB" dirty="0" err="1"/>
              <a:t>Dysgu</a:t>
            </a:r>
            <a:r>
              <a:rPr lang="en-GB" dirty="0"/>
              <a:t/>
            </a:r>
            <a:br>
              <a:rPr lang="en-GB" dirty="0"/>
            </a:br>
            <a:r>
              <a:rPr lang="en-GB" dirty="0"/>
              <a:t>Learning Climates </a:t>
            </a:r>
            <a:endParaRPr lang="en-GB" dirty="0" smtClean="0"/>
          </a:p>
          <a:p>
            <a:r>
              <a:rPr lang="en-GB" dirty="0" smtClean="0"/>
              <a:t>Sesiwn </a:t>
            </a:r>
            <a:r>
              <a:rPr lang="en-GB" dirty="0" smtClean="0"/>
              <a:t>1b </a:t>
            </a:r>
            <a:r>
              <a:rPr lang="en-GB" dirty="0" smtClean="0"/>
              <a:t>/ Session </a:t>
            </a:r>
            <a:r>
              <a:rPr lang="en-GB" dirty="0" smtClean="0"/>
              <a:t>1b</a:t>
            </a:r>
            <a:endParaRPr lang="en-GB"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404664"/>
            <a:ext cx="4825380" cy="31131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7181577"/>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Deilliannau</a:t>
            </a:r>
            <a:r>
              <a:rPr lang="en-GB" dirty="0" smtClean="0"/>
              <a:t> </a:t>
            </a:r>
            <a:r>
              <a:rPr lang="en-GB" dirty="0" smtClean="0"/>
              <a:t>Dysgu/</a:t>
            </a:r>
            <a:r>
              <a:rPr lang="en-GB" dirty="0"/>
              <a:t> </a:t>
            </a:r>
            <a:r>
              <a:rPr lang="en-GB" dirty="0" smtClean="0"/>
              <a:t>Learning </a:t>
            </a:r>
            <a:r>
              <a:rPr lang="en-GB" dirty="0" smtClean="0"/>
              <a:t>Outcomes </a:t>
            </a:r>
            <a:endParaRPr lang="en-GB" dirty="0"/>
          </a:p>
        </p:txBody>
      </p:sp>
      <p:sp>
        <p:nvSpPr>
          <p:cNvPr id="5" name="Content Placeholder 4"/>
          <p:cNvSpPr>
            <a:spLocks noGrp="1"/>
          </p:cNvSpPr>
          <p:nvPr>
            <p:ph sz="half" idx="1"/>
          </p:nvPr>
        </p:nvSpPr>
        <p:spPr/>
        <p:txBody>
          <a:bodyPr>
            <a:normAutofit/>
          </a:bodyPr>
          <a:lstStyle/>
          <a:p>
            <a:pPr lvl="0" fontAlgn="base" hangingPunct="0"/>
            <a:r>
              <a:rPr lang="cy-GB" dirty="0"/>
              <a:t>Mynd i’r afael yn feirniadol ag ymchwil cyfoes a damcaniaethau seicolegol a dysgu allweddol er mwyn gwerthuso effeithiolrwydd amrywiaeth o strategaethau dysgu ac addysgu</a:t>
            </a:r>
            <a:r>
              <a:rPr lang="en-GB" dirty="0"/>
              <a:t>.</a:t>
            </a:r>
          </a:p>
          <a:p>
            <a:pPr fontAlgn="base" hangingPunct="0"/>
            <a:endParaRPr lang="en-GB" dirty="0" smtClean="0">
              <a:effectLst/>
            </a:endParaRPr>
          </a:p>
        </p:txBody>
      </p:sp>
      <p:sp>
        <p:nvSpPr>
          <p:cNvPr id="6" name="Content Placeholder 5"/>
          <p:cNvSpPr>
            <a:spLocks noGrp="1"/>
          </p:cNvSpPr>
          <p:nvPr>
            <p:ph sz="half" idx="2"/>
          </p:nvPr>
        </p:nvSpPr>
        <p:spPr/>
        <p:txBody>
          <a:bodyPr>
            <a:normAutofit/>
          </a:bodyPr>
          <a:lstStyle/>
          <a:p>
            <a:pPr lvl="0" fontAlgn="base" hangingPunct="0"/>
            <a:r>
              <a:rPr lang="en-GB" dirty="0"/>
              <a:t>Critically engage with contemporary research and key psychological and learning theory in order to evaluate the effectiveness of a range of teaching and learning strategies. </a:t>
            </a:r>
          </a:p>
          <a:p>
            <a:pPr fontAlgn="base" hangingPunct="0"/>
            <a:endParaRPr lang="en-GB" dirty="0"/>
          </a:p>
          <a:p>
            <a:endParaRPr lang="en-GB" dirty="0"/>
          </a:p>
        </p:txBody>
      </p:sp>
      <p:sp>
        <p:nvSpPr>
          <p:cNvPr id="2" name="Rectangle 1"/>
          <p:cNvSpPr/>
          <p:nvPr/>
        </p:nvSpPr>
        <p:spPr>
          <a:xfrm>
            <a:off x="4450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pic>
        <p:nvPicPr>
          <p:cNvPr id="7" name="Picture 2" descr="Diagram&#10;&#10;Description automatically generated">
            <a:extLst>
              <a:ext uri="{FF2B5EF4-FFF2-40B4-BE49-F238E27FC236}">
                <a16:creationId xmlns:a16="http://schemas.microsoft.com/office/drawing/2014/main" id="{485EB4F9-F1BF-4729-B8EC-B473C80C132D}"/>
              </a:ext>
            </a:extLst>
          </p:cNvPr>
          <p:cNvPicPr>
            <a:picLocks noChangeAspect="1"/>
          </p:cNvPicPr>
          <p:nvPr/>
        </p:nvPicPr>
        <p:blipFill>
          <a:blip r:embed="rId2">
            <a:extLst>
              <a:ext uri="{837473B0-CC2E-450A-ABE3-18F120FF3D39}">
                <a1611:picAttrSrcUrl xmlns="" xmlns:a1611="http://schemas.microsoft.com/office/drawing/2016/11/main" r:id="rId3"/>
              </a:ext>
            </a:extLst>
          </a:blip>
          <a:stretch>
            <a:fillRect/>
          </a:stretch>
        </p:blipFill>
        <p:spPr>
          <a:xfrm>
            <a:off x="6211897" y="4857531"/>
            <a:ext cx="2448894" cy="1728626"/>
          </a:xfrm>
          <a:prstGeom prst="rect">
            <a:avLst/>
          </a:prstGeom>
        </p:spPr>
      </p:pic>
    </p:spTree>
    <p:extLst>
      <p:ext uri="{BB962C8B-B14F-4D97-AF65-F5344CB8AC3E}">
        <p14:creationId xmlns:p14="http://schemas.microsoft.com/office/powerpoint/2010/main" val="4217825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smtClean="0"/>
              <a:t>Deilliannau</a:t>
            </a:r>
            <a:r>
              <a:rPr lang="en-GB" dirty="0" smtClean="0"/>
              <a:t> Dysgu/Learning </a:t>
            </a:r>
            <a:r>
              <a:rPr lang="en-GB" dirty="0" smtClean="0"/>
              <a:t>Outcomes </a:t>
            </a:r>
            <a:endParaRPr lang="en-GB" dirty="0"/>
          </a:p>
        </p:txBody>
      </p:sp>
      <p:sp>
        <p:nvSpPr>
          <p:cNvPr id="6" name="Content Placeholder 5"/>
          <p:cNvSpPr>
            <a:spLocks noGrp="1"/>
          </p:cNvSpPr>
          <p:nvPr>
            <p:ph sz="half" idx="1"/>
          </p:nvPr>
        </p:nvSpPr>
        <p:spPr/>
        <p:txBody>
          <a:bodyPr>
            <a:normAutofit/>
          </a:bodyPr>
          <a:lstStyle/>
          <a:p>
            <a:pPr lvl="0" fontAlgn="base" hangingPunct="0"/>
            <a:r>
              <a:rPr lang="cy-GB" dirty="0" smtClean="0"/>
              <a:t>Dangos dealltwriaeth feirniadol o’r sgiliau proffesiynol sydd eu hangen i gynllunio, addysgu ac asesu ar gyfer cynnydd  effeithiol a pharhaus mewn dysgu ac addysgu.</a:t>
            </a:r>
            <a:endParaRPr lang="en-GB" dirty="0" smtClean="0"/>
          </a:p>
          <a:p>
            <a:pPr fontAlgn="base" hangingPunct="0"/>
            <a:endParaRPr lang="en-GB" dirty="0" smtClean="0">
              <a:effectLst/>
            </a:endParaRPr>
          </a:p>
          <a:p>
            <a:endParaRPr lang="en-GB" dirty="0"/>
          </a:p>
        </p:txBody>
      </p:sp>
      <p:sp>
        <p:nvSpPr>
          <p:cNvPr id="7" name="Content Placeholder 6"/>
          <p:cNvSpPr>
            <a:spLocks noGrp="1"/>
          </p:cNvSpPr>
          <p:nvPr>
            <p:ph sz="half" idx="2"/>
          </p:nvPr>
        </p:nvSpPr>
        <p:spPr/>
        <p:txBody>
          <a:bodyPr>
            <a:normAutofit/>
          </a:bodyPr>
          <a:lstStyle/>
          <a:p>
            <a:pPr lvl="0" fontAlgn="base" hangingPunct="0"/>
            <a:r>
              <a:rPr lang="en-GB" dirty="0" smtClean="0"/>
              <a:t>Demonstrate a critical understanding of the professional skills required to plan, teach and assess for effective and sustained progress in teaching and learning.</a:t>
            </a:r>
          </a:p>
          <a:p>
            <a:pPr fontAlgn="base" hangingPunct="0"/>
            <a:endParaRPr lang="en-GB" dirty="0" smtClean="0"/>
          </a:p>
        </p:txBody>
      </p:sp>
      <p:pic>
        <p:nvPicPr>
          <p:cNvPr id="8" name="Picture 2" descr="Diagram&#10;&#10;Description automatically generated">
            <a:extLst>
              <a:ext uri="{FF2B5EF4-FFF2-40B4-BE49-F238E27FC236}">
                <a16:creationId xmlns:a16="http://schemas.microsoft.com/office/drawing/2014/main" id="{485EB4F9-F1BF-4729-B8EC-B473C80C132D}"/>
              </a:ext>
            </a:extLst>
          </p:cNvPr>
          <p:cNvPicPr>
            <a:picLocks noChangeAspect="1"/>
          </p:cNvPicPr>
          <p:nvPr/>
        </p:nvPicPr>
        <p:blipFill>
          <a:blip r:embed="rId2">
            <a:extLst>
              <a:ext uri="{837473B0-CC2E-450A-ABE3-18F120FF3D39}">
                <a1611:picAttrSrcUrl xmlns="" xmlns:a1611="http://schemas.microsoft.com/office/drawing/2016/11/main" r:id="rId3"/>
              </a:ext>
            </a:extLst>
          </a:blip>
          <a:stretch>
            <a:fillRect/>
          </a:stretch>
        </p:blipFill>
        <p:spPr>
          <a:xfrm>
            <a:off x="6211897" y="4857531"/>
            <a:ext cx="2448894" cy="1728626"/>
          </a:xfrm>
          <a:prstGeom prst="rect">
            <a:avLst/>
          </a:prstGeom>
        </p:spPr>
      </p:pic>
    </p:spTree>
    <p:extLst>
      <p:ext uri="{BB962C8B-B14F-4D97-AF65-F5344CB8AC3E}">
        <p14:creationId xmlns:p14="http://schemas.microsoft.com/office/powerpoint/2010/main" val="2215899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smtClean="0"/>
              <a:t>Deilliannau</a:t>
            </a:r>
            <a:r>
              <a:rPr lang="en-GB" dirty="0" smtClean="0"/>
              <a:t> Dysgu/Learning </a:t>
            </a:r>
            <a:r>
              <a:rPr lang="en-GB" dirty="0" smtClean="0"/>
              <a:t>Outcomes </a:t>
            </a:r>
            <a:endParaRPr lang="en-GB" dirty="0"/>
          </a:p>
        </p:txBody>
      </p:sp>
      <p:sp>
        <p:nvSpPr>
          <p:cNvPr id="6" name="Content Placeholder 5"/>
          <p:cNvSpPr>
            <a:spLocks noGrp="1"/>
          </p:cNvSpPr>
          <p:nvPr>
            <p:ph sz="half" idx="1"/>
          </p:nvPr>
        </p:nvSpPr>
        <p:spPr/>
        <p:txBody>
          <a:bodyPr>
            <a:normAutofit/>
          </a:bodyPr>
          <a:lstStyle/>
          <a:p>
            <a:pPr lvl="0" fontAlgn="base" hangingPunct="0"/>
            <a:r>
              <a:rPr lang="cy-GB" dirty="0" smtClean="0"/>
              <a:t>Trafod yn feirniadol elfennau ymddygiad effeithiol ar gyfer dysgu a chymhwyso damcaniaethau rheoli ymddygiad perthnasol mewn amrywiaeth o gyd-destunau addysgol.</a:t>
            </a:r>
            <a:endParaRPr lang="en-GB" dirty="0" smtClean="0">
              <a:effectLst/>
            </a:endParaRPr>
          </a:p>
          <a:p>
            <a:pPr fontAlgn="base" hangingPunct="0"/>
            <a:endParaRPr lang="en-GB" dirty="0" smtClean="0">
              <a:effectLst/>
            </a:endParaRPr>
          </a:p>
        </p:txBody>
      </p:sp>
      <p:sp>
        <p:nvSpPr>
          <p:cNvPr id="7" name="Content Placeholder 6"/>
          <p:cNvSpPr>
            <a:spLocks noGrp="1"/>
          </p:cNvSpPr>
          <p:nvPr>
            <p:ph sz="half" idx="2"/>
          </p:nvPr>
        </p:nvSpPr>
        <p:spPr/>
        <p:txBody>
          <a:bodyPr>
            <a:normAutofit/>
          </a:bodyPr>
          <a:lstStyle/>
          <a:p>
            <a:pPr lvl="0" fontAlgn="base" hangingPunct="0"/>
            <a:r>
              <a:rPr lang="en-GB" dirty="0" smtClean="0"/>
              <a:t>Critically analyse the components of effective behaviour for learning and to apply relevant behaviour management theory in a range of educational contexts.</a:t>
            </a:r>
          </a:p>
          <a:p>
            <a:pPr fontAlgn="base" hangingPunct="0"/>
            <a:endParaRPr lang="en-GB" dirty="0" smtClean="0"/>
          </a:p>
          <a:p>
            <a:endParaRPr lang="en-GB" dirty="0" smtClean="0"/>
          </a:p>
          <a:p>
            <a:endParaRPr lang="en-GB" dirty="0"/>
          </a:p>
        </p:txBody>
      </p:sp>
      <p:pic>
        <p:nvPicPr>
          <p:cNvPr id="8" name="Picture 2" descr="Diagram&#10;&#10;Description automatically generated">
            <a:extLst>
              <a:ext uri="{FF2B5EF4-FFF2-40B4-BE49-F238E27FC236}">
                <a16:creationId xmlns:a16="http://schemas.microsoft.com/office/drawing/2014/main" id="{485EB4F9-F1BF-4729-B8EC-B473C80C132D}"/>
              </a:ext>
            </a:extLst>
          </p:cNvPr>
          <p:cNvPicPr>
            <a:picLocks noChangeAspect="1"/>
          </p:cNvPicPr>
          <p:nvPr/>
        </p:nvPicPr>
        <p:blipFill>
          <a:blip r:embed="rId2">
            <a:extLst>
              <a:ext uri="{837473B0-CC2E-450A-ABE3-18F120FF3D39}">
                <a1611:picAttrSrcUrl xmlns="" xmlns:a1611="http://schemas.microsoft.com/office/drawing/2016/11/main" r:id="rId3"/>
              </a:ext>
            </a:extLst>
          </a:blip>
          <a:stretch>
            <a:fillRect/>
          </a:stretch>
        </p:blipFill>
        <p:spPr>
          <a:xfrm>
            <a:off x="6211897" y="4857531"/>
            <a:ext cx="2448894" cy="1728626"/>
          </a:xfrm>
          <a:prstGeom prst="rect">
            <a:avLst/>
          </a:prstGeom>
        </p:spPr>
      </p:pic>
    </p:spTree>
    <p:extLst>
      <p:ext uri="{BB962C8B-B14F-4D97-AF65-F5344CB8AC3E}">
        <p14:creationId xmlns:p14="http://schemas.microsoft.com/office/powerpoint/2010/main" val="1587525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smtClean="0"/>
              <a:t>Deilliannau</a:t>
            </a:r>
            <a:r>
              <a:rPr lang="en-GB" dirty="0" smtClean="0"/>
              <a:t> Dysgu/Learning </a:t>
            </a:r>
            <a:r>
              <a:rPr lang="en-GB" dirty="0" smtClean="0"/>
              <a:t>Outcomes </a:t>
            </a:r>
            <a:endParaRPr lang="en-GB" dirty="0"/>
          </a:p>
        </p:txBody>
      </p:sp>
      <p:sp>
        <p:nvSpPr>
          <p:cNvPr id="6" name="Content Placeholder 5"/>
          <p:cNvSpPr>
            <a:spLocks noGrp="1"/>
          </p:cNvSpPr>
          <p:nvPr>
            <p:ph sz="half" idx="1"/>
          </p:nvPr>
        </p:nvSpPr>
        <p:spPr/>
        <p:txBody>
          <a:bodyPr/>
          <a:lstStyle/>
          <a:p>
            <a:pPr lvl="0" fontAlgn="base" hangingPunct="0"/>
            <a:r>
              <a:rPr lang="cy-GB" dirty="0" smtClean="0"/>
              <a:t>Trefnu eu gwybodaeth a’r hyn y maent wedi’i ddysgu drwy ddefnyddio amrywiaeth o ffynonellau gwybodaeth, gan gynnwys </a:t>
            </a:r>
            <a:r>
              <a:rPr lang="cy-GB" dirty="0" err="1" smtClean="0"/>
              <a:t>TGCh</a:t>
            </a:r>
            <a:r>
              <a:rPr lang="cy-GB" dirty="0" smtClean="0"/>
              <a:t>, a chyflwyno’u gwaith ar y lefel briodol.</a:t>
            </a:r>
            <a:r>
              <a:rPr lang="en-GB" dirty="0" smtClean="0"/>
              <a:t> </a:t>
            </a:r>
            <a:endParaRPr lang="en-GB" dirty="0" smtClean="0">
              <a:effectLst/>
            </a:endParaRPr>
          </a:p>
          <a:p>
            <a:endParaRPr lang="en-GB" dirty="0" smtClean="0"/>
          </a:p>
          <a:p>
            <a:endParaRPr lang="en-GB" dirty="0" smtClean="0"/>
          </a:p>
          <a:p>
            <a:endParaRPr lang="en-GB" dirty="0"/>
          </a:p>
        </p:txBody>
      </p:sp>
      <p:sp>
        <p:nvSpPr>
          <p:cNvPr id="7" name="Content Placeholder 6"/>
          <p:cNvSpPr>
            <a:spLocks noGrp="1"/>
          </p:cNvSpPr>
          <p:nvPr>
            <p:ph sz="half" idx="2"/>
          </p:nvPr>
        </p:nvSpPr>
        <p:spPr/>
        <p:txBody>
          <a:bodyPr/>
          <a:lstStyle/>
          <a:p>
            <a:r>
              <a:rPr lang="en-GB" dirty="0" smtClean="0"/>
              <a:t>Organise their knowledge and learning through the use of a range of information sources, including ICT, and present their work at the appropriate level. </a:t>
            </a:r>
          </a:p>
          <a:p>
            <a:endParaRPr lang="en-GB" dirty="0"/>
          </a:p>
        </p:txBody>
      </p:sp>
      <p:pic>
        <p:nvPicPr>
          <p:cNvPr id="8" name="Picture 2" descr="Diagram&#10;&#10;Description automatically generated">
            <a:extLst>
              <a:ext uri="{FF2B5EF4-FFF2-40B4-BE49-F238E27FC236}">
                <a16:creationId xmlns:a16="http://schemas.microsoft.com/office/drawing/2014/main" id="{485EB4F9-F1BF-4729-B8EC-B473C80C132D}"/>
              </a:ext>
            </a:extLst>
          </p:cNvPr>
          <p:cNvPicPr>
            <a:picLocks noChangeAspect="1"/>
          </p:cNvPicPr>
          <p:nvPr/>
        </p:nvPicPr>
        <p:blipFill>
          <a:blip r:embed="rId2">
            <a:extLst>
              <a:ext uri="{837473B0-CC2E-450A-ABE3-18F120FF3D39}">
                <a1611:picAttrSrcUrl xmlns="" xmlns:a1611="http://schemas.microsoft.com/office/drawing/2016/11/main" r:id="rId3"/>
              </a:ext>
            </a:extLst>
          </a:blip>
          <a:stretch>
            <a:fillRect/>
          </a:stretch>
        </p:blipFill>
        <p:spPr>
          <a:xfrm>
            <a:off x="6211897" y="4857531"/>
            <a:ext cx="2448894" cy="1728626"/>
          </a:xfrm>
          <a:prstGeom prst="rect">
            <a:avLst/>
          </a:prstGeom>
        </p:spPr>
      </p:pic>
    </p:spTree>
    <p:extLst>
      <p:ext uri="{BB962C8B-B14F-4D97-AF65-F5344CB8AC3E}">
        <p14:creationId xmlns:p14="http://schemas.microsoft.com/office/powerpoint/2010/main" val="946261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Heddiw/Today</a:t>
            </a:r>
            <a:endParaRPr lang="en-GB" dirty="0"/>
          </a:p>
        </p:txBody>
      </p:sp>
      <p:sp>
        <p:nvSpPr>
          <p:cNvPr id="3" name="Content Placeholder 2"/>
          <p:cNvSpPr>
            <a:spLocks noGrp="1"/>
          </p:cNvSpPr>
          <p:nvPr>
            <p:ph sz="half" idx="1"/>
          </p:nvPr>
        </p:nvSpPr>
        <p:spPr/>
        <p:txBody>
          <a:bodyPr/>
          <a:lstStyle/>
          <a:p>
            <a:r>
              <a:rPr lang="en-GB" dirty="0" err="1" smtClean="0"/>
              <a:t>Elfen</a:t>
            </a:r>
            <a:r>
              <a:rPr lang="en-GB" dirty="0" smtClean="0"/>
              <a:t> </a:t>
            </a:r>
            <a:r>
              <a:rPr lang="en-GB" dirty="0" err="1" smtClean="0"/>
              <a:t>holl</a:t>
            </a:r>
            <a:r>
              <a:rPr lang="en-GB" dirty="0" smtClean="0"/>
              <a:t> </a:t>
            </a:r>
            <a:r>
              <a:rPr lang="en-GB" dirty="0" err="1" smtClean="0"/>
              <a:t>bwysig</a:t>
            </a:r>
            <a:r>
              <a:rPr lang="en-GB" dirty="0" smtClean="0"/>
              <a:t> o </a:t>
            </a:r>
            <a:r>
              <a:rPr lang="en-GB" dirty="0" err="1" smtClean="0"/>
              <a:t>amgylchedd</a:t>
            </a:r>
            <a:r>
              <a:rPr lang="en-GB" dirty="0" smtClean="0"/>
              <a:t> </a:t>
            </a:r>
            <a:r>
              <a:rPr lang="en-GB" dirty="0" err="1" smtClean="0"/>
              <a:t>dysgu</a:t>
            </a:r>
            <a:r>
              <a:rPr lang="en-GB" dirty="0" smtClean="0"/>
              <a:t> </a:t>
            </a:r>
            <a:r>
              <a:rPr lang="en-GB" dirty="0" err="1" smtClean="0"/>
              <a:t>llwyddiannus</a:t>
            </a:r>
            <a:r>
              <a:rPr lang="en-GB" dirty="0" smtClean="0"/>
              <a:t>:</a:t>
            </a:r>
          </a:p>
          <a:p>
            <a:r>
              <a:rPr lang="en-GB" dirty="0" err="1" smtClean="0"/>
              <a:t>Addysgu’n</a:t>
            </a:r>
            <a:r>
              <a:rPr lang="en-GB" dirty="0" smtClean="0"/>
              <a:t> </a:t>
            </a:r>
            <a:r>
              <a:rPr lang="en-GB" dirty="0" err="1" smtClean="0"/>
              <a:t>effeithiol</a:t>
            </a:r>
            <a:endParaRPr lang="en-GB" dirty="0"/>
          </a:p>
        </p:txBody>
      </p:sp>
      <p:sp>
        <p:nvSpPr>
          <p:cNvPr id="4" name="Content Placeholder 3"/>
          <p:cNvSpPr>
            <a:spLocks noGrp="1"/>
          </p:cNvSpPr>
          <p:nvPr>
            <p:ph sz="half" idx="2"/>
          </p:nvPr>
        </p:nvSpPr>
        <p:spPr/>
        <p:txBody>
          <a:bodyPr/>
          <a:lstStyle/>
          <a:p>
            <a:r>
              <a:rPr lang="en-GB" dirty="0" smtClean="0"/>
              <a:t>A valuable component of a successful learning climate:</a:t>
            </a:r>
          </a:p>
          <a:p>
            <a:r>
              <a:rPr lang="en-GB" dirty="0" smtClean="0"/>
              <a:t>Educating effectively</a:t>
            </a:r>
            <a:endParaRPr lang="en-GB" dirty="0"/>
          </a:p>
        </p:txBody>
      </p:sp>
      <p:pic>
        <p:nvPicPr>
          <p:cNvPr id="5" name="Picture 2" descr="Diagram&#10;&#10;Description automatically generated">
            <a:extLst>
              <a:ext uri="{FF2B5EF4-FFF2-40B4-BE49-F238E27FC236}">
                <a16:creationId xmlns:a16="http://schemas.microsoft.com/office/drawing/2014/main" id="{485EB4F9-F1BF-4729-B8EC-B473C80C132D}"/>
              </a:ext>
            </a:extLst>
          </p:cNvPr>
          <p:cNvPicPr>
            <a:picLocks noChangeAspect="1"/>
          </p:cNvPicPr>
          <p:nvPr/>
        </p:nvPicPr>
        <p:blipFill>
          <a:blip r:embed="rId2">
            <a:extLst>
              <a:ext uri="{837473B0-CC2E-450A-ABE3-18F120FF3D39}">
                <a1611:picAttrSrcUrl xmlns="" xmlns:a1611="http://schemas.microsoft.com/office/drawing/2016/11/main" r:id="rId3"/>
              </a:ext>
            </a:extLst>
          </a:blip>
          <a:stretch>
            <a:fillRect/>
          </a:stretch>
        </p:blipFill>
        <p:spPr>
          <a:xfrm>
            <a:off x="6211897" y="4857531"/>
            <a:ext cx="2448894" cy="1728626"/>
          </a:xfrm>
          <a:prstGeom prst="rect">
            <a:avLst/>
          </a:prstGeom>
        </p:spPr>
      </p:pic>
    </p:spTree>
    <p:extLst>
      <p:ext uri="{BB962C8B-B14F-4D97-AF65-F5344CB8AC3E}">
        <p14:creationId xmlns:p14="http://schemas.microsoft.com/office/powerpoint/2010/main" val="316233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Amgylcheddau</a:t>
            </a:r>
            <a:r>
              <a:rPr lang="en-GB" dirty="0" smtClean="0"/>
              <a:t> </a:t>
            </a:r>
            <a:r>
              <a:rPr lang="en-GB" dirty="0" err="1" smtClean="0"/>
              <a:t>Dysgu</a:t>
            </a:r>
            <a:r>
              <a:rPr lang="en-GB" dirty="0" smtClean="0"/>
              <a:t> </a:t>
            </a:r>
            <a:r>
              <a:rPr lang="en-GB" dirty="0" err="1" smtClean="0"/>
              <a:t>Effeithiol</a:t>
            </a:r>
            <a:r>
              <a:rPr lang="en-GB" dirty="0" smtClean="0"/>
              <a:t> Effective Learning Environments </a:t>
            </a:r>
            <a:endParaRPr lang="en-GB" dirty="0"/>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err="1" smtClean="0"/>
              <a:t>Gwyliwch</a:t>
            </a:r>
            <a:r>
              <a:rPr lang="en-GB" dirty="0" smtClean="0"/>
              <a:t> y </a:t>
            </a:r>
            <a:r>
              <a:rPr lang="en-GB" dirty="0" err="1" smtClean="0"/>
              <a:t>fideo</a:t>
            </a:r>
            <a:r>
              <a:rPr lang="en-GB" dirty="0" smtClean="0"/>
              <a:t>. </a:t>
            </a:r>
          </a:p>
          <a:p>
            <a:endParaRPr lang="en-GB" dirty="0"/>
          </a:p>
          <a:p>
            <a:r>
              <a:rPr lang="en-GB" dirty="0" err="1" smtClean="0"/>
              <a:t>Adlewyrchwch</a:t>
            </a:r>
            <a:r>
              <a:rPr lang="en-GB" dirty="0" smtClean="0"/>
              <a:t>:</a:t>
            </a:r>
          </a:p>
          <a:p>
            <a:pPr lvl="1"/>
            <a:r>
              <a:rPr lang="en-GB" dirty="0" smtClean="0"/>
              <a:t>Pa </a:t>
            </a:r>
            <a:r>
              <a:rPr lang="en-GB" dirty="0" err="1" smtClean="0"/>
              <a:t>argraff</a:t>
            </a:r>
            <a:r>
              <a:rPr lang="en-GB" dirty="0" smtClean="0"/>
              <a:t> o </a:t>
            </a:r>
            <a:r>
              <a:rPr lang="en-GB" dirty="0" err="1" smtClean="0"/>
              <a:t>addysg</a:t>
            </a:r>
            <a:r>
              <a:rPr lang="en-GB" dirty="0" smtClean="0"/>
              <a:t> </a:t>
            </a:r>
            <a:r>
              <a:rPr lang="en-GB" dirty="0" smtClean="0"/>
              <a:t>a </a:t>
            </a:r>
            <a:r>
              <a:rPr lang="en-GB" dirty="0" err="1" smtClean="0"/>
              <a:t>welir</a:t>
            </a:r>
            <a:r>
              <a:rPr lang="en-GB" dirty="0" smtClean="0"/>
              <a:t> </a:t>
            </a:r>
            <a:r>
              <a:rPr lang="en-GB" dirty="0" smtClean="0"/>
              <a:t>yma</a:t>
            </a:r>
            <a:r>
              <a:rPr lang="en-GB" dirty="0" smtClean="0"/>
              <a:t>?</a:t>
            </a:r>
          </a:p>
          <a:p>
            <a:pPr lvl="1"/>
            <a:r>
              <a:rPr lang="en-GB" dirty="0" smtClean="0"/>
              <a:t>I </a:t>
            </a:r>
            <a:r>
              <a:rPr lang="en-GB" dirty="0" err="1" smtClean="0"/>
              <a:t>ba</a:t>
            </a:r>
            <a:r>
              <a:rPr lang="en-GB" dirty="0" smtClean="0"/>
              <a:t> </a:t>
            </a:r>
            <a:r>
              <a:rPr lang="en-GB" dirty="0" err="1" smtClean="0"/>
              <a:t>raddau</a:t>
            </a:r>
            <a:r>
              <a:rPr lang="en-GB" dirty="0" smtClean="0"/>
              <a:t> </a:t>
            </a:r>
            <a:r>
              <a:rPr lang="en-GB" dirty="0" err="1" smtClean="0"/>
              <a:t>ydych</a:t>
            </a:r>
            <a:r>
              <a:rPr lang="en-GB" dirty="0" smtClean="0"/>
              <a:t> chi yn </a:t>
            </a:r>
            <a:r>
              <a:rPr lang="en-GB" dirty="0" err="1" smtClean="0"/>
              <a:t>cytuno</a:t>
            </a:r>
            <a:r>
              <a:rPr lang="en-GB" dirty="0" smtClean="0"/>
              <a:t> gyda’r </a:t>
            </a:r>
            <a:r>
              <a:rPr lang="en-GB" dirty="0" err="1" smtClean="0"/>
              <a:t>portread</a:t>
            </a:r>
            <a:r>
              <a:rPr lang="en-GB" dirty="0" smtClean="0"/>
              <a:t> yma?</a:t>
            </a:r>
          </a:p>
          <a:p>
            <a:pPr lvl="1"/>
            <a:r>
              <a:rPr lang="en-GB" dirty="0" smtClean="0"/>
              <a:t>Pa </a:t>
            </a:r>
            <a:r>
              <a:rPr lang="en-GB" dirty="0" err="1" smtClean="0"/>
              <a:t>gwestiynau</a:t>
            </a:r>
            <a:r>
              <a:rPr lang="en-GB" dirty="0" smtClean="0"/>
              <a:t>/</a:t>
            </a:r>
            <a:r>
              <a:rPr lang="en-GB" dirty="0" err="1" smtClean="0"/>
              <a:t>materion</a:t>
            </a:r>
            <a:r>
              <a:rPr lang="en-GB" dirty="0" smtClean="0"/>
              <a:t> </a:t>
            </a:r>
            <a:r>
              <a:rPr lang="en-GB" dirty="0" err="1" smtClean="0"/>
              <a:t>sy’n</a:t>
            </a:r>
            <a:r>
              <a:rPr lang="en-GB" dirty="0" smtClean="0"/>
              <a:t> </a:t>
            </a:r>
            <a:r>
              <a:rPr lang="en-GB" dirty="0" err="1" smtClean="0"/>
              <a:t>codi</a:t>
            </a:r>
            <a:r>
              <a:rPr lang="en-GB" dirty="0" smtClean="0"/>
              <a:t> </a:t>
            </a:r>
            <a:r>
              <a:rPr lang="en-GB" dirty="0" err="1" smtClean="0"/>
              <a:t>o’r</a:t>
            </a:r>
            <a:r>
              <a:rPr lang="en-GB" dirty="0" smtClean="0"/>
              <a:t> </a:t>
            </a:r>
            <a:r>
              <a:rPr lang="en-GB" dirty="0" err="1" smtClean="0"/>
              <a:t>portread</a:t>
            </a:r>
            <a:r>
              <a:rPr lang="en-GB" dirty="0" smtClean="0"/>
              <a:t> </a:t>
            </a:r>
            <a:r>
              <a:rPr lang="en-GB" dirty="0" err="1" smtClean="0"/>
              <a:t>yma</a:t>
            </a:r>
            <a:r>
              <a:rPr lang="en-GB" dirty="0" smtClean="0"/>
              <a:t>?</a:t>
            </a: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smtClean="0"/>
              <a:t>Watch </a:t>
            </a:r>
            <a:r>
              <a:rPr lang="en-GB" dirty="0" smtClean="0">
                <a:hlinkClick r:id="rId2"/>
              </a:rPr>
              <a:t>this short video</a:t>
            </a:r>
            <a:r>
              <a:rPr lang="en-GB" dirty="0" smtClean="0"/>
              <a:t>.</a:t>
            </a:r>
          </a:p>
          <a:p>
            <a:pPr marL="0" indent="0">
              <a:buNone/>
            </a:pPr>
            <a:endParaRPr lang="en-GB" dirty="0" smtClean="0"/>
          </a:p>
          <a:p>
            <a:r>
              <a:rPr lang="en-GB" dirty="0" smtClean="0"/>
              <a:t>Reflect:</a:t>
            </a:r>
          </a:p>
          <a:p>
            <a:pPr lvl="1"/>
            <a:r>
              <a:rPr lang="en-GB" dirty="0" smtClean="0"/>
              <a:t>What vision of education is portrayed here?</a:t>
            </a:r>
          </a:p>
          <a:p>
            <a:pPr lvl="1"/>
            <a:r>
              <a:rPr lang="en-GB" dirty="0" smtClean="0"/>
              <a:t>To what extent do you agree with this portrayal? </a:t>
            </a:r>
          </a:p>
          <a:p>
            <a:pPr lvl="1"/>
            <a:r>
              <a:rPr lang="en-GB" dirty="0" smtClean="0"/>
              <a:t>What issues/questions around education does this portrayal raise?</a:t>
            </a:r>
            <a:endParaRPr lang="en-GB" dirty="0"/>
          </a:p>
        </p:txBody>
      </p:sp>
    </p:spTree>
    <p:extLst>
      <p:ext uri="{BB962C8B-B14F-4D97-AF65-F5344CB8AC3E}">
        <p14:creationId xmlns:p14="http://schemas.microsoft.com/office/powerpoint/2010/main" val="16386700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377230" y="91470"/>
            <a:ext cx="8229600" cy="1143000"/>
          </a:xfrm>
        </p:spPr>
        <p:txBody>
          <a:bodyPr>
            <a:normAutofit fontScale="90000"/>
          </a:bodyPr>
          <a:lstStyle/>
          <a:p>
            <a:r>
              <a:rPr lang="en-GB" altLang="en-US" sz="3200" dirty="0" smtClean="0"/>
              <a:t/>
            </a:r>
            <a:br>
              <a:rPr lang="en-GB" altLang="en-US" sz="3200" dirty="0" smtClean="0"/>
            </a:br>
            <a:r>
              <a:rPr lang="en-GB" altLang="en-US" sz="3200" i="1" dirty="0" err="1" smtClean="0"/>
              <a:t>Darlun</a:t>
            </a:r>
            <a:r>
              <a:rPr lang="en-GB" altLang="en-US" sz="3200" i="1" dirty="0" smtClean="0"/>
              <a:t> </a:t>
            </a:r>
            <a:r>
              <a:rPr lang="en-GB" altLang="en-US" sz="3200" i="1" dirty="0" err="1" smtClean="0"/>
              <a:t>traddodiadol</a:t>
            </a:r>
            <a:r>
              <a:rPr lang="en-GB" altLang="en-US" sz="3200" i="1" dirty="0" smtClean="0"/>
              <a:t> o </a:t>
            </a:r>
            <a:r>
              <a:rPr lang="en-GB" altLang="en-US" sz="3200" i="1" dirty="0" err="1" smtClean="0"/>
              <a:t>addysgu’n</a:t>
            </a:r>
            <a:r>
              <a:rPr lang="en-GB" altLang="en-US" sz="3200" i="1" dirty="0" smtClean="0"/>
              <a:t> </a:t>
            </a:r>
            <a:r>
              <a:rPr lang="en-GB" altLang="en-US" sz="3200" i="1" dirty="0" err="1" smtClean="0"/>
              <a:t>effeithiol</a:t>
            </a:r>
            <a:r>
              <a:rPr lang="en-GB" altLang="en-US" sz="3200" i="1" dirty="0" smtClean="0"/>
              <a:t/>
            </a:r>
            <a:br>
              <a:rPr lang="en-GB" altLang="en-US" sz="3200" i="1" dirty="0" smtClean="0"/>
            </a:br>
            <a:r>
              <a:rPr lang="en-GB" altLang="en-US" sz="3200" dirty="0" smtClean="0"/>
              <a:t>Traditional </a:t>
            </a:r>
            <a:r>
              <a:rPr lang="en-GB" altLang="en-US" sz="3200" dirty="0"/>
              <a:t>view of educating effectively</a:t>
            </a:r>
            <a:endParaRPr lang="en-GB" altLang="en-US" sz="3200" i="1" dirty="0" smtClean="0"/>
          </a:p>
        </p:txBody>
      </p:sp>
      <p:sp>
        <p:nvSpPr>
          <p:cNvPr id="4" name="Content Placeholder 3"/>
          <p:cNvSpPr>
            <a:spLocks noGrp="1"/>
          </p:cNvSpPr>
          <p:nvPr>
            <p:ph sz="half" idx="1"/>
          </p:nvPr>
        </p:nvSpPr>
        <p:spPr>
          <a:xfrm>
            <a:off x="395536" y="5013176"/>
            <a:ext cx="4038600" cy="1617043"/>
          </a:xfrm>
        </p:spPr>
        <p:style>
          <a:lnRef idx="2">
            <a:schemeClr val="accent4"/>
          </a:lnRef>
          <a:fillRef idx="1">
            <a:schemeClr val="lt1"/>
          </a:fillRef>
          <a:effectRef idx="0">
            <a:schemeClr val="accent4"/>
          </a:effectRef>
          <a:fontRef idx="minor">
            <a:schemeClr val="dk1"/>
          </a:fontRef>
        </p:style>
        <p:txBody>
          <a:bodyPr/>
          <a:lstStyle/>
          <a:p>
            <a:r>
              <a:rPr lang="en-GB" altLang="en-US" dirty="0" smtClean="0">
                <a:solidFill>
                  <a:srgbClr val="FF0000"/>
                </a:solidFill>
              </a:rPr>
              <a:t>Pa </a:t>
            </a:r>
            <a:r>
              <a:rPr lang="en-GB" altLang="en-US" dirty="0" err="1" smtClean="0">
                <a:solidFill>
                  <a:srgbClr val="FF0000"/>
                </a:solidFill>
              </a:rPr>
              <a:t>mor</a:t>
            </a:r>
            <a:r>
              <a:rPr lang="en-GB" altLang="en-US" dirty="0" smtClean="0">
                <a:solidFill>
                  <a:srgbClr val="FF0000"/>
                </a:solidFill>
              </a:rPr>
              <a:t> </a:t>
            </a:r>
            <a:r>
              <a:rPr lang="en-GB" altLang="en-US" dirty="0" err="1" smtClean="0">
                <a:solidFill>
                  <a:srgbClr val="FF0000"/>
                </a:solidFill>
              </a:rPr>
              <a:t>wir</a:t>
            </a:r>
            <a:r>
              <a:rPr lang="en-GB" altLang="en-US" dirty="0" smtClean="0">
                <a:solidFill>
                  <a:srgbClr val="FF0000"/>
                </a:solidFill>
              </a:rPr>
              <a:t> yw’r </a:t>
            </a:r>
            <a:r>
              <a:rPr lang="en-GB" altLang="en-US" dirty="0" err="1" smtClean="0">
                <a:solidFill>
                  <a:srgbClr val="FF0000"/>
                </a:solidFill>
              </a:rPr>
              <a:t>farn</a:t>
            </a:r>
            <a:r>
              <a:rPr lang="en-GB" altLang="en-US" dirty="0" smtClean="0">
                <a:solidFill>
                  <a:srgbClr val="FF0000"/>
                </a:solidFill>
              </a:rPr>
              <a:t> hyn o </a:t>
            </a:r>
            <a:r>
              <a:rPr lang="en-GB" altLang="en-US" dirty="0" smtClean="0">
                <a:solidFill>
                  <a:srgbClr val="FF0000"/>
                </a:solidFill>
              </a:rPr>
              <a:t>addysgu </a:t>
            </a:r>
            <a:r>
              <a:rPr lang="en-GB" altLang="en-US" dirty="0" err="1" smtClean="0">
                <a:solidFill>
                  <a:srgbClr val="FF0000"/>
                </a:solidFill>
              </a:rPr>
              <a:t>effeithiol</a:t>
            </a:r>
            <a:r>
              <a:rPr lang="en-GB" altLang="en-US" dirty="0" smtClean="0">
                <a:solidFill>
                  <a:srgbClr val="FF0000"/>
                </a:solidFill>
              </a:rPr>
              <a:t> heddiw</a:t>
            </a:r>
            <a:r>
              <a:rPr lang="en-GB" altLang="en-US" dirty="0" smtClean="0">
                <a:solidFill>
                  <a:srgbClr val="FF0000"/>
                </a:solidFill>
              </a:rPr>
              <a:t>?</a:t>
            </a:r>
          </a:p>
          <a:p>
            <a:endParaRPr lang="en-GB" dirty="0"/>
          </a:p>
        </p:txBody>
      </p:sp>
      <p:sp>
        <p:nvSpPr>
          <p:cNvPr id="5" name="Content Placeholder 4"/>
          <p:cNvSpPr>
            <a:spLocks noGrp="1"/>
          </p:cNvSpPr>
          <p:nvPr>
            <p:ph sz="half" idx="2"/>
          </p:nvPr>
        </p:nvSpPr>
        <p:spPr>
          <a:xfrm>
            <a:off x="4661312" y="5013176"/>
            <a:ext cx="4038600" cy="1584177"/>
          </a:xfrm>
        </p:spPr>
        <p:style>
          <a:lnRef idx="2">
            <a:schemeClr val="accent5"/>
          </a:lnRef>
          <a:fillRef idx="1">
            <a:schemeClr val="lt1"/>
          </a:fillRef>
          <a:effectRef idx="0">
            <a:schemeClr val="accent5"/>
          </a:effectRef>
          <a:fontRef idx="minor">
            <a:schemeClr val="dk1"/>
          </a:fontRef>
        </p:style>
        <p:txBody>
          <a:bodyPr/>
          <a:lstStyle/>
          <a:p>
            <a:r>
              <a:rPr lang="en-GB" altLang="en-US" dirty="0" smtClean="0">
                <a:solidFill>
                  <a:srgbClr val="FF0000"/>
                </a:solidFill>
              </a:rPr>
              <a:t>How accurate is this view of educating effectively today?</a:t>
            </a:r>
          </a:p>
          <a:p>
            <a:endParaRPr lang="en-GB" dirty="0"/>
          </a:p>
        </p:txBody>
      </p:sp>
      <p:sp>
        <p:nvSpPr>
          <p:cNvPr id="15363" name="Rectangle 5"/>
          <p:cNvSpPr>
            <a:spLocks noChangeArrowheads="1"/>
          </p:cNvSpPr>
          <p:nvPr/>
        </p:nvSpPr>
        <p:spPr bwMode="auto">
          <a:xfrm>
            <a:off x="609600" y="1981200"/>
            <a:ext cx="8077200" cy="1138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eaLnBrk="1" hangingPunct="1">
              <a:spcBef>
                <a:spcPct val="0"/>
              </a:spcBef>
              <a:buClrTx/>
              <a:buSzTx/>
              <a:buFontTx/>
              <a:buNone/>
            </a:pPr>
            <a:endParaRPr lang="en-GB" altLang="en-US" sz="1200" dirty="0">
              <a:solidFill>
                <a:schemeClr val="tx1"/>
              </a:solidFill>
            </a:endParaRPr>
          </a:p>
          <a:p>
            <a:pPr eaLnBrk="1" hangingPunct="1">
              <a:spcBef>
                <a:spcPct val="0"/>
              </a:spcBef>
              <a:buClrTx/>
              <a:buSzTx/>
              <a:buFontTx/>
              <a:buNone/>
            </a:pPr>
            <a:endParaRPr lang="en-GB" altLang="en-US" sz="1200" dirty="0">
              <a:solidFill>
                <a:schemeClr val="tx1"/>
              </a:solidFill>
            </a:endParaRPr>
          </a:p>
          <a:p>
            <a:pPr eaLnBrk="1" hangingPunct="1">
              <a:spcBef>
                <a:spcPct val="0"/>
              </a:spcBef>
              <a:buClrTx/>
              <a:buSzTx/>
              <a:buFontTx/>
              <a:buNone/>
            </a:pPr>
            <a:endParaRPr lang="en-GB" altLang="en-US" sz="1200" dirty="0">
              <a:solidFill>
                <a:schemeClr val="tx1"/>
              </a:solidFill>
            </a:endParaRPr>
          </a:p>
          <a:p>
            <a:pPr algn="ctr" eaLnBrk="1" hangingPunct="1">
              <a:spcBef>
                <a:spcPct val="0"/>
              </a:spcBef>
              <a:buClrTx/>
              <a:buSzTx/>
              <a:buFontTx/>
              <a:buNone/>
            </a:pPr>
            <a:endParaRPr lang="en-GB" altLang="en-US" sz="3200" dirty="0">
              <a:solidFill>
                <a:srgbClr val="FF0000"/>
              </a:solidFill>
            </a:endParaRPr>
          </a:p>
        </p:txBody>
      </p:sp>
      <p:sp>
        <p:nvSpPr>
          <p:cNvPr id="8" name="Rectangle 7"/>
          <p:cNvSpPr/>
          <p:nvPr/>
        </p:nvSpPr>
        <p:spPr>
          <a:xfrm>
            <a:off x="620123" y="1596479"/>
            <a:ext cx="8066677" cy="3046988"/>
          </a:xfrm>
          <a:prstGeom prst="rect">
            <a:avLst/>
          </a:prstGeom>
        </p:spPr>
        <p:txBody>
          <a:bodyPr wrap="square">
            <a:spAutoFit/>
          </a:bodyPr>
          <a:lstStyle/>
          <a:p>
            <a:pPr>
              <a:spcBef>
                <a:spcPct val="0"/>
              </a:spcBef>
            </a:pPr>
            <a:r>
              <a:rPr lang="en-GB" altLang="en-US" sz="2400" dirty="0" smtClean="0">
                <a:solidFill>
                  <a:schemeClr val="tx1"/>
                </a:solidFill>
              </a:rPr>
              <a:t>Pupils expect teachers to teach. They value lucid exposition, the clear statement of problems and guidance in their solution. Personal qualities of kindness, sympathy and patience are secondary, appreciated by pupils if they make the teacher more effective in carrying out his primary, intellectual task . . . there appears to be little demand by pupils that teachers shall be friends or temporary mothers and fathers.</a:t>
            </a:r>
          </a:p>
          <a:p>
            <a:pPr algn="r">
              <a:spcBef>
                <a:spcPct val="0"/>
              </a:spcBef>
            </a:pPr>
            <a:r>
              <a:rPr lang="en-GB" altLang="en-US" sz="2400" dirty="0" smtClean="0">
                <a:solidFill>
                  <a:schemeClr val="tx1"/>
                </a:solidFill>
              </a:rPr>
              <a:t> </a:t>
            </a:r>
            <a:r>
              <a:rPr lang="en-GB" altLang="en-US" sz="1400" dirty="0" smtClean="0">
                <a:solidFill>
                  <a:schemeClr val="tx1"/>
                </a:solidFill>
              </a:rPr>
              <a:t>(Musgrove and Taylor, 1969: 17 cited in Arthur and </a:t>
            </a:r>
            <a:r>
              <a:rPr lang="en-GB" altLang="en-US" sz="1400" dirty="0" err="1" smtClean="0">
                <a:solidFill>
                  <a:schemeClr val="tx1"/>
                </a:solidFill>
              </a:rPr>
              <a:t>Cremin</a:t>
            </a:r>
            <a:r>
              <a:rPr lang="en-GB" altLang="en-US" sz="1400" dirty="0" smtClean="0">
                <a:solidFill>
                  <a:schemeClr val="tx1"/>
                </a:solidFill>
              </a:rPr>
              <a:t>, 2010 ) </a:t>
            </a:r>
            <a:endParaRPr lang="en-GB" altLang="en-US" sz="1400" dirty="0">
              <a:solidFill>
                <a:schemeClr val="tx1"/>
              </a:solidFill>
            </a:endParaRPr>
          </a:p>
        </p:txBody>
      </p:sp>
    </p:spTree>
    <p:extLst>
      <p:ext uri="{BB962C8B-B14F-4D97-AF65-F5344CB8AC3E}">
        <p14:creationId xmlns:p14="http://schemas.microsoft.com/office/powerpoint/2010/main" val="416749421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t>Rydym</a:t>
            </a:r>
            <a:r>
              <a:rPr lang="en-GB" i="1" dirty="0"/>
              <a:t> eisiau MWY dros </a:t>
            </a:r>
            <a:r>
              <a:rPr lang="en-GB" i="1" dirty="0" err="1"/>
              <a:t>ein</a:t>
            </a:r>
            <a:r>
              <a:rPr lang="en-GB" i="1"/>
              <a:t> </a:t>
            </a:r>
            <a:r>
              <a:rPr lang="en-GB" i="1" dirty="0" err="1" smtClean="0"/>
              <a:t>p</a:t>
            </a:r>
            <a:r>
              <a:rPr lang="en-GB" i="1" smtClean="0"/>
              <a:t>lant</a:t>
            </a:r>
            <a:r>
              <a:rPr lang="en-GB" i="1" dirty="0"/>
              <a:t/>
            </a:r>
            <a:br>
              <a:rPr lang="en-GB" i="1" dirty="0"/>
            </a:br>
            <a:r>
              <a:rPr lang="en-GB" dirty="0" smtClean="0"/>
              <a:t>We </a:t>
            </a:r>
            <a:r>
              <a:rPr lang="en-GB" dirty="0" smtClean="0"/>
              <a:t>want MORE for our children </a:t>
            </a:r>
            <a:br>
              <a:rPr lang="en-GB" dirty="0" smtClean="0"/>
            </a:br>
            <a:endParaRPr lang="en-GB" i="1" dirty="0"/>
          </a:p>
        </p:txBody>
      </p:sp>
      <p:sp>
        <p:nvSpPr>
          <p:cNvPr id="7" name="TextBox 6"/>
          <p:cNvSpPr txBox="1"/>
          <p:nvPr/>
        </p:nvSpPr>
        <p:spPr>
          <a:xfrm>
            <a:off x="5364088" y="6365324"/>
            <a:ext cx="3697478" cy="369332"/>
          </a:xfrm>
          <a:prstGeom prst="rect">
            <a:avLst/>
          </a:prstGeom>
          <a:noFill/>
        </p:spPr>
        <p:txBody>
          <a:bodyPr wrap="square" rtlCol="0">
            <a:spAutoFit/>
          </a:bodyPr>
          <a:lstStyle/>
          <a:p>
            <a:pPr algn="r"/>
            <a:r>
              <a:rPr lang="en-GB" dirty="0" smtClean="0"/>
              <a:t>Donaldson, 2015 </a:t>
            </a:r>
            <a:endParaRPr lang="en-GB" dirty="0"/>
          </a:p>
        </p:txBody>
      </p:sp>
      <p:pic>
        <p:nvPicPr>
          <p:cNvPr id="1028" name="Picture 4" descr="Diweddariad Arloesi Pioneer Update Diwygio cwricwlwm Curriculum Reform. -  ppt 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1268760"/>
            <a:ext cx="7488832" cy="50546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77433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normAutofit fontScale="90000"/>
          </a:bodyPr>
          <a:lstStyle/>
          <a:p>
            <a:r>
              <a:rPr lang="en-GB" sz="3600" dirty="0" smtClean="0"/>
              <a:t>So if that’s what a good learner looks like… </a:t>
            </a:r>
            <a:br>
              <a:rPr lang="en-GB" sz="3600" dirty="0" smtClean="0"/>
            </a:br>
            <a:endParaRPr lang="en-GB" sz="3600" dirty="0"/>
          </a:p>
        </p:txBody>
      </p:sp>
      <p:sp>
        <p:nvSpPr>
          <p:cNvPr id="4" name="Content Placeholder 3"/>
          <p:cNvSpPr>
            <a:spLocks noGrp="1"/>
          </p:cNvSpPr>
          <p:nvPr>
            <p:ph sz="half" idx="2"/>
          </p:nvPr>
        </p:nvSpPr>
        <p:spPr>
          <a:xfrm>
            <a:off x="2411760" y="1600201"/>
            <a:ext cx="6275040" cy="1180728"/>
          </a:xfrm>
        </p:spPr>
        <p:style>
          <a:lnRef idx="2">
            <a:schemeClr val="accent5"/>
          </a:lnRef>
          <a:fillRef idx="1">
            <a:schemeClr val="lt1"/>
          </a:fillRef>
          <a:effectRef idx="0">
            <a:schemeClr val="accent5"/>
          </a:effectRef>
          <a:fontRef idx="minor">
            <a:schemeClr val="dk1"/>
          </a:fontRef>
        </p:style>
        <p:txBody>
          <a:bodyPr/>
          <a:lstStyle/>
          <a:p>
            <a:r>
              <a:rPr lang="en-GB" dirty="0" smtClean="0"/>
              <a:t>…what does a good teacher look like? </a:t>
            </a:r>
            <a:endParaRPr lang="en-GB" dirty="0"/>
          </a:p>
        </p:txBody>
      </p:sp>
      <p:sp>
        <p:nvSpPr>
          <p:cNvPr id="5" name="Cloud 4"/>
          <p:cNvSpPr/>
          <p:nvPr/>
        </p:nvSpPr>
        <p:spPr>
          <a:xfrm>
            <a:off x="65810" y="2852936"/>
            <a:ext cx="3024336" cy="2016224"/>
          </a:xfrm>
          <a:prstGeom prst="cloud">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smtClean="0"/>
              <a:t>Understanding of how social and psychological factors influence learning. </a:t>
            </a:r>
            <a:endParaRPr lang="en-GB" dirty="0"/>
          </a:p>
        </p:txBody>
      </p:sp>
      <p:sp>
        <p:nvSpPr>
          <p:cNvPr id="7" name="Cloud 6"/>
          <p:cNvSpPr/>
          <p:nvPr/>
        </p:nvSpPr>
        <p:spPr>
          <a:xfrm>
            <a:off x="4067944" y="2829079"/>
            <a:ext cx="3024336" cy="2016224"/>
          </a:xfrm>
          <a:prstGeom prst="cloud">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smtClean="0"/>
              <a:t>Excellent subject and methodological expertise. </a:t>
            </a:r>
            <a:endParaRPr lang="en-GB" dirty="0"/>
          </a:p>
        </p:txBody>
      </p:sp>
      <p:sp>
        <p:nvSpPr>
          <p:cNvPr id="8" name="Cloud 7"/>
          <p:cNvSpPr/>
          <p:nvPr/>
        </p:nvSpPr>
        <p:spPr>
          <a:xfrm>
            <a:off x="1549378" y="4653136"/>
            <a:ext cx="3024336" cy="2016224"/>
          </a:xfrm>
          <a:prstGeom prst="cloud">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smtClean="0"/>
              <a:t>Ability to engage and inspire children to become independent learners. </a:t>
            </a:r>
            <a:endParaRPr lang="en-GB" dirty="0"/>
          </a:p>
        </p:txBody>
      </p:sp>
      <p:sp>
        <p:nvSpPr>
          <p:cNvPr id="9" name="Cloud 8"/>
          <p:cNvSpPr/>
          <p:nvPr/>
        </p:nvSpPr>
        <p:spPr>
          <a:xfrm>
            <a:off x="6119664" y="4349100"/>
            <a:ext cx="3024336" cy="2016224"/>
          </a:xfrm>
          <a:prstGeom prst="cloud">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smtClean="0"/>
              <a:t>Sound classroom craft skills. </a:t>
            </a:r>
            <a:endParaRPr lang="en-GB" dirty="0"/>
          </a:p>
        </p:txBody>
      </p:sp>
      <p:sp>
        <p:nvSpPr>
          <p:cNvPr id="10" name="TextBox 9"/>
          <p:cNvSpPr txBox="1"/>
          <p:nvPr/>
        </p:nvSpPr>
        <p:spPr>
          <a:xfrm>
            <a:off x="5364088" y="6365324"/>
            <a:ext cx="3697478" cy="369332"/>
          </a:xfrm>
          <a:prstGeom prst="rect">
            <a:avLst/>
          </a:prstGeom>
          <a:noFill/>
        </p:spPr>
        <p:txBody>
          <a:bodyPr wrap="square" rtlCol="0">
            <a:spAutoFit/>
          </a:bodyPr>
          <a:lstStyle/>
          <a:p>
            <a:pPr algn="r"/>
            <a:r>
              <a:rPr lang="en-GB" dirty="0" smtClean="0"/>
              <a:t>Donaldson, 2015 </a:t>
            </a:r>
            <a:endParaRPr lang="en-GB" dirty="0"/>
          </a:p>
        </p:txBody>
      </p:sp>
    </p:spTree>
    <p:extLst>
      <p:ext uri="{BB962C8B-B14F-4D97-AF65-F5344CB8AC3E}">
        <p14:creationId xmlns:p14="http://schemas.microsoft.com/office/powerpoint/2010/main" val="27561130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3"/>
          </a:lnRef>
          <a:fillRef idx="1">
            <a:schemeClr val="lt1"/>
          </a:fillRef>
          <a:effectRef idx="0">
            <a:schemeClr val="accent3"/>
          </a:effectRef>
          <a:fontRef idx="minor">
            <a:schemeClr val="dk1"/>
          </a:fontRef>
        </p:style>
        <p:txBody>
          <a:bodyPr>
            <a:normAutofit fontScale="90000"/>
          </a:bodyPr>
          <a:lstStyle/>
          <a:p>
            <a:r>
              <a:rPr lang="en-GB" sz="3600" dirty="0" smtClean="0"/>
              <a:t/>
            </a:r>
            <a:br>
              <a:rPr lang="en-GB" sz="3600" dirty="0" smtClean="0"/>
            </a:br>
            <a:r>
              <a:rPr lang="en-GB" sz="3600" dirty="0" err="1" smtClean="0"/>
              <a:t>Os</a:t>
            </a:r>
            <a:r>
              <a:rPr lang="en-GB" sz="3600" dirty="0" smtClean="0"/>
              <a:t> </a:t>
            </a:r>
            <a:r>
              <a:rPr lang="en-GB" sz="3600" dirty="0" err="1" smtClean="0"/>
              <a:t>mae</a:t>
            </a:r>
            <a:r>
              <a:rPr lang="en-GB" sz="3600" dirty="0" smtClean="0"/>
              <a:t> dyna </a:t>
            </a:r>
            <a:r>
              <a:rPr lang="en-GB" sz="3600" dirty="0" err="1" smtClean="0"/>
              <a:t>yw</a:t>
            </a:r>
            <a:r>
              <a:rPr lang="en-GB" sz="3600" dirty="0" smtClean="0"/>
              <a:t> </a:t>
            </a:r>
            <a:r>
              <a:rPr lang="en-GB" sz="3600" dirty="0" err="1" smtClean="0"/>
              <a:t>dysgwr</a:t>
            </a:r>
            <a:r>
              <a:rPr lang="en-GB" sz="3600" dirty="0" smtClean="0"/>
              <a:t> </a:t>
            </a:r>
            <a:r>
              <a:rPr lang="en-GB" sz="3600" dirty="0" err="1" smtClean="0"/>
              <a:t>effeithiol</a:t>
            </a:r>
            <a:r>
              <a:rPr lang="en-GB" sz="3600" dirty="0" smtClean="0"/>
              <a:t>… </a:t>
            </a:r>
            <a:endParaRPr lang="en-GB" sz="3600" dirty="0"/>
          </a:p>
        </p:txBody>
      </p:sp>
      <p:sp>
        <p:nvSpPr>
          <p:cNvPr id="3" name="Content Placeholder 2"/>
          <p:cNvSpPr>
            <a:spLocks noGrp="1"/>
          </p:cNvSpPr>
          <p:nvPr>
            <p:ph sz="half" idx="1"/>
          </p:nvPr>
        </p:nvSpPr>
        <p:spPr>
          <a:xfrm>
            <a:off x="1081803" y="1557070"/>
            <a:ext cx="6131024" cy="1108720"/>
          </a:xfrm>
        </p:spPr>
        <p:style>
          <a:lnRef idx="2">
            <a:schemeClr val="accent4"/>
          </a:lnRef>
          <a:fillRef idx="1">
            <a:schemeClr val="lt1"/>
          </a:fillRef>
          <a:effectRef idx="0">
            <a:schemeClr val="accent4"/>
          </a:effectRef>
          <a:fontRef idx="minor">
            <a:schemeClr val="dk1"/>
          </a:fontRef>
        </p:style>
        <p:txBody>
          <a:bodyPr/>
          <a:lstStyle/>
          <a:p>
            <a:r>
              <a:rPr lang="en-GB" dirty="0" smtClean="0"/>
              <a:t>…</a:t>
            </a:r>
            <a:r>
              <a:rPr lang="en-GB" dirty="0" err="1" smtClean="0"/>
              <a:t>beth</a:t>
            </a:r>
            <a:r>
              <a:rPr lang="en-GB" dirty="0" smtClean="0"/>
              <a:t> </a:t>
            </a:r>
            <a:r>
              <a:rPr lang="en-GB" dirty="0" err="1" smtClean="0"/>
              <a:t>yw</a:t>
            </a:r>
            <a:r>
              <a:rPr lang="en-GB" dirty="0" smtClean="0"/>
              <a:t> </a:t>
            </a:r>
            <a:r>
              <a:rPr lang="en-GB" dirty="0" err="1" smtClean="0"/>
              <a:t>athro</a:t>
            </a:r>
            <a:r>
              <a:rPr lang="en-GB" dirty="0" smtClean="0"/>
              <a:t> </a:t>
            </a:r>
            <a:r>
              <a:rPr lang="en-GB" dirty="0" err="1" smtClean="0"/>
              <a:t>effeithiol</a:t>
            </a:r>
            <a:r>
              <a:rPr lang="en-GB" dirty="0" smtClean="0"/>
              <a:t>?</a:t>
            </a:r>
            <a:endParaRPr lang="en-GB" dirty="0"/>
          </a:p>
        </p:txBody>
      </p:sp>
      <p:sp>
        <p:nvSpPr>
          <p:cNvPr id="5" name="Cloud 4"/>
          <p:cNvSpPr/>
          <p:nvPr/>
        </p:nvSpPr>
        <p:spPr>
          <a:xfrm>
            <a:off x="65810" y="2852936"/>
            <a:ext cx="3024336" cy="2016224"/>
          </a:xfrm>
          <a:prstGeom prst="cloud">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err="1" smtClean="0"/>
              <a:t>Deall</a:t>
            </a:r>
            <a:r>
              <a:rPr lang="en-GB" dirty="0" smtClean="0"/>
              <a:t> </a:t>
            </a:r>
            <a:r>
              <a:rPr lang="en-GB" dirty="0" err="1" smtClean="0"/>
              <a:t>sut</a:t>
            </a:r>
            <a:r>
              <a:rPr lang="en-GB" dirty="0" smtClean="0"/>
              <a:t> </a:t>
            </a:r>
            <a:r>
              <a:rPr lang="en-GB" dirty="0" err="1" smtClean="0"/>
              <a:t>mae</a:t>
            </a:r>
            <a:r>
              <a:rPr lang="en-GB" dirty="0" smtClean="0"/>
              <a:t> </a:t>
            </a:r>
            <a:r>
              <a:rPr lang="en-GB" dirty="0" err="1" smtClean="0"/>
              <a:t>ffactorau</a:t>
            </a:r>
            <a:r>
              <a:rPr lang="en-GB" dirty="0" smtClean="0"/>
              <a:t> </a:t>
            </a:r>
            <a:r>
              <a:rPr lang="en-GB" dirty="0" err="1" smtClean="0"/>
              <a:t>seicolegol</a:t>
            </a:r>
            <a:r>
              <a:rPr lang="en-GB" dirty="0" smtClean="0"/>
              <a:t> a </a:t>
            </a:r>
            <a:r>
              <a:rPr lang="en-GB" dirty="0" err="1" smtClean="0"/>
              <a:t>chymdeithasol</a:t>
            </a:r>
            <a:r>
              <a:rPr lang="en-GB" dirty="0" smtClean="0"/>
              <a:t> </a:t>
            </a:r>
            <a:r>
              <a:rPr lang="en-GB" dirty="0" err="1" smtClean="0"/>
              <a:t>yn</a:t>
            </a:r>
            <a:r>
              <a:rPr lang="en-GB" dirty="0" smtClean="0"/>
              <a:t> </a:t>
            </a:r>
            <a:r>
              <a:rPr lang="en-GB" dirty="0" err="1" smtClean="0"/>
              <a:t>effeithio</a:t>
            </a:r>
            <a:r>
              <a:rPr lang="en-GB" dirty="0" smtClean="0"/>
              <a:t> </a:t>
            </a:r>
            <a:r>
              <a:rPr lang="en-GB" dirty="0" err="1" smtClean="0"/>
              <a:t>dysgu</a:t>
            </a:r>
            <a:endParaRPr lang="en-GB" dirty="0"/>
          </a:p>
        </p:txBody>
      </p:sp>
      <p:sp>
        <p:nvSpPr>
          <p:cNvPr id="7" name="Cloud 6"/>
          <p:cNvSpPr/>
          <p:nvPr/>
        </p:nvSpPr>
        <p:spPr>
          <a:xfrm>
            <a:off x="4067944" y="2829079"/>
            <a:ext cx="3024336" cy="2016224"/>
          </a:xfrm>
          <a:prstGeom prst="cloud">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err="1" smtClean="0"/>
              <a:t>Arbenigedd</a:t>
            </a:r>
            <a:r>
              <a:rPr lang="en-GB" dirty="0" smtClean="0"/>
              <a:t> </a:t>
            </a:r>
            <a:r>
              <a:rPr lang="en-GB" dirty="0" smtClean="0"/>
              <a:t>pwnc a </a:t>
            </a:r>
            <a:r>
              <a:rPr lang="en-GB" dirty="0" err="1" smtClean="0"/>
              <a:t>methodoleg</a:t>
            </a:r>
            <a:endParaRPr lang="en-GB" dirty="0"/>
          </a:p>
        </p:txBody>
      </p:sp>
      <p:sp>
        <p:nvSpPr>
          <p:cNvPr id="8" name="Cloud 7"/>
          <p:cNvSpPr/>
          <p:nvPr/>
        </p:nvSpPr>
        <p:spPr>
          <a:xfrm>
            <a:off x="1549378" y="4653136"/>
            <a:ext cx="3024336" cy="2016224"/>
          </a:xfrm>
          <a:prstGeom prst="cloud">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smtClean="0"/>
              <a:t>Y gallu </a:t>
            </a:r>
            <a:r>
              <a:rPr lang="en-GB" dirty="0" err="1" smtClean="0"/>
              <a:t>i</a:t>
            </a:r>
            <a:r>
              <a:rPr lang="en-GB" dirty="0" smtClean="0"/>
              <a:t> </a:t>
            </a:r>
            <a:r>
              <a:rPr lang="en-GB" dirty="0" err="1" smtClean="0"/>
              <a:t>ddal</a:t>
            </a:r>
            <a:r>
              <a:rPr lang="en-GB" dirty="0" smtClean="0"/>
              <a:t> sylw ac </a:t>
            </a:r>
            <a:r>
              <a:rPr lang="en-GB" dirty="0" err="1" smtClean="0"/>
              <a:t>ysbrydioli</a:t>
            </a:r>
            <a:r>
              <a:rPr lang="en-GB" dirty="0" smtClean="0"/>
              <a:t> </a:t>
            </a:r>
            <a:r>
              <a:rPr lang="en-GB" dirty="0" smtClean="0"/>
              <a:t>plant </a:t>
            </a:r>
            <a:r>
              <a:rPr lang="en-GB" dirty="0" err="1" smtClean="0"/>
              <a:t>i</a:t>
            </a:r>
            <a:r>
              <a:rPr lang="en-GB" dirty="0" smtClean="0"/>
              <a:t> </a:t>
            </a:r>
            <a:r>
              <a:rPr lang="en-GB" dirty="0" smtClean="0"/>
              <a:t>fod yn </a:t>
            </a:r>
            <a:r>
              <a:rPr lang="en-GB" dirty="0" err="1" smtClean="0"/>
              <a:t>ddysgwyr</a:t>
            </a:r>
            <a:r>
              <a:rPr lang="en-GB" dirty="0" smtClean="0"/>
              <a:t> </a:t>
            </a:r>
            <a:r>
              <a:rPr lang="en-GB" dirty="0" err="1" smtClean="0"/>
              <a:t>annibynnol</a:t>
            </a:r>
            <a:endParaRPr lang="en-GB" dirty="0"/>
          </a:p>
        </p:txBody>
      </p:sp>
      <p:sp>
        <p:nvSpPr>
          <p:cNvPr id="9" name="Cloud 8"/>
          <p:cNvSpPr/>
          <p:nvPr/>
        </p:nvSpPr>
        <p:spPr>
          <a:xfrm>
            <a:off x="6119664" y="4349100"/>
            <a:ext cx="3024336" cy="2016224"/>
          </a:xfrm>
          <a:prstGeom prst="cloud">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err="1" smtClean="0"/>
              <a:t>Sgiliau</a:t>
            </a:r>
            <a:r>
              <a:rPr lang="en-GB" dirty="0" smtClean="0"/>
              <a:t> </a:t>
            </a:r>
            <a:r>
              <a:rPr lang="en-GB" dirty="0" err="1" smtClean="0"/>
              <a:t>dosbarth</a:t>
            </a:r>
            <a:r>
              <a:rPr lang="en-GB" dirty="0" smtClean="0"/>
              <a:t> </a:t>
            </a:r>
            <a:r>
              <a:rPr lang="en-GB" dirty="0" err="1" smtClean="0"/>
              <a:t>sefydlog</a:t>
            </a:r>
            <a:r>
              <a:rPr lang="en-GB" dirty="0" smtClean="0"/>
              <a:t>. </a:t>
            </a:r>
            <a:endParaRPr lang="en-GB" dirty="0"/>
          </a:p>
        </p:txBody>
      </p:sp>
      <p:sp>
        <p:nvSpPr>
          <p:cNvPr id="10" name="TextBox 9"/>
          <p:cNvSpPr txBox="1"/>
          <p:nvPr/>
        </p:nvSpPr>
        <p:spPr>
          <a:xfrm>
            <a:off x="5364088" y="6365324"/>
            <a:ext cx="3697478" cy="369332"/>
          </a:xfrm>
          <a:prstGeom prst="rect">
            <a:avLst/>
          </a:prstGeom>
          <a:noFill/>
        </p:spPr>
        <p:txBody>
          <a:bodyPr wrap="square" rtlCol="0">
            <a:spAutoFit/>
          </a:bodyPr>
          <a:lstStyle/>
          <a:p>
            <a:pPr algn="r"/>
            <a:r>
              <a:rPr lang="en-GB" dirty="0" smtClean="0"/>
              <a:t>Donaldson, 2015 </a:t>
            </a:r>
            <a:endParaRPr lang="en-GB" dirty="0"/>
          </a:p>
        </p:txBody>
      </p:sp>
    </p:spTree>
    <p:extLst>
      <p:ext uri="{BB962C8B-B14F-4D97-AF65-F5344CB8AC3E}">
        <p14:creationId xmlns:p14="http://schemas.microsoft.com/office/powerpoint/2010/main" val="58604303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278904"/>
            <a:ext cx="8229600" cy="1143000"/>
          </a:xfrm>
        </p:spPr>
        <p:txBody>
          <a:bodyPr>
            <a:normAutofit fontScale="90000"/>
          </a:bodyPr>
          <a:lstStyle/>
          <a:p>
            <a:r>
              <a:rPr lang="en-GB" dirty="0" smtClean="0"/>
              <a:t>John Hattie </a:t>
            </a:r>
            <a:br>
              <a:rPr lang="en-GB" dirty="0" smtClean="0"/>
            </a:br>
            <a:r>
              <a:rPr lang="en-GB" sz="4000" dirty="0" smtClean="0">
                <a:hlinkClick r:id="rId3"/>
              </a:rPr>
              <a:t>Visible Learning / </a:t>
            </a:r>
            <a:r>
              <a:rPr lang="en-GB" sz="4000" i="1" dirty="0" err="1" smtClean="0">
                <a:hlinkClick r:id="rId3"/>
              </a:rPr>
              <a:t>Dysgu</a:t>
            </a:r>
            <a:r>
              <a:rPr lang="en-GB" sz="4000" i="1" dirty="0" smtClean="0">
                <a:hlinkClick r:id="rId3"/>
              </a:rPr>
              <a:t> </a:t>
            </a:r>
            <a:r>
              <a:rPr lang="en-GB" sz="4000" i="1" dirty="0" err="1" smtClean="0">
                <a:hlinkClick r:id="rId3"/>
              </a:rPr>
              <a:t>Gweledol</a:t>
            </a:r>
            <a:r>
              <a:rPr lang="en-GB" sz="4000" i="1" dirty="0" smtClean="0">
                <a:hlinkClick r:id="rId3"/>
              </a:rPr>
              <a:t> </a:t>
            </a:r>
            <a:endParaRPr lang="en-GB" i="1" dirty="0"/>
          </a:p>
        </p:txBody>
      </p:sp>
      <p:sp>
        <p:nvSpPr>
          <p:cNvPr id="4" name="Content Placeholder 3"/>
          <p:cNvSpPr>
            <a:spLocks noGrp="1"/>
          </p:cNvSpPr>
          <p:nvPr>
            <p:ph sz="half" idx="1"/>
          </p:nvPr>
        </p:nvSpPr>
        <p:spPr>
          <a:xfrm>
            <a:off x="827584" y="1916832"/>
            <a:ext cx="4038600" cy="4886003"/>
          </a:xfrm>
        </p:spPr>
        <p:style>
          <a:lnRef idx="2">
            <a:schemeClr val="accent4"/>
          </a:lnRef>
          <a:fillRef idx="1">
            <a:schemeClr val="lt1"/>
          </a:fillRef>
          <a:effectRef idx="0">
            <a:schemeClr val="accent4"/>
          </a:effectRef>
          <a:fontRef idx="minor">
            <a:schemeClr val="dk1"/>
          </a:fontRef>
        </p:style>
        <p:txBody>
          <a:bodyPr>
            <a:noAutofit/>
          </a:bodyPr>
          <a:lstStyle/>
          <a:p>
            <a:r>
              <a:rPr lang="en-GB" sz="2000" dirty="0" err="1" smtClean="0"/>
              <a:t>Dadansoddiad</a:t>
            </a:r>
            <a:r>
              <a:rPr lang="en-GB" sz="2000" dirty="0" smtClean="0"/>
              <a:t> </a:t>
            </a:r>
            <a:r>
              <a:rPr lang="en-GB" sz="2000" dirty="0" smtClean="0"/>
              <a:t>meta o dros 180,000 darn o ymchwil </a:t>
            </a:r>
          </a:p>
          <a:p>
            <a:endParaRPr lang="en-GB" sz="2000" dirty="0"/>
          </a:p>
          <a:p>
            <a:r>
              <a:rPr lang="en-GB" sz="2000" dirty="0" err="1" smtClean="0"/>
              <a:t>Prif</a:t>
            </a:r>
            <a:r>
              <a:rPr lang="en-GB" sz="2000" dirty="0" smtClean="0"/>
              <a:t> </a:t>
            </a:r>
            <a:r>
              <a:rPr lang="en-GB" sz="2000" dirty="0" err="1" smtClean="0"/>
              <a:t>negeseuon</a:t>
            </a:r>
            <a:r>
              <a:rPr lang="en-GB" sz="2000" dirty="0" smtClean="0"/>
              <a:t>:</a:t>
            </a:r>
          </a:p>
          <a:p>
            <a:pPr lvl="1"/>
            <a:r>
              <a:rPr lang="en-GB" sz="2000" dirty="0" smtClean="0"/>
              <a:t>Mae </a:t>
            </a:r>
            <a:r>
              <a:rPr lang="en-GB" sz="2000" dirty="0" err="1" smtClean="0"/>
              <a:t>athrawon</a:t>
            </a:r>
            <a:r>
              <a:rPr lang="en-GB" sz="2000" dirty="0" smtClean="0"/>
              <a:t> </a:t>
            </a:r>
            <a:r>
              <a:rPr lang="en-GB" sz="2000" dirty="0" err="1" smtClean="0"/>
              <a:t>effeithiol</a:t>
            </a:r>
            <a:r>
              <a:rPr lang="en-GB" sz="2000" dirty="0" smtClean="0"/>
              <a:t> </a:t>
            </a:r>
            <a:r>
              <a:rPr lang="en-GB" sz="2000" dirty="0" err="1" smtClean="0"/>
              <a:t>yn</a:t>
            </a:r>
            <a:r>
              <a:rPr lang="en-GB" sz="2000" dirty="0" smtClean="0"/>
              <a:t> </a:t>
            </a:r>
            <a:r>
              <a:rPr lang="en-GB" sz="2000" dirty="0" err="1" smtClean="0"/>
              <a:t>barod</a:t>
            </a:r>
            <a:r>
              <a:rPr lang="en-GB" sz="2000" dirty="0" smtClean="0"/>
              <a:t> </a:t>
            </a:r>
            <a:r>
              <a:rPr lang="en-GB" sz="2000" dirty="0" err="1" smtClean="0"/>
              <a:t>i</a:t>
            </a:r>
            <a:r>
              <a:rPr lang="en-GB" sz="2000" dirty="0" smtClean="0"/>
              <a:t> </a:t>
            </a:r>
            <a:r>
              <a:rPr lang="en-GB" sz="2000" dirty="0" err="1" smtClean="0"/>
              <a:t>newid</a:t>
            </a:r>
            <a:r>
              <a:rPr lang="en-GB" sz="2000" dirty="0" smtClean="0"/>
              <a:t>. </a:t>
            </a:r>
            <a:r>
              <a:rPr lang="en-GB" sz="2000" dirty="0" err="1" smtClean="0"/>
              <a:t>Maent</a:t>
            </a:r>
            <a:r>
              <a:rPr lang="en-GB" sz="2000" dirty="0" smtClean="0"/>
              <a:t> </a:t>
            </a:r>
            <a:r>
              <a:rPr lang="en-GB" sz="2000" dirty="0" err="1" smtClean="0"/>
              <a:t>yn</a:t>
            </a:r>
            <a:r>
              <a:rPr lang="en-GB" sz="2000" dirty="0" smtClean="0"/>
              <a:t> </a:t>
            </a:r>
            <a:r>
              <a:rPr lang="en-GB" sz="2000" dirty="0" err="1" smtClean="0"/>
              <a:t>defnyddio</a:t>
            </a:r>
            <a:r>
              <a:rPr lang="en-GB" sz="2000" dirty="0" smtClean="0"/>
              <a:t> </a:t>
            </a:r>
            <a:r>
              <a:rPr lang="en-GB" sz="2000" dirty="0" err="1" smtClean="0"/>
              <a:t>dulliau</a:t>
            </a:r>
            <a:r>
              <a:rPr lang="en-GB" sz="2000" dirty="0" smtClean="0"/>
              <a:t> </a:t>
            </a:r>
            <a:r>
              <a:rPr lang="en-GB" sz="2000" dirty="0" err="1" smtClean="0"/>
              <a:t>sy’n</a:t>
            </a:r>
            <a:r>
              <a:rPr lang="en-GB" sz="2000" dirty="0" smtClean="0"/>
              <a:t> </a:t>
            </a:r>
            <a:r>
              <a:rPr lang="en-GB" sz="2000" dirty="0" err="1" smtClean="0"/>
              <a:t>cael</a:t>
            </a:r>
            <a:r>
              <a:rPr lang="en-GB" sz="2000" dirty="0" smtClean="0"/>
              <a:t> </a:t>
            </a:r>
            <a:r>
              <a:rPr lang="en-GB" sz="2000" dirty="0" err="1" smtClean="0"/>
              <a:t>effaith</a:t>
            </a:r>
            <a:r>
              <a:rPr lang="en-GB" sz="2000" dirty="0" smtClean="0"/>
              <a:t> ac </a:t>
            </a:r>
            <a:r>
              <a:rPr lang="en-GB" sz="2000" dirty="0" err="1" smtClean="0"/>
              <a:t>yn</a:t>
            </a:r>
            <a:r>
              <a:rPr lang="en-GB" sz="2000" dirty="0" smtClean="0"/>
              <a:t> </a:t>
            </a:r>
            <a:r>
              <a:rPr lang="en-GB" sz="2000" dirty="0" err="1" smtClean="0"/>
              <a:t>addasu</a:t>
            </a:r>
            <a:r>
              <a:rPr lang="en-GB" sz="2000" dirty="0" smtClean="0"/>
              <a:t> pam </a:t>
            </a:r>
            <a:r>
              <a:rPr lang="en-GB" sz="2000" dirty="0" err="1" smtClean="0"/>
              <a:t>nad</a:t>
            </a:r>
            <a:r>
              <a:rPr lang="en-GB" sz="2000" dirty="0" smtClean="0"/>
              <a:t> </a:t>
            </a:r>
            <a:r>
              <a:rPr lang="en-GB" sz="2000" dirty="0" err="1" smtClean="0"/>
              <a:t>ydynt</a:t>
            </a:r>
            <a:r>
              <a:rPr lang="en-GB" sz="2000" dirty="0" smtClean="0"/>
              <a:t> </a:t>
            </a:r>
            <a:r>
              <a:rPr lang="en-GB" sz="2000" dirty="0" err="1" smtClean="0"/>
              <a:t>yn</a:t>
            </a:r>
            <a:r>
              <a:rPr lang="en-GB" sz="2000" dirty="0" smtClean="0"/>
              <a:t> </a:t>
            </a:r>
            <a:r>
              <a:rPr lang="en-GB" sz="2000" dirty="0" err="1" smtClean="0"/>
              <a:t>gweithio</a:t>
            </a:r>
            <a:r>
              <a:rPr lang="en-GB" sz="2000" dirty="0" smtClean="0"/>
              <a:t>.</a:t>
            </a:r>
          </a:p>
          <a:p>
            <a:pPr lvl="1"/>
            <a:endParaRPr lang="en-GB" sz="2000" dirty="0"/>
          </a:p>
          <a:p>
            <a:pPr lvl="1"/>
            <a:r>
              <a:rPr lang="en-GB" sz="2000" dirty="0" smtClean="0"/>
              <a:t>Mae </a:t>
            </a:r>
            <a:r>
              <a:rPr lang="en-GB" sz="2000" dirty="0" err="1" smtClean="0"/>
              <a:t>angen</a:t>
            </a:r>
            <a:r>
              <a:rPr lang="en-GB" sz="2000" dirty="0" smtClean="0"/>
              <a:t> </a:t>
            </a:r>
            <a:r>
              <a:rPr lang="en-GB" sz="2000" dirty="0" err="1" smtClean="0"/>
              <a:t>i</a:t>
            </a:r>
            <a:r>
              <a:rPr lang="en-GB" sz="2000" dirty="0" smtClean="0"/>
              <a:t> </a:t>
            </a:r>
            <a:r>
              <a:rPr lang="en-GB" sz="2000" dirty="0" err="1" smtClean="0"/>
              <a:t>dysgu</a:t>
            </a:r>
            <a:r>
              <a:rPr lang="en-GB" sz="2000" dirty="0" smtClean="0"/>
              <a:t> </a:t>
            </a:r>
            <a:r>
              <a:rPr lang="en-GB" sz="2000" dirty="0" err="1" smtClean="0"/>
              <a:t>i</a:t>
            </a:r>
            <a:r>
              <a:rPr lang="en-GB" sz="2000" dirty="0" smtClean="0"/>
              <a:t> </a:t>
            </a:r>
            <a:r>
              <a:rPr lang="en-GB" sz="2000" dirty="0" err="1" smtClean="0"/>
              <a:t>fod</a:t>
            </a:r>
            <a:r>
              <a:rPr lang="en-GB" sz="2000" dirty="0" smtClean="0"/>
              <a:t> </a:t>
            </a:r>
            <a:r>
              <a:rPr lang="en-GB" sz="2000" dirty="0" err="1" smtClean="0"/>
              <a:t>yn</a:t>
            </a:r>
            <a:r>
              <a:rPr lang="en-GB" sz="2000" dirty="0" smtClean="0"/>
              <a:t> </a:t>
            </a:r>
            <a:r>
              <a:rPr lang="en-GB" sz="2000" dirty="0" err="1" smtClean="0"/>
              <a:t>weledol</a:t>
            </a:r>
            <a:r>
              <a:rPr lang="en-GB" sz="2000" dirty="0" smtClean="0"/>
              <a:t>. </a:t>
            </a:r>
            <a:r>
              <a:rPr lang="en-GB" sz="2000" dirty="0" err="1" smtClean="0"/>
              <a:t>Ydy</a:t>
            </a:r>
            <a:r>
              <a:rPr lang="en-GB" sz="2000" dirty="0" smtClean="0"/>
              <a:t> </a:t>
            </a:r>
            <a:r>
              <a:rPr lang="en-GB" sz="2000" dirty="0" err="1" smtClean="0"/>
              <a:t>athrawon</a:t>
            </a:r>
            <a:r>
              <a:rPr lang="en-GB" sz="2000" dirty="0" smtClean="0"/>
              <a:t> </a:t>
            </a:r>
            <a:r>
              <a:rPr lang="en-GB" sz="2000" dirty="0" err="1" smtClean="0"/>
              <a:t>yn</a:t>
            </a:r>
            <a:r>
              <a:rPr lang="en-GB" sz="2000" dirty="0" smtClean="0"/>
              <a:t> </a:t>
            </a:r>
            <a:r>
              <a:rPr lang="en-GB" sz="2000" dirty="0" err="1" smtClean="0"/>
              <a:t>glir</a:t>
            </a:r>
            <a:r>
              <a:rPr lang="en-GB" sz="2000" dirty="0" smtClean="0"/>
              <a:t> am </a:t>
            </a:r>
            <a:r>
              <a:rPr lang="en-GB" sz="2000" dirty="0" err="1" smtClean="0"/>
              <a:t>beth</a:t>
            </a:r>
            <a:r>
              <a:rPr lang="en-GB" sz="2000" dirty="0" smtClean="0"/>
              <a:t> </a:t>
            </a:r>
            <a:r>
              <a:rPr lang="en-GB" sz="2000" dirty="0" err="1" smtClean="0"/>
              <a:t>maent</a:t>
            </a:r>
            <a:r>
              <a:rPr lang="en-GB" sz="2000" dirty="0" smtClean="0"/>
              <a:t> </a:t>
            </a:r>
            <a:r>
              <a:rPr lang="en-GB" sz="2000" dirty="0" err="1" smtClean="0"/>
              <a:t>yn</a:t>
            </a:r>
            <a:r>
              <a:rPr lang="en-GB" sz="2000" dirty="0" smtClean="0"/>
              <a:t> </a:t>
            </a:r>
            <a:r>
              <a:rPr lang="en-GB" sz="2000" dirty="0" err="1" smtClean="0"/>
              <a:t>dysgu</a:t>
            </a:r>
            <a:r>
              <a:rPr lang="en-GB" sz="2000" dirty="0" smtClean="0"/>
              <a:t>? </a:t>
            </a:r>
            <a:r>
              <a:rPr lang="en-GB" sz="2000" dirty="0" err="1" smtClean="0"/>
              <a:t>Ydy</a:t>
            </a:r>
            <a:r>
              <a:rPr lang="en-GB" sz="2000" dirty="0" smtClean="0"/>
              <a:t> </a:t>
            </a:r>
            <a:r>
              <a:rPr lang="en-GB" sz="2000" dirty="0" err="1" smtClean="0"/>
              <a:t>disgyblion</a:t>
            </a:r>
            <a:r>
              <a:rPr lang="en-GB" sz="2000" dirty="0" smtClean="0"/>
              <a:t> </a:t>
            </a:r>
            <a:r>
              <a:rPr lang="en-GB" sz="2000" dirty="0" err="1" smtClean="0"/>
              <a:t>yn</a:t>
            </a:r>
            <a:r>
              <a:rPr lang="en-GB" sz="2000" dirty="0" smtClean="0"/>
              <a:t> </a:t>
            </a:r>
            <a:r>
              <a:rPr lang="en-GB" sz="2000" dirty="0" err="1" smtClean="0"/>
              <a:t>deall</a:t>
            </a:r>
            <a:r>
              <a:rPr lang="en-GB" sz="2000" dirty="0" smtClean="0"/>
              <a:t> </a:t>
            </a:r>
            <a:r>
              <a:rPr lang="en-GB" sz="2000" dirty="0" err="1" smtClean="0"/>
              <a:t>beth</a:t>
            </a:r>
            <a:r>
              <a:rPr lang="en-GB" sz="2000" dirty="0" smtClean="0"/>
              <a:t> </a:t>
            </a:r>
            <a:r>
              <a:rPr lang="en-GB" sz="2000" dirty="0" err="1" smtClean="0"/>
              <a:t>maent</a:t>
            </a:r>
            <a:r>
              <a:rPr lang="en-GB" sz="2000" dirty="0" smtClean="0"/>
              <a:t> </a:t>
            </a:r>
            <a:r>
              <a:rPr lang="en-GB" sz="2000" dirty="0" err="1" smtClean="0"/>
              <a:t>eu</a:t>
            </a:r>
            <a:r>
              <a:rPr lang="en-GB" sz="2000" dirty="0" smtClean="0"/>
              <a:t> </a:t>
            </a:r>
            <a:r>
              <a:rPr lang="en-GB" sz="2000" dirty="0" err="1" smtClean="0"/>
              <a:t>fod</a:t>
            </a:r>
            <a:r>
              <a:rPr lang="en-GB" sz="2000" dirty="0" smtClean="0"/>
              <a:t> </a:t>
            </a:r>
            <a:r>
              <a:rPr lang="en-GB" sz="2000" dirty="0" err="1" smtClean="0"/>
              <a:t>i</a:t>
            </a:r>
            <a:r>
              <a:rPr lang="en-GB" sz="2000" dirty="0" smtClean="0"/>
              <a:t> </a:t>
            </a:r>
            <a:r>
              <a:rPr lang="en-GB" sz="2000" dirty="0" err="1" smtClean="0"/>
              <a:t>ddysgu</a:t>
            </a:r>
            <a:r>
              <a:rPr lang="en-GB" sz="2000" dirty="0" smtClean="0"/>
              <a:t>? </a:t>
            </a:r>
          </a:p>
        </p:txBody>
      </p:sp>
      <p:sp>
        <p:nvSpPr>
          <p:cNvPr id="5" name="Content Placeholder 4"/>
          <p:cNvSpPr>
            <a:spLocks noGrp="1"/>
          </p:cNvSpPr>
          <p:nvPr>
            <p:ph sz="half" idx="2"/>
          </p:nvPr>
        </p:nvSpPr>
        <p:spPr>
          <a:xfrm>
            <a:off x="5004048" y="1911814"/>
            <a:ext cx="4038600" cy="4886003"/>
          </a:xfrm>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r>
              <a:rPr lang="en-GB" dirty="0" smtClean="0"/>
              <a:t>Meta analysis of 180,000 studies</a:t>
            </a:r>
          </a:p>
          <a:p>
            <a:endParaRPr lang="en-GB" dirty="0"/>
          </a:p>
          <a:p>
            <a:r>
              <a:rPr lang="en-GB" dirty="0" smtClean="0"/>
              <a:t>Key messages: </a:t>
            </a:r>
          </a:p>
          <a:p>
            <a:pPr lvl="1"/>
            <a:r>
              <a:rPr lang="en-GB" dirty="0" smtClean="0"/>
              <a:t>Effective teachers are ready to adapt. Instead of focusing on the teaching methods they use, they focus on the effects they have on students and change things where needed. </a:t>
            </a:r>
          </a:p>
          <a:p>
            <a:pPr lvl="1"/>
            <a:endParaRPr lang="en-GB" dirty="0"/>
          </a:p>
          <a:p>
            <a:pPr lvl="1"/>
            <a:r>
              <a:rPr lang="en-GB" dirty="0" smtClean="0"/>
              <a:t>Teaching and learning need to be made ‘visible’ – are teachers clear about what they are teaching? Do students know whet they are supposed to be learning? </a:t>
            </a:r>
          </a:p>
          <a:p>
            <a:endParaRPr lang="en-GB" dirty="0"/>
          </a:p>
        </p:txBody>
      </p:sp>
      <p:pic>
        <p:nvPicPr>
          <p:cNvPr id="6" name="Picture 5" descr="Claves del aprendizaje, según John Hattie y su Visible Lea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472" y="0"/>
            <a:ext cx="1804329" cy="1988840"/>
          </a:xfrm>
          <a:prstGeom prst="rect">
            <a:avLst/>
          </a:prstGeom>
        </p:spPr>
      </p:pic>
    </p:spTree>
    <p:extLst>
      <p:ext uri="{BB962C8B-B14F-4D97-AF65-F5344CB8AC3E}">
        <p14:creationId xmlns:p14="http://schemas.microsoft.com/office/powerpoint/2010/main" val="34577513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371600" y="404664"/>
            <a:ext cx="7772400" cy="1143000"/>
          </a:xfrm>
        </p:spPr>
        <p:txBody>
          <a:bodyPr>
            <a:normAutofit fontScale="90000"/>
          </a:bodyPr>
          <a:lstStyle/>
          <a:p>
            <a:pPr>
              <a:defRPr/>
            </a:pPr>
            <a:r>
              <a:rPr lang="en-GB" dirty="0">
                <a:hlinkClick r:id="rId3"/>
              </a:rPr>
              <a:t>Influences on student learning</a:t>
            </a:r>
            <a:br>
              <a:rPr lang="en-GB" dirty="0">
                <a:hlinkClick r:id="rId3"/>
              </a:rPr>
            </a:br>
            <a:r>
              <a:rPr lang="en-GB" sz="2800" i="1" dirty="0"/>
              <a:t>John Hattie 1999-2009 – research from 180,000 studies covering almost every method of innovation</a:t>
            </a:r>
            <a:endParaRPr lang="en-GB" i="1" dirty="0"/>
          </a:p>
        </p:txBody>
      </p:sp>
      <p:sp>
        <p:nvSpPr>
          <p:cNvPr id="21507" name="Rectangle 3"/>
          <p:cNvSpPr>
            <a:spLocks noGrp="1" noChangeArrowheads="1"/>
          </p:cNvSpPr>
          <p:nvPr>
            <p:ph type="body" idx="1"/>
          </p:nvPr>
        </p:nvSpPr>
        <p:spPr>
          <a:xfrm>
            <a:off x="827584" y="2204864"/>
            <a:ext cx="7772400" cy="4114800"/>
          </a:xfrm>
        </p:spPr>
        <p:txBody>
          <a:bodyPr>
            <a:normAutofit fontScale="92500" lnSpcReduction="20000"/>
          </a:bodyPr>
          <a:lstStyle/>
          <a:p>
            <a:pPr>
              <a:lnSpc>
                <a:spcPct val="90000"/>
              </a:lnSpc>
              <a:buFontTx/>
              <a:buNone/>
              <a:defRPr/>
            </a:pPr>
            <a:r>
              <a:rPr lang="en-GB" sz="2800" dirty="0"/>
              <a:t>							Effect Size</a:t>
            </a:r>
          </a:p>
          <a:p>
            <a:pPr>
              <a:lnSpc>
                <a:spcPct val="90000"/>
              </a:lnSpc>
              <a:defRPr/>
            </a:pPr>
            <a:r>
              <a:rPr lang="en-GB" sz="2800" dirty="0"/>
              <a:t>Feedback 					</a:t>
            </a:r>
            <a:r>
              <a:rPr lang="en-GB" sz="2800" dirty="0" smtClean="0"/>
              <a:t>0.73 </a:t>
            </a:r>
            <a:r>
              <a:rPr lang="en-GB" sz="2800" dirty="0"/>
              <a:t>	</a:t>
            </a:r>
          </a:p>
          <a:p>
            <a:pPr>
              <a:lnSpc>
                <a:spcPct val="90000"/>
              </a:lnSpc>
              <a:defRPr/>
            </a:pPr>
            <a:r>
              <a:rPr lang="en-GB" sz="2800" dirty="0"/>
              <a:t>Teacher-Student Relationships		0.72</a:t>
            </a:r>
          </a:p>
          <a:p>
            <a:pPr>
              <a:lnSpc>
                <a:spcPct val="90000"/>
              </a:lnSpc>
              <a:defRPr/>
            </a:pPr>
            <a:r>
              <a:rPr lang="en-GB" sz="2800" dirty="0"/>
              <a:t>Mastery Learning				0.58	</a:t>
            </a:r>
          </a:p>
          <a:p>
            <a:pPr>
              <a:lnSpc>
                <a:spcPct val="90000"/>
              </a:lnSpc>
              <a:defRPr/>
            </a:pPr>
            <a:r>
              <a:rPr lang="en-GB" sz="2800" dirty="0"/>
              <a:t>Challenge of Goals				0.56</a:t>
            </a:r>
          </a:p>
          <a:p>
            <a:pPr>
              <a:lnSpc>
                <a:spcPct val="90000"/>
              </a:lnSpc>
              <a:defRPr/>
            </a:pPr>
            <a:r>
              <a:rPr lang="en-GB" sz="2800" dirty="0"/>
              <a:t>Peer Tutoring					0.55</a:t>
            </a:r>
          </a:p>
          <a:p>
            <a:pPr>
              <a:lnSpc>
                <a:spcPct val="90000"/>
              </a:lnSpc>
              <a:defRPr/>
            </a:pPr>
            <a:r>
              <a:rPr lang="en-GB" sz="2800" dirty="0"/>
              <a:t>Expectations					0.43</a:t>
            </a:r>
          </a:p>
          <a:p>
            <a:pPr>
              <a:lnSpc>
                <a:spcPct val="90000"/>
              </a:lnSpc>
              <a:defRPr/>
            </a:pPr>
            <a:r>
              <a:rPr lang="en-GB" sz="2800" dirty="0"/>
              <a:t>Homework					0.29</a:t>
            </a:r>
          </a:p>
          <a:p>
            <a:pPr>
              <a:lnSpc>
                <a:spcPct val="90000"/>
              </a:lnSpc>
              <a:defRPr/>
            </a:pPr>
            <a:r>
              <a:rPr lang="en-GB" sz="2800" dirty="0"/>
              <a:t>Aims &amp; Policies of the School		0.24</a:t>
            </a:r>
          </a:p>
          <a:p>
            <a:pPr>
              <a:lnSpc>
                <a:spcPct val="90000"/>
              </a:lnSpc>
              <a:defRPr/>
            </a:pPr>
            <a:r>
              <a:rPr lang="en-GB" sz="2800" dirty="0"/>
              <a:t>Ability Grouping				0.12 					</a:t>
            </a:r>
          </a:p>
        </p:txBody>
      </p:sp>
      <p:pic>
        <p:nvPicPr>
          <p:cNvPr id="6" name="Picture 5" descr="Claves del aprendizaje, según John Hattie y su Visible Lea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473" y="0"/>
            <a:ext cx="1608346" cy="1988840"/>
          </a:xfrm>
          <a:prstGeom prst="rect">
            <a:avLst/>
          </a:prstGeom>
        </p:spPr>
      </p:pic>
    </p:spTree>
    <p:extLst>
      <p:ext uri="{BB962C8B-B14F-4D97-AF65-F5344CB8AC3E}">
        <p14:creationId xmlns:p14="http://schemas.microsoft.com/office/powerpoint/2010/main" val="197867812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fade">
                                      <p:cBhvr>
                                        <p:cTn id="7" dur="1000"/>
                                        <p:tgtEl>
                                          <p:spTgt spid="21507">
                                            <p:txEl>
                                              <p:pRg st="0" end="0"/>
                                            </p:txEl>
                                          </p:spTgt>
                                        </p:tgtEl>
                                      </p:cBhvr>
                                    </p:animEffect>
                                    <p:anim calcmode="lin" valueType="num">
                                      <p:cBhvr>
                                        <p:cTn id="8" dur="10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150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1507">
                                            <p:txEl>
                                              <p:pRg st="1" end="1"/>
                                            </p:txEl>
                                          </p:spTgt>
                                        </p:tgtEl>
                                        <p:attrNameLst>
                                          <p:attrName>style.visibility</p:attrName>
                                        </p:attrNameLst>
                                      </p:cBhvr>
                                      <p:to>
                                        <p:strVal val="visible"/>
                                      </p:to>
                                    </p:set>
                                    <p:animEffect transition="in" filter="fade">
                                      <p:cBhvr>
                                        <p:cTn id="14" dur="1000"/>
                                        <p:tgtEl>
                                          <p:spTgt spid="21507">
                                            <p:txEl>
                                              <p:pRg st="1" end="1"/>
                                            </p:txEl>
                                          </p:spTgt>
                                        </p:tgtEl>
                                      </p:cBhvr>
                                    </p:animEffect>
                                    <p:anim calcmode="lin" valueType="num">
                                      <p:cBhvr>
                                        <p:cTn id="15" dur="10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150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1507">
                                            <p:txEl>
                                              <p:pRg st="2" end="2"/>
                                            </p:txEl>
                                          </p:spTgt>
                                        </p:tgtEl>
                                        <p:attrNameLst>
                                          <p:attrName>style.visibility</p:attrName>
                                        </p:attrNameLst>
                                      </p:cBhvr>
                                      <p:to>
                                        <p:strVal val="visible"/>
                                      </p:to>
                                    </p:set>
                                    <p:animEffect transition="in" filter="fade">
                                      <p:cBhvr>
                                        <p:cTn id="21" dur="1000"/>
                                        <p:tgtEl>
                                          <p:spTgt spid="21507">
                                            <p:txEl>
                                              <p:pRg st="2" end="2"/>
                                            </p:txEl>
                                          </p:spTgt>
                                        </p:tgtEl>
                                      </p:cBhvr>
                                    </p:animEffect>
                                    <p:anim calcmode="lin" valueType="num">
                                      <p:cBhvr>
                                        <p:cTn id="22" dur="10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150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1507">
                                            <p:txEl>
                                              <p:pRg st="3" end="3"/>
                                            </p:txEl>
                                          </p:spTgt>
                                        </p:tgtEl>
                                        <p:attrNameLst>
                                          <p:attrName>style.visibility</p:attrName>
                                        </p:attrNameLst>
                                      </p:cBhvr>
                                      <p:to>
                                        <p:strVal val="visible"/>
                                      </p:to>
                                    </p:set>
                                    <p:animEffect transition="in" filter="fade">
                                      <p:cBhvr>
                                        <p:cTn id="28" dur="1000"/>
                                        <p:tgtEl>
                                          <p:spTgt spid="21507">
                                            <p:txEl>
                                              <p:pRg st="3" end="3"/>
                                            </p:txEl>
                                          </p:spTgt>
                                        </p:tgtEl>
                                      </p:cBhvr>
                                    </p:animEffect>
                                    <p:anim calcmode="lin" valueType="num">
                                      <p:cBhvr>
                                        <p:cTn id="29" dur="1000" fill="hold"/>
                                        <p:tgtEl>
                                          <p:spTgt spid="2150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150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1507">
                                            <p:txEl>
                                              <p:pRg st="4" end="4"/>
                                            </p:txEl>
                                          </p:spTgt>
                                        </p:tgtEl>
                                        <p:attrNameLst>
                                          <p:attrName>style.visibility</p:attrName>
                                        </p:attrNameLst>
                                      </p:cBhvr>
                                      <p:to>
                                        <p:strVal val="visible"/>
                                      </p:to>
                                    </p:set>
                                    <p:animEffect transition="in" filter="fade">
                                      <p:cBhvr>
                                        <p:cTn id="35" dur="1000"/>
                                        <p:tgtEl>
                                          <p:spTgt spid="21507">
                                            <p:txEl>
                                              <p:pRg st="4" end="4"/>
                                            </p:txEl>
                                          </p:spTgt>
                                        </p:tgtEl>
                                      </p:cBhvr>
                                    </p:animEffect>
                                    <p:anim calcmode="lin" valueType="num">
                                      <p:cBhvr>
                                        <p:cTn id="36" dur="1000" fill="hold"/>
                                        <p:tgtEl>
                                          <p:spTgt spid="21507">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150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1507">
                                            <p:txEl>
                                              <p:pRg st="5" end="5"/>
                                            </p:txEl>
                                          </p:spTgt>
                                        </p:tgtEl>
                                        <p:attrNameLst>
                                          <p:attrName>style.visibility</p:attrName>
                                        </p:attrNameLst>
                                      </p:cBhvr>
                                      <p:to>
                                        <p:strVal val="visible"/>
                                      </p:to>
                                    </p:set>
                                    <p:animEffect transition="in" filter="fade">
                                      <p:cBhvr>
                                        <p:cTn id="42" dur="1000"/>
                                        <p:tgtEl>
                                          <p:spTgt spid="21507">
                                            <p:txEl>
                                              <p:pRg st="5" end="5"/>
                                            </p:txEl>
                                          </p:spTgt>
                                        </p:tgtEl>
                                      </p:cBhvr>
                                    </p:animEffect>
                                    <p:anim calcmode="lin" valueType="num">
                                      <p:cBhvr>
                                        <p:cTn id="43" dur="1000" fill="hold"/>
                                        <p:tgtEl>
                                          <p:spTgt spid="21507">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2150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21507">
                                            <p:txEl>
                                              <p:pRg st="6" end="6"/>
                                            </p:txEl>
                                          </p:spTgt>
                                        </p:tgtEl>
                                        <p:attrNameLst>
                                          <p:attrName>style.visibility</p:attrName>
                                        </p:attrNameLst>
                                      </p:cBhvr>
                                      <p:to>
                                        <p:strVal val="visible"/>
                                      </p:to>
                                    </p:set>
                                    <p:animEffect transition="in" filter="fade">
                                      <p:cBhvr>
                                        <p:cTn id="49" dur="1000"/>
                                        <p:tgtEl>
                                          <p:spTgt spid="21507">
                                            <p:txEl>
                                              <p:pRg st="6" end="6"/>
                                            </p:txEl>
                                          </p:spTgt>
                                        </p:tgtEl>
                                      </p:cBhvr>
                                    </p:animEffect>
                                    <p:anim calcmode="lin" valueType="num">
                                      <p:cBhvr>
                                        <p:cTn id="50" dur="1000" fill="hold"/>
                                        <p:tgtEl>
                                          <p:spTgt spid="21507">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2150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21507">
                                            <p:txEl>
                                              <p:pRg st="7" end="7"/>
                                            </p:txEl>
                                          </p:spTgt>
                                        </p:tgtEl>
                                        <p:attrNameLst>
                                          <p:attrName>style.visibility</p:attrName>
                                        </p:attrNameLst>
                                      </p:cBhvr>
                                      <p:to>
                                        <p:strVal val="visible"/>
                                      </p:to>
                                    </p:set>
                                    <p:animEffect transition="in" filter="fade">
                                      <p:cBhvr>
                                        <p:cTn id="56" dur="1000"/>
                                        <p:tgtEl>
                                          <p:spTgt spid="21507">
                                            <p:txEl>
                                              <p:pRg st="7" end="7"/>
                                            </p:txEl>
                                          </p:spTgt>
                                        </p:tgtEl>
                                      </p:cBhvr>
                                    </p:animEffect>
                                    <p:anim calcmode="lin" valueType="num">
                                      <p:cBhvr>
                                        <p:cTn id="57" dur="1000" fill="hold"/>
                                        <p:tgtEl>
                                          <p:spTgt spid="21507">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21507">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21507">
                                            <p:txEl>
                                              <p:pRg st="8" end="8"/>
                                            </p:txEl>
                                          </p:spTgt>
                                        </p:tgtEl>
                                        <p:attrNameLst>
                                          <p:attrName>style.visibility</p:attrName>
                                        </p:attrNameLst>
                                      </p:cBhvr>
                                      <p:to>
                                        <p:strVal val="visible"/>
                                      </p:to>
                                    </p:set>
                                    <p:animEffect transition="in" filter="fade">
                                      <p:cBhvr>
                                        <p:cTn id="63" dur="1000"/>
                                        <p:tgtEl>
                                          <p:spTgt spid="21507">
                                            <p:txEl>
                                              <p:pRg st="8" end="8"/>
                                            </p:txEl>
                                          </p:spTgt>
                                        </p:tgtEl>
                                      </p:cBhvr>
                                    </p:animEffect>
                                    <p:anim calcmode="lin" valueType="num">
                                      <p:cBhvr>
                                        <p:cTn id="64" dur="1000" fill="hold"/>
                                        <p:tgtEl>
                                          <p:spTgt spid="21507">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21507">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21507">
                                            <p:txEl>
                                              <p:pRg st="9" end="9"/>
                                            </p:txEl>
                                          </p:spTgt>
                                        </p:tgtEl>
                                        <p:attrNameLst>
                                          <p:attrName>style.visibility</p:attrName>
                                        </p:attrNameLst>
                                      </p:cBhvr>
                                      <p:to>
                                        <p:strVal val="visible"/>
                                      </p:to>
                                    </p:set>
                                    <p:animEffect transition="in" filter="fade">
                                      <p:cBhvr>
                                        <p:cTn id="70" dur="1000"/>
                                        <p:tgtEl>
                                          <p:spTgt spid="21507">
                                            <p:txEl>
                                              <p:pRg st="9" end="9"/>
                                            </p:txEl>
                                          </p:spTgt>
                                        </p:tgtEl>
                                      </p:cBhvr>
                                    </p:animEffect>
                                    <p:anim calcmode="lin" valueType="num">
                                      <p:cBhvr>
                                        <p:cTn id="71" dur="1000" fill="hold"/>
                                        <p:tgtEl>
                                          <p:spTgt spid="21507">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21507">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324544" y="241312"/>
            <a:ext cx="8229600" cy="1143000"/>
          </a:xfrm>
        </p:spPr>
        <p:txBody>
          <a:bodyPr>
            <a:normAutofit/>
          </a:bodyPr>
          <a:lstStyle/>
          <a:p>
            <a:r>
              <a:rPr lang="en-GB" altLang="en-US" dirty="0" smtClean="0"/>
              <a:t>Effective Educators </a:t>
            </a:r>
          </a:p>
        </p:txBody>
      </p:sp>
      <p:sp>
        <p:nvSpPr>
          <p:cNvPr id="18435" name="Content Placeholder 2"/>
          <p:cNvSpPr>
            <a:spLocks noGrp="1"/>
          </p:cNvSpPr>
          <p:nvPr>
            <p:ph idx="1"/>
          </p:nvPr>
        </p:nvSpPr>
        <p:spPr>
          <a:xfrm>
            <a:off x="457200" y="1412776"/>
            <a:ext cx="8229600" cy="5256584"/>
          </a:xfrm>
        </p:spPr>
        <p:style>
          <a:lnRef idx="2">
            <a:schemeClr val="accent5"/>
          </a:lnRef>
          <a:fillRef idx="1">
            <a:schemeClr val="lt1"/>
          </a:fillRef>
          <a:effectRef idx="0">
            <a:schemeClr val="accent5"/>
          </a:effectRef>
          <a:fontRef idx="minor">
            <a:schemeClr val="dk1"/>
          </a:fontRef>
        </p:style>
        <p:txBody>
          <a:bodyPr>
            <a:noAutofit/>
          </a:bodyPr>
          <a:lstStyle/>
          <a:p>
            <a:r>
              <a:rPr lang="en-GB" altLang="en-US" sz="2000" dirty="0" smtClean="0">
                <a:solidFill>
                  <a:schemeClr val="tx1"/>
                </a:solidFill>
              </a:rPr>
              <a:t>We can view teaching as a professional activity. </a:t>
            </a:r>
          </a:p>
          <a:p>
            <a:r>
              <a:rPr lang="en-GB" altLang="en-US" sz="2000" dirty="0" smtClean="0">
                <a:solidFill>
                  <a:schemeClr val="tx1"/>
                </a:solidFill>
              </a:rPr>
              <a:t>This term implies a number of attributes within the teacher, including: </a:t>
            </a:r>
          </a:p>
          <a:p>
            <a:pPr lvl="1"/>
            <a:r>
              <a:rPr lang="en-GB" altLang="en-US" sz="2000" dirty="0" smtClean="0">
                <a:solidFill>
                  <a:schemeClr val="tx1"/>
                </a:solidFill>
              </a:rPr>
              <a:t> high levels of relevant knowledge about what is being taught and the children to whom it is being taught; </a:t>
            </a:r>
          </a:p>
          <a:p>
            <a:pPr lvl="1"/>
            <a:r>
              <a:rPr lang="en-GB" altLang="en-US" sz="2000" dirty="0" smtClean="0">
                <a:solidFill>
                  <a:schemeClr val="tx1"/>
                </a:solidFill>
              </a:rPr>
              <a:t> knowledge of, and skill in using, a range of strategies to enable learning; </a:t>
            </a:r>
          </a:p>
          <a:p>
            <a:pPr lvl="1"/>
            <a:r>
              <a:rPr lang="en-GB" altLang="en-US" sz="2000" dirty="0" smtClean="0">
                <a:solidFill>
                  <a:schemeClr val="tx1"/>
                </a:solidFill>
              </a:rPr>
              <a:t> the capacity to engage flexibly and thoughtfully in the classroom, taking into account the needs and responses of the learners as they develop and manifest themselves; </a:t>
            </a:r>
          </a:p>
          <a:p>
            <a:pPr lvl="1"/>
            <a:r>
              <a:rPr lang="en-GB" altLang="en-US" sz="2000" dirty="0" smtClean="0">
                <a:solidFill>
                  <a:schemeClr val="tx1"/>
                </a:solidFill>
              </a:rPr>
              <a:t> an understanding of the importance of learners’ attitudes towards what they are learning and an ability to influence and develop these attitudes; </a:t>
            </a:r>
          </a:p>
          <a:p>
            <a:pPr lvl="1"/>
            <a:r>
              <a:rPr lang="en-GB" altLang="en-US" sz="2000" dirty="0" smtClean="0">
                <a:solidFill>
                  <a:schemeClr val="tx1"/>
                </a:solidFill>
              </a:rPr>
              <a:t> the ability and willingness to learn from a variety of sources about effective teaching and to adapt practices to fit this ongoing learning. </a:t>
            </a:r>
          </a:p>
          <a:p>
            <a:pPr marL="457200" lvl="1" indent="0" algn="r">
              <a:buNone/>
            </a:pPr>
            <a:r>
              <a:rPr lang="en-GB" altLang="en-US" sz="2000" dirty="0" smtClean="0">
                <a:solidFill>
                  <a:schemeClr val="tx1"/>
                </a:solidFill>
              </a:rPr>
              <a:t>(Arthur and </a:t>
            </a:r>
            <a:r>
              <a:rPr lang="en-GB" altLang="en-US" sz="2000" dirty="0" err="1" smtClean="0">
                <a:solidFill>
                  <a:schemeClr val="tx1"/>
                </a:solidFill>
              </a:rPr>
              <a:t>Cremin</a:t>
            </a:r>
            <a:r>
              <a:rPr lang="en-GB" altLang="en-US" sz="2000" dirty="0" smtClean="0">
                <a:solidFill>
                  <a:schemeClr val="tx1"/>
                </a:solidFill>
              </a:rPr>
              <a:t>, 2010)</a:t>
            </a:r>
          </a:p>
        </p:txBody>
      </p:sp>
      <p:pic>
        <p:nvPicPr>
          <p:cNvPr id="2" name="Picture 1" descr="c# - How to read zipped xml from file stream - Stack Overflow"/>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76256" y="64080"/>
            <a:ext cx="1691046" cy="1564115"/>
          </a:xfrm>
          <a:prstGeom prst="rect">
            <a:avLst/>
          </a:prstGeom>
        </p:spPr>
      </p:pic>
    </p:spTree>
    <p:extLst>
      <p:ext uri="{BB962C8B-B14F-4D97-AF65-F5344CB8AC3E}">
        <p14:creationId xmlns:p14="http://schemas.microsoft.com/office/powerpoint/2010/main" val="396421121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48072" y="188640"/>
            <a:ext cx="8229600" cy="1143000"/>
          </a:xfrm>
        </p:spPr>
        <p:txBody>
          <a:bodyPr>
            <a:normAutofit/>
          </a:bodyPr>
          <a:lstStyle/>
          <a:p>
            <a:r>
              <a:rPr lang="en-GB" altLang="en-US" dirty="0" err="1" smtClean="0"/>
              <a:t>Addysgwyr</a:t>
            </a:r>
            <a:r>
              <a:rPr lang="en-GB" altLang="en-US" dirty="0" smtClean="0"/>
              <a:t> </a:t>
            </a:r>
            <a:r>
              <a:rPr lang="en-GB" altLang="en-US" dirty="0" err="1" smtClean="0"/>
              <a:t>Effeithiol</a:t>
            </a:r>
            <a:r>
              <a:rPr lang="en-GB" altLang="en-US" dirty="0" smtClean="0"/>
              <a:t> </a:t>
            </a:r>
          </a:p>
        </p:txBody>
      </p:sp>
      <p:sp>
        <p:nvSpPr>
          <p:cNvPr id="19459" name="Content Placeholder 2"/>
          <p:cNvSpPr>
            <a:spLocks noGrp="1"/>
          </p:cNvSpPr>
          <p:nvPr>
            <p:ph idx="1"/>
          </p:nvPr>
        </p:nvSpPr>
        <p:spPr>
          <a:xfrm>
            <a:off x="457200" y="1600200"/>
            <a:ext cx="8229600" cy="4853136"/>
          </a:xfrm>
        </p:spPr>
        <p:style>
          <a:lnRef idx="2">
            <a:schemeClr val="accent4"/>
          </a:lnRef>
          <a:fillRef idx="1">
            <a:schemeClr val="lt1"/>
          </a:fillRef>
          <a:effectRef idx="0">
            <a:schemeClr val="accent4"/>
          </a:effectRef>
          <a:fontRef idx="minor">
            <a:schemeClr val="dk1"/>
          </a:fontRef>
        </p:style>
        <p:txBody>
          <a:bodyPr>
            <a:noAutofit/>
          </a:bodyPr>
          <a:lstStyle/>
          <a:p>
            <a:r>
              <a:rPr lang="en-GB" altLang="en-US" sz="2000" dirty="0" err="1" smtClean="0">
                <a:solidFill>
                  <a:schemeClr val="tx1"/>
                </a:solidFill>
              </a:rPr>
              <a:t>Dysgu</a:t>
            </a:r>
            <a:r>
              <a:rPr lang="en-GB" altLang="en-US" sz="2000" dirty="0" smtClean="0">
                <a:solidFill>
                  <a:schemeClr val="tx1"/>
                </a:solidFill>
              </a:rPr>
              <a:t> </a:t>
            </a:r>
            <a:r>
              <a:rPr lang="en-GB" altLang="en-US" sz="2000" dirty="0" err="1" smtClean="0">
                <a:solidFill>
                  <a:schemeClr val="tx1"/>
                </a:solidFill>
              </a:rPr>
              <a:t>fel</a:t>
            </a:r>
            <a:r>
              <a:rPr lang="en-GB" altLang="en-US" sz="2000" dirty="0" smtClean="0">
                <a:solidFill>
                  <a:schemeClr val="tx1"/>
                </a:solidFill>
              </a:rPr>
              <a:t> </a:t>
            </a:r>
            <a:r>
              <a:rPr lang="en-GB" altLang="en-US" sz="2000" dirty="0" err="1" smtClean="0">
                <a:solidFill>
                  <a:schemeClr val="tx1"/>
                </a:solidFill>
              </a:rPr>
              <a:t>gweithgaredd</a:t>
            </a:r>
            <a:r>
              <a:rPr lang="en-GB" altLang="en-US" sz="2000" dirty="0" smtClean="0">
                <a:solidFill>
                  <a:schemeClr val="tx1"/>
                </a:solidFill>
              </a:rPr>
              <a:t> </a:t>
            </a:r>
            <a:r>
              <a:rPr lang="en-GB" altLang="en-US" sz="2000" dirty="0" err="1" smtClean="0">
                <a:solidFill>
                  <a:schemeClr val="tx1"/>
                </a:solidFill>
              </a:rPr>
              <a:t>broffesiynol</a:t>
            </a:r>
            <a:r>
              <a:rPr lang="en-GB" altLang="en-US" sz="2000" dirty="0" smtClean="0">
                <a:solidFill>
                  <a:schemeClr val="tx1"/>
                </a:solidFill>
              </a:rPr>
              <a:t>. </a:t>
            </a:r>
          </a:p>
          <a:p>
            <a:r>
              <a:rPr lang="en-GB" altLang="en-US" sz="2000" dirty="0" err="1" smtClean="0">
                <a:solidFill>
                  <a:schemeClr val="tx1"/>
                </a:solidFill>
              </a:rPr>
              <a:t>Mae’r</a:t>
            </a:r>
            <a:r>
              <a:rPr lang="en-GB" altLang="en-US" sz="2000" dirty="0" smtClean="0">
                <a:solidFill>
                  <a:schemeClr val="tx1"/>
                </a:solidFill>
              </a:rPr>
              <a:t> term </a:t>
            </a:r>
            <a:r>
              <a:rPr lang="en-GB" altLang="en-US" sz="2000" dirty="0" err="1" smtClean="0">
                <a:solidFill>
                  <a:schemeClr val="tx1"/>
                </a:solidFill>
              </a:rPr>
              <a:t>yn</a:t>
            </a:r>
            <a:r>
              <a:rPr lang="en-GB" altLang="en-US" sz="2000" dirty="0" smtClean="0">
                <a:solidFill>
                  <a:schemeClr val="tx1"/>
                </a:solidFill>
              </a:rPr>
              <a:t> </a:t>
            </a:r>
            <a:r>
              <a:rPr lang="en-GB" altLang="en-US" sz="2000" dirty="0" err="1" smtClean="0">
                <a:solidFill>
                  <a:schemeClr val="tx1"/>
                </a:solidFill>
              </a:rPr>
              <a:t>cynnwys</a:t>
            </a:r>
            <a:r>
              <a:rPr lang="en-GB" altLang="en-US" sz="2000" dirty="0" smtClean="0">
                <a:solidFill>
                  <a:schemeClr val="tx1"/>
                </a:solidFill>
              </a:rPr>
              <a:t> </a:t>
            </a:r>
            <a:r>
              <a:rPr lang="en-GB" altLang="en-US" sz="2000" dirty="0" err="1" smtClean="0">
                <a:solidFill>
                  <a:schemeClr val="tx1"/>
                </a:solidFill>
              </a:rPr>
              <a:t>nifer</a:t>
            </a:r>
            <a:r>
              <a:rPr lang="en-GB" altLang="en-US" sz="2000" dirty="0" smtClean="0">
                <a:solidFill>
                  <a:schemeClr val="tx1"/>
                </a:solidFill>
              </a:rPr>
              <a:t> o </a:t>
            </a:r>
            <a:r>
              <a:rPr lang="en-GB" altLang="en-US" sz="2000" dirty="0" err="1" smtClean="0">
                <a:solidFill>
                  <a:schemeClr val="tx1"/>
                </a:solidFill>
              </a:rPr>
              <a:t>nodweddion</a:t>
            </a:r>
            <a:r>
              <a:rPr lang="en-GB" altLang="en-US" sz="2000" dirty="0" smtClean="0">
                <a:solidFill>
                  <a:schemeClr val="tx1"/>
                </a:solidFill>
              </a:rPr>
              <a:t> a </a:t>
            </a:r>
            <a:r>
              <a:rPr lang="en-GB" altLang="en-US" sz="2000" dirty="0" err="1" smtClean="0">
                <a:solidFill>
                  <a:schemeClr val="tx1"/>
                </a:solidFill>
              </a:rPr>
              <a:t>welir</a:t>
            </a:r>
            <a:r>
              <a:rPr lang="en-GB" altLang="en-US" sz="2000" dirty="0" smtClean="0">
                <a:solidFill>
                  <a:schemeClr val="tx1"/>
                </a:solidFill>
              </a:rPr>
              <a:t> </a:t>
            </a:r>
            <a:r>
              <a:rPr lang="en-GB" altLang="en-US" sz="2000" dirty="0" err="1" smtClean="0">
                <a:solidFill>
                  <a:schemeClr val="tx1"/>
                </a:solidFill>
              </a:rPr>
              <a:t>mewn</a:t>
            </a:r>
            <a:r>
              <a:rPr lang="en-GB" altLang="en-US" sz="2000" dirty="0" smtClean="0">
                <a:solidFill>
                  <a:schemeClr val="tx1"/>
                </a:solidFill>
              </a:rPr>
              <a:t> </a:t>
            </a:r>
            <a:r>
              <a:rPr lang="en-GB" altLang="en-US" sz="2000" dirty="0" err="1" smtClean="0">
                <a:solidFill>
                  <a:schemeClr val="tx1"/>
                </a:solidFill>
              </a:rPr>
              <a:t>athro</a:t>
            </a:r>
            <a:r>
              <a:rPr lang="en-GB" altLang="en-US" sz="2000" dirty="0" smtClean="0">
                <a:solidFill>
                  <a:schemeClr val="tx1"/>
                </a:solidFill>
              </a:rPr>
              <a:t> </a:t>
            </a:r>
            <a:r>
              <a:rPr lang="en-GB" altLang="en-US" sz="2000" dirty="0" err="1" smtClean="0">
                <a:solidFill>
                  <a:schemeClr val="tx1"/>
                </a:solidFill>
              </a:rPr>
              <a:t>effeithiol</a:t>
            </a:r>
            <a:r>
              <a:rPr lang="en-GB" altLang="en-US" sz="2000" dirty="0" smtClean="0">
                <a:solidFill>
                  <a:schemeClr val="tx1"/>
                </a:solidFill>
              </a:rPr>
              <a:t> : </a:t>
            </a:r>
          </a:p>
          <a:p>
            <a:pPr lvl="1"/>
            <a:r>
              <a:rPr lang="en-GB" altLang="en-US" sz="2000" dirty="0" smtClean="0">
                <a:solidFill>
                  <a:schemeClr val="tx1"/>
                </a:solidFill>
              </a:rPr>
              <a:t> </a:t>
            </a:r>
            <a:r>
              <a:rPr lang="en-GB" altLang="en-US" sz="2000" dirty="0" err="1" smtClean="0">
                <a:solidFill>
                  <a:schemeClr val="tx1"/>
                </a:solidFill>
              </a:rPr>
              <a:t>Lefelau</a:t>
            </a:r>
            <a:r>
              <a:rPr lang="en-GB" altLang="en-US" sz="2000" dirty="0" smtClean="0">
                <a:solidFill>
                  <a:schemeClr val="tx1"/>
                </a:solidFill>
              </a:rPr>
              <a:t> </a:t>
            </a:r>
            <a:r>
              <a:rPr lang="en-GB" altLang="en-US" sz="2000" dirty="0" err="1" smtClean="0">
                <a:solidFill>
                  <a:schemeClr val="tx1"/>
                </a:solidFill>
              </a:rPr>
              <a:t>uchel</a:t>
            </a:r>
            <a:r>
              <a:rPr lang="en-GB" altLang="en-US" sz="2000" dirty="0" smtClean="0">
                <a:solidFill>
                  <a:schemeClr val="tx1"/>
                </a:solidFill>
              </a:rPr>
              <a:t> o </a:t>
            </a:r>
            <a:r>
              <a:rPr lang="en-GB" altLang="en-US" sz="2000" dirty="0" err="1" smtClean="0">
                <a:solidFill>
                  <a:schemeClr val="tx1"/>
                </a:solidFill>
              </a:rPr>
              <a:t>wybodaeth</a:t>
            </a:r>
            <a:r>
              <a:rPr lang="en-GB" altLang="en-US" sz="2000" dirty="0" smtClean="0">
                <a:solidFill>
                  <a:schemeClr val="tx1"/>
                </a:solidFill>
              </a:rPr>
              <a:t> </a:t>
            </a:r>
            <a:r>
              <a:rPr lang="en-GB" altLang="en-US" sz="2000" dirty="0" err="1" smtClean="0">
                <a:solidFill>
                  <a:schemeClr val="tx1"/>
                </a:solidFill>
              </a:rPr>
              <a:t>berthnasol</a:t>
            </a:r>
            <a:r>
              <a:rPr lang="en-GB" altLang="en-US" sz="2000" dirty="0" smtClean="0">
                <a:solidFill>
                  <a:schemeClr val="tx1"/>
                </a:solidFill>
              </a:rPr>
              <a:t> </a:t>
            </a:r>
            <a:r>
              <a:rPr lang="en-GB" altLang="en-US" sz="2000" dirty="0" err="1" smtClean="0">
                <a:solidFill>
                  <a:schemeClr val="tx1"/>
                </a:solidFill>
              </a:rPr>
              <a:t>ynglyn</a:t>
            </a:r>
            <a:r>
              <a:rPr lang="en-GB" altLang="en-US" sz="2000" dirty="0" smtClean="0">
                <a:solidFill>
                  <a:schemeClr val="tx1"/>
                </a:solidFill>
              </a:rPr>
              <a:t> </a:t>
            </a:r>
            <a:r>
              <a:rPr lang="en-GB" altLang="en-US" sz="2000" dirty="0" err="1" smtClean="0">
                <a:solidFill>
                  <a:schemeClr val="tx1"/>
                </a:solidFill>
              </a:rPr>
              <a:t>a’r</a:t>
            </a:r>
            <a:r>
              <a:rPr lang="en-GB" altLang="en-US" sz="2000" dirty="0" smtClean="0">
                <a:solidFill>
                  <a:schemeClr val="tx1"/>
                </a:solidFill>
              </a:rPr>
              <a:t> </a:t>
            </a:r>
            <a:r>
              <a:rPr lang="en-GB" altLang="en-US" sz="2000" dirty="0" err="1" smtClean="0">
                <a:solidFill>
                  <a:schemeClr val="tx1"/>
                </a:solidFill>
              </a:rPr>
              <a:t>hyn</a:t>
            </a:r>
            <a:r>
              <a:rPr lang="en-GB" altLang="en-US" sz="2000" dirty="0" smtClean="0">
                <a:solidFill>
                  <a:schemeClr val="tx1"/>
                </a:solidFill>
              </a:rPr>
              <a:t> </a:t>
            </a:r>
            <a:r>
              <a:rPr lang="en-GB" altLang="en-US" sz="2000" dirty="0" err="1" smtClean="0">
                <a:solidFill>
                  <a:schemeClr val="tx1"/>
                </a:solidFill>
              </a:rPr>
              <a:t>sy’n</a:t>
            </a:r>
            <a:r>
              <a:rPr lang="en-GB" altLang="en-US" sz="2000" dirty="0" smtClean="0">
                <a:solidFill>
                  <a:schemeClr val="tx1"/>
                </a:solidFill>
              </a:rPr>
              <a:t> </a:t>
            </a:r>
            <a:r>
              <a:rPr lang="en-GB" altLang="en-US" sz="2000" dirty="0" err="1" smtClean="0">
                <a:solidFill>
                  <a:schemeClr val="tx1"/>
                </a:solidFill>
              </a:rPr>
              <a:t>cael</a:t>
            </a:r>
            <a:r>
              <a:rPr lang="en-GB" altLang="en-US" sz="2000" dirty="0" smtClean="0">
                <a:solidFill>
                  <a:schemeClr val="tx1"/>
                </a:solidFill>
              </a:rPr>
              <a:t> </a:t>
            </a:r>
            <a:r>
              <a:rPr lang="en-GB" altLang="en-US" sz="2000" dirty="0" err="1" smtClean="0">
                <a:solidFill>
                  <a:schemeClr val="tx1"/>
                </a:solidFill>
              </a:rPr>
              <a:t>ei</a:t>
            </a:r>
            <a:r>
              <a:rPr lang="en-GB" altLang="en-US" sz="2000" dirty="0" smtClean="0">
                <a:solidFill>
                  <a:schemeClr val="tx1"/>
                </a:solidFill>
              </a:rPr>
              <a:t> </a:t>
            </a:r>
            <a:r>
              <a:rPr lang="en-GB" altLang="en-US" sz="2000" dirty="0" err="1" smtClean="0">
                <a:solidFill>
                  <a:schemeClr val="tx1"/>
                </a:solidFill>
              </a:rPr>
              <a:t>ddysgu</a:t>
            </a:r>
            <a:r>
              <a:rPr lang="en-GB" altLang="en-US" sz="2000" dirty="0" smtClean="0">
                <a:solidFill>
                  <a:schemeClr val="tx1"/>
                </a:solidFill>
              </a:rPr>
              <a:t> </a:t>
            </a:r>
            <a:r>
              <a:rPr lang="en-GB" altLang="en-US" sz="2000" dirty="0" err="1" smtClean="0">
                <a:solidFill>
                  <a:schemeClr val="tx1"/>
                </a:solidFill>
              </a:rPr>
              <a:t>a’r</a:t>
            </a:r>
            <a:r>
              <a:rPr lang="en-GB" altLang="en-US" sz="2000" dirty="0" smtClean="0">
                <a:solidFill>
                  <a:schemeClr val="tx1"/>
                </a:solidFill>
              </a:rPr>
              <a:t> plant </a:t>
            </a:r>
            <a:r>
              <a:rPr lang="en-GB" altLang="en-US" sz="2000" dirty="0" err="1" smtClean="0">
                <a:solidFill>
                  <a:schemeClr val="tx1"/>
                </a:solidFill>
              </a:rPr>
              <a:t>sy’n</a:t>
            </a:r>
            <a:r>
              <a:rPr lang="en-GB" altLang="en-US" sz="2000" dirty="0" smtClean="0">
                <a:solidFill>
                  <a:schemeClr val="tx1"/>
                </a:solidFill>
              </a:rPr>
              <a:t> </a:t>
            </a:r>
            <a:r>
              <a:rPr lang="en-GB" altLang="en-US" sz="2000" dirty="0" err="1" smtClean="0">
                <a:solidFill>
                  <a:schemeClr val="tx1"/>
                </a:solidFill>
              </a:rPr>
              <a:t>derbyn</a:t>
            </a:r>
            <a:r>
              <a:rPr lang="en-GB" altLang="en-US" sz="2000" dirty="0" smtClean="0">
                <a:solidFill>
                  <a:schemeClr val="tx1"/>
                </a:solidFill>
              </a:rPr>
              <a:t> y </a:t>
            </a:r>
            <a:r>
              <a:rPr lang="en-GB" altLang="en-US" sz="2000" dirty="0" err="1" smtClean="0">
                <a:solidFill>
                  <a:schemeClr val="tx1"/>
                </a:solidFill>
              </a:rPr>
              <a:t>wybodaeth</a:t>
            </a:r>
            <a:r>
              <a:rPr lang="en-GB" altLang="en-US" sz="2000" dirty="0" smtClean="0">
                <a:solidFill>
                  <a:schemeClr val="tx1"/>
                </a:solidFill>
              </a:rPr>
              <a:t>; </a:t>
            </a:r>
          </a:p>
          <a:p>
            <a:pPr lvl="1"/>
            <a:r>
              <a:rPr lang="en-GB" altLang="en-US" sz="2000" dirty="0" smtClean="0">
                <a:solidFill>
                  <a:schemeClr val="tx1"/>
                </a:solidFill>
              </a:rPr>
              <a:t> </a:t>
            </a:r>
            <a:r>
              <a:rPr lang="en-GB" altLang="en-US" sz="2000" dirty="0" err="1" smtClean="0">
                <a:solidFill>
                  <a:schemeClr val="tx1"/>
                </a:solidFill>
              </a:rPr>
              <a:t>Gwybodaeth</a:t>
            </a:r>
            <a:r>
              <a:rPr lang="en-GB" altLang="en-US" sz="2000" dirty="0" smtClean="0">
                <a:solidFill>
                  <a:schemeClr val="tx1"/>
                </a:solidFill>
              </a:rPr>
              <a:t> am, a </a:t>
            </a:r>
            <a:r>
              <a:rPr lang="en-GB" altLang="en-US" sz="2000" dirty="0" err="1" smtClean="0">
                <a:solidFill>
                  <a:schemeClr val="tx1"/>
                </a:solidFill>
              </a:rPr>
              <a:t>sgil</a:t>
            </a:r>
            <a:r>
              <a:rPr lang="en-GB" altLang="en-US" sz="2000" dirty="0" smtClean="0">
                <a:solidFill>
                  <a:schemeClr val="tx1"/>
                </a:solidFill>
              </a:rPr>
              <a:t> </a:t>
            </a:r>
            <a:r>
              <a:rPr lang="en-GB" altLang="en-US" sz="2000" dirty="0" err="1" smtClean="0">
                <a:solidFill>
                  <a:schemeClr val="tx1"/>
                </a:solidFill>
              </a:rPr>
              <a:t>wrth</a:t>
            </a:r>
            <a:r>
              <a:rPr lang="en-GB" altLang="en-US" sz="2000" dirty="0" smtClean="0">
                <a:solidFill>
                  <a:schemeClr val="tx1"/>
                </a:solidFill>
              </a:rPr>
              <a:t> </a:t>
            </a:r>
            <a:r>
              <a:rPr lang="en-GB" altLang="en-US" sz="2000" dirty="0" err="1" smtClean="0">
                <a:solidFill>
                  <a:schemeClr val="tx1"/>
                </a:solidFill>
              </a:rPr>
              <a:t>ddefnyddio</a:t>
            </a:r>
            <a:r>
              <a:rPr lang="en-GB" altLang="en-US" sz="2000" dirty="0" smtClean="0">
                <a:solidFill>
                  <a:schemeClr val="tx1"/>
                </a:solidFill>
              </a:rPr>
              <a:t> </a:t>
            </a:r>
            <a:r>
              <a:rPr lang="en-GB" altLang="en-US" sz="2000" dirty="0" err="1" smtClean="0">
                <a:solidFill>
                  <a:schemeClr val="tx1"/>
                </a:solidFill>
              </a:rPr>
              <a:t>amrediad</a:t>
            </a:r>
            <a:r>
              <a:rPr lang="en-GB" altLang="en-US" sz="2000" dirty="0" smtClean="0">
                <a:solidFill>
                  <a:schemeClr val="tx1"/>
                </a:solidFill>
              </a:rPr>
              <a:t> o </a:t>
            </a:r>
            <a:r>
              <a:rPr lang="en-GB" altLang="en-US" sz="2000" dirty="0" err="1" smtClean="0">
                <a:solidFill>
                  <a:schemeClr val="tx1"/>
                </a:solidFill>
              </a:rPr>
              <a:t>strategaethau</a:t>
            </a:r>
            <a:r>
              <a:rPr lang="en-GB" altLang="en-US" sz="2000" dirty="0" smtClean="0">
                <a:solidFill>
                  <a:schemeClr val="tx1"/>
                </a:solidFill>
              </a:rPr>
              <a:t> </a:t>
            </a:r>
            <a:r>
              <a:rPr lang="en-GB" altLang="en-US" sz="2000" dirty="0" err="1" smtClean="0">
                <a:solidFill>
                  <a:schemeClr val="tx1"/>
                </a:solidFill>
              </a:rPr>
              <a:t>i</a:t>
            </a:r>
            <a:r>
              <a:rPr lang="en-GB" altLang="en-US" sz="2000" dirty="0" smtClean="0">
                <a:solidFill>
                  <a:schemeClr val="tx1"/>
                </a:solidFill>
              </a:rPr>
              <a:t> </a:t>
            </a:r>
            <a:r>
              <a:rPr lang="en-GB" altLang="en-US" sz="2000" dirty="0" err="1" smtClean="0">
                <a:solidFill>
                  <a:schemeClr val="tx1"/>
                </a:solidFill>
              </a:rPr>
              <a:t>alluogi</a:t>
            </a:r>
            <a:r>
              <a:rPr lang="en-GB" altLang="en-US" sz="2000" dirty="0" smtClean="0">
                <a:solidFill>
                  <a:schemeClr val="tx1"/>
                </a:solidFill>
              </a:rPr>
              <a:t> </a:t>
            </a:r>
            <a:r>
              <a:rPr lang="en-GB" altLang="en-US" sz="2000" dirty="0" err="1" smtClean="0">
                <a:solidFill>
                  <a:schemeClr val="tx1"/>
                </a:solidFill>
              </a:rPr>
              <a:t>dysgu</a:t>
            </a:r>
            <a:r>
              <a:rPr lang="en-GB" altLang="en-US" sz="2000" dirty="0" smtClean="0">
                <a:solidFill>
                  <a:schemeClr val="tx1"/>
                </a:solidFill>
              </a:rPr>
              <a:t>; </a:t>
            </a:r>
          </a:p>
          <a:p>
            <a:pPr lvl="1"/>
            <a:r>
              <a:rPr lang="en-GB" altLang="en-US" sz="2000" dirty="0" smtClean="0">
                <a:solidFill>
                  <a:schemeClr val="tx1"/>
                </a:solidFill>
              </a:rPr>
              <a:t> Y </a:t>
            </a:r>
            <a:r>
              <a:rPr lang="en-GB" altLang="en-US" sz="2000" dirty="0" err="1" smtClean="0">
                <a:solidFill>
                  <a:schemeClr val="tx1"/>
                </a:solidFill>
              </a:rPr>
              <a:t>gallu</a:t>
            </a:r>
            <a:r>
              <a:rPr lang="en-GB" altLang="en-US" sz="2000" dirty="0" smtClean="0">
                <a:solidFill>
                  <a:schemeClr val="tx1"/>
                </a:solidFill>
              </a:rPr>
              <a:t> </a:t>
            </a:r>
            <a:r>
              <a:rPr lang="en-GB" altLang="en-US" sz="2000" dirty="0" err="1" smtClean="0">
                <a:solidFill>
                  <a:schemeClr val="tx1"/>
                </a:solidFill>
              </a:rPr>
              <a:t>i</a:t>
            </a:r>
            <a:r>
              <a:rPr lang="en-GB" altLang="en-US" sz="2000" dirty="0" smtClean="0">
                <a:solidFill>
                  <a:schemeClr val="tx1"/>
                </a:solidFill>
              </a:rPr>
              <a:t> </a:t>
            </a:r>
            <a:r>
              <a:rPr lang="en-GB" altLang="en-US" sz="2000" dirty="0" err="1" smtClean="0">
                <a:solidFill>
                  <a:schemeClr val="tx1"/>
                </a:solidFill>
              </a:rPr>
              <a:t>fod</a:t>
            </a:r>
            <a:r>
              <a:rPr lang="en-GB" altLang="en-US" sz="2000" dirty="0" smtClean="0">
                <a:solidFill>
                  <a:schemeClr val="tx1"/>
                </a:solidFill>
              </a:rPr>
              <a:t> </a:t>
            </a:r>
            <a:r>
              <a:rPr lang="en-GB" altLang="en-US" sz="2000" dirty="0" err="1" smtClean="0">
                <a:solidFill>
                  <a:schemeClr val="tx1"/>
                </a:solidFill>
              </a:rPr>
              <a:t>yn</a:t>
            </a:r>
            <a:r>
              <a:rPr lang="en-GB" altLang="en-US" sz="2000" dirty="0" smtClean="0">
                <a:solidFill>
                  <a:schemeClr val="tx1"/>
                </a:solidFill>
              </a:rPr>
              <a:t> </a:t>
            </a:r>
            <a:r>
              <a:rPr lang="en-GB" altLang="en-US" sz="2000" dirty="0" err="1" smtClean="0">
                <a:solidFill>
                  <a:schemeClr val="tx1"/>
                </a:solidFill>
              </a:rPr>
              <a:t>hyblyg</a:t>
            </a:r>
            <a:r>
              <a:rPr lang="en-GB" altLang="en-US" sz="2000" dirty="0" smtClean="0">
                <a:solidFill>
                  <a:schemeClr val="tx1"/>
                </a:solidFill>
              </a:rPr>
              <a:t> a </a:t>
            </a:r>
            <a:r>
              <a:rPr lang="en-GB" altLang="en-US" sz="2000" dirty="0" err="1" smtClean="0">
                <a:solidFill>
                  <a:schemeClr val="tx1"/>
                </a:solidFill>
              </a:rPr>
              <a:t>meddylgar</a:t>
            </a:r>
            <a:r>
              <a:rPr lang="en-GB" altLang="en-US" sz="2000" dirty="0" smtClean="0">
                <a:solidFill>
                  <a:schemeClr val="tx1"/>
                </a:solidFill>
              </a:rPr>
              <a:t> </a:t>
            </a:r>
            <a:r>
              <a:rPr lang="en-GB" altLang="en-US" sz="2000" dirty="0" err="1" smtClean="0">
                <a:solidFill>
                  <a:schemeClr val="tx1"/>
                </a:solidFill>
              </a:rPr>
              <a:t>yn</a:t>
            </a:r>
            <a:r>
              <a:rPr lang="en-GB" altLang="en-US" sz="2000" dirty="0" smtClean="0">
                <a:solidFill>
                  <a:schemeClr val="tx1"/>
                </a:solidFill>
              </a:rPr>
              <a:t> y </a:t>
            </a:r>
            <a:r>
              <a:rPr lang="en-GB" altLang="en-US" sz="2000" dirty="0" err="1" smtClean="0">
                <a:solidFill>
                  <a:schemeClr val="tx1"/>
                </a:solidFill>
              </a:rPr>
              <a:t>dosbarth</a:t>
            </a:r>
            <a:r>
              <a:rPr lang="en-GB" altLang="en-US" sz="2000" dirty="0" smtClean="0">
                <a:solidFill>
                  <a:schemeClr val="tx1"/>
                </a:solidFill>
              </a:rPr>
              <a:t>, </a:t>
            </a:r>
            <a:r>
              <a:rPr lang="en-GB" altLang="en-US" sz="2000" dirty="0" err="1" smtClean="0">
                <a:solidFill>
                  <a:schemeClr val="tx1"/>
                </a:solidFill>
              </a:rPr>
              <a:t>gan</a:t>
            </a:r>
            <a:r>
              <a:rPr lang="en-GB" altLang="en-US" sz="2000" dirty="0" smtClean="0">
                <a:solidFill>
                  <a:schemeClr val="tx1"/>
                </a:solidFill>
              </a:rPr>
              <a:t> </a:t>
            </a:r>
            <a:r>
              <a:rPr lang="en-GB" altLang="en-US" sz="2000" dirty="0" err="1" smtClean="0">
                <a:solidFill>
                  <a:schemeClr val="tx1"/>
                </a:solidFill>
              </a:rPr>
              <a:t>gymryd</a:t>
            </a:r>
            <a:r>
              <a:rPr lang="en-GB" altLang="en-US" sz="2000" dirty="0" smtClean="0">
                <a:solidFill>
                  <a:schemeClr val="tx1"/>
                </a:solidFill>
              </a:rPr>
              <a:t> </a:t>
            </a:r>
            <a:r>
              <a:rPr lang="en-GB" altLang="en-US" sz="2000" dirty="0" err="1" smtClean="0">
                <a:solidFill>
                  <a:schemeClr val="tx1"/>
                </a:solidFill>
              </a:rPr>
              <a:t>i</a:t>
            </a:r>
            <a:r>
              <a:rPr lang="en-GB" altLang="en-US" sz="2000" dirty="0" smtClean="0">
                <a:solidFill>
                  <a:schemeClr val="tx1"/>
                </a:solidFill>
              </a:rPr>
              <a:t> </a:t>
            </a:r>
            <a:r>
              <a:rPr lang="en-GB" altLang="en-US" sz="2000" dirty="0" err="1" smtClean="0">
                <a:solidFill>
                  <a:schemeClr val="tx1"/>
                </a:solidFill>
              </a:rPr>
              <a:t>ystyriaeth</a:t>
            </a:r>
            <a:r>
              <a:rPr lang="en-GB" altLang="en-US" sz="2000" dirty="0" smtClean="0">
                <a:solidFill>
                  <a:schemeClr val="tx1"/>
                </a:solidFill>
              </a:rPr>
              <a:t>  </a:t>
            </a:r>
            <a:r>
              <a:rPr lang="en-GB" altLang="en-US" sz="2000" dirty="0" err="1" smtClean="0">
                <a:solidFill>
                  <a:schemeClr val="tx1"/>
                </a:solidFill>
              </a:rPr>
              <a:t>anghenion</a:t>
            </a:r>
            <a:r>
              <a:rPr lang="en-GB" altLang="en-US" sz="2000" dirty="0" smtClean="0">
                <a:solidFill>
                  <a:schemeClr val="tx1"/>
                </a:solidFill>
              </a:rPr>
              <a:t> ac </a:t>
            </a:r>
            <a:r>
              <a:rPr lang="en-GB" altLang="en-US" sz="2000" dirty="0" err="1" smtClean="0">
                <a:solidFill>
                  <a:schemeClr val="tx1"/>
                </a:solidFill>
              </a:rPr>
              <a:t>ymatebion</a:t>
            </a:r>
            <a:r>
              <a:rPr lang="en-GB" altLang="en-US" sz="2000" dirty="0" smtClean="0">
                <a:solidFill>
                  <a:schemeClr val="tx1"/>
                </a:solidFill>
              </a:rPr>
              <a:t> y </a:t>
            </a:r>
            <a:r>
              <a:rPr lang="en-GB" altLang="en-US" sz="2000" dirty="0" err="1" smtClean="0">
                <a:solidFill>
                  <a:schemeClr val="tx1"/>
                </a:solidFill>
              </a:rPr>
              <a:t>dysgwyr</a:t>
            </a:r>
            <a:r>
              <a:rPr lang="en-GB" altLang="en-US" sz="2000" dirty="0" smtClean="0">
                <a:solidFill>
                  <a:schemeClr val="tx1"/>
                </a:solidFill>
              </a:rPr>
              <a:t> </a:t>
            </a:r>
            <a:r>
              <a:rPr lang="en-GB" altLang="en-US" sz="2000" dirty="0" err="1" smtClean="0">
                <a:solidFill>
                  <a:schemeClr val="tx1"/>
                </a:solidFill>
              </a:rPr>
              <a:t>wrth</a:t>
            </a:r>
            <a:r>
              <a:rPr lang="en-GB" altLang="en-US" sz="2000" dirty="0" smtClean="0">
                <a:solidFill>
                  <a:schemeClr val="tx1"/>
                </a:solidFill>
              </a:rPr>
              <a:t> </a:t>
            </a:r>
            <a:r>
              <a:rPr lang="en-GB" altLang="en-US" sz="2000" dirty="0" err="1" smtClean="0">
                <a:solidFill>
                  <a:schemeClr val="tx1"/>
                </a:solidFill>
              </a:rPr>
              <a:t>iddynt</a:t>
            </a:r>
            <a:r>
              <a:rPr lang="en-GB" altLang="en-US" sz="2000" dirty="0" smtClean="0">
                <a:solidFill>
                  <a:schemeClr val="tx1"/>
                </a:solidFill>
              </a:rPr>
              <a:t> </a:t>
            </a:r>
            <a:r>
              <a:rPr lang="en-GB" altLang="en-US" sz="2000" dirty="0" err="1" smtClean="0">
                <a:solidFill>
                  <a:schemeClr val="tx1"/>
                </a:solidFill>
              </a:rPr>
              <a:t>ddatblygu</a:t>
            </a:r>
            <a:r>
              <a:rPr lang="en-GB" altLang="en-US" sz="2000" dirty="0" smtClean="0">
                <a:solidFill>
                  <a:schemeClr val="tx1"/>
                </a:solidFill>
              </a:rPr>
              <a:t> </a:t>
            </a:r>
            <a:r>
              <a:rPr lang="en-GB" altLang="en-US" sz="2000" dirty="0" err="1" smtClean="0">
                <a:solidFill>
                  <a:schemeClr val="tx1"/>
                </a:solidFill>
              </a:rPr>
              <a:t>eu</a:t>
            </a:r>
            <a:r>
              <a:rPr lang="en-GB" altLang="en-US" sz="2000" dirty="0" smtClean="0">
                <a:solidFill>
                  <a:schemeClr val="tx1"/>
                </a:solidFill>
              </a:rPr>
              <a:t> </a:t>
            </a:r>
            <a:r>
              <a:rPr lang="en-GB" altLang="en-US" sz="2000" dirty="0" err="1" smtClean="0">
                <a:solidFill>
                  <a:schemeClr val="tx1"/>
                </a:solidFill>
              </a:rPr>
              <a:t>gwybodaeth</a:t>
            </a:r>
            <a:r>
              <a:rPr lang="en-GB" altLang="en-US" sz="2000" dirty="0" smtClean="0">
                <a:solidFill>
                  <a:schemeClr val="tx1"/>
                </a:solidFill>
              </a:rPr>
              <a:t>; </a:t>
            </a:r>
          </a:p>
          <a:p>
            <a:pPr lvl="1"/>
            <a:r>
              <a:rPr lang="en-GB" altLang="en-US" sz="2000" dirty="0" smtClean="0">
                <a:solidFill>
                  <a:schemeClr val="tx1"/>
                </a:solidFill>
              </a:rPr>
              <a:t> </a:t>
            </a:r>
            <a:r>
              <a:rPr lang="en-GB" altLang="en-US" sz="2000" dirty="0" err="1" smtClean="0">
                <a:solidFill>
                  <a:schemeClr val="tx1"/>
                </a:solidFill>
              </a:rPr>
              <a:t>Dealltwriaeth</a:t>
            </a:r>
            <a:r>
              <a:rPr lang="en-GB" altLang="en-US" sz="2000" dirty="0" smtClean="0">
                <a:solidFill>
                  <a:schemeClr val="tx1"/>
                </a:solidFill>
              </a:rPr>
              <a:t> o </a:t>
            </a:r>
            <a:r>
              <a:rPr lang="en-GB" altLang="en-US" sz="2000" dirty="0" err="1" smtClean="0">
                <a:solidFill>
                  <a:schemeClr val="tx1"/>
                </a:solidFill>
              </a:rPr>
              <a:t>bwysigrwydd</a:t>
            </a:r>
            <a:r>
              <a:rPr lang="en-GB" altLang="en-US" sz="2000" dirty="0" smtClean="0">
                <a:solidFill>
                  <a:schemeClr val="tx1"/>
                </a:solidFill>
              </a:rPr>
              <a:t> </a:t>
            </a:r>
            <a:r>
              <a:rPr lang="en-GB" altLang="en-US" sz="2000" dirty="0" err="1" smtClean="0">
                <a:solidFill>
                  <a:schemeClr val="tx1"/>
                </a:solidFill>
              </a:rPr>
              <a:t>agweddau</a:t>
            </a:r>
            <a:r>
              <a:rPr lang="en-GB" altLang="en-US" sz="2000" dirty="0" smtClean="0">
                <a:solidFill>
                  <a:schemeClr val="tx1"/>
                </a:solidFill>
              </a:rPr>
              <a:t> </a:t>
            </a:r>
            <a:r>
              <a:rPr lang="en-GB" altLang="en-US" sz="2000" dirty="0" err="1" smtClean="0">
                <a:solidFill>
                  <a:schemeClr val="tx1"/>
                </a:solidFill>
              </a:rPr>
              <a:t>dysgwyr</a:t>
            </a:r>
            <a:r>
              <a:rPr lang="en-GB" altLang="en-US" sz="2000" dirty="0" smtClean="0">
                <a:solidFill>
                  <a:schemeClr val="tx1"/>
                </a:solidFill>
              </a:rPr>
              <a:t> </a:t>
            </a:r>
            <a:r>
              <a:rPr lang="en-GB" altLang="en-US" sz="2000" dirty="0" err="1" smtClean="0">
                <a:solidFill>
                  <a:schemeClr val="tx1"/>
                </a:solidFill>
              </a:rPr>
              <a:t>tuag</a:t>
            </a:r>
            <a:r>
              <a:rPr lang="en-GB" altLang="en-US" sz="2000" dirty="0" smtClean="0">
                <a:solidFill>
                  <a:schemeClr val="tx1"/>
                </a:solidFill>
              </a:rPr>
              <a:t> at </a:t>
            </a:r>
            <a:r>
              <a:rPr lang="en-GB" altLang="en-US" sz="2000" dirty="0" err="1" smtClean="0">
                <a:solidFill>
                  <a:schemeClr val="tx1"/>
                </a:solidFill>
              </a:rPr>
              <a:t>yr</a:t>
            </a:r>
            <a:r>
              <a:rPr lang="en-GB" altLang="en-US" sz="2000" dirty="0" smtClean="0">
                <a:solidFill>
                  <a:schemeClr val="tx1"/>
                </a:solidFill>
              </a:rPr>
              <a:t> </a:t>
            </a:r>
            <a:r>
              <a:rPr lang="en-GB" altLang="en-US" sz="2000" dirty="0" err="1" smtClean="0">
                <a:solidFill>
                  <a:schemeClr val="tx1"/>
                </a:solidFill>
              </a:rPr>
              <a:t>hyn</a:t>
            </a:r>
            <a:r>
              <a:rPr lang="en-GB" altLang="en-US" sz="2000" dirty="0" smtClean="0">
                <a:solidFill>
                  <a:schemeClr val="tx1"/>
                </a:solidFill>
              </a:rPr>
              <a:t> y </a:t>
            </a:r>
            <a:r>
              <a:rPr lang="en-GB" altLang="en-US" sz="2000" dirty="0" err="1" smtClean="0">
                <a:solidFill>
                  <a:schemeClr val="tx1"/>
                </a:solidFill>
              </a:rPr>
              <a:t>maent</a:t>
            </a:r>
            <a:r>
              <a:rPr lang="en-GB" altLang="en-US" sz="2000" dirty="0" smtClean="0">
                <a:solidFill>
                  <a:schemeClr val="tx1"/>
                </a:solidFill>
              </a:rPr>
              <a:t> </a:t>
            </a:r>
            <a:r>
              <a:rPr lang="en-GB" altLang="en-US" sz="2000" dirty="0" err="1" smtClean="0">
                <a:solidFill>
                  <a:schemeClr val="tx1"/>
                </a:solidFill>
              </a:rPr>
              <a:t>yn</a:t>
            </a:r>
            <a:r>
              <a:rPr lang="en-GB" altLang="en-US" sz="2000" dirty="0" smtClean="0">
                <a:solidFill>
                  <a:schemeClr val="tx1"/>
                </a:solidFill>
              </a:rPr>
              <a:t> </a:t>
            </a:r>
            <a:r>
              <a:rPr lang="en-GB" altLang="en-US" sz="2000" dirty="0" err="1" smtClean="0">
                <a:solidFill>
                  <a:schemeClr val="tx1"/>
                </a:solidFill>
              </a:rPr>
              <a:t>ei</a:t>
            </a:r>
            <a:r>
              <a:rPr lang="en-GB" altLang="en-US" sz="2000" dirty="0" smtClean="0">
                <a:solidFill>
                  <a:schemeClr val="tx1"/>
                </a:solidFill>
              </a:rPr>
              <a:t> </a:t>
            </a:r>
            <a:r>
              <a:rPr lang="en-GB" altLang="en-US" sz="2000" dirty="0" err="1" smtClean="0">
                <a:solidFill>
                  <a:schemeClr val="tx1"/>
                </a:solidFill>
              </a:rPr>
              <a:t>ddysgu</a:t>
            </a:r>
            <a:r>
              <a:rPr lang="en-GB" altLang="en-US" sz="2000" dirty="0" smtClean="0">
                <a:solidFill>
                  <a:schemeClr val="tx1"/>
                </a:solidFill>
              </a:rPr>
              <a:t> </a:t>
            </a:r>
            <a:r>
              <a:rPr lang="en-GB" altLang="en-US" sz="2000" dirty="0" err="1" smtClean="0">
                <a:solidFill>
                  <a:schemeClr val="tx1"/>
                </a:solidFill>
              </a:rPr>
              <a:t>a’i</a:t>
            </a:r>
            <a:r>
              <a:rPr lang="en-GB" altLang="en-US" sz="2000" dirty="0" smtClean="0">
                <a:solidFill>
                  <a:schemeClr val="tx1"/>
                </a:solidFill>
              </a:rPr>
              <a:t> </a:t>
            </a:r>
            <a:r>
              <a:rPr lang="en-GB" altLang="en-US" sz="2000" dirty="0" err="1" smtClean="0">
                <a:solidFill>
                  <a:schemeClr val="tx1"/>
                </a:solidFill>
              </a:rPr>
              <a:t>gallu</a:t>
            </a:r>
            <a:r>
              <a:rPr lang="en-GB" altLang="en-US" sz="2000" dirty="0" smtClean="0">
                <a:solidFill>
                  <a:schemeClr val="tx1"/>
                </a:solidFill>
              </a:rPr>
              <a:t> </a:t>
            </a:r>
            <a:r>
              <a:rPr lang="en-GB" altLang="en-US" sz="2000" dirty="0" err="1" smtClean="0">
                <a:solidFill>
                  <a:schemeClr val="tx1"/>
                </a:solidFill>
              </a:rPr>
              <a:t>i</a:t>
            </a:r>
            <a:r>
              <a:rPr lang="en-GB" altLang="en-US" sz="2000" dirty="0" smtClean="0">
                <a:solidFill>
                  <a:schemeClr val="tx1"/>
                </a:solidFill>
              </a:rPr>
              <a:t> </a:t>
            </a:r>
            <a:r>
              <a:rPr lang="en-GB" altLang="en-US" sz="2000" dirty="0" err="1" smtClean="0">
                <a:solidFill>
                  <a:schemeClr val="tx1"/>
                </a:solidFill>
              </a:rPr>
              <a:t>ddylanwadu</a:t>
            </a:r>
            <a:r>
              <a:rPr lang="en-GB" altLang="en-US" sz="2000" dirty="0" smtClean="0">
                <a:solidFill>
                  <a:schemeClr val="tx1"/>
                </a:solidFill>
              </a:rPr>
              <a:t> a </a:t>
            </a:r>
            <a:r>
              <a:rPr lang="en-GB" altLang="en-US" sz="2000" dirty="0" err="1" smtClean="0">
                <a:solidFill>
                  <a:schemeClr val="tx1"/>
                </a:solidFill>
              </a:rPr>
              <a:t>datblygu’r</a:t>
            </a:r>
            <a:r>
              <a:rPr lang="en-GB" altLang="en-US" sz="2000" dirty="0" smtClean="0">
                <a:solidFill>
                  <a:schemeClr val="tx1"/>
                </a:solidFill>
              </a:rPr>
              <a:t> </a:t>
            </a:r>
            <a:r>
              <a:rPr lang="en-GB" altLang="en-US" sz="2000" dirty="0" err="1" smtClean="0">
                <a:solidFill>
                  <a:schemeClr val="tx1"/>
                </a:solidFill>
              </a:rPr>
              <a:t>agweddau</a:t>
            </a:r>
            <a:r>
              <a:rPr lang="en-GB" altLang="en-US" sz="2000" dirty="0" smtClean="0">
                <a:solidFill>
                  <a:schemeClr val="tx1"/>
                </a:solidFill>
              </a:rPr>
              <a:t> </a:t>
            </a:r>
            <a:r>
              <a:rPr lang="en-GB" altLang="en-US" sz="2000" dirty="0" err="1" smtClean="0">
                <a:solidFill>
                  <a:schemeClr val="tx1"/>
                </a:solidFill>
              </a:rPr>
              <a:t>hyn</a:t>
            </a:r>
            <a:r>
              <a:rPr lang="en-GB" altLang="en-US" sz="2000" dirty="0" smtClean="0">
                <a:solidFill>
                  <a:schemeClr val="tx1"/>
                </a:solidFill>
              </a:rPr>
              <a:t>; </a:t>
            </a:r>
          </a:p>
          <a:p>
            <a:pPr lvl="1"/>
            <a:r>
              <a:rPr lang="en-GB" altLang="en-US" sz="2000" dirty="0" smtClean="0">
                <a:solidFill>
                  <a:schemeClr val="tx1"/>
                </a:solidFill>
              </a:rPr>
              <a:t> Y </a:t>
            </a:r>
            <a:r>
              <a:rPr lang="en-GB" altLang="en-US" sz="2000" dirty="0" err="1" smtClean="0">
                <a:solidFill>
                  <a:schemeClr val="tx1"/>
                </a:solidFill>
              </a:rPr>
              <a:t>gallu</a:t>
            </a:r>
            <a:r>
              <a:rPr lang="en-GB" altLang="en-US" sz="2000" dirty="0" smtClean="0">
                <a:solidFill>
                  <a:schemeClr val="tx1"/>
                </a:solidFill>
              </a:rPr>
              <a:t> </a:t>
            </a:r>
            <a:r>
              <a:rPr lang="en-GB" altLang="en-US" sz="2000" dirty="0" err="1" smtClean="0">
                <a:solidFill>
                  <a:schemeClr val="tx1"/>
                </a:solidFill>
              </a:rPr>
              <a:t>a’r</a:t>
            </a:r>
            <a:r>
              <a:rPr lang="en-GB" altLang="en-US" sz="2000" dirty="0" smtClean="0">
                <a:solidFill>
                  <a:schemeClr val="tx1"/>
                </a:solidFill>
              </a:rPr>
              <a:t> </a:t>
            </a:r>
            <a:r>
              <a:rPr lang="en-GB" altLang="en-US" sz="2000" dirty="0" err="1" smtClean="0">
                <a:solidFill>
                  <a:schemeClr val="tx1"/>
                </a:solidFill>
              </a:rPr>
              <a:t>parodrwydd</a:t>
            </a:r>
            <a:r>
              <a:rPr lang="en-GB" altLang="en-US" sz="2000" dirty="0" smtClean="0">
                <a:solidFill>
                  <a:schemeClr val="tx1"/>
                </a:solidFill>
              </a:rPr>
              <a:t> </a:t>
            </a:r>
            <a:r>
              <a:rPr lang="en-GB" altLang="en-US" sz="2000" dirty="0" err="1" smtClean="0">
                <a:solidFill>
                  <a:schemeClr val="tx1"/>
                </a:solidFill>
              </a:rPr>
              <a:t>i</a:t>
            </a:r>
            <a:r>
              <a:rPr lang="en-GB" altLang="en-US" sz="2000" dirty="0" smtClean="0">
                <a:solidFill>
                  <a:schemeClr val="tx1"/>
                </a:solidFill>
              </a:rPr>
              <a:t> </a:t>
            </a:r>
            <a:r>
              <a:rPr lang="en-GB" altLang="en-US" sz="2000" dirty="0" err="1" smtClean="0">
                <a:solidFill>
                  <a:schemeClr val="tx1"/>
                </a:solidFill>
              </a:rPr>
              <a:t>ddysgu</a:t>
            </a:r>
            <a:r>
              <a:rPr lang="en-GB" altLang="en-US" sz="2000" dirty="0" smtClean="0">
                <a:solidFill>
                  <a:schemeClr val="tx1"/>
                </a:solidFill>
              </a:rPr>
              <a:t> </a:t>
            </a:r>
            <a:r>
              <a:rPr lang="en-GB" altLang="en-US" sz="2000" dirty="0" err="1" smtClean="0">
                <a:solidFill>
                  <a:schemeClr val="tx1"/>
                </a:solidFill>
              </a:rPr>
              <a:t>wrth</a:t>
            </a:r>
            <a:r>
              <a:rPr lang="en-GB" altLang="en-US" sz="2000" dirty="0" smtClean="0">
                <a:solidFill>
                  <a:schemeClr val="tx1"/>
                </a:solidFill>
              </a:rPr>
              <a:t> </a:t>
            </a:r>
            <a:r>
              <a:rPr lang="en-GB" altLang="en-US" sz="2000" dirty="0" err="1" smtClean="0">
                <a:solidFill>
                  <a:schemeClr val="tx1"/>
                </a:solidFill>
              </a:rPr>
              <a:t>amrywiaeth</a:t>
            </a:r>
            <a:r>
              <a:rPr lang="en-GB" altLang="en-US" sz="2000" dirty="0" smtClean="0">
                <a:solidFill>
                  <a:schemeClr val="tx1"/>
                </a:solidFill>
              </a:rPr>
              <a:t> o </a:t>
            </a:r>
            <a:r>
              <a:rPr lang="en-GB" altLang="en-US" sz="2000" dirty="0" err="1" smtClean="0">
                <a:solidFill>
                  <a:schemeClr val="tx1"/>
                </a:solidFill>
              </a:rPr>
              <a:t>ffynonellau</a:t>
            </a:r>
            <a:r>
              <a:rPr lang="en-GB" altLang="en-US" sz="2000" dirty="0" smtClean="0">
                <a:solidFill>
                  <a:schemeClr val="tx1"/>
                </a:solidFill>
              </a:rPr>
              <a:t> </a:t>
            </a:r>
            <a:r>
              <a:rPr lang="en-GB" altLang="en-US" sz="2000" dirty="0" err="1" smtClean="0">
                <a:solidFill>
                  <a:schemeClr val="tx1"/>
                </a:solidFill>
              </a:rPr>
              <a:t>ynglyn</a:t>
            </a:r>
            <a:r>
              <a:rPr lang="en-GB" altLang="en-US" sz="2000" dirty="0" smtClean="0">
                <a:solidFill>
                  <a:schemeClr val="tx1"/>
                </a:solidFill>
              </a:rPr>
              <a:t> </a:t>
            </a:r>
            <a:r>
              <a:rPr lang="en-GB" altLang="en-US" sz="2000" dirty="0" err="1" smtClean="0">
                <a:solidFill>
                  <a:schemeClr val="tx1"/>
                </a:solidFill>
              </a:rPr>
              <a:t>a’r</a:t>
            </a:r>
            <a:r>
              <a:rPr lang="en-GB" altLang="en-US" sz="2000" dirty="0" smtClean="0">
                <a:solidFill>
                  <a:schemeClr val="tx1"/>
                </a:solidFill>
              </a:rPr>
              <a:t> </a:t>
            </a:r>
            <a:r>
              <a:rPr lang="en-GB" altLang="en-US" sz="2000" dirty="0" err="1" smtClean="0">
                <a:solidFill>
                  <a:schemeClr val="tx1"/>
                </a:solidFill>
              </a:rPr>
              <a:t>hyn</a:t>
            </a:r>
            <a:r>
              <a:rPr lang="en-GB" altLang="en-US" sz="2000" dirty="0" smtClean="0">
                <a:solidFill>
                  <a:schemeClr val="tx1"/>
                </a:solidFill>
              </a:rPr>
              <a:t> </a:t>
            </a:r>
            <a:r>
              <a:rPr lang="en-GB" altLang="en-US" sz="2000" dirty="0" err="1" smtClean="0">
                <a:solidFill>
                  <a:schemeClr val="tx1"/>
                </a:solidFill>
              </a:rPr>
              <a:t>sy’n</a:t>
            </a:r>
            <a:r>
              <a:rPr lang="en-GB" altLang="en-US" sz="2000" dirty="0" smtClean="0">
                <a:solidFill>
                  <a:schemeClr val="tx1"/>
                </a:solidFill>
              </a:rPr>
              <a:t> </a:t>
            </a:r>
            <a:r>
              <a:rPr lang="en-GB" altLang="en-US" sz="2000" dirty="0" err="1" smtClean="0">
                <a:solidFill>
                  <a:schemeClr val="tx1"/>
                </a:solidFill>
              </a:rPr>
              <a:t>gwneud</a:t>
            </a:r>
            <a:r>
              <a:rPr lang="en-GB" altLang="en-US" sz="2000" dirty="0" smtClean="0">
                <a:solidFill>
                  <a:schemeClr val="tx1"/>
                </a:solidFill>
              </a:rPr>
              <a:t> </a:t>
            </a:r>
            <a:r>
              <a:rPr lang="en-GB" altLang="en-US" sz="2000" dirty="0" err="1" smtClean="0">
                <a:solidFill>
                  <a:schemeClr val="tx1"/>
                </a:solidFill>
              </a:rPr>
              <a:t>addysgu</a:t>
            </a:r>
            <a:r>
              <a:rPr lang="en-GB" altLang="en-US" sz="2000" dirty="0" smtClean="0">
                <a:solidFill>
                  <a:schemeClr val="tx1"/>
                </a:solidFill>
              </a:rPr>
              <a:t> </a:t>
            </a:r>
            <a:r>
              <a:rPr lang="en-GB" altLang="en-US" sz="2000" dirty="0" err="1" smtClean="0">
                <a:solidFill>
                  <a:schemeClr val="tx1"/>
                </a:solidFill>
              </a:rPr>
              <a:t>effeithiol</a:t>
            </a:r>
            <a:r>
              <a:rPr lang="en-GB" altLang="en-US" sz="2000" dirty="0" smtClean="0">
                <a:solidFill>
                  <a:schemeClr val="tx1"/>
                </a:solidFill>
              </a:rPr>
              <a:t> a </a:t>
            </a:r>
            <a:r>
              <a:rPr lang="en-GB" altLang="en-US" sz="2000" dirty="0" err="1" smtClean="0">
                <a:solidFill>
                  <a:schemeClr val="tx1"/>
                </a:solidFill>
              </a:rPr>
              <a:t>gallu</a:t>
            </a:r>
            <a:r>
              <a:rPr lang="en-GB" altLang="en-US" sz="2000" dirty="0" smtClean="0">
                <a:solidFill>
                  <a:schemeClr val="tx1"/>
                </a:solidFill>
              </a:rPr>
              <a:t> </a:t>
            </a:r>
            <a:r>
              <a:rPr lang="en-GB" altLang="en-US" sz="2000" dirty="0" err="1" smtClean="0">
                <a:solidFill>
                  <a:schemeClr val="tx1"/>
                </a:solidFill>
              </a:rPr>
              <a:t>addasu</a:t>
            </a:r>
            <a:r>
              <a:rPr lang="en-GB" altLang="en-US" sz="2000" dirty="0" smtClean="0">
                <a:solidFill>
                  <a:schemeClr val="tx1"/>
                </a:solidFill>
              </a:rPr>
              <a:t> </a:t>
            </a:r>
            <a:r>
              <a:rPr lang="en-GB" altLang="en-US" sz="2000" dirty="0" err="1" smtClean="0">
                <a:solidFill>
                  <a:schemeClr val="tx1"/>
                </a:solidFill>
              </a:rPr>
              <a:t>ymarfer</a:t>
            </a:r>
            <a:r>
              <a:rPr lang="en-GB" altLang="en-US" sz="2000" dirty="0" smtClean="0">
                <a:solidFill>
                  <a:schemeClr val="tx1"/>
                </a:solidFill>
              </a:rPr>
              <a:t> </a:t>
            </a:r>
            <a:r>
              <a:rPr lang="en-GB" altLang="en-US" sz="2000" dirty="0" err="1" smtClean="0">
                <a:solidFill>
                  <a:schemeClr val="tx1"/>
                </a:solidFill>
              </a:rPr>
              <a:t>i</a:t>
            </a:r>
            <a:r>
              <a:rPr lang="en-GB" altLang="en-US" sz="2000" dirty="0" smtClean="0">
                <a:solidFill>
                  <a:schemeClr val="tx1"/>
                </a:solidFill>
              </a:rPr>
              <a:t> </a:t>
            </a:r>
            <a:r>
              <a:rPr lang="en-GB" altLang="en-US" sz="2000" dirty="0" err="1" smtClean="0">
                <a:solidFill>
                  <a:schemeClr val="tx1"/>
                </a:solidFill>
              </a:rPr>
              <a:t>gydymffurfio</a:t>
            </a:r>
            <a:r>
              <a:rPr lang="en-GB" altLang="en-US" sz="2000" dirty="0" smtClean="0">
                <a:solidFill>
                  <a:schemeClr val="tx1"/>
                </a:solidFill>
              </a:rPr>
              <a:t> </a:t>
            </a:r>
            <a:r>
              <a:rPr lang="en-GB" altLang="en-US" sz="2000" dirty="0" err="1" smtClean="0">
                <a:solidFill>
                  <a:schemeClr val="tx1"/>
                </a:solidFill>
              </a:rPr>
              <a:t>a’r</a:t>
            </a:r>
            <a:r>
              <a:rPr lang="en-GB" altLang="en-US" sz="2000" dirty="0" smtClean="0">
                <a:solidFill>
                  <a:schemeClr val="tx1"/>
                </a:solidFill>
              </a:rPr>
              <a:t> </a:t>
            </a:r>
            <a:r>
              <a:rPr lang="en-GB" altLang="en-US" sz="2000" dirty="0" err="1" smtClean="0">
                <a:solidFill>
                  <a:schemeClr val="tx1"/>
                </a:solidFill>
              </a:rPr>
              <a:t>dysgu</a:t>
            </a:r>
            <a:r>
              <a:rPr lang="en-GB" altLang="en-US" sz="2000" dirty="0" smtClean="0">
                <a:solidFill>
                  <a:schemeClr val="tx1"/>
                </a:solidFill>
              </a:rPr>
              <a:t> </a:t>
            </a:r>
            <a:r>
              <a:rPr lang="en-GB" altLang="en-US" sz="2000" dirty="0" err="1" smtClean="0">
                <a:solidFill>
                  <a:schemeClr val="tx1"/>
                </a:solidFill>
              </a:rPr>
              <a:t>parhaus</a:t>
            </a:r>
            <a:r>
              <a:rPr lang="en-GB" altLang="en-US" sz="2000" dirty="0" smtClean="0">
                <a:solidFill>
                  <a:schemeClr val="tx1"/>
                </a:solidFill>
              </a:rPr>
              <a:t> </a:t>
            </a:r>
            <a:r>
              <a:rPr lang="en-GB" altLang="en-US" sz="2000" dirty="0" err="1" smtClean="0">
                <a:solidFill>
                  <a:schemeClr val="tx1"/>
                </a:solidFill>
              </a:rPr>
              <a:t>hyn</a:t>
            </a:r>
            <a:r>
              <a:rPr lang="en-GB" altLang="en-US" sz="2000" dirty="0" smtClean="0">
                <a:solidFill>
                  <a:schemeClr val="tx1"/>
                </a:solidFill>
              </a:rPr>
              <a:t>. (Arthur and </a:t>
            </a:r>
            <a:r>
              <a:rPr lang="en-GB" altLang="en-US" sz="2000" dirty="0" err="1" smtClean="0">
                <a:solidFill>
                  <a:schemeClr val="tx1"/>
                </a:solidFill>
              </a:rPr>
              <a:t>Cremin</a:t>
            </a:r>
            <a:r>
              <a:rPr lang="en-GB" altLang="en-US" sz="2000" dirty="0" smtClean="0">
                <a:solidFill>
                  <a:schemeClr val="tx1"/>
                </a:solidFill>
              </a:rPr>
              <a:t>, 2010)</a:t>
            </a:r>
          </a:p>
        </p:txBody>
      </p:sp>
      <p:pic>
        <p:nvPicPr>
          <p:cNvPr id="4" name="Picture 3" descr="c# - How to read zipped xml from file stream - Stack Overflow"/>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60232" y="116632"/>
            <a:ext cx="1691046" cy="1564115"/>
          </a:xfrm>
          <a:prstGeom prst="rect">
            <a:avLst/>
          </a:prstGeom>
        </p:spPr>
      </p:pic>
    </p:spTree>
    <p:extLst>
      <p:ext uri="{BB962C8B-B14F-4D97-AF65-F5344CB8AC3E}">
        <p14:creationId xmlns:p14="http://schemas.microsoft.com/office/powerpoint/2010/main" val="412934823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57200" y="1600199"/>
            <a:ext cx="8229600" cy="3484983"/>
          </a:xfrm>
        </p:spPr>
        <p:txBody>
          <a:bodyPr>
            <a:normAutofit fontScale="92500" lnSpcReduction="10000"/>
          </a:bodyPr>
          <a:lstStyle/>
          <a:p>
            <a:r>
              <a:rPr lang="en-GB" dirty="0" smtClean="0">
                <a:solidFill>
                  <a:srgbClr val="92D050"/>
                </a:solidFill>
              </a:rPr>
              <a:t>Pedagogical </a:t>
            </a:r>
            <a:r>
              <a:rPr lang="en-GB" dirty="0">
                <a:solidFill>
                  <a:srgbClr val="92D050"/>
                </a:solidFill>
              </a:rPr>
              <a:t>content </a:t>
            </a:r>
            <a:r>
              <a:rPr lang="en-GB" dirty="0" smtClean="0">
                <a:solidFill>
                  <a:srgbClr val="92D050"/>
                </a:solidFill>
              </a:rPr>
              <a:t>knowledge</a:t>
            </a:r>
          </a:p>
          <a:p>
            <a:r>
              <a:rPr lang="en-GB" dirty="0">
                <a:solidFill>
                  <a:srgbClr val="92D050"/>
                </a:solidFill>
              </a:rPr>
              <a:t>Quality of </a:t>
            </a:r>
            <a:r>
              <a:rPr lang="en-GB" dirty="0" smtClean="0">
                <a:solidFill>
                  <a:srgbClr val="92D050"/>
                </a:solidFill>
              </a:rPr>
              <a:t>instruction</a:t>
            </a:r>
          </a:p>
          <a:p>
            <a:r>
              <a:rPr lang="en-GB" dirty="0">
                <a:solidFill>
                  <a:schemeClr val="accent6"/>
                </a:solidFill>
              </a:rPr>
              <a:t>Classroom </a:t>
            </a:r>
            <a:r>
              <a:rPr lang="en-GB" dirty="0" smtClean="0">
                <a:solidFill>
                  <a:schemeClr val="accent6"/>
                </a:solidFill>
              </a:rPr>
              <a:t>climate</a:t>
            </a:r>
          </a:p>
          <a:p>
            <a:r>
              <a:rPr lang="en-GB" dirty="0">
                <a:solidFill>
                  <a:schemeClr val="accent6"/>
                </a:solidFill>
              </a:rPr>
              <a:t>Classroom </a:t>
            </a:r>
            <a:r>
              <a:rPr lang="en-GB" dirty="0" smtClean="0">
                <a:solidFill>
                  <a:schemeClr val="accent6"/>
                </a:solidFill>
              </a:rPr>
              <a:t>management</a:t>
            </a:r>
          </a:p>
          <a:p>
            <a:r>
              <a:rPr lang="en-GB" dirty="0">
                <a:solidFill>
                  <a:srgbClr val="7030A0"/>
                </a:solidFill>
              </a:rPr>
              <a:t>Teacher beliefs </a:t>
            </a:r>
            <a:endParaRPr lang="en-GB" dirty="0" smtClean="0">
              <a:solidFill>
                <a:srgbClr val="7030A0"/>
              </a:solidFill>
            </a:endParaRPr>
          </a:p>
          <a:p>
            <a:r>
              <a:rPr lang="en-GB" dirty="0">
                <a:solidFill>
                  <a:srgbClr val="7030A0"/>
                </a:solidFill>
              </a:rPr>
              <a:t>Professional </a:t>
            </a:r>
            <a:r>
              <a:rPr lang="en-GB" dirty="0" smtClean="0">
                <a:solidFill>
                  <a:srgbClr val="7030A0"/>
                </a:solidFill>
              </a:rPr>
              <a:t>behaviours</a:t>
            </a:r>
          </a:p>
          <a:p>
            <a:pPr marL="0" indent="0" algn="r">
              <a:buNone/>
            </a:pPr>
            <a:r>
              <a:rPr lang="en-GB" sz="2200" dirty="0" smtClean="0"/>
              <a:t>Coe et al, 2014 </a:t>
            </a:r>
            <a:endParaRPr lang="en-GB" sz="2200" dirty="0"/>
          </a:p>
        </p:txBody>
      </p:sp>
      <p:sp>
        <p:nvSpPr>
          <p:cNvPr id="7" name="Rectangle 6"/>
          <p:cNvSpPr/>
          <p:nvPr/>
        </p:nvSpPr>
        <p:spPr>
          <a:xfrm>
            <a:off x="4716016" y="5085183"/>
            <a:ext cx="4283968" cy="1483971"/>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r>
              <a:rPr lang="en-GB" dirty="0" smtClean="0"/>
              <a:t>Evidence </a:t>
            </a:r>
            <a:r>
              <a:rPr lang="en-GB" dirty="0"/>
              <a:t>of impact on student </a:t>
            </a:r>
            <a:r>
              <a:rPr lang="en-GB" dirty="0" smtClean="0"/>
              <a:t>outcomes: </a:t>
            </a:r>
          </a:p>
          <a:p>
            <a:r>
              <a:rPr lang="en-GB" dirty="0" smtClean="0">
                <a:solidFill>
                  <a:srgbClr val="92D050"/>
                </a:solidFill>
              </a:rPr>
              <a:t>Strong/</a:t>
            </a:r>
            <a:r>
              <a:rPr lang="en-GB" dirty="0" err="1" smtClean="0">
                <a:solidFill>
                  <a:srgbClr val="92D050"/>
                </a:solidFill>
              </a:rPr>
              <a:t>Cryf</a:t>
            </a:r>
            <a:endParaRPr lang="en-GB" dirty="0" smtClean="0">
              <a:solidFill>
                <a:srgbClr val="92D050"/>
              </a:solidFill>
            </a:endParaRPr>
          </a:p>
          <a:p>
            <a:r>
              <a:rPr lang="en-GB" dirty="0" smtClean="0">
                <a:solidFill>
                  <a:schemeClr val="accent6"/>
                </a:solidFill>
              </a:rPr>
              <a:t>Moderate/</a:t>
            </a:r>
            <a:r>
              <a:rPr lang="en-GB" dirty="0" err="1" smtClean="0">
                <a:solidFill>
                  <a:schemeClr val="accent6"/>
                </a:solidFill>
              </a:rPr>
              <a:t>Canolog</a:t>
            </a:r>
            <a:endParaRPr lang="en-GB" dirty="0" smtClean="0">
              <a:solidFill>
                <a:schemeClr val="accent6"/>
              </a:solidFill>
            </a:endParaRPr>
          </a:p>
          <a:p>
            <a:r>
              <a:rPr lang="en-GB" dirty="0" smtClean="0">
                <a:solidFill>
                  <a:srgbClr val="7030A0"/>
                </a:solidFill>
              </a:rPr>
              <a:t>Some</a:t>
            </a:r>
            <a:r>
              <a:rPr lang="en-GB" dirty="0" smtClean="0"/>
              <a:t>/</a:t>
            </a:r>
            <a:r>
              <a:rPr lang="en-GB" dirty="0" err="1" smtClean="0"/>
              <a:t>Ychydig</a:t>
            </a:r>
            <a:r>
              <a:rPr lang="en-GB" dirty="0" smtClean="0"/>
              <a:t> </a:t>
            </a:r>
            <a:endParaRPr lang="en-GB" dirty="0"/>
          </a:p>
        </p:txBody>
      </p:sp>
      <p:sp>
        <p:nvSpPr>
          <p:cNvPr id="8" name="Title 1"/>
          <p:cNvSpPr txBox="1">
            <a:spLocks/>
          </p:cNvSpPr>
          <p:nvPr/>
        </p:nvSpPr>
        <p:spPr>
          <a:xfrm>
            <a:off x="457200" y="274638"/>
            <a:ext cx="8229600" cy="1143000"/>
          </a:xfrm>
          <a:prstGeom prst="rect">
            <a:avLst/>
          </a:prstGeom>
        </p:spPr>
        <p:txBody>
          <a:bodyPr vert="horz" lIns="91440" tIns="45720" rIns="91440" bIns="45720" rtlCol="0" anchor="ctr">
            <a:normAutofit fontScale="7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Report - What makes great teaching? </a:t>
            </a:r>
          </a:p>
          <a:p>
            <a:r>
              <a:rPr lang="en-GB" dirty="0" err="1" smtClean="0"/>
              <a:t>Adroddiad</a:t>
            </a:r>
            <a:r>
              <a:rPr lang="en-GB" dirty="0" smtClean="0"/>
              <a:t> – ‘What makes great teaching?’</a:t>
            </a:r>
            <a:endParaRPr lang="en-GB" dirty="0"/>
          </a:p>
        </p:txBody>
      </p:sp>
      <p:sp>
        <p:nvSpPr>
          <p:cNvPr id="2" name="Rounded Rectangular Callout 1"/>
          <p:cNvSpPr/>
          <p:nvPr/>
        </p:nvSpPr>
        <p:spPr>
          <a:xfrm>
            <a:off x="5975648" y="2060848"/>
            <a:ext cx="3024336" cy="1699994"/>
          </a:xfrm>
          <a:prstGeom prst="wedgeRoundRectCallout">
            <a:avLst>
              <a:gd name="adj1" fmla="val -55944"/>
              <a:gd name="adj2" fmla="val 81586"/>
              <a:gd name="adj3" fmla="val 1666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smtClean="0"/>
              <a:t>“Great teaching is defined as that which leads to improved student progress”</a:t>
            </a:r>
            <a:endParaRPr lang="en-GB" dirty="0"/>
          </a:p>
        </p:txBody>
      </p:sp>
      <p:pic>
        <p:nvPicPr>
          <p:cNvPr id="9" name="Picture 8" descr="c# - How to read zipped xml from file stream - Stack Overflow"/>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03648" y="4941168"/>
            <a:ext cx="1691046" cy="1564115"/>
          </a:xfrm>
          <a:prstGeom prst="rect">
            <a:avLst/>
          </a:prstGeom>
        </p:spPr>
      </p:pic>
    </p:spTree>
    <p:extLst>
      <p:ext uri="{BB962C8B-B14F-4D97-AF65-F5344CB8AC3E}">
        <p14:creationId xmlns:p14="http://schemas.microsoft.com/office/powerpoint/2010/main" val="1570254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8421" y="3501008"/>
            <a:ext cx="8229600" cy="2985195"/>
          </a:xfrm>
        </p:spPr>
        <p:txBody>
          <a:bodyPr/>
          <a:lstStyle/>
          <a:p>
            <a:pPr marL="0" indent="0">
              <a:buNone/>
            </a:pPr>
            <a:r>
              <a:rPr lang="en-GB" b="1" i="1" dirty="0"/>
              <a:t>“Good quality teaching will likely involve a combination of these attributes manifested at different times; the very best teachers are those that demonstrate all of these features”.</a:t>
            </a:r>
            <a:r>
              <a:rPr lang="en-GB" b="1" dirty="0"/>
              <a:t> </a:t>
            </a:r>
            <a:r>
              <a:rPr lang="en-GB" dirty="0"/>
              <a:t> </a:t>
            </a:r>
            <a:endParaRPr lang="en-GB" dirty="0" smtClean="0"/>
          </a:p>
          <a:p>
            <a:pPr marL="0" indent="0" algn="r">
              <a:buNone/>
            </a:pPr>
            <a:r>
              <a:rPr lang="en-GB" dirty="0" smtClean="0"/>
              <a:t>(Coe et al, 2014) </a:t>
            </a:r>
          </a:p>
          <a:p>
            <a:pPr marL="0" indent="0">
              <a:buNone/>
            </a:pPr>
            <a:endParaRPr lang="en-GB" dirty="0"/>
          </a:p>
          <a:p>
            <a:pPr marL="0" indent="0">
              <a:buNone/>
            </a:pPr>
            <a:endParaRPr lang="en-GB" dirty="0" smtClean="0"/>
          </a:p>
          <a:p>
            <a:pPr marL="0" indent="0">
              <a:buNone/>
            </a:pPr>
            <a:endParaRPr lang="en-GB" dirty="0"/>
          </a:p>
          <a:p>
            <a:endParaRPr lang="en-GB" dirty="0"/>
          </a:p>
        </p:txBody>
      </p:sp>
      <p:sp>
        <p:nvSpPr>
          <p:cNvPr id="5" name="Title 1"/>
          <p:cNvSpPr txBox="1">
            <a:spLocks/>
          </p:cNvSpPr>
          <p:nvPr/>
        </p:nvSpPr>
        <p:spPr>
          <a:xfrm>
            <a:off x="467544" y="476672"/>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8639" y="836712"/>
            <a:ext cx="3467410" cy="24509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67273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6923112" cy="1143000"/>
          </a:xfrm>
        </p:spPr>
        <p:txBody>
          <a:bodyPr>
            <a:normAutofit fontScale="90000"/>
          </a:bodyPr>
          <a:lstStyle/>
          <a:p>
            <a:r>
              <a:rPr lang="en-GB" dirty="0" err="1" smtClean="0"/>
              <a:t>Chwe</a:t>
            </a:r>
            <a:r>
              <a:rPr lang="en-GB" dirty="0" smtClean="0"/>
              <a:t> </a:t>
            </a:r>
            <a:r>
              <a:rPr lang="en-GB" dirty="0" err="1" smtClean="0"/>
              <a:t>Nodwedd</a:t>
            </a:r>
            <a:r>
              <a:rPr lang="en-GB" dirty="0" smtClean="0"/>
              <a:t> Galton</a:t>
            </a:r>
            <a:br>
              <a:rPr lang="en-GB" dirty="0" smtClean="0"/>
            </a:br>
            <a:r>
              <a:rPr lang="en-GB" dirty="0" smtClean="0"/>
              <a:t>Galton’s </a:t>
            </a:r>
            <a:r>
              <a:rPr lang="en-GB" dirty="0" smtClean="0"/>
              <a:t>Six Principles</a:t>
            </a:r>
            <a:endParaRPr lang="en-GB" dirty="0"/>
          </a:p>
        </p:txBody>
      </p:sp>
      <p:sp>
        <p:nvSpPr>
          <p:cNvPr id="5" name="Content Placeholder 4"/>
          <p:cNvSpPr>
            <a:spLocks noGrp="1"/>
          </p:cNvSpPr>
          <p:nvPr>
            <p:ph idx="1"/>
          </p:nvPr>
        </p:nvSpPr>
        <p:spPr>
          <a:xfrm>
            <a:off x="457200" y="1600200"/>
            <a:ext cx="8229600" cy="4997152"/>
          </a:xfrm>
        </p:spPr>
        <p:txBody>
          <a:bodyPr>
            <a:normAutofit fontScale="85000" lnSpcReduction="20000"/>
          </a:bodyPr>
          <a:lstStyle/>
          <a:p>
            <a:pPr>
              <a:lnSpc>
                <a:spcPct val="90000"/>
              </a:lnSpc>
              <a:defRPr/>
            </a:pPr>
            <a:r>
              <a:rPr lang="en-GB" dirty="0">
                <a:solidFill>
                  <a:schemeClr val="accent1"/>
                </a:solidFill>
              </a:rPr>
              <a:t>Clear statement of learning objectives</a:t>
            </a:r>
            <a:endParaRPr lang="en-US" altLang="zh-TW" dirty="0">
              <a:solidFill>
                <a:schemeClr val="accent1"/>
              </a:solidFill>
              <a:ea typeface="新細明體" pitchFamily="18" charset="-120"/>
            </a:endParaRPr>
          </a:p>
          <a:p>
            <a:pPr>
              <a:lnSpc>
                <a:spcPct val="90000"/>
              </a:lnSpc>
              <a:defRPr/>
            </a:pPr>
            <a:r>
              <a:rPr lang="en-GB" dirty="0"/>
              <a:t>Extended questioning during whole class discussion</a:t>
            </a:r>
          </a:p>
          <a:p>
            <a:pPr>
              <a:lnSpc>
                <a:spcPct val="90000"/>
              </a:lnSpc>
              <a:defRPr/>
            </a:pPr>
            <a:r>
              <a:rPr lang="en-GB" dirty="0">
                <a:solidFill>
                  <a:schemeClr val="accent1"/>
                </a:solidFill>
              </a:rPr>
              <a:t>More active pupil participation</a:t>
            </a:r>
            <a:endParaRPr lang="en-US" altLang="zh-TW" dirty="0">
              <a:solidFill>
                <a:schemeClr val="accent1"/>
              </a:solidFill>
              <a:ea typeface="新細明體" pitchFamily="18" charset="-120"/>
            </a:endParaRPr>
          </a:p>
          <a:p>
            <a:pPr>
              <a:lnSpc>
                <a:spcPct val="90000"/>
              </a:lnSpc>
              <a:defRPr/>
            </a:pPr>
            <a:r>
              <a:rPr lang="en-GB" dirty="0"/>
              <a:t>Increased cooperation between pupils by working in pairs and groups</a:t>
            </a:r>
          </a:p>
          <a:p>
            <a:pPr>
              <a:lnSpc>
                <a:spcPct val="90000"/>
              </a:lnSpc>
              <a:defRPr/>
            </a:pPr>
            <a:r>
              <a:rPr lang="en-GB" dirty="0">
                <a:solidFill>
                  <a:schemeClr val="accent1"/>
                </a:solidFill>
              </a:rPr>
              <a:t>Less use of </a:t>
            </a:r>
            <a:r>
              <a:rPr lang="en-GB" i="1" dirty="0">
                <a:solidFill>
                  <a:schemeClr val="accent1"/>
                </a:solidFill>
              </a:rPr>
              <a:t>corrective</a:t>
            </a:r>
            <a:r>
              <a:rPr lang="en-GB" dirty="0">
                <a:solidFill>
                  <a:schemeClr val="accent1"/>
                </a:solidFill>
              </a:rPr>
              <a:t> and more </a:t>
            </a:r>
            <a:r>
              <a:rPr lang="en-GB" i="1" dirty="0">
                <a:solidFill>
                  <a:schemeClr val="accent1"/>
                </a:solidFill>
              </a:rPr>
              <a:t>informing</a:t>
            </a:r>
            <a:r>
              <a:rPr lang="en-GB" dirty="0">
                <a:solidFill>
                  <a:schemeClr val="accent1"/>
                </a:solidFill>
              </a:rPr>
              <a:t> feedback</a:t>
            </a:r>
          </a:p>
          <a:p>
            <a:pPr>
              <a:lnSpc>
                <a:spcPct val="90000"/>
              </a:lnSpc>
              <a:defRPr/>
            </a:pPr>
            <a:r>
              <a:rPr lang="en-GB" dirty="0"/>
              <a:t>More use of the </a:t>
            </a:r>
            <a:r>
              <a:rPr lang="en-GB" i="1" dirty="0"/>
              <a:t>assessment for learning </a:t>
            </a:r>
            <a:r>
              <a:rPr lang="en-GB" dirty="0"/>
              <a:t>approach</a:t>
            </a:r>
          </a:p>
          <a:p>
            <a:pPr marL="0" indent="0">
              <a:buNone/>
            </a:pPr>
            <a:endParaRPr lang="en-GB" altLang="en-US" i="1" dirty="0" smtClean="0"/>
          </a:p>
          <a:p>
            <a:pPr marL="0" indent="0">
              <a:buNone/>
            </a:pPr>
            <a:endParaRPr lang="en-GB" altLang="en-US" i="1" dirty="0"/>
          </a:p>
          <a:p>
            <a:pPr marL="0" indent="0">
              <a:buNone/>
            </a:pPr>
            <a:r>
              <a:rPr lang="en-GB" altLang="en-US" sz="3800" i="1" dirty="0" smtClean="0"/>
              <a:t>Whenever possible exploration precedes instruction and examples are situated in contexts that are meaningful to the pupils. </a:t>
            </a:r>
          </a:p>
          <a:p>
            <a:endParaRPr lang="en-GB" dirty="0"/>
          </a:p>
        </p:txBody>
      </p:sp>
      <p:pic>
        <p:nvPicPr>
          <p:cNvPr id="4" name="Picture 3" descr="Amazon.com: Six Principles for Teaching English Languag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89306" y="116632"/>
            <a:ext cx="1298844" cy="1872208"/>
          </a:xfrm>
          <a:prstGeom prst="rect">
            <a:avLst/>
          </a:prstGeom>
        </p:spPr>
      </p:pic>
    </p:spTree>
    <p:extLst>
      <p:ext uri="{BB962C8B-B14F-4D97-AF65-F5344CB8AC3E}">
        <p14:creationId xmlns:p14="http://schemas.microsoft.com/office/powerpoint/2010/main" val="419325946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8" end="8"/>
                                            </p:txEl>
                                          </p:spTgt>
                                        </p:tgtEl>
                                        <p:attrNameLst>
                                          <p:attrName>style.visibility</p:attrName>
                                        </p:attrNameLst>
                                      </p:cBhvr>
                                      <p:to>
                                        <p:strVal val="visible"/>
                                      </p:to>
                                    </p:set>
                                    <p:anim calcmode="lin" valueType="num">
                                      <p:cBhvr additive="base">
                                        <p:cTn id="43"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 name="Slide Number Placeholder 5"/>
          <p:cNvSpPr>
            <a:spLocks noGrp="1"/>
          </p:cNvSpPr>
          <p:nvPr>
            <p:ph type="sldNum" sz="quarter" idx="12"/>
          </p:nvPr>
        </p:nvSpPr>
        <p:spPr>
          <a:xfrm>
            <a:off x="3873147" y="6374634"/>
            <a:ext cx="5122862" cy="365125"/>
          </a:xfrm>
        </p:spPr>
        <p:txBody>
          <a:bodyPr/>
          <a:lstStyle/>
          <a:p>
            <a:r>
              <a:rPr lang="en-US" altLang="zh-TW" dirty="0" smtClean="0"/>
              <a:t>Galton, 2010 Available at </a:t>
            </a:r>
            <a:r>
              <a:rPr lang="en-GB" dirty="0"/>
              <a:t>www.edb.gov.hk/...</a:t>
            </a:r>
            <a:r>
              <a:rPr lang="en-GB" b="1" dirty="0"/>
              <a:t>teaching</a:t>
            </a:r>
            <a:r>
              <a:rPr lang="en-GB" dirty="0"/>
              <a:t>/</a:t>
            </a:r>
            <a:r>
              <a:rPr lang="en-GB" b="1" dirty="0"/>
              <a:t>6</a:t>
            </a:r>
            <a:r>
              <a:rPr lang="en-GB" dirty="0"/>
              <a:t>_</a:t>
            </a:r>
            <a:r>
              <a:rPr lang="en-GB" b="1" dirty="0"/>
              <a:t>principles</a:t>
            </a:r>
            <a:r>
              <a:rPr lang="en-GB" dirty="0"/>
              <a:t>_(14_jul_2010)v2_patrick.pp</a:t>
            </a:r>
            <a:endParaRPr lang="en-US" altLang="zh-TW" dirty="0"/>
          </a:p>
        </p:txBody>
      </p:sp>
      <p:sp>
        <p:nvSpPr>
          <p:cNvPr id="174082" name="Rectangle 2"/>
          <p:cNvSpPr>
            <a:spLocks noGrp="1" noChangeArrowheads="1"/>
          </p:cNvSpPr>
          <p:nvPr>
            <p:ph type="title"/>
          </p:nvPr>
        </p:nvSpPr>
        <p:spPr>
          <a:xfrm>
            <a:off x="684213" y="260350"/>
            <a:ext cx="7772400" cy="1143000"/>
          </a:xfrm>
        </p:spPr>
        <p:txBody>
          <a:bodyPr/>
          <a:lstStyle/>
          <a:p>
            <a:r>
              <a:rPr lang="en-US" altLang="zh-TW" dirty="0" err="1" smtClean="0">
                <a:ea typeface="新細明體" pitchFamily="18" charset="-120"/>
              </a:rPr>
              <a:t>Chwe</a:t>
            </a:r>
            <a:r>
              <a:rPr lang="en-US" altLang="zh-TW" dirty="0" smtClean="0">
                <a:ea typeface="新細明體" pitchFamily="18" charset="-120"/>
              </a:rPr>
              <a:t> </a:t>
            </a:r>
            <a:r>
              <a:rPr lang="en-US" altLang="zh-TW" dirty="0" err="1" smtClean="0">
                <a:ea typeface="新細明體" pitchFamily="18" charset="-120"/>
              </a:rPr>
              <a:t>Nodwedd</a:t>
            </a:r>
            <a:r>
              <a:rPr lang="en-US" altLang="zh-TW" dirty="0" smtClean="0">
                <a:ea typeface="新細明體" pitchFamily="18" charset="-120"/>
              </a:rPr>
              <a:t>/Six </a:t>
            </a:r>
            <a:r>
              <a:rPr lang="en-US" altLang="zh-TW" dirty="0">
                <a:ea typeface="新細明體" pitchFamily="18" charset="-120"/>
              </a:rPr>
              <a:t>Principles</a:t>
            </a:r>
          </a:p>
        </p:txBody>
      </p:sp>
      <p:grpSp>
        <p:nvGrpSpPr>
          <p:cNvPr id="174123" name="Group 43"/>
          <p:cNvGrpSpPr>
            <a:grpSpLocks/>
          </p:cNvGrpSpPr>
          <p:nvPr/>
        </p:nvGrpSpPr>
        <p:grpSpPr bwMode="auto">
          <a:xfrm>
            <a:off x="179388" y="1484313"/>
            <a:ext cx="8748712" cy="4537075"/>
            <a:chOff x="113" y="935"/>
            <a:chExt cx="5511" cy="2858"/>
          </a:xfrm>
        </p:grpSpPr>
        <p:sp>
          <p:nvSpPr>
            <p:cNvPr id="174100" name="Text Box 20"/>
            <p:cNvSpPr txBox="1">
              <a:spLocks noChangeArrowheads="1"/>
            </p:cNvSpPr>
            <p:nvPr/>
          </p:nvSpPr>
          <p:spPr bwMode="auto">
            <a:xfrm>
              <a:off x="113" y="935"/>
              <a:ext cx="1300" cy="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US" altLang="zh-TW" sz="2000" b="1">
                  <a:solidFill>
                    <a:schemeClr val="tx2"/>
                  </a:solidFill>
                  <a:latin typeface="Arial" charset="0"/>
                  <a:ea typeface="標楷體" pitchFamily="65" charset="-120"/>
                  <a:cs typeface="Arial" charset="0"/>
                </a:rPr>
                <a:t>CURRICULUM</a:t>
              </a:r>
            </a:p>
          </p:txBody>
        </p:sp>
        <p:sp>
          <p:nvSpPr>
            <p:cNvPr id="174101" name="Text Box 21"/>
            <p:cNvSpPr txBox="1">
              <a:spLocks noChangeArrowheads="1"/>
            </p:cNvSpPr>
            <p:nvPr/>
          </p:nvSpPr>
          <p:spPr bwMode="auto">
            <a:xfrm>
              <a:off x="158" y="1797"/>
              <a:ext cx="1179" cy="497"/>
            </a:xfrm>
            <a:prstGeom prst="rect">
              <a:avLst/>
            </a:prstGeom>
            <a:solidFill>
              <a:srgbClr val="FFFFFF"/>
            </a:solidFill>
            <a:ln w="2857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zh-TW" altLang="en-US">
                  <a:latin typeface="Arial" charset="0"/>
                  <a:ea typeface="標楷體" pitchFamily="65" charset="-120"/>
                  <a:cs typeface="Arial" charset="0"/>
                </a:rPr>
                <a:t> </a:t>
              </a:r>
              <a:r>
                <a:rPr lang="en-US" altLang="zh-TW" sz="2000" b="1">
                  <a:solidFill>
                    <a:srgbClr val="CE0098"/>
                  </a:solidFill>
                  <a:latin typeface="Arial" charset="0"/>
                  <a:ea typeface="標楷體" pitchFamily="65" charset="-120"/>
                  <a:cs typeface="Arial" charset="0"/>
                </a:rPr>
                <a:t>LEARNING OBJECTIVES</a:t>
              </a:r>
            </a:p>
          </p:txBody>
        </p:sp>
        <p:sp>
          <p:nvSpPr>
            <p:cNvPr id="174102" name="Text Box 22"/>
            <p:cNvSpPr txBox="1">
              <a:spLocks noChangeArrowheads="1"/>
            </p:cNvSpPr>
            <p:nvPr/>
          </p:nvSpPr>
          <p:spPr bwMode="auto">
            <a:xfrm>
              <a:off x="2245" y="935"/>
              <a:ext cx="1155" cy="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US" altLang="zh-TW" sz="2000" b="1">
                  <a:solidFill>
                    <a:schemeClr val="tx2"/>
                  </a:solidFill>
                  <a:latin typeface="Arial" charset="0"/>
                  <a:ea typeface="標楷體" pitchFamily="65" charset="-120"/>
                  <a:cs typeface="Arial" charset="0"/>
                </a:rPr>
                <a:t>PEDAGOGY</a:t>
              </a:r>
            </a:p>
          </p:txBody>
        </p:sp>
        <p:sp>
          <p:nvSpPr>
            <p:cNvPr id="174103" name="Text Box 23"/>
            <p:cNvSpPr txBox="1">
              <a:spLocks noChangeArrowheads="1"/>
            </p:cNvSpPr>
            <p:nvPr/>
          </p:nvSpPr>
          <p:spPr bwMode="auto">
            <a:xfrm>
              <a:off x="2034" y="1920"/>
              <a:ext cx="1541" cy="454"/>
            </a:xfrm>
            <a:prstGeom prst="rect">
              <a:avLst/>
            </a:prstGeom>
            <a:solidFill>
              <a:srgbClr val="99FFCC"/>
            </a:solidFill>
            <a:ln w="190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US" altLang="zh-TW" sz="2000" b="1">
                  <a:solidFill>
                    <a:srgbClr val="CE0098"/>
                  </a:solidFill>
                  <a:latin typeface="Arial" charset="0"/>
                  <a:ea typeface="標楷體" pitchFamily="65" charset="-120"/>
                  <a:cs typeface="Arial" charset="0"/>
                </a:rPr>
                <a:t>PUPIL PARTICIPATION</a:t>
              </a:r>
            </a:p>
          </p:txBody>
        </p:sp>
        <p:sp>
          <p:nvSpPr>
            <p:cNvPr id="174104" name="Text Box 24"/>
            <p:cNvSpPr txBox="1">
              <a:spLocks noChangeArrowheads="1"/>
            </p:cNvSpPr>
            <p:nvPr/>
          </p:nvSpPr>
          <p:spPr bwMode="auto">
            <a:xfrm>
              <a:off x="2034" y="2550"/>
              <a:ext cx="1541" cy="447"/>
            </a:xfrm>
            <a:prstGeom prst="rect">
              <a:avLst/>
            </a:prstGeom>
            <a:solidFill>
              <a:srgbClr val="FFCBB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US" altLang="zh-TW" sz="2000" b="1">
                  <a:solidFill>
                    <a:srgbClr val="CE0098"/>
                  </a:solidFill>
                  <a:latin typeface="Arial" charset="0"/>
                  <a:ea typeface="標楷體" pitchFamily="65" charset="-120"/>
                  <a:cs typeface="Arial" charset="0"/>
                </a:rPr>
                <a:t>PAIR/GROUP WORK</a:t>
              </a:r>
            </a:p>
          </p:txBody>
        </p:sp>
        <p:sp>
          <p:nvSpPr>
            <p:cNvPr id="174105" name="Text Box 25"/>
            <p:cNvSpPr txBox="1">
              <a:spLocks noChangeArrowheads="1"/>
            </p:cNvSpPr>
            <p:nvPr/>
          </p:nvSpPr>
          <p:spPr bwMode="auto">
            <a:xfrm>
              <a:off x="2026" y="1473"/>
              <a:ext cx="1541" cy="257"/>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US" altLang="zh-TW" sz="2000" b="1">
                  <a:solidFill>
                    <a:srgbClr val="CE0098"/>
                  </a:solidFill>
                  <a:latin typeface="Arial" charset="0"/>
                  <a:ea typeface="標楷體" pitchFamily="65" charset="-120"/>
                  <a:cs typeface="Arial" charset="0"/>
                </a:rPr>
                <a:t>QUESTIONING</a:t>
              </a:r>
            </a:p>
          </p:txBody>
        </p:sp>
        <p:sp>
          <p:nvSpPr>
            <p:cNvPr id="174106" name="Text Box 26"/>
            <p:cNvSpPr txBox="1">
              <a:spLocks noChangeArrowheads="1"/>
            </p:cNvSpPr>
            <p:nvPr/>
          </p:nvSpPr>
          <p:spPr bwMode="auto">
            <a:xfrm>
              <a:off x="2034" y="3173"/>
              <a:ext cx="1541" cy="257"/>
            </a:xfrm>
            <a:prstGeom prst="rect">
              <a:avLst/>
            </a:prstGeom>
            <a:solidFill>
              <a:srgbClr val="E7C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US" altLang="zh-TW" sz="2000" b="1">
                  <a:solidFill>
                    <a:srgbClr val="CE0098"/>
                  </a:solidFill>
                  <a:latin typeface="Arial" charset="0"/>
                  <a:ea typeface="標楷體" pitchFamily="65" charset="-120"/>
                  <a:cs typeface="Arial" charset="0"/>
                </a:rPr>
                <a:t>FEEDBACK</a:t>
              </a:r>
            </a:p>
          </p:txBody>
        </p:sp>
        <p:sp>
          <p:nvSpPr>
            <p:cNvPr id="174107" name="Text Box 27"/>
            <p:cNvSpPr txBox="1">
              <a:spLocks noChangeArrowheads="1"/>
            </p:cNvSpPr>
            <p:nvPr/>
          </p:nvSpPr>
          <p:spPr bwMode="auto">
            <a:xfrm>
              <a:off x="4196" y="935"/>
              <a:ext cx="1300" cy="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US" altLang="zh-TW" sz="2000" b="1">
                  <a:solidFill>
                    <a:schemeClr val="tx2"/>
                  </a:solidFill>
                  <a:latin typeface="Arial" charset="0"/>
                  <a:ea typeface="標楷體" pitchFamily="65" charset="-120"/>
                  <a:cs typeface="Arial" charset="0"/>
                </a:rPr>
                <a:t>ASSESSMENT</a:t>
              </a:r>
            </a:p>
          </p:txBody>
        </p:sp>
        <p:sp>
          <p:nvSpPr>
            <p:cNvPr id="174108" name="Text Box 28"/>
            <p:cNvSpPr txBox="1">
              <a:spLocks noChangeArrowheads="1"/>
            </p:cNvSpPr>
            <p:nvPr/>
          </p:nvSpPr>
          <p:spPr bwMode="auto">
            <a:xfrm>
              <a:off x="4286" y="1661"/>
              <a:ext cx="1338" cy="651"/>
            </a:xfrm>
            <a:prstGeom prst="rect">
              <a:avLst/>
            </a:prstGeom>
            <a:solidFill>
              <a:srgbClr val="FFFFFF"/>
            </a:solidFill>
            <a:ln w="2857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US" altLang="zh-TW" sz="2000" b="1">
                  <a:solidFill>
                    <a:srgbClr val="CE0098"/>
                  </a:solidFill>
                  <a:latin typeface="Arial" charset="0"/>
                  <a:ea typeface="標楷體" pitchFamily="65" charset="-120"/>
                  <a:cs typeface="Arial" charset="0"/>
                </a:rPr>
                <a:t>ASSESSMENT FOR LEARNING</a:t>
              </a:r>
            </a:p>
          </p:txBody>
        </p:sp>
        <p:sp>
          <p:nvSpPr>
            <p:cNvPr id="174109" name="Rectangle 29"/>
            <p:cNvSpPr>
              <a:spLocks noChangeArrowheads="1"/>
            </p:cNvSpPr>
            <p:nvPr/>
          </p:nvSpPr>
          <p:spPr bwMode="auto">
            <a:xfrm>
              <a:off x="1882" y="1294"/>
              <a:ext cx="1876" cy="2318"/>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111" name="Line 31"/>
            <p:cNvSpPr>
              <a:spLocks noChangeShapeType="1"/>
            </p:cNvSpPr>
            <p:nvPr/>
          </p:nvSpPr>
          <p:spPr bwMode="auto">
            <a:xfrm>
              <a:off x="1338" y="2069"/>
              <a:ext cx="530" cy="1"/>
            </a:xfrm>
            <a:prstGeom prst="line">
              <a:avLst/>
            </a:prstGeom>
            <a:noFill/>
            <a:ln w="28575">
              <a:solidFill>
                <a:schemeClr val="tx1"/>
              </a:solidFill>
              <a:round/>
              <a:headEnd type="triangle" w="lg" len="lg"/>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12" name="Line 32"/>
            <p:cNvSpPr>
              <a:spLocks noChangeShapeType="1"/>
            </p:cNvSpPr>
            <p:nvPr/>
          </p:nvSpPr>
          <p:spPr bwMode="auto">
            <a:xfrm>
              <a:off x="3742" y="2064"/>
              <a:ext cx="530" cy="1"/>
            </a:xfrm>
            <a:prstGeom prst="line">
              <a:avLst/>
            </a:prstGeom>
            <a:noFill/>
            <a:ln w="28575">
              <a:solidFill>
                <a:schemeClr val="tx1"/>
              </a:solidFill>
              <a:round/>
              <a:headEnd type="triangle" w="lg" len="lg"/>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16" name="Line 36"/>
            <p:cNvSpPr>
              <a:spLocks noChangeShapeType="1"/>
            </p:cNvSpPr>
            <p:nvPr/>
          </p:nvSpPr>
          <p:spPr bwMode="auto">
            <a:xfrm>
              <a:off x="884" y="3793"/>
              <a:ext cx="3992"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cxnSp>
          <p:nvCxnSpPr>
            <p:cNvPr id="174118" name="AutoShape 38"/>
            <p:cNvCxnSpPr>
              <a:cxnSpLocks noChangeShapeType="1"/>
              <a:stCxn id="174116" idx="0"/>
            </p:cNvCxnSpPr>
            <p:nvPr/>
          </p:nvCxnSpPr>
          <p:spPr bwMode="auto">
            <a:xfrm flipV="1">
              <a:off x="884" y="2332"/>
              <a:ext cx="1" cy="1452"/>
            </a:xfrm>
            <a:prstGeom prst="straightConnector1">
              <a:avLst/>
            </a:prstGeom>
            <a:noFill/>
            <a:ln w="28575">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4122" name="Line 42"/>
            <p:cNvSpPr>
              <a:spLocks noChangeShapeType="1"/>
            </p:cNvSpPr>
            <p:nvPr/>
          </p:nvSpPr>
          <p:spPr bwMode="auto">
            <a:xfrm flipV="1">
              <a:off x="4876" y="2341"/>
              <a:ext cx="0" cy="1452"/>
            </a:xfrm>
            <a:prstGeom prst="line">
              <a:avLst/>
            </a:prstGeom>
            <a:noFill/>
            <a:ln w="28575">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extLst>
      <p:ext uri="{BB962C8B-B14F-4D97-AF65-F5344CB8AC3E}">
        <p14:creationId xmlns:p14="http://schemas.microsoft.com/office/powerpoint/2010/main" val="2883903934"/>
      </p:ext>
    </p:extLst>
  </p:cSld>
  <p:clrMapOvr>
    <a:masterClrMapping/>
  </p:clrMapOvr>
  <p:transition spd="slow">
    <p:push dir="u"/>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Pause for Thought </a:t>
            </a:r>
            <a:br>
              <a:rPr lang="en-GB" dirty="0" smtClean="0"/>
            </a:br>
            <a:r>
              <a:rPr lang="en-GB" i="1" dirty="0" err="1" smtClean="0"/>
              <a:t>Munud</a:t>
            </a:r>
            <a:r>
              <a:rPr lang="en-GB" i="1" dirty="0" smtClean="0"/>
              <a:t> </a:t>
            </a:r>
            <a:r>
              <a:rPr lang="en-GB" i="1" dirty="0" err="1" smtClean="0"/>
              <a:t>i</a:t>
            </a:r>
            <a:r>
              <a:rPr lang="en-GB" i="1" dirty="0" smtClean="0"/>
              <a:t> </a:t>
            </a:r>
            <a:r>
              <a:rPr lang="en-GB" i="1" dirty="0" err="1" smtClean="0"/>
              <a:t>feddwl</a:t>
            </a:r>
            <a:r>
              <a:rPr lang="en-GB" i="1" dirty="0" smtClean="0"/>
              <a:t> </a:t>
            </a:r>
            <a:endParaRPr lang="en-GB" i="1" dirty="0"/>
          </a:p>
        </p:txBody>
      </p:sp>
      <p:graphicFrame>
        <p:nvGraphicFramePr>
          <p:cNvPr id="6" name="Diagram 5"/>
          <p:cNvGraphicFramePr/>
          <p:nvPr>
            <p:extLst>
              <p:ext uri="{D42A27DB-BD31-4B8C-83A1-F6EECF244321}">
                <p14:modId xmlns:p14="http://schemas.microsoft.com/office/powerpoint/2010/main" val="909103468"/>
              </p:ext>
            </p:extLst>
          </p:nvPr>
        </p:nvGraphicFramePr>
        <p:xfrm>
          <a:off x="1331640" y="1700808"/>
          <a:ext cx="6648400" cy="4840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657003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smtClean="0"/>
              <a:t>Gweithredu</a:t>
            </a:r>
            <a:r>
              <a:rPr lang="en-GB" dirty="0" smtClean="0"/>
              <a:t>/</a:t>
            </a:r>
            <a:r>
              <a:rPr lang="en-GB" dirty="0" smtClean="0"/>
              <a:t>Putting </a:t>
            </a:r>
            <a:r>
              <a:rPr lang="en-GB" dirty="0" smtClean="0"/>
              <a:t>it into Practice </a:t>
            </a:r>
            <a:endParaRPr lang="en-GB" dirty="0"/>
          </a:p>
        </p:txBody>
      </p:sp>
      <p:sp>
        <p:nvSpPr>
          <p:cNvPr id="4" name="Content Placeholder 3"/>
          <p:cNvSpPr>
            <a:spLocks noGrp="1"/>
          </p:cNvSpPr>
          <p:nvPr>
            <p:ph sz="half" idx="1"/>
          </p:nvPr>
        </p:nvSpPr>
        <p:spPr>
          <a:xfrm>
            <a:off x="457200" y="3645024"/>
            <a:ext cx="4038600" cy="2481139"/>
          </a:xfrm>
        </p:spPr>
        <p:txBody>
          <a:bodyPr>
            <a:normAutofit fontScale="92500" lnSpcReduction="20000"/>
          </a:bodyPr>
          <a:lstStyle/>
          <a:p>
            <a:r>
              <a:rPr lang="en-GB" dirty="0" smtClean="0"/>
              <a:t>Yn y darn </a:t>
            </a:r>
            <a:r>
              <a:rPr lang="en-GB" dirty="0" err="1" smtClean="0"/>
              <a:t>nesaf</a:t>
            </a:r>
            <a:r>
              <a:rPr lang="en-GB" dirty="0" smtClean="0"/>
              <a:t>, </a:t>
            </a:r>
            <a:r>
              <a:rPr lang="en-GB" dirty="0" err="1" smtClean="0"/>
              <a:t>byddwn</a:t>
            </a:r>
            <a:r>
              <a:rPr lang="en-GB" dirty="0" smtClean="0"/>
              <a:t> yn </a:t>
            </a:r>
            <a:r>
              <a:rPr lang="en-GB" dirty="0" err="1" smtClean="0"/>
              <a:t>ystyried</a:t>
            </a:r>
            <a:r>
              <a:rPr lang="en-GB" dirty="0" smtClean="0"/>
              <a:t> rhai </a:t>
            </a:r>
            <a:r>
              <a:rPr lang="en-GB" dirty="0" err="1" smtClean="0"/>
              <a:t>ffyrdd</a:t>
            </a:r>
            <a:r>
              <a:rPr lang="en-GB" dirty="0" smtClean="0"/>
              <a:t> </a:t>
            </a:r>
            <a:r>
              <a:rPr lang="en-GB" dirty="0" err="1" smtClean="0"/>
              <a:t>ymarferol</a:t>
            </a:r>
            <a:r>
              <a:rPr lang="en-GB" dirty="0" smtClean="0"/>
              <a:t> </a:t>
            </a:r>
            <a:r>
              <a:rPr lang="en-GB" dirty="0" err="1" smtClean="0"/>
              <a:t>mae</a:t>
            </a:r>
            <a:r>
              <a:rPr lang="en-GB" dirty="0" smtClean="0"/>
              <a:t> </a:t>
            </a:r>
            <a:r>
              <a:rPr lang="en-GB" dirty="0" err="1" smtClean="0"/>
              <a:t>addysgwyr</a:t>
            </a:r>
            <a:r>
              <a:rPr lang="en-GB" dirty="0" smtClean="0"/>
              <a:t> yn </a:t>
            </a:r>
            <a:r>
              <a:rPr lang="en-GB" dirty="0" smtClean="0"/>
              <a:t>medru </a:t>
            </a:r>
            <a:r>
              <a:rPr lang="en-GB" dirty="0" err="1" smtClean="0"/>
              <a:t>defnyddio’r</a:t>
            </a:r>
            <a:r>
              <a:rPr lang="en-GB" dirty="0" smtClean="0"/>
              <a:t> </a:t>
            </a:r>
            <a:r>
              <a:rPr lang="en-GB" dirty="0" smtClean="0"/>
              <a:t>wybodaeth </a:t>
            </a:r>
            <a:r>
              <a:rPr lang="en-GB" dirty="0" smtClean="0"/>
              <a:t>yma </a:t>
            </a:r>
            <a:r>
              <a:rPr lang="en-GB" dirty="0" err="1" smtClean="0"/>
              <a:t>i</a:t>
            </a:r>
            <a:r>
              <a:rPr lang="en-GB" dirty="0" smtClean="0"/>
              <a:t> sicrhau dysgu ac addysgu </a:t>
            </a:r>
            <a:r>
              <a:rPr lang="en-GB" dirty="0" err="1" smtClean="0"/>
              <a:t>effeithiol</a:t>
            </a:r>
            <a:r>
              <a:rPr lang="en-GB" dirty="0" smtClean="0"/>
              <a:t>. </a:t>
            </a:r>
            <a:endParaRPr lang="en-GB" dirty="0"/>
          </a:p>
        </p:txBody>
      </p:sp>
      <p:sp>
        <p:nvSpPr>
          <p:cNvPr id="5" name="Content Placeholder 4"/>
          <p:cNvSpPr>
            <a:spLocks noGrp="1"/>
          </p:cNvSpPr>
          <p:nvPr>
            <p:ph sz="half" idx="2"/>
          </p:nvPr>
        </p:nvSpPr>
        <p:spPr>
          <a:xfrm>
            <a:off x="4932040" y="3573016"/>
            <a:ext cx="4038600" cy="2553147"/>
          </a:xfrm>
        </p:spPr>
        <p:txBody>
          <a:bodyPr>
            <a:normAutofit fontScale="92500" lnSpcReduction="20000"/>
          </a:bodyPr>
          <a:lstStyle/>
          <a:p>
            <a:r>
              <a:rPr lang="en-GB" i="1" dirty="0" smtClean="0"/>
              <a:t>Next, we will look at some practical ways that educators can apply concepts about </a:t>
            </a:r>
            <a:r>
              <a:rPr lang="en-GB" i="1" dirty="0" smtClean="0"/>
              <a:t>effective teaching and learning </a:t>
            </a:r>
            <a:r>
              <a:rPr lang="en-GB" i="1" dirty="0" smtClean="0"/>
              <a:t>to their classroom practice</a:t>
            </a:r>
            <a:r>
              <a:rPr lang="en-GB" dirty="0" smtClean="0"/>
              <a:t>. </a:t>
            </a:r>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1840" y="1412776"/>
            <a:ext cx="2968935" cy="19792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3159170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Cysylltu</a:t>
            </a:r>
            <a:r>
              <a:rPr lang="en-GB" dirty="0" smtClean="0"/>
              <a:t> Gwybodaeth </a:t>
            </a:r>
            <a:r>
              <a:rPr lang="en-GB" dirty="0" err="1" smtClean="0"/>
              <a:t>Flaenorol</a:t>
            </a:r>
            <a:r>
              <a:rPr lang="en-GB" dirty="0" smtClean="0"/>
              <a:t/>
            </a:r>
            <a:br>
              <a:rPr lang="en-GB" dirty="0" smtClean="0"/>
            </a:br>
            <a:r>
              <a:rPr lang="en-GB" dirty="0" smtClean="0"/>
              <a:t>Activating </a:t>
            </a:r>
            <a:r>
              <a:rPr lang="en-GB" dirty="0" smtClean="0"/>
              <a:t>Prior Knowledge </a:t>
            </a:r>
            <a:endParaRPr lang="en-GB" dirty="0"/>
          </a:p>
        </p:txBody>
      </p:sp>
      <p:sp>
        <p:nvSpPr>
          <p:cNvPr id="3" name="Content Placeholder 2"/>
          <p:cNvSpPr>
            <a:spLocks noGrp="1"/>
          </p:cNvSpPr>
          <p:nvPr>
            <p:ph sz="half" idx="1"/>
          </p:nvPr>
        </p:nvSpPr>
        <p:spPr>
          <a:xfrm>
            <a:off x="457200" y="3212976"/>
            <a:ext cx="4038600" cy="2913187"/>
          </a:xfrm>
        </p:spPr>
        <p:style>
          <a:lnRef idx="2">
            <a:schemeClr val="accent4"/>
          </a:lnRef>
          <a:fillRef idx="1">
            <a:schemeClr val="lt1"/>
          </a:fillRef>
          <a:effectRef idx="0">
            <a:schemeClr val="accent4"/>
          </a:effectRef>
          <a:fontRef idx="minor">
            <a:schemeClr val="dk1"/>
          </a:fontRef>
        </p:style>
        <p:txBody>
          <a:bodyPr>
            <a:normAutofit fontScale="85000" lnSpcReduction="20000"/>
          </a:bodyPr>
          <a:lstStyle/>
          <a:p>
            <a:r>
              <a:rPr lang="en-GB" dirty="0" smtClean="0"/>
              <a:t>Mae disgyblion  yn</a:t>
            </a:r>
            <a:r>
              <a:rPr lang="en-GB" dirty="0"/>
              <a:t> </a:t>
            </a:r>
            <a:r>
              <a:rPr lang="en-GB" dirty="0" err="1" smtClean="0"/>
              <a:t>ymddiddori</a:t>
            </a:r>
            <a:r>
              <a:rPr lang="en-GB" dirty="0" smtClean="0"/>
              <a:t> yn y </a:t>
            </a:r>
            <a:r>
              <a:rPr lang="en-GB" dirty="0" smtClean="0"/>
              <a:t>pwnc – </a:t>
            </a:r>
            <a:r>
              <a:rPr lang="en-GB" dirty="0" err="1" smtClean="0"/>
              <a:t>sbardun</a:t>
            </a:r>
            <a:r>
              <a:rPr lang="en-GB" dirty="0" smtClean="0"/>
              <a:t> </a:t>
            </a:r>
            <a:r>
              <a:rPr lang="en-GB" dirty="0" err="1" smtClean="0"/>
              <a:t>i</a:t>
            </a:r>
            <a:r>
              <a:rPr lang="en-GB" dirty="0" smtClean="0"/>
              <a:t> </a:t>
            </a:r>
            <a:r>
              <a:rPr lang="en-GB" dirty="0" err="1" smtClean="0"/>
              <a:t>ddal</a:t>
            </a:r>
            <a:r>
              <a:rPr lang="en-GB" dirty="0" smtClean="0"/>
              <a:t> sylw </a:t>
            </a:r>
            <a:r>
              <a:rPr lang="en-GB" dirty="0" err="1" smtClean="0"/>
              <a:t>plentyn</a:t>
            </a:r>
            <a:r>
              <a:rPr lang="en-GB" dirty="0" smtClean="0"/>
              <a:t>.</a:t>
            </a:r>
            <a:endParaRPr lang="en-GB" dirty="0" smtClean="0"/>
          </a:p>
          <a:p>
            <a:r>
              <a:rPr lang="en-GB" dirty="0" err="1" smtClean="0"/>
              <a:t>Mae’n</a:t>
            </a:r>
            <a:r>
              <a:rPr lang="en-GB" dirty="0" smtClean="0"/>
              <a:t> </a:t>
            </a:r>
            <a:r>
              <a:rPr lang="en-GB" dirty="0" err="1" smtClean="0"/>
              <a:t>cefnogi</a:t>
            </a:r>
            <a:r>
              <a:rPr lang="en-GB" dirty="0" smtClean="0"/>
              <a:t> </a:t>
            </a:r>
            <a:r>
              <a:rPr lang="en-GB" dirty="0" err="1" smtClean="0"/>
              <a:t>dysgwyr</a:t>
            </a:r>
            <a:r>
              <a:rPr lang="en-GB" dirty="0" smtClean="0"/>
              <a:t> </a:t>
            </a:r>
            <a:r>
              <a:rPr lang="en-GB" dirty="0" err="1" smtClean="0"/>
              <a:t>wrth</a:t>
            </a:r>
            <a:r>
              <a:rPr lang="en-GB" dirty="0" smtClean="0"/>
              <a:t> </a:t>
            </a:r>
            <a:r>
              <a:rPr lang="en-GB" dirty="0" err="1" smtClean="0"/>
              <a:t>symud</a:t>
            </a:r>
            <a:r>
              <a:rPr lang="en-GB" dirty="0" smtClean="0"/>
              <a:t> o </a:t>
            </a:r>
            <a:r>
              <a:rPr lang="en-GB" dirty="0" err="1" smtClean="0"/>
              <a:t>beth</a:t>
            </a:r>
            <a:r>
              <a:rPr lang="en-GB" dirty="0" smtClean="0"/>
              <a:t> </a:t>
            </a:r>
            <a:r>
              <a:rPr lang="en-GB" dirty="0" err="1" smtClean="0"/>
              <a:t>maent</a:t>
            </a:r>
            <a:r>
              <a:rPr lang="en-GB" dirty="0" smtClean="0"/>
              <a:t> </a:t>
            </a:r>
            <a:r>
              <a:rPr lang="en-GB" dirty="0" err="1" smtClean="0"/>
              <a:t>yn</a:t>
            </a:r>
            <a:r>
              <a:rPr lang="en-GB" dirty="0" smtClean="0"/>
              <a:t> </a:t>
            </a:r>
            <a:r>
              <a:rPr lang="en-GB" dirty="0" err="1" smtClean="0"/>
              <a:t>gwybod</a:t>
            </a:r>
            <a:r>
              <a:rPr lang="en-GB" dirty="0" smtClean="0"/>
              <a:t> </a:t>
            </a:r>
            <a:r>
              <a:rPr lang="en-GB" dirty="0" err="1" smtClean="0"/>
              <a:t>yn</a:t>
            </a:r>
            <a:r>
              <a:rPr lang="en-GB" dirty="0" smtClean="0"/>
              <a:t> </a:t>
            </a:r>
            <a:r>
              <a:rPr lang="en-GB" dirty="0" err="1" smtClean="0"/>
              <a:t>barod</a:t>
            </a:r>
            <a:r>
              <a:rPr lang="en-GB" dirty="0" smtClean="0"/>
              <a:t> </a:t>
            </a:r>
            <a:r>
              <a:rPr lang="en-GB" dirty="0" err="1" smtClean="0"/>
              <a:t>i</a:t>
            </a:r>
            <a:r>
              <a:rPr lang="en-GB" dirty="0" smtClean="0"/>
              <a:t> </a:t>
            </a:r>
            <a:r>
              <a:rPr lang="en-GB" dirty="0" err="1" smtClean="0"/>
              <a:t>beth</a:t>
            </a:r>
            <a:r>
              <a:rPr lang="en-GB" dirty="0" smtClean="0"/>
              <a:t> </a:t>
            </a:r>
            <a:r>
              <a:rPr lang="en-GB" dirty="0" err="1" smtClean="0"/>
              <a:t>sydd</a:t>
            </a:r>
            <a:r>
              <a:rPr lang="en-GB" dirty="0" smtClean="0"/>
              <a:t> </a:t>
            </a:r>
            <a:r>
              <a:rPr lang="en-GB" dirty="0" err="1" smtClean="0"/>
              <a:t>i</a:t>
            </a:r>
            <a:r>
              <a:rPr lang="en-GB" dirty="0" smtClean="0"/>
              <a:t> </a:t>
            </a:r>
            <a:r>
              <a:rPr lang="en-GB" dirty="0" err="1" smtClean="0"/>
              <a:t>ddod</a:t>
            </a:r>
            <a:r>
              <a:rPr lang="en-GB" dirty="0" smtClean="0"/>
              <a:t>. </a:t>
            </a:r>
          </a:p>
          <a:p>
            <a:r>
              <a:rPr lang="en-GB" b="1" dirty="0" smtClean="0"/>
              <a:t>Pa </a:t>
            </a:r>
            <a:r>
              <a:rPr lang="en-GB" b="1" dirty="0" err="1" smtClean="0"/>
              <a:t>ddamcaniaethydd</a:t>
            </a:r>
            <a:r>
              <a:rPr lang="en-GB" b="1" dirty="0" smtClean="0"/>
              <a:t> sy’n </a:t>
            </a:r>
            <a:r>
              <a:rPr lang="en-GB" b="1" dirty="0" err="1" smtClean="0"/>
              <a:t>gysylltiedig</a:t>
            </a:r>
            <a:r>
              <a:rPr lang="en-GB" b="1" dirty="0" smtClean="0"/>
              <a:t> a hyn. </a:t>
            </a:r>
            <a:endParaRPr lang="en-GB" b="1" dirty="0" smtClean="0"/>
          </a:p>
        </p:txBody>
      </p:sp>
      <p:sp>
        <p:nvSpPr>
          <p:cNvPr id="4" name="Content Placeholder 3"/>
          <p:cNvSpPr>
            <a:spLocks noGrp="1"/>
          </p:cNvSpPr>
          <p:nvPr>
            <p:ph sz="half" idx="2"/>
          </p:nvPr>
        </p:nvSpPr>
        <p:spPr>
          <a:xfrm>
            <a:off x="4648200" y="3212976"/>
            <a:ext cx="4038600" cy="2913187"/>
          </a:xfrm>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r>
              <a:rPr lang="en-GB" dirty="0" smtClean="0"/>
              <a:t>Pupils ‘tune in’ – can also be a hook to engage children’s interest. </a:t>
            </a:r>
          </a:p>
          <a:p>
            <a:r>
              <a:rPr lang="en-GB" dirty="0" smtClean="0"/>
              <a:t>Helps learners to connect what they already know to what is to come.</a:t>
            </a:r>
          </a:p>
          <a:p>
            <a:r>
              <a:rPr lang="en-GB" b="1" dirty="0" smtClean="0"/>
              <a:t>Can you link this to a theorist? </a:t>
            </a:r>
            <a:endParaRPr lang="en-GB" b="1"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52750" y="1572357"/>
            <a:ext cx="3086100" cy="1485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2017159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5181" y="279476"/>
            <a:ext cx="8229600" cy="1143000"/>
          </a:xfrm>
        </p:spPr>
        <p:txBody>
          <a:bodyPr>
            <a:normAutofit fontScale="90000"/>
          </a:bodyPr>
          <a:lstStyle/>
          <a:p>
            <a:r>
              <a:rPr lang="en-GB" i="1" dirty="0" err="1" smtClean="0"/>
              <a:t>Amlygu’r</a:t>
            </a:r>
            <a:r>
              <a:rPr lang="en-GB" i="1" dirty="0" smtClean="0"/>
              <a:t> Dysgu</a:t>
            </a:r>
            <a:br>
              <a:rPr lang="en-GB" i="1" dirty="0" smtClean="0"/>
            </a:br>
            <a:r>
              <a:rPr lang="en-GB" dirty="0" smtClean="0"/>
              <a:t>Making </a:t>
            </a:r>
            <a:r>
              <a:rPr lang="en-GB" dirty="0" smtClean="0"/>
              <a:t>the Learning Explicit</a:t>
            </a:r>
            <a:br>
              <a:rPr lang="en-GB" dirty="0" smtClean="0"/>
            </a:br>
            <a:endParaRPr lang="en-GB" i="1" dirty="0"/>
          </a:p>
        </p:txBody>
      </p:sp>
      <p:sp>
        <p:nvSpPr>
          <p:cNvPr id="5" name="Rectangle 4"/>
          <p:cNvSpPr/>
          <p:nvPr/>
        </p:nvSpPr>
        <p:spPr>
          <a:xfrm>
            <a:off x="304421" y="1484784"/>
            <a:ext cx="8568952" cy="5184576"/>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300" dirty="0"/>
              <a:t>“Objectives express what we intend the pupils to learn in terms of knowledge, concepts, skills and attitudes. More tangibly, ‘learning outcomes’ may also be used to state what the children will be able to do as a result of the teaching and learning programme. Such statements may be used to formulate sequences or ladders of success criteria on a gradient of complexity or ‘difficulty’. Teachers and children can thus use these to review their progress and to help in understanding the level of challenge in a task. A further refinement could be to specify ‘must’, ‘should’ and ‘could criteria as a bridge between curriculum planning and assessment for learning.”</a:t>
            </a:r>
          </a:p>
          <a:p>
            <a:pPr algn="r"/>
            <a:endParaRPr lang="en-GB" sz="2300" dirty="0"/>
          </a:p>
          <a:p>
            <a:pPr algn="r"/>
            <a:r>
              <a:rPr lang="en-GB" sz="2300" dirty="0"/>
              <a:t>Pollard et al, 2014 </a:t>
            </a:r>
          </a:p>
        </p:txBody>
      </p:sp>
      <p:sp>
        <p:nvSpPr>
          <p:cNvPr id="6" name="Cloud 5"/>
          <p:cNvSpPr/>
          <p:nvPr/>
        </p:nvSpPr>
        <p:spPr>
          <a:xfrm>
            <a:off x="4788024" y="3933056"/>
            <a:ext cx="4355976" cy="2664296"/>
          </a:xfrm>
          <a:prstGeom prst="cloud">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dirty="0" smtClean="0"/>
              <a:t>Pam </a:t>
            </a:r>
            <a:r>
              <a:rPr lang="en-GB" sz="2800" dirty="0" err="1" smtClean="0"/>
              <a:t>mae</a:t>
            </a:r>
            <a:r>
              <a:rPr lang="en-GB" sz="2800" dirty="0" smtClean="0"/>
              <a:t> angen </a:t>
            </a:r>
            <a:r>
              <a:rPr lang="en-GB" sz="2800" dirty="0" err="1" smtClean="0"/>
              <a:t>deilliannau</a:t>
            </a:r>
            <a:r>
              <a:rPr lang="en-GB" sz="2800" dirty="0" smtClean="0"/>
              <a:t> dysgu? </a:t>
            </a:r>
            <a:r>
              <a:rPr lang="en-GB" sz="2800" dirty="0" smtClean="0"/>
              <a:t>Why </a:t>
            </a:r>
            <a:r>
              <a:rPr lang="en-GB" sz="2800" dirty="0" smtClean="0"/>
              <a:t>do we need learning objectives? </a:t>
            </a:r>
            <a:endParaRPr lang="en-GB" sz="2800" dirty="0"/>
          </a:p>
        </p:txBody>
      </p:sp>
      <p:pic>
        <p:nvPicPr>
          <p:cNvPr id="8" name="Picture 7" descr="Instructional Goals and Objective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28184" y="44624"/>
            <a:ext cx="2542166" cy="1284835"/>
          </a:xfrm>
          <a:prstGeom prst="rect">
            <a:avLst/>
          </a:prstGeom>
        </p:spPr>
      </p:pic>
    </p:spTree>
    <p:extLst>
      <p:ext uri="{BB962C8B-B14F-4D97-AF65-F5344CB8AC3E}">
        <p14:creationId xmlns:p14="http://schemas.microsoft.com/office/powerpoint/2010/main" val="1429687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5"/>
                                        </p:tgtEl>
                                        <p:attrNameLst>
                                          <p:attrName>ppt_x</p:attrName>
                                        </p:attrNameLst>
                                      </p:cBhvr>
                                      <p:tavLst>
                                        <p:tav tm="0">
                                          <p:val>
                                            <p:strVal val="ppt_x"/>
                                          </p:val>
                                        </p:tav>
                                        <p:tav tm="100000">
                                          <p:val>
                                            <p:strVal val="ppt_x"/>
                                          </p:val>
                                        </p:tav>
                                      </p:tavLst>
                                    </p:anim>
                                    <p:anim calcmode="lin" valueType="num">
                                      <p:cBhvr additive="base">
                                        <p:cTn id="7" dur="500"/>
                                        <p:tgtEl>
                                          <p:spTgt spid="5"/>
                                        </p:tgtEl>
                                        <p:attrNameLst>
                                          <p:attrName>ppt_y</p:attrName>
                                        </p:attrNameLst>
                                      </p:cBhvr>
                                      <p:tavLst>
                                        <p:tav tm="0">
                                          <p:val>
                                            <p:strVal val="ppt_y"/>
                                          </p:val>
                                        </p:tav>
                                        <p:tav tm="100000">
                                          <p:val>
                                            <p:strVal val="1+ppt_h/2"/>
                                          </p:val>
                                        </p:tav>
                                      </p:tavLst>
                                    </p:anim>
                                    <p:set>
                                      <p:cBhvr>
                                        <p:cTn id="8" dur="1" fill="hold">
                                          <p:stCondLst>
                                            <p:cond delay="499"/>
                                          </p:stCondLst>
                                        </p:cTn>
                                        <p:tgtEl>
                                          <p:spTgt spid="5"/>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576" y="764704"/>
            <a:ext cx="8229600" cy="1143000"/>
          </a:xfrm>
        </p:spPr>
        <p:txBody>
          <a:bodyPr>
            <a:normAutofit fontScale="90000"/>
          </a:bodyPr>
          <a:lstStyle/>
          <a:p>
            <a:r>
              <a:rPr lang="en-GB" i="1" dirty="0" err="1"/>
              <a:t>Amlygu’r</a:t>
            </a:r>
            <a:r>
              <a:rPr lang="en-GB" i="1" dirty="0"/>
              <a:t> Dysgu </a:t>
            </a:r>
            <a:r>
              <a:rPr lang="en-GB" i="1" dirty="0" smtClean="0"/>
              <a:t/>
            </a:r>
            <a:br>
              <a:rPr lang="en-GB" i="1" dirty="0" smtClean="0"/>
            </a:br>
            <a:r>
              <a:rPr lang="en-GB" dirty="0" smtClean="0"/>
              <a:t>Making </a:t>
            </a:r>
            <a:r>
              <a:rPr lang="en-GB" dirty="0" smtClean="0"/>
              <a:t>the Learning Explicit </a:t>
            </a:r>
            <a:br>
              <a:rPr lang="en-GB" dirty="0" smtClean="0"/>
            </a:br>
            <a:endParaRPr lang="en-GB" i="1" dirty="0"/>
          </a:p>
        </p:txBody>
      </p:sp>
      <p:sp>
        <p:nvSpPr>
          <p:cNvPr id="3" name="Content Placeholder 2"/>
          <p:cNvSpPr>
            <a:spLocks noGrp="1"/>
          </p:cNvSpPr>
          <p:nvPr>
            <p:ph sz="half" idx="1"/>
          </p:nvPr>
        </p:nvSpPr>
        <p:spPr>
          <a:xfrm>
            <a:off x="539552" y="2204864"/>
            <a:ext cx="4038600" cy="3921299"/>
          </a:xfrm>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err="1" smtClean="0"/>
              <a:t>Amcanion</a:t>
            </a:r>
            <a:r>
              <a:rPr lang="en-GB" dirty="0" smtClean="0"/>
              <a:t> </a:t>
            </a:r>
            <a:r>
              <a:rPr lang="en-GB" dirty="0" err="1" smtClean="0"/>
              <a:t>Dysgu</a:t>
            </a:r>
            <a:r>
              <a:rPr lang="en-GB" dirty="0" smtClean="0"/>
              <a:t> </a:t>
            </a:r>
          </a:p>
          <a:p>
            <a:pPr lvl="1"/>
            <a:r>
              <a:rPr lang="en-GB" dirty="0" err="1" smtClean="0"/>
              <a:t>Rhannwch</a:t>
            </a:r>
            <a:r>
              <a:rPr lang="en-GB" dirty="0" smtClean="0"/>
              <a:t> </a:t>
            </a:r>
            <a:r>
              <a:rPr lang="en-GB" dirty="0" err="1" smtClean="0"/>
              <a:t>unrhyw</a:t>
            </a:r>
            <a:r>
              <a:rPr lang="en-GB" dirty="0" smtClean="0"/>
              <a:t> </a:t>
            </a:r>
            <a:r>
              <a:rPr lang="en-GB" dirty="0" err="1" smtClean="0"/>
              <a:t>esiamplau</a:t>
            </a:r>
            <a:r>
              <a:rPr lang="en-GB" dirty="0" smtClean="0"/>
              <a:t> </a:t>
            </a:r>
            <a:r>
              <a:rPr lang="en-GB" dirty="0" err="1" smtClean="0"/>
              <a:t>rydych</a:t>
            </a:r>
            <a:r>
              <a:rPr lang="en-GB" dirty="0" smtClean="0"/>
              <a:t> </a:t>
            </a:r>
            <a:r>
              <a:rPr lang="en-GB" dirty="0" err="1" smtClean="0"/>
              <a:t>wedi</a:t>
            </a:r>
            <a:r>
              <a:rPr lang="en-GB" dirty="0" smtClean="0"/>
              <a:t> </a:t>
            </a:r>
            <a:r>
              <a:rPr lang="en-GB" dirty="0" err="1" smtClean="0"/>
              <a:t>arswyli</a:t>
            </a:r>
            <a:r>
              <a:rPr lang="en-GB" dirty="0" smtClean="0"/>
              <a:t>. </a:t>
            </a:r>
          </a:p>
          <a:p>
            <a:pPr marL="457200" lvl="1" indent="0">
              <a:buNone/>
            </a:pPr>
            <a:endParaRPr lang="en-GB" dirty="0" smtClean="0"/>
          </a:p>
          <a:p>
            <a:r>
              <a:rPr lang="en-GB" dirty="0" err="1" smtClean="0"/>
              <a:t>Gwyliwch</a:t>
            </a:r>
            <a:r>
              <a:rPr lang="en-GB" dirty="0" smtClean="0"/>
              <a:t> y clip. Pa more </a:t>
            </a:r>
            <a:r>
              <a:rPr lang="en-GB" dirty="0" err="1" smtClean="0"/>
              <a:t>effeithiol</a:t>
            </a:r>
            <a:r>
              <a:rPr lang="en-GB" dirty="0" smtClean="0"/>
              <a:t> </a:t>
            </a:r>
            <a:r>
              <a:rPr lang="en-GB" dirty="0" err="1" smtClean="0"/>
              <a:t>mae’r</a:t>
            </a:r>
            <a:r>
              <a:rPr lang="en-GB" dirty="0" smtClean="0"/>
              <a:t> </a:t>
            </a:r>
            <a:r>
              <a:rPr lang="en-GB" dirty="0" err="1" smtClean="0"/>
              <a:t>cyflwyniad</a:t>
            </a:r>
            <a:r>
              <a:rPr lang="en-GB" dirty="0" smtClean="0"/>
              <a:t> </a:t>
            </a:r>
            <a:r>
              <a:rPr lang="en-GB" dirty="0" err="1" smtClean="0"/>
              <a:t>yma</a:t>
            </a:r>
            <a:r>
              <a:rPr lang="en-GB" dirty="0" smtClean="0"/>
              <a:t> o </a:t>
            </a:r>
            <a:r>
              <a:rPr lang="en-GB" dirty="0" err="1" smtClean="0"/>
              <a:t>amcanion</a:t>
            </a:r>
            <a:r>
              <a:rPr lang="en-GB" dirty="0" smtClean="0"/>
              <a:t>? </a:t>
            </a:r>
          </a:p>
        </p:txBody>
      </p:sp>
      <p:sp>
        <p:nvSpPr>
          <p:cNvPr id="4" name="Content Placeholder 3"/>
          <p:cNvSpPr>
            <a:spLocks noGrp="1"/>
          </p:cNvSpPr>
          <p:nvPr>
            <p:ph sz="half" idx="2"/>
          </p:nvPr>
        </p:nvSpPr>
        <p:spPr>
          <a:xfrm>
            <a:off x="4648200" y="2204864"/>
            <a:ext cx="4038600" cy="3921299"/>
          </a:xfrm>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smtClean="0"/>
              <a:t>Learning Objectives </a:t>
            </a:r>
          </a:p>
          <a:p>
            <a:pPr lvl="1"/>
            <a:r>
              <a:rPr lang="en-GB" dirty="0" smtClean="0"/>
              <a:t>With a partner, share any examples of how you may have seen these used. </a:t>
            </a:r>
          </a:p>
          <a:p>
            <a:pPr marL="457200" lvl="1" indent="0">
              <a:buNone/>
            </a:pPr>
            <a:endParaRPr lang="en-GB" dirty="0"/>
          </a:p>
          <a:p>
            <a:r>
              <a:rPr lang="en-GB" dirty="0" smtClean="0"/>
              <a:t>Watch </a:t>
            </a:r>
            <a:r>
              <a:rPr lang="en-GB" dirty="0" smtClean="0">
                <a:hlinkClick r:id="rId3"/>
              </a:rPr>
              <a:t>the following clip.</a:t>
            </a:r>
            <a:r>
              <a:rPr lang="en-GB" dirty="0" smtClean="0"/>
              <a:t> How effective is this presentation of learning objectives?</a:t>
            </a:r>
          </a:p>
        </p:txBody>
      </p:sp>
      <p:pic>
        <p:nvPicPr>
          <p:cNvPr id="5" name="Picture 4" descr="Instructional Goals and Objectives"/>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84168" y="260648"/>
            <a:ext cx="2542166" cy="1284835"/>
          </a:xfrm>
          <a:prstGeom prst="rect">
            <a:avLst/>
          </a:prstGeom>
        </p:spPr>
      </p:pic>
    </p:spTree>
    <p:extLst>
      <p:ext uri="{BB962C8B-B14F-4D97-AF65-F5344CB8AC3E}">
        <p14:creationId xmlns:p14="http://schemas.microsoft.com/office/powerpoint/2010/main" val="23814291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a:xfrm>
            <a:off x="684213" y="188913"/>
            <a:ext cx="7772400" cy="1484312"/>
          </a:xfrm>
        </p:spPr>
        <p:txBody>
          <a:bodyPr>
            <a:normAutofit fontScale="90000"/>
          </a:bodyPr>
          <a:lstStyle/>
          <a:p>
            <a:r>
              <a:rPr lang="en-US" altLang="zh-TW" sz="4000" dirty="0">
                <a:ea typeface="新細明體" pitchFamily="18" charset="-120"/>
              </a:rPr>
              <a:t>Teachers tend to identify</a:t>
            </a:r>
            <a:r>
              <a:rPr lang="en-US" altLang="zh-TW" sz="4000" dirty="0">
                <a:solidFill>
                  <a:srgbClr val="0000FF"/>
                </a:solidFill>
                <a:ea typeface="新細明體" pitchFamily="18" charset="-120"/>
              </a:rPr>
              <a:t> what pupils will </a:t>
            </a:r>
            <a:r>
              <a:rPr lang="en-US" altLang="zh-TW" sz="4000" b="1" i="1" dirty="0">
                <a:solidFill>
                  <a:srgbClr val="0000FF"/>
                </a:solidFill>
                <a:ea typeface="新細明體" pitchFamily="18" charset="-120"/>
              </a:rPr>
              <a:t>do</a:t>
            </a:r>
            <a:r>
              <a:rPr lang="en-US" altLang="zh-TW" sz="4000" dirty="0">
                <a:ea typeface="新細明體" pitchFamily="18" charset="-120"/>
              </a:rPr>
              <a:t> </a:t>
            </a:r>
            <a:r>
              <a:rPr lang="en-US" altLang="zh-TW" sz="4000" dirty="0">
                <a:solidFill>
                  <a:srgbClr val="FF3300"/>
                </a:solidFill>
                <a:ea typeface="新細明體" pitchFamily="18" charset="-120"/>
              </a:rPr>
              <a:t>not what they will </a:t>
            </a:r>
            <a:r>
              <a:rPr lang="en-US" altLang="zh-TW" sz="4000" b="1" i="1" dirty="0">
                <a:solidFill>
                  <a:srgbClr val="FF3300"/>
                </a:solidFill>
                <a:ea typeface="新細明體" pitchFamily="18" charset="-120"/>
              </a:rPr>
              <a:t>learn</a:t>
            </a:r>
            <a:r>
              <a:rPr lang="en-US" altLang="zh-TW" sz="4000" dirty="0">
                <a:ea typeface="新細明體" pitchFamily="18" charset="-120"/>
              </a:rPr>
              <a:t>.</a:t>
            </a:r>
            <a:r>
              <a:rPr lang="en-US" altLang="zh-TW" sz="2400" dirty="0">
                <a:ea typeface="新細明體" pitchFamily="18" charset="-120"/>
              </a:rPr>
              <a:t> </a:t>
            </a:r>
            <a:endParaRPr lang="zh-TW" altLang="en-US" sz="2400" i="1" dirty="0">
              <a:solidFill>
                <a:srgbClr val="FF3300"/>
              </a:solidFill>
              <a:ea typeface="新細明體" pitchFamily="18" charset="-120"/>
            </a:endParaRPr>
          </a:p>
        </p:txBody>
      </p:sp>
      <p:sp>
        <p:nvSpPr>
          <p:cNvPr id="190467" name="Rectangle 3"/>
          <p:cNvSpPr>
            <a:spLocks noGrp="1" noChangeArrowheads="1"/>
          </p:cNvSpPr>
          <p:nvPr>
            <p:ph type="body" idx="1"/>
          </p:nvPr>
        </p:nvSpPr>
        <p:spPr>
          <a:xfrm>
            <a:off x="395288" y="1981200"/>
            <a:ext cx="8424862" cy="4543425"/>
          </a:xfrm>
        </p:spPr>
        <p:txBody>
          <a:bodyPr>
            <a:normAutofit lnSpcReduction="10000"/>
          </a:bodyPr>
          <a:lstStyle/>
          <a:p>
            <a:pPr>
              <a:buClr>
                <a:schemeClr val="tx1"/>
              </a:buClr>
              <a:buFontTx/>
              <a:buNone/>
            </a:pPr>
            <a:r>
              <a:rPr lang="en-US" altLang="zh-TW" sz="2800" dirty="0" smtClean="0">
                <a:ea typeface="新細明體" pitchFamily="18" charset="-120"/>
              </a:rPr>
              <a:t>Which </a:t>
            </a:r>
            <a:r>
              <a:rPr lang="en-US" altLang="zh-TW" sz="2800" dirty="0">
                <a:ea typeface="新細明體" pitchFamily="18" charset="-120"/>
              </a:rPr>
              <a:t>of the following tell pupils about learning? </a:t>
            </a:r>
            <a:endParaRPr lang="en-US" altLang="zh-TW" sz="2800" dirty="0" smtClean="0">
              <a:ea typeface="新細明體" pitchFamily="18" charset="-120"/>
            </a:endParaRPr>
          </a:p>
          <a:p>
            <a:pPr>
              <a:buClr>
                <a:schemeClr val="tx1"/>
              </a:buClr>
              <a:buFontTx/>
              <a:buNone/>
            </a:pPr>
            <a:endParaRPr lang="en-US" altLang="zh-TW" sz="2800" dirty="0" smtClean="0">
              <a:ea typeface="新細明體" pitchFamily="18" charset="-120"/>
            </a:endParaRPr>
          </a:p>
          <a:p>
            <a:pPr>
              <a:buClr>
                <a:schemeClr val="tx1"/>
              </a:buClr>
              <a:buFontTx/>
              <a:buNone/>
            </a:pPr>
            <a:r>
              <a:rPr lang="en-US" altLang="zh-TW" sz="2800" dirty="0" smtClean="0">
                <a:ea typeface="新細明體" pitchFamily="18" charset="-120"/>
              </a:rPr>
              <a:t>1  To </a:t>
            </a:r>
            <a:r>
              <a:rPr lang="en-US" altLang="zh-TW" sz="2800" dirty="0">
                <a:ea typeface="新細明體" pitchFamily="18" charset="-120"/>
              </a:rPr>
              <a:t>make a Christmas decoration</a:t>
            </a:r>
          </a:p>
          <a:p>
            <a:pPr>
              <a:buClr>
                <a:schemeClr val="tx1"/>
              </a:buClr>
              <a:buFontTx/>
              <a:buChar char="2"/>
            </a:pPr>
            <a:r>
              <a:rPr lang="en-US" altLang="zh-TW" sz="2800" dirty="0">
                <a:ea typeface="新細明體" pitchFamily="18" charset="-120"/>
              </a:rPr>
              <a:t>To be able to interpret a pie-chart</a:t>
            </a:r>
          </a:p>
          <a:p>
            <a:pPr>
              <a:buClr>
                <a:schemeClr val="tx1"/>
              </a:buClr>
              <a:buFontTx/>
              <a:buChar char="3"/>
            </a:pPr>
            <a:r>
              <a:rPr lang="en-US" altLang="zh-TW" sz="2800" dirty="0">
                <a:ea typeface="新細明體" pitchFamily="18" charset="-120"/>
              </a:rPr>
              <a:t>To improve ball throwing skills</a:t>
            </a:r>
          </a:p>
          <a:p>
            <a:pPr>
              <a:buClr>
                <a:schemeClr val="tx1"/>
              </a:buClr>
              <a:buFontTx/>
              <a:buChar char="4"/>
            </a:pPr>
            <a:r>
              <a:rPr lang="en-US" altLang="zh-TW" sz="2800" dirty="0">
                <a:ea typeface="新細明體" pitchFamily="18" charset="-120"/>
              </a:rPr>
              <a:t>To complete exercise 3a in your </a:t>
            </a:r>
            <a:r>
              <a:rPr lang="en-US" altLang="zh-TW" sz="2800" dirty="0" err="1">
                <a:ea typeface="新細明體" pitchFamily="18" charset="-120"/>
              </a:rPr>
              <a:t>maths</a:t>
            </a:r>
            <a:r>
              <a:rPr lang="en-US" altLang="zh-TW" sz="2800" dirty="0">
                <a:ea typeface="新細明體" pitchFamily="18" charset="-120"/>
              </a:rPr>
              <a:t> text book</a:t>
            </a:r>
          </a:p>
          <a:p>
            <a:pPr>
              <a:buClr>
                <a:schemeClr val="tx1"/>
              </a:buClr>
              <a:buFontTx/>
              <a:buChar char="5"/>
            </a:pPr>
            <a:r>
              <a:rPr lang="en-US" altLang="zh-TW" sz="2800" dirty="0">
                <a:ea typeface="新細明體" pitchFamily="18" charset="-120"/>
              </a:rPr>
              <a:t>To discuss what foods are good for us</a:t>
            </a:r>
          </a:p>
          <a:p>
            <a:pPr>
              <a:buClr>
                <a:schemeClr val="tx1"/>
              </a:buClr>
              <a:buFontTx/>
              <a:buChar char="6"/>
            </a:pPr>
            <a:r>
              <a:rPr lang="en-US" altLang="zh-TW" sz="2800" dirty="0">
                <a:ea typeface="新細明體" pitchFamily="18" charset="-120"/>
              </a:rPr>
              <a:t>To know when to use ‘a’ and ’the’</a:t>
            </a:r>
          </a:p>
          <a:p>
            <a:pPr>
              <a:buClr>
                <a:schemeClr val="tx1"/>
              </a:buClr>
              <a:buFontTx/>
              <a:buChar char="7"/>
            </a:pPr>
            <a:r>
              <a:rPr lang="en-US" altLang="zh-TW" sz="2800" dirty="0">
                <a:ea typeface="新細明體" pitchFamily="18" charset="-120"/>
              </a:rPr>
              <a:t>To draw and label a diagram of a simple electric circuit</a:t>
            </a:r>
            <a:endParaRPr lang="zh-TW" altLang="en-US" sz="2800" dirty="0">
              <a:ea typeface="新細明體" pitchFamily="18" charset="-120"/>
            </a:endParaRPr>
          </a:p>
        </p:txBody>
      </p:sp>
      <p:sp>
        <p:nvSpPr>
          <p:cNvPr id="5" name="Slide Number Placeholder 5"/>
          <p:cNvSpPr>
            <a:spLocks noGrp="1"/>
          </p:cNvSpPr>
          <p:nvPr>
            <p:ph type="sldNum" sz="quarter" idx="12"/>
          </p:nvPr>
        </p:nvSpPr>
        <p:spPr>
          <a:xfrm>
            <a:off x="3873147" y="6374634"/>
            <a:ext cx="5122862" cy="365125"/>
          </a:xfrm>
        </p:spPr>
        <p:txBody>
          <a:bodyPr/>
          <a:lstStyle/>
          <a:p>
            <a:r>
              <a:rPr lang="en-US" altLang="zh-TW" dirty="0" smtClean="0"/>
              <a:t>Galton, 2010 Available at </a:t>
            </a:r>
            <a:r>
              <a:rPr lang="en-GB" dirty="0"/>
              <a:t>www.edb.gov.hk/...</a:t>
            </a:r>
            <a:r>
              <a:rPr lang="en-GB" b="1" dirty="0"/>
              <a:t>teaching</a:t>
            </a:r>
            <a:r>
              <a:rPr lang="en-GB" dirty="0"/>
              <a:t>/</a:t>
            </a:r>
            <a:r>
              <a:rPr lang="en-GB" b="1" dirty="0"/>
              <a:t>6</a:t>
            </a:r>
            <a:r>
              <a:rPr lang="en-GB" dirty="0"/>
              <a:t>_</a:t>
            </a:r>
            <a:r>
              <a:rPr lang="en-GB" b="1" dirty="0"/>
              <a:t>principles</a:t>
            </a:r>
            <a:r>
              <a:rPr lang="en-GB" dirty="0"/>
              <a:t>_(14_jul_2010)v2_patrick.pp</a:t>
            </a:r>
            <a:endParaRPr lang="en-US" altLang="zh-TW" dirty="0"/>
          </a:p>
        </p:txBody>
      </p:sp>
      <p:pic>
        <p:nvPicPr>
          <p:cNvPr id="6" name="Picture 5" descr="Instructional Goals and Objective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77984" y="2564904"/>
            <a:ext cx="2542166" cy="1284835"/>
          </a:xfrm>
          <a:prstGeom prst="rect">
            <a:avLst/>
          </a:prstGeom>
        </p:spPr>
      </p:pic>
    </p:spTree>
    <p:extLst>
      <p:ext uri="{BB962C8B-B14F-4D97-AF65-F5344CB8AC3E}">
        <p14:creationId xmlns:p14="http://schemas.microsoft.com/office/powerpoint/2010/main" val="28634651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0466"/>
                                        </p:tgtEl>
                                        <p:attrNameLst>
                                          <p:attrName>style.visibility</p:attrName>
                                        </p:attrNameLst>
                                      </p:cBhvr>
                                      <p:to>
                                        <p:strVal val="visible"/>
                                      </p:to>
                                    </p:set>
                                    <p:anim calcmode="lin" valueType="num">
                                      <p:cBhvr additive="base">
                                        <p:cTn id="7" dur="500" fill="hold"/>
                                        <p:tgtEl>
                                          <p:spTgt spid="190466"/>
                                        </p:tgtEl>
                                        <p:attrNameLst>
                                          <p:attrName>ppt_x</p:attrName>
                                        </p:attrNameLst>
                                      </p:cBhvr>
                                      <p:tavLst>
                                        <p:tav tm="0">
                                          <p:val>
                                            <p:strVal val="#ppt_x"/>
                                          </p:val>
                                        </p:tav>
                                        <p:tav tm="100000">
                                          <p:val>
                                            <p:strVal val="#ppt_x"/>
                                          </p:val>
                                        </p:tav>
                                      </p:tavLst>
                                    </p:anim>
                                    <p:anim calcmode="lin" valueType="num">
                                      <p:cBhvr additive="base">
                                        <p:cTn id="8" dur="500" fill="hold"/>
                                        <p:tgtEl>
                                          <p:spTgt spid="19046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0466"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a:xfrm>
            <a:off x="684213" y="188913"/>
            <a:ext cx="7772400" cy="1484312"/>
          </a:xfrm>
        </p:spPr>
        <p:txBody>
          <a:bodyPr>
            <a:normAutofit fontScale="90000"/>
          </a:bodyPr>
          <a:lstStyle/>
          <a:p>
            <a:r>
              <a:rPr lang="en-US" altLang="zh-TW" sz="4000" dirty="0" err="1" smtClean="0">
                <a:ea typeface="新細明體" pitchFamily="18" charset="-120"/>
              </a:rPr>
              <a:t>Tuedda</a:t>
            </a:r>
            <a:r>
              <a:rPr lang="en-US" altLang="zh-TW" sz="4000" dirty="0" smtClean="0">
                <a:ea typeface="新細明體" pitchFamily="18" charset="-120"/>
              </a:rPr>
              <a:t> </a:t>
            </a:r>
            <a:r>
              <a:rPr lang="en-US" altLang="zh-TW" sz="4000" dirty="0" err="1" smtClean="0">
                <a:ea typeface="新細明體" pitchFamily="18" charset="-120"/>
              </a:rPr>
              <a:t>athrawon</a:t>
            </a:r>
            <a:r>
              <a:rPr lang="en-US" altLang="zh-TW" sz="4000" dirty="0" smtClean="0">
                <a:ea typeface="新細明體" pitchFamily="18" charset="-120"/>
              </a:rPr>
              <a:t> </a:t>
            </a:r>
            <a:r>
              <a:rPr lang="en-US" altLang="zh-TW" sz="4000" dirty="0" err="1" smtClean="0">
                <a:ea typeface="新細明體" pitchFamily="18" charset="-120"/>
              </a:rPr>
              <a:t>i</a:t>
            </a:r>
            <a:r>
              <a:rPr lang="en-US" altLang="zh-TW" sz="4000" dirty="0" smtClean="0">
                <a:ea typeface="新細明體" pitchFamily="18" charset="-120"/>
              </a:rPr>
              <a:t> </a:t>
            </a:r>
            <a:r>
              <a:rPr lang="en-US" altLang="zh-TW" sz="4000" dirty="0" err="1" smtClean="0">
                <a:ea typeface="新細明體" pitchFamily="18" charset="-120"/>
              </a:rPr>
              <a:t>adnabod</a:t>
            </a:r>
            <a:r>
              <a:rPr lang="en-US" altLang="zh-TW" sz="4000" dirty="0" smtClean="0">
                <a:solidFill>
                  <a:srgbClr val="0000FF"/>
                </a:solidFill>
                <a:ea typeface="新細明體" pitchFamily="18" charset="-120"/>
              </a:rPr>
              <a:t> </a:t>
            </a:r>
            <a:r>
              <a:rPr lang="en-US" altLang="zh-TW" sz="4000" dirty="0" err="1" smtClean="0">
                <a:solidFill>
                  <a:srgbClr val="0000FF"/>
                </a:solidFill>
                <a:ea typeface="新細明體" pitchFamily="18" charset="-120"/>
              </a:rPr>
              <a:t>yr</a:t>
            </a:r>
            <a:r>
              <a:rPr lang="en-US" altLang="zh-TW" sz="4000" dirty="0" smtClean="0">
                <a:solidFill>
                  <a:srgbClr val="0000FF"/>
                </a:solidFill>
                <a:ea typeface="新細明體" pitchFamily="18" charset="-120"/>
              </a:rPr>
              <a:t> </a:t>
            </a:r>
            <a:r>
              <a:rPr lang="en-US" altLang="zh-TW" sz="4000" dirty="0" err="1" smtClean="0">
                <a:solidFill>
                  <a:srgbClr val="0000FF"/>
                </a:solidFill>
                <a:ea typeface="新細明體" pitchFamily="18" charset="-120"/>
              </a:rPr>
              <a:t>hyn</a:t>
            </a:r>
            <a:r>
              <a:rPr lang="en-US" altLang="zh-TW" sz="4000" dirty="0" smtClean="0">
                <a:solidFill>
                  <a:srgbClr val="0000FF"/>
                </a:solidFill>
                <a:ea typeface="新細明體" pitchFamily="18" charset="-120"/>
              </a:rPr>
              <a:t> y </a:t>
            </a:r>
            <a:r>
              <a:rPr lang="en-US" altLang="zh-TW" sz="4000" dirty="0" err="1" smtClean="0">
                <a:solidFill>
                  <a:srgbClr val="0000FF"/>
                </a:solidFill>
                <a:ea typeface="新細明體" pitchFamily="18" charset="-120"/>
              </a:rPr>
              <a:t>disgywlir</a:t>
            </a:r>
            <a:r>
              <a:rPr lang="en-US" altLang="zh-TW" sz="4000" dirty="0" smtClean="0">
                <a:solidFill>
                  <a:srgbClr val="0000FF"/>
                </a:solidFill>
                <a:ea typeface="新細明體" pitchFamily="18" charset="-120"/>
              </a:rPr>
              <a:t> </a:t>
            </a:r>
            <a:r>
              <a:rPr lang="en-US" altLang="zh-TW" sz="4000" dirty="0" err="1" smtClean="0">
                <a:solidFill>
                  <a:srgbClr val="0000FF"/>
                </a:solidFill>
                <a:ea typeface="新細明體" pitchFamily="18" charset="-120"/>
              </a:rPr>
              <a:t>i</a:t>
            </a:r>
            <a:r>
              <a:rPr lang="en-US" altLang="zh-TW" sz="4000" dirty="0" smtClean="0">
                <a:solidFill>
                  <a:srgbClr val="0000FF"/>
                </a:solidFill>
                <a:ea typeface="新細明體" pitchFamily="18" charset="-120"/>
              </a:rPr>
              <a:t> </a:t>
            </a:r>
            <a:r>
              <a:rPr lang="en-US" altLang="zh-TW" sz="4000" dirty="0" err="1" smtClean="0">
                <a:solidFill>
                  <a:srgbClr val="0000FF"/>
                </a:solidFill>
                <a:ea typeface="新細明體" pitchFamily="18" charset="-120"/>
              </a:rPr>
              <a:t>blant</a:t>
            </a:r>
            <a:r>
              <a:rPr lang="en-US" altLang="zh-TW" sz="4000" dirty="0" smtClean="0">
                <a:solidFill>
                  <a:srgbClr val="0000FF"/>
                </a:solidFill>
                <a:ea typeface="新細明體" pitchFamily="18" charset="-120"/>
              </a:rPr>
              <a:t> </a:t>
            </a:r>
            <a:r>
              <a:rPr lang="en-US" altLang="zh-TW" sz="4000" b="1" dirty="0" err="1" smtClean="0">
                <a:solidFill>
                  <a:srgbClr val="0000FF"/>
                </a:solidFill>
                <a:ea typeface="新細明體" pitchFamily="18" charset="-120"/>
              </a:rPr>
              <a:t>wneud</a:t>
            </a:r>
            <a:r>
              <a:rPr lang="en-US" altLang="zh-TW" sz="4000" dirty="0" smtClean="0">
                <a:ea typeface="新細明體" pitchFamily="18" charset="-120"/>
              </a:rPr>
              <a:t> </a:t>
            </a:r>
            <a:r>
              <a:rPr lang="en-US" altLang="zh-TW" sz="4000" dirty="0" err="1" smtClean="0">
                <a:solidFill>
                  <a:srgbClr val="FF3300"/>
                </a:solidFill>
                <a:ea typeface="新細明體" pitchFamily="18" charset="-120"/>
              </a:rPr>
              <a:t>yn</a:t>
            </a:r>
            <a:r>
              <a:rPr lang="en-US" altLang="zh-TW" sz="4000" dirty="0" smtClean="0">
                <a:solidFill>
                  <a:srgbClr val="FF3300"/>
                </a:solidFill>
                <a:ea typeface="新細明體" pitchFamily="18" charset="-120"/>
              </a:rPr>
              <a:t> </a:t>
            </a:r>
            <a:r>
              <a:rPr lang="en-US" altLang="zh-TW" sz="4000" dirty="0" err="1" smtClean="0">
                <a:solidFill>
                  <a:srgbClr val="FF3300"/>
                </a:solidFill>
                <a:ea typeface="新細明體" pitchFamily="18" charset="-120"/>
              </a:rPr>
              <a:t>hytrach</a:t>
            </a:r>
            <a:r>
              <a:rPr lang="en-US" altLang="zh-TW" sz="4000" dirty="0" smtClean="0">
                <a:solidFill>
                  <a:srgbClr val="FF3300"/>
                </a:solidFill>
                <a:ea typeface="新細明體" pitchFamily="18" charset="-120"/>
              </a:rPr>
              <a:t> </a:t>
            </a:r>
            <a:r>
              <a:rPr lang="en-US" altLang="zh-TW" sz="4000" dirty="0" err="1" smtClean="0">
                <a:solidFill>
                  <a:srgbClr val="FF3300"/>
                </a:solidFill>
                <a:ea typeface="新細明體" pitchFamily="18" charset="-120"/>
              </a:rPr>
              <a:t>na’r</a:t>
            </a:r>
            <a:r>
              <a:rPr lang="en-US" altLang="zh-TW" sz="4000" dirty="0" smtClean="0">
                <a:solidFill>
                  <a:srgbClr val="FF3300"/>
                </a:solidFill>
                <a:ea typeface="新細明體" pitchFamily="18" charset="-120"/>
              </a:rPr>
              <a:t> </a:t>
            </a:r>
            <a:r>
              <a:rPr lang="en-US" altLang="zh-TW" sz="4000" dirty="0" err="1" smtClean="0">
                <a:solidFill>
                  <a:srgbClr val="FF3300"/>
                </a:solidFill>
                <a:ea typeface="新細明體" pitchFamily="18" charset="-120"/>
              </a:rPr>
              <a:t>hyn</a:t>
            </a:r>
            <a:r>
              <a:rPr lang="en-US" altLang="zh-TW" sz="4000" dirty="0" smtClean="0">
                <a:solidFill>
                  <a:srgbClr val="FF3300"/>
                </a:solidFill>
                <a:ea typeface="新細明體" pitchFamily="18" charset="-120"/>
              </a:rPr>
              <a:t> y </a:t>
            </a:r>
            <a:r>
              <a:rPr lang="en-US" altLang="zh-TW" sz="4000" dirty="0" err="1" smtClean="0">
                <a:solidFill>
                  <a:srgbClr val="FF3300"/>
                </a:solidFill>
                <a:ea typeface="新細明體" pitchFamily="18" charset="-120"/>
              </a:rPr>
              <a:t>disgywlir</a:t>
            </a:r>
            <a:r>
              <a:rPr lang="en-US" altLang="zh-TW" sz="4000" dirty="0" smtClean="0">
                <a:solidFill>
                  <a:srgbClr val="FF3300"/>
                </a:solidFill>
                <a:ea typeface="新細明體" pitchFamily="18" charset="-120"/>
              </a:rPr>
              <a:t> </a:t>
            </a:r>
            <a:r>
              <a:rPr lang="en-US" altLang="zh-TW" sz="4000" dirty="0" err="1" smtClean="0">
                <a:solidFill>
                  <a:srgbClr val="FF3300"/>
                </a:solidFill>
                <a:ea typeface="新細明體" pitchFamily="18" charset="-120"/>
              </a:rPr>
              <a:t>iddynt</a:t>
            </a:r>
            <a:r>
              <a:rPr lang="en-US" altLang="zh-TW" sz="4000" dirty="0" smtClean="0">
                <a:solidFill>
                  <a:srgbClr val="FF3300"/>
                </a:solidFill>
                <a:ea typeface="新細明體" pitchFamily="18" charset="-120"/>
              </a:rPr>
              <a:t> </a:t>
            </a:r>
            <a:r>
              <a:rPr lang="en-US" altLang="zh-TW" sz="4000" b="1" dirty="0" err="1" smtClean="0">
                <a:solidFill>
                  <a:srgbClr val="FF3300"/>
                </a:solidFill>
                <a:ea typeface="新細明體" pitchFamily="18" charset="-120"/>
              </a:rPr>
              <a:t>ddysgu</a:t>
            </a:r>
            <a:r>
              <a:rPr lang="en-US" altLang="zh-TW" sz="4000" dirty="0" smtClean="0">
                <a:ea typeface="新細明體" pitchFamily="18" charset="-120"/>
              </a:rPr>
              <a:t>.</a:t>
            </a:r>
            <a:r>
              <a:rPr lang="en-US" altLang="zh-TW" sz="2400" dirty="0" smtClean="0">
                <a:ea typeface="新細明體" pitchFamily="18" charset="-120"/>
              </a:rPr>
              <a:t> </a:t>
            </a:r>
            <a:endParaRPr lang="zh-TW" altLang="en-US" sz="2400" i="1" dirty="0">
              <a:solidFill>
                <a:srgbClr val="FF3300"/>
              </a:solidFill>
              <a:ea typeface="新細明體" pitchFamily="18" charset="-120"/>
            </a:endParaRPr>
          </a:p>
        </p:txBody>
      </p:sp>
      <p:sp>
        <p:nvSpPr>
          <p:cNvPr id="190467" name="Rectangle 3"/>
          <p:cNvSpPr>
            <a:spLocks noGrp="1" noChangeArrowheads="1"/>
          </p:cNvSpPr>
          <p:nvPr>
            <p:ph type="body" idx="1"/>
          </p:nvPr>
        </p:nvSpPr>
        <p:spPr>
          <a:xfrm>
            <a:off x="395288" y="1981200"/>
            <a:ext cx="8424862" cy="4543425"/>
          </a:xfrm>
        </p:spPr>
        <p:txBody>
          <a:bodyPr>
            <a:normAutofit lnSpcReduction="10000"/>
          </a:bodyPr>
          <a:lstStyle/>
          <a:p>
            <a:pPr>
              <a:buClr>
                <a:schemeClr val="tx1"/>
              </a:buClr>
              <a:buFontTx/>
              <a:buNone/>
            </a:pPr>
            <a:r>
              <a:rPr lang="en-US" altLang="zh-TW" sz="2800" dirty="0" smtClean="0">
                <a:ea typeface="新細明體" pitchFamily="18" charset="-120"/>
              </a:rPr>
              <a:t>Pa </a:t>
            </a:r>
            <a:r>
              <a:rPr lang="en-US" altLang="zh-TW" sz="2800" dirty="0" err="1" smtClean="0">
                <a:ea typeface="新細明體" pitchFamily="18" charset="-120"/>
              </a:rPr>
              <a:t>nodau</a:t>
            </a:r>
            <a:r>
              <a:rPr lang="en-US" altLang="zh-TW" sz="2800" dirty="0" smtClean="0">
                <a:ea typeface="新細明體" pitchFamily="18" charset="-120"/>
              </a:rPr>
              <a:t> </a:t>
            </a:r>
            <a:r>
              <a:rPr lang="en-US" altLang="zh-TW" sz="2800" dirty="0" err="1" smtClean="0">
                <a:ea typeface="新細明體" pitchFamily="18" charset="-120"/>
              </a:rPr>
              <a:t>dysgu</a:t>
            </a:r>
            <a:r>
              <a:rPr lang="en-US" altLang="zh-TW" sz="2800" dirty="0" smtClean="0">
                <a:ea typeface="新細明體" pitchFamily="18" charset="-120"/>
              </a:rPr>
              <a:t> </a:t>
            </a:r>
            <a:r>
              <a:rPr lang="en-US" altLang="zh-TW" sz="2800" dirty="0" err="1" smtClean="0">
                <a:ea typeface="新細明體" pitchFamily="18" charset="-120"/>
              </a:rPr>
              <a:t>isod</a:t>
            </a:r>
            <a:r>
              <a:rPr lang="en-US" altLang="zh-TW" sz="2800" dirty="0" smtClean="0">
                <a:ea typeface="新細明體" pitchFamily="18" charset="-120"/>
              </a:rPr>
              <a:t> </a:t>
            </a:r>
            <a:r>
              <a:rPr lang="en-US" altLang="zh-TW" sz="2800" dirty="0" err="1" smtClean="0">
                <a:ea typeface="新細明體" pitchFamily="18" charset="-120"/>
              </a:rPr>
              <a:t>sy’n</a:t>
            </a:r>
            <a:r>
              <a:rPr lang="en-US" altLang="zh-TW" sz="2800" dirty="0" smtClean="0">
                <a:ea typeface="新細明體" pitchFamily="18" charset="-120"/>
              </a:rPr>
              <a:t> </a:t>
            </a:r>
            <a:r>
              <a:rPr lang="en-US" altLang="zh-TW" sz="2800" dirty="0" err="1" smtClean="0">
                <a:ea typeface="新細明體" pitchFamily="18" charset="-120"/>
              </a:rPr>
              <a:t>cyfeirio</a:t>
            </a:r>
            <a:r>
              <a:rPr lang="en-US" altLang="zh-TW" sz="2800" dirty="0" smtClean="0">
                <a:ea typeface="新細明體" pitchFamily="18" charset="-120"/>
              </a:rPr>
              <a:t> at </a:t>
            </a:r>
            <a:r>
              <a:rPr lang="en-US" altLang="zh-TW" sz="2800" dirty="0" err="1" smtClean="0">
                <a:ea typeface="新細明體" pitchFamily="18" charset="-120"/>
              </a:rPr>
              <a:t>ddysgu</a:t>
            </a:r>
            <a:r>
              <a:rPr lang="en-US" altLang="zh-TW" sz="2800" dirty="0" smtClean="0">
                <a:ea typeface="新細明體" pitchFamily="18" charset="-120"/>
              </a:rPr>
              <a:t> </a:t>
            </a:r>
            <a:r>
              <a:rPr lang="en-US" altLang="zh-TW" sz="2800" dirty="0" err="1" smtClean="0">
                <a:ea typeface="新細明體" pitchFamily="18" charset="-120"/>
              </a:rPr>
              <a:t>disgyblion</a:t>
            </a:r>
            <a:r>
              <a:rPr lang="en-US" altLang="zh-TW" sz="2800" dirty="0" smtClean="0">
                <a:ea typeface="新細明體" pitchFamily="18" charset="-120"/>
              </a:rPr>
              <a:t>?</a:t>
            </a:r>
            <a:endParaRPr lang="en-US" altLang="zh-TW" sz="2800" dirty="0" smtClean="0">
              <a:ea typeface="新細明體" pitchFamily="18" charset="-120"/>
            </a:endParaRPr>
          </a:p>
          <a:p>
            <a:pPr>
              <a:buClr>
                <a:schemeClr val="tx1"/>
              </a:buClr>
              <a:buFontTx/>
              <a:buNone/>
            </a:pPr>
            <a:endParaRPr lang="en-US" altLang="zh-TW" sz="2800" dirty="0" smtClean="0">
              <a:ea typeface="新細明體" pitchFamily="18" charset="-120"/>
            </a:endParaRPr>
          </a:p>
          <a:p>
            <a:pPr>
              <a:buClr>
                <a:schemeClr val="tx1"/>
              </a:buClr>
              <a:buFontTx/>
              <a:buNone/>
            </a:pPr>
            <a:r>
              <a:rPr lang="en-US" altLang="zh-TW" sz="2800" dirty="0" smtClean="0">
                <a:ea typeface="新細明體" pitchFamily="18" charset="-120"/>
              </a:rPr>
              <a:t>1  </a:t>
            </a:r>
            <a:r>
              <a:rPr lang="en-US" altLang="zh-TW" sz="2800" dirty="0" err="1" smtClean="0">
                <a:ea typeface="新細明體" pitchFamily="18" charset="-120"/>
              </a:rPr>
              <a:t>Creu</a:t>
            </a:r>
            <a:r>
              <a:rPr lang="en-US" altLang="zh-TW" sz="2800" dirty="0" smtClean="0">
                <a:ea typeface="新細明體" pitchFamily="18" charset="-120"/>
              </a:rPr>
              <a:t> </a:t>
            </a:r>
            <a:r>
              <a:rPr lang="en-US" altLang="zh-TW" sz="2800" dirty="0" err="1" smtClean="0">
                <a:ea typeface="新細明體" pitchFamily="18" charset="-120"/>
              </a:rPr>
              <a:t>addurn</a:t>
            </a:r>
            <a:r>
              <a:rPr lang="en-US" altLang="zh-TW" sz="2800" dirty="0" smtClean="0">
                <a:ea typeface="新細明體" pitchFamily="18" charset="-120"/>
              </a:rPr>
              <a:t> </a:t>
            </a:r>
            <a:r>
              <a:rPr lang="en-US" altLang="zh-TW" sz="2800" dirty="0" err="1" smtClean="0">
                <a:ea typeface="新細明體" pitchFamily="18" charset="-120"/>
              </a:rPr>
              <a:t>Nadolig</a:t>
            </a:r>
            <a:endParaRPr lang="en-US" altLang="zh-TW" sz="2800" dirty="0">
              <a:ea typeface="新細明體" pitchFamily="18" charset="-120"/>
            </a:endParaRPr>
          </a:p>
          <a:p>
            <a:pPr>
              <a:buClr>
                <a:schemeClr val="tx1"/>
              </a:buClr>
              <a:buFontTx/>
              <a:buChar char="2"/>
            </a:pPr>
            <a:r>
              <a:rPr lang="en-US" altLang="zh-TW" sz="2800" dirty="0" err="1" smtClean="0">
                <a:ea typeface="新細明體" pitchFamily="18" charset="-120"/>
              </a:rPr>
              <a:t>Gallu</a:t>
            </a:r>
            <a:r>
              <a:rPr lang="en-US" altLang="zh-TW" sz="2800" dirty="0" smtClean="0">
                <a:ea typeface="新細明體" pitchFamily="18" charset="-120"/>
              </a:rPr>
              <a:t> </a:t>
            </a:r>
            <a:r>
              <a:rPr lang="en-US" altLang="zh-TW" sz="2800" dirty="0" err="1" smtClean="0">
                <a:ea typeface="新細明體" pitchFamily="18" charset="-120"/>
              </a:rPr>
              <a:t>dehongli</a:t>
            </a:r>
            <a:r>
              <a:rPr lang="en-US" altLang="zh-TW" sz="2800" dirty="0" smtClean="0">
                <a:ea typeface="新細明體" pitchFamily="18" charset="-120"/>
              </a:rPr>
              <a:t> </a:t>
            </a:r>
            <a:r>
              <a:rPr lang="en-US" altLang="zh-TW" sz="2800" dirty="0" err="1" smtClean="0">
                <a:ea typeface="新細明體" pitchFamily="18" charset="-120"/>
              </a:rPr>
              <a:t>siart</a:t>
            </a:r>
            <a:r>
              <a:rPr lang="en-US" altLang="zh-TW" sz="2800" dirty="0" smtClean="0">
                <a:ea typeface="新細明體" pitchFamily="18" charset="-120"/>
              </a:rPr>
              <a:t> </a:t>
            </a:r>
            <a:r>
              <a:rPr lang="en-US" altLang="zh-TW" sz="2800" dirty="0" err="1" smtClean="0">
                <a:ea typeface="新細明體" pitchFamily="18" charset="-120"/>
              </a:rPr>
              <a:t>cylch</a:t>
            </a:r>
            <a:endParaRPr lang="en-US" altLang="zh-TW" sz="2800" dirty="0">
              <a:ea typeface="新細明體" pitchFamily="18" charset="-120"/>
            </a:endParaRPr>
          </a:p>
          <a:p>
            <a:pPr>
              <a:buClr>
                <a:schemeClr val="tx1"/>
              </a:buClr>
              <a:buFontTx/>
              <a:buChar char="3"/>
            </a:pPr>
            <a:r>
              <a:rPr lang="en-US" altLang="zh-TW" sz="2800" dirty="0" err="1" smtClean="0">
                <a:ea typeface="新細明體" pitchFamily="18" charset="-120"/>
              </a:rPr>
              <a:t>Gwella</a:t>
            </a:r>
            <a:r>
              <a:rPr lang="en-US" altLang="zh-TW" sz="2800" dirty="0" smtClean="0">
                <a:ea typeface="新細明體" pitchFamily="18" charset="-120"/>
              </a:rPr>
              <a:t> </a:t>
            </a:r>
            <a:r>
              <a:rPr lang="en-US" altLang="zh-TW" sz="2800" dirty="0" err="1" smtClean="0">
                <a:ea typeface="新細明體" pitchFamily="18" charset="-120"/>
              </a:rPr>
              <a:t>sgiliau</a:t>
            </a:r>
            <a:r>
              <a:rPr lang="en-US" altLang="zh-TW" sz="2800" dirty="0" smtClean="0">
                <a:ea typeface="新細明體" pitchFamily="18" charset="-120"/>
              </a:rPr>
              <a:t> </a:t>
            </a:r>
            <a:r>
              <a:rPr lang="en-US" altLang="zh-TW" sz="2800" dirty="0" err="1" smtClean="0">
                <a:ea typeface="新細明體" pitchFamily="18" charset="-120"/>
              </a:rPr>
              <a:t>taflu</a:t>
            </a:r>
            <a:r>
              <a:rPr lang="en-US" altLang="zh-TW" sz="2800" dirty="0" smtClean="0">
                <a:ea typeface="新細明體" pitchFamily="18" charset="-120"/>
              </a:rPr>
              <a:t> </a:t>
            </a:r>
            <a:r>
              <a:rPr lang="en-US" altLang="zh-TW" sz="2800" dirty="0" err="1" smtClean="0">
                <a:ea typeface="新細明體" pitchFamily="18" charset="-120"/>
              </a:rPr>
              <a:t>pel</a:t>
            </a:r>
            <a:endParaRPr lang="en-US" altLang="zh-TW" sz="2800" dirty="0">
              <a:ea typeface="新細明體" pitchFamily="18" charset="-120"/>
            </a:endParaRPr>
          </a:p>
          <a:p>
            <a:pPr>
              <a:buClr>
                <a:schemeClr val="tx1"/>
              </a:buClr>
              <a:buFontTx/>
              <a:buChar char="4"/>
            </a:pPr>
            <a:r>
              <a:rPr lang="en-US" altLang="zh-TW" sz="2800" dirty="0" err="1" smtClean="0">
                <a:ea typeface="新細明體" pitchFamily="18" charset="-120"/>
              </a:rPr>
              <a:t>Cwblhau</a:t>
            </a:r>
            <a:r>
              <a:rPr lang="en-US" altLang="zh-TW" sz="2800" dirty="0" smtClean="0">
                <a:ea typeface="新細明體" pitchFamily="18" charset="-120"/>
              </a:rPr>
              <a:t> </a:t>
            </a:r>
            <a:r>
              <a:rPr lang="en-US" altLang="zh-TW" sz="2800" dirty="0" err="1" smtClean="0">
                <a:ea typeface="新細明體" pitchFamily="18" charset="-120"/>
              </a:rPr>
              <a:t>cwestiwn</a:t>
            </a:r>
            <a:r>
              <a:rPr lang="en-US" altLang="zh-TW" sz="2800" dirty="0" smtClean="0">
                <a:ea typeface="新細明體" pitchFamily="18" charset="-120"/>
              </a:rPr>
              <a:t> 3 </a:t>
            </a:r>
            <a:r>
              <a:rPr lang="en-US" altLang="zh-TW" sz="2800" dirty="0" err="1" smtClean="0">
                <a:ea typeface="新細明體" pitchFamily="18" charset="-120"/>
              </a:rPr>
              <a:t>yn</a:t>
            </a:r>
            <a:r>
              <a:rPr lang="en-US" altLang="zh-TW" sz="2800" dirty="0" smtClean="0">
                <a:ea typeface="新細明體" pitchFamily="18" charset="-120"/>
              </a:rPr>
              <a:t> y </a:t>
            </a:r>
            <a:r>
              <a:rPr lang="en-US" altLang="zh-TW" sz="2800" dirty="0" err="1" smtClean="0">
                <a:ea typeface="新細明體" pitchFamily="18" charset="-120"/>
              </a:rPr>
              <a:t>llyfr</a:t>
            </a:r>
            <a:r>
              <a:rPr lang="en-US" altLang="zh-TW" sz="2800" dirty="0" smtClean="0">
                <a:ea typeface="新細明體" pitchFamily="18" charset="-120"/>
              </a:rPr>
              <a:t> </a:t>
            </a:r>
            <a:r>
              <a:rPr lang="en-US" altLang="zh-TW" sz="2800" dirty="0" err="1" smtClean="0">
                <a:ea typeface="新細明體" pitchFamily="18" charset="-120"/>
              </a:rPr>
              <a:t>testun</a:t>
            </a:r>
            <a:r>
              <a:rPr lang="en-US" altLang="zh-TW" sz="2800" dirty="0" smtClean="0">
                <a:ea typeface="新細明體" pitchFamily="18" charset="-120"/>
              </a:rPr>
              <a:t> </a:t>
            </a:r>
            <a:r>
              <a:rPr lang="en-US" altLang="zh-TW" sz="2800" dirty="0" err="1" smtClean="0">
                <a:ea typeface="新細明體" pitchFamily="18" charset="-120"/>
              </a:rPr>
              <a:t>Mathemateg</a:t>
            </a:r>
            <a:endParaRPr lang="en-US" altLang="zh-TW" sz="2800" dirty="0">
              <a:ea typeface="新細明體" pitchFamily="18" charset="-120"/>
            </a:endParaRPr>
          </a:p>
          <a:p>
            <a:pPr>
              <a:buClr>
                <a:schemeClr val="tx1"/>
              </a:buClr>
              <a:buFontTx/>
              <a:buChar char="5"/>
            </a:pPr>
            <a:r>
              <a:rPr lang="en-US" altLang="zh-TW" sz="2800" dirty="0" err="1" smtClean="0">
                <a:ea typeface="新細明體" pitchFamily="18" charset="-120"/>
              </a:rPr>
              <a:t>Trafod</a:t>
            </a:r>
            <a:r>
              <a:rPr lang="en-US" altLang="zh-TW" sz="2800" dirty="0" smtClean="0">
                <a:ea typeface="新細明體" pitchFamily="18" charset="-120"/>
              </a:rPr>
              <a:t> pa </a:t>
            </a:r>
            <a:r>
              <a:rPr lang="en-US" altLang="zh-TW" sz="2800" dirty="0" err="1" smtClean="0">
                <a:ea typeface="新細明體" pitchFamily="18" charset="-120"/>
              </a:rPr>
              <a:t>fwydydd</a:t>
            </a:r>
            <a:r>
              <a:rPr lang="en-US" altLang="zh-TW" sz="2800" dirty="0" smtClean="0">
                <a:ea typeface="新細明體" pitchFamily="18" charset="-120"/>
              </a:rPr>
              <a:t> </a:t>
            </a:r>
            <a:r>
              <a:rPr lang="en-US" altLang="zh-TW" sz="2800" dirty="0" err="1" smtClean="0">
                <a:ea typeface="新細明體" pitchFamily="18" charset="-120"/>
              </a:rPr>
              <a:t>sy’n</a:t>
            </a:r>
            <a:r>
              <a:rPr lang="en-US" altLang="zh-TW" sz="2800" dirty="0" smtClean="0">
                <a:ea typeface="新細明體" pitchFamily="18" charset="-120"/>
              </a:rPr>
              <a:t> </a:t>
            </a:r>
            <a:r>
              <a:rPr lang="en-US" altLang="zh-TW" sz="2800" dirty="0" err="1" smtClean="0">
                <a:ea typeface="新細明體" pitchFamily="18" charset="-120"/>
              </a:rPr>
              <a:t>dda</a:t>
            </a:r>
            <a:r>
              <a:rPr lang="en-US" altLang="zh-TW" sz="2800" dirty="0" smtClean="0">
                <a:ea typeface="新細明體" pitchFamily="18" charset="-120"/>
              </a:rPr>
              <a:t> </a:t>
            </a:r>
            <a:r>
              <a:rPr lang="en-US" altLang="zh-TW" sz="2800" dirty="0" err="1" smtClean="0">
                <a:ea typeface="新細明體" pitchFamily="18" charset="-120"/>
              </a:rPr>
              <a:t>i</a:t>
            </a:r>
            <a:r>
              <a:rPr lang="en-US" altLang="zh-TW" sz="2800" dirty="0" smtClean="0">
                <a:ea typeface="新細明體" pitchFamily="18" charset="-120"/>
              </a:rPr>
              <a:t> </a:t>
            </a:r>
            <a:r>
              <a:rPr lang="en-US" altLang="zh-TW" sz="2800" dirty="0" err="1" smtClean="0">
                <a:ea typeface="新細明體" pitchFamily="18" charset="-120"/>
              </a:rPr>
              <a:t>ni</a:t>
            </a:r>
            <a:endParaRPr lang="en-US" altLang="zh-TW" sz="2800" dirty="0">
              <a:ea typeface="新細明體" pitchFamily="18" charset="-120"/>
            </a:endParaRPr>
          </a:p>
          <a:p>
            <a:pPr>
              <a:buClr>
                <a:schemeClr val="tx1"/>
              </a:buClr>
              <a:buFontTx/>
              <a:buChar char="6"/>
            </a:pPr>
            <a:r>
              <a:rPr lang="en-US" altLang="zh-TW" sz="2800" dirty="0" err="1" smtClean="0">
                <a:ea typeface="新細明體" pitchFamily="18" charset="-120"/>
              </a:rPr>
              <a:t>Gwybod</a:t>
            </a:r>
            <a:r>
              <a:rPr lang="en-US" altLang="zh-TW" sz="2800" dirty="0" smtClean="0">
                <a:ea typeface="新細明體" pitchFamily="18" charset="-120"/>
              </a:rPr>
              <a:t> </a:t>
            </a:r>
            <a:r>
              <a:rPr lang="en-US" altLang="zh-TW" sz="2800" dirty="0" err="1" smtClean="0">
                <a:ea typeface="新細明體" pitchFamily="18" charset="-120"/>
              </a:rPr>
              <a:t>pryd</a:t>
            </a:r>
            <a:r>
              <a:rPr lang="en-US" altLang="zh-TW" sz="2800" dirty="0" smtClean="0">
                <a:ea typeface="新細明體" pitchFamily="18" charset="-120"/>
              </a:rPr>
              <a:t> </a:t>
            </a:r>
            <a:r>
              <a:rPr lang="en-US" altLang="zh-TW" sz="2800" dirty="0" err="1" smtClean="0">
                <a:ea typeface="新細明體" pitchFamily="18" charset="-120"/>
              </a:rPr>
              <a:t>i</a:t>
            </a:r>
            <a:r>
              <a:rPr lang="en-US" altLang="zh-TW" sz="2800" dirty="0" smtClean="0">
                <a:ea typeface="新細明體" pitchFamily="18" charset="-120"/>
              </a:rPr>
              <a:t> </a:t>
            </a:r>
            <a:r>
              <a:rPr lang="en-US" altLang="zh-TW" sz="2800" dirty="0" err="1" smtClean="0">
                <a:ea typeface="新細明體" pitchFamily="18" charset="-120"/>
              </a:rPr>
              <a:t>ddefnyddio</a:t>
            </a:r>
            <a:r>
              <a:rPr lang="en-US" altLang="zh-TW" sz="2800" dirty="0" smtClean="0">
                <a:ea typeface="新細明體" pitchFamily="18" charset="-120"/>
              </a:rPr>
              <a:t> ‘y’ ac ‘</a:t>
            </a:r>
            <a:r>
              <a:rPr lang="en-US" altLang="zh-TW" sz="2800" dirty="0" err="1" smtClean="0">
                <a:ea typeface="新細明體" pitchFamily="18" charset="-120"/>
              </a:rPr>
              <a:t>yr</a:t>
            </a:r>
            <a:r>
              <a:rPr lang="en-US" altLang="zh-TW" sz="2800" dirty="0" smtClean="0">
                <a:ea typeface="新細明體" pitchFamily="18" charset="-120"/>
              </a:rPr>
              <a:t>’ </a:t>
            </a:r>
            <a:r>
              <a:rPr lang="en-US" altLang="zh-TW" sz="2800" dirty="0" err="1" smtClean="0">
                <a:ea typeface="新細明體" pitchFamily="18" charset="-120"/>
              </a:rPr>
              <a:t>yn</a:t>
            </a:r>
            <a:r>
              <a:rPr lang="en-US" altLang="zh-TW" sz="2800" dirty="0" smtClean="0">
                <a:ea typeface="新細明體" pitchFamily="18" charset="-120"/>
              </a:rPr>
              <a:t> </a:t>
            </a:r>
            <a:r>
              <a:rPr lang="en-US" altLang="zh-TW" sz="2800" dirty="0" err="1" smtClean="0">
                <a:ea typeface="新細明體" pitchFamily="18" charset="-120"/>
              </a:rPr>
              <a:t>gywir</a:t>
            </a:r>
            <a:endParaRPr lang="en-US" altLang="zh-TW" sz="2800" dirty="0">
              <a:ea typeface="新細明體" pitchFamily="18" charset="-120"/>
            </a:endParaRPr>
          </a:p>
          <a:p>
            <a:pPr>
              <a:buClr>
                <a:schemeClr val="tx1"/>
              </a:buClr>
              <a:buFontTx/>
              <a:buChar char="7"/>
            </a:pPr>
            <a:r>
              <a:rPr lang="en-US" altLang="zh-TW" sz="2800" dirty="0" err="1" smtClean="0">
                <a:ea typeface="新細明體" pitchFamily="18" charset="-120"/>
              </a:rPr>
              <a:t>Tynnu</a:t>
            </a:r>
            <a:r>
              <a:rPr lang="en-US" altLang="zh-TW" sz="2800" dirty="0" smtClean="0">
                <a:ea typeface="新細明體" pitchFamily="18" charset="-120"/>
              </a:rPr>
              <a:t> </a:t>
            </a:r>
            <a:r>
              <a:rPr lang="en-US" altLang="zh-TW" sz="2800" dirty="0" err="1" smtClean="0">
                <a:ea typeface="新細明體" pitchFamily="18" charset="-120"/>
              </a:rPr>
              <a:t>llun</a:t>
            </a:r>
            <a:r>
              <a:rPr lang="en-US" altLang="zh-TW" sz="2800" dirty="0" smtClean="0">
                <a:ea typeface="新細明體" pitchFamily="18" charset="-120"/>
              </a:rPr>
              <a:t> a </a:t>
            </a:r>
            <a:r>
              <a:rPr lang="en-US" altLang="zh-TW" sz="2800" dirty="0" err="1" smtClean="0">
                <a:ea typeface="新細明體" pitchFamily="18" charset="-120"/>
              </a:rPr>
              <a:t>labelu</a:t>
            </a:r>
            <a:r>
              <a:rPr lang="en-US" altLang="zh-TW" sz="2800" dirty="0" smtClean="0">
                <a:ea typeface="新細明體" pitchFamily="18" charset="-120"/>
              </a:rPr>
              <a:t> diagram </a:t>
            </a:r>
            <a:r>
              <a:rPr lang="en-US" altLang="zh-TW" sz="2800" dirty="0" smtClean="0">
                <a:ea typeface="新細明體" pitchFamily="18" charset="-120"/>
              </a:rPr>
              <a:t>o </a:t>
            </a:r>
            <a:r>
              <a:rPr lang="en-US" altLang="zh-TW" sz="2800" dirty="0" err="1" smtClean="0">
                <a:ea typeface="新細明體" pitchFamily="18" charset="-120"/>
              </a:rPr>
              <a:t>gylched</a:t>
            </a:r>
            <a:r>
              <a:rPr lang="en-US" altLang="zh-TW" sz="2800" dirty="0" smtClean="0">
                <a:ea typeface="新細明體" pitchFamily="18" charset="-120"/>
              </a:rPr>
              <a:t> </a:t>
            </a:r>
            <a:r>
              <a:rPr lang="en-US" altLang="zh-TW" sz="2800" dirty="0" err="1" smtClean="0">
                <a:ea typeface="新細明體" pitchFamily="18" charset="-120"/>
              </a:rPr>
              <a:t>trydan</a:t>
            </a:r>
            <a:r>
              <a:rPr lang="en-US" altLang="zh-TW" sz="2800" dirty="0" smtClean="0">
                <a:ea typeface="新細明體" pitchFamily="18" charset="-120"/>
              </a:rPr>
              <a:t> </a:t>
            </a:r>
            <a:r>
              <a:rPr lang="en-US" altLang="zh-TW" sz="2800" dirty="0" err="1" smtClean="0">
                <a:ea typeface="新細明體" pitchFamily="18" charset="-120"/>
              </a:rPr>
              <a:t>syml</a:t>
            </a:r>
            <a:endParaRPr lang="zh-TW" altLang="en-US" sz="2800" dirty="0">
              <a:ea typeface="新細明體" pitchFamily="18" charset="-120"/>
            </a:endParaRPr>
          </a:p>
        </p:txBody>
      </p:sp>
      <p:sp>
        <p:nvSpPr>
          <p:cNvPr id="5" name="Slide Number Placeholder 5"/>
          <p:cNvSpPr>
            <a:spLocks noGrp="1"/>
          </p:cNvSpPr>
          <p:nvPr>
            <p:ph type="sldNum" sz="quarter" idx="12"/>
          </p:nvPr>
        </p:nvSpPr>
        <p:spPr>
          <a:xfrm>
            <a:off x="3873147" y="6374634"/>
            <a:ext cx="5122862" cy="365125"/>
          </a:xfrm>
        </p:spPr>
        <p:txBody>
          <a:bodyPr/>
          <a:lstStyle/>
          <a:p>
            <a:r>
              <a:rPr lang="en-US" altLang="zh-TW" dirty="0" smtClean="0"/>
              <a:t>Galton, 2010 Available at </a:t>
            </a:r>
            <a:r>
              <a:rPr lang="en-GB" dirty="0"/>
              <a:t>www.edb.gov.hk/...</a:t>
            </a:r>
            <a:r>
              <a:rPr lang="en-GB" b="1" dirty="0"/>
              <a:t>teaching</a:t>
            </a:r>
            <a:r>
              <a:rPr lang="en-GB" dirty="0"/>
              <a:t>/</a:t>
            </a:r>
            <a:r>
              <a:rPr lang="en-GB" b="1" dirty="0"/>
              <a:t>6</a:t>
            </a:r>
            <a:r>
              <a:rPr lang="en-GB" dirty="0"/>
              <a:t>_</a:t>
            </a:r>
            <a:r>
              <a:rPr lang="en-GB" b="1" dirty="0"/>
              <a:t>principles</a:t>
            </a:r>
            <a:r>
              <a:rPr lang="en-GB" dirty="0"/>
              <a:t>_(14_jul_2010)v2_patrick.pp</a:t>
            </a:r>
            <a:endParaRPr lang="en-US" altLang="zh-TW" dirty="0"/>
          </a:p>
        </p:txBody>
      </p:sp>
      <p:pic>
        <p:nvPicPr>
          <p:cNvPr id="6" name="Picture 5" descr="Instructional Goals and Objective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12160" y="2708920"/>
            <a:ext cx="2542166" cy="1284835"/>
          </a:xfrm>
          <a:prstGeom prst="rect">
            <a:avLst/>
          </a:prstGeom>
        </p:spPr>
      </p:pic>
    </p:spTree>
    <p:extLst>
      <p:ext uri="{BB962C8B-B14F-4D97-AF65-F5344CB8AC3E}">
        <p14:creationId xmlns:p14="http://schemas.microsoft.com/office/powerpoint/2010/main" val="46567109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0466"/>
                                        </p:tgtEl>
                                        <p:attrNameLst>
                                          <p:attrName>style.visibility</p:attrName>
                                        </p:attrNameLst>
                                      </p:cBhvr>
                                      <p:to>
                                        <p:strVal val="visible"/>
                                      </p:to>
                                    </p:set>
                                    <p:anim calcmode="lin" valueType="num">
                                      <p:cBhvr additive="base">
                                        <p:cTn id="7" dur="500" fill="hold"/>
                                        <p:tgtEl>
                                          <p:spTgt spid="190466"/>
                                        </p:tgtEl>
                                        <p:attrNameLst>
                                          <p:attrName>ppt_x</p:attrName>
                                        </p:attrNameLst>
                                      </p:cBhvr>
                                      <p:tavLst>
                                        <p:tav tm="0">
                                          <p:val>
                                            <p:strVal val="#ppt_x"/>
                                          </p:val>
                                        </p:tav>
                                        <p:tav tm="100000">
                                          <p:val>
                                            <p:strVal val="#ppt_x"/>
                                          </p:val>
                                        </p:tav>
                                      </p:tavLst>
                                    </p:anim>
                                    <p:anim calcmode="lin" valueType="num">
                                      <p:cBhvr additive="base">
                                        <p:cTn id="8" dur="500" fill="hold"/>
                                        <p:tgtEl>
                                          <p:spTgt spid="19046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0466" grpId="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108520" y="404664"/>
            <a:ext cx="8805664" cy="1143000"/>
          </a:xfrm>
        </p:spPr>
        <p:txBody>
          <a:bodyPr>
            <a:normAutofit fontScale="90000"/>
          </a:bodyPr>
          <a:lstStyle/>
          <a:p>
            <a:r>
              <a:rPr lang="en-US" altLang="zh-TW" i="1" dirty="0" err="1">
                <a:ea typeface="新細明體" pitchFamily="18" charset="-120"/>
              </a:rPr>
              <a:t>Iaith</a:t>
            </a:r>
            <a:r>
              <a:rPr lang="en-US" altLang="zh-TW" i="1" dirty="0">
                <a:ea typeface="新細明體" pitchFamily="18" charset="-120"/>
              </a:rPr>
              <a:t> </a:t>
            </a:r>
            <a:r>
              <a:rPr lang="en-US" altLang="zh-TW" i="1" dirty="0" err="1">
                <a:ea typeface="新細明體" pitchFamily="18" charset="-120"/>
              </a:rPr>
              <a:t>Deilliannau</a:t>
            </a:r>
            <a:r>
              <a:rPr lang="en-US" altLang="zh-TW" i="1" dirty="0">
                <a:ea typeface="新細明體" pitchFamily="18" charset="-120"/>
              </a:rPr>
              <a:t> </a:t>
            </a:r>
            <a:r>
              <a:rPr lang="en-US" altLang="zh-TW" i="1" dirty="0" err="1">
                <a:ea typeface="新細明體" pitchFamily="18" charset="-120"/>
              </a:rPr>
              <a:t>Dysgu</a:t>
            </a:r>
            <a:r>
              <a:rPr lang="en-US" altLang="zh-TW" i="1" dirty="0">
                <a:ea typeface="新細明體" pitchFamily="18" charset="-120"/>
              </a:rPr>
              <a:t> </a:t>
            </a:r>
            <a:r>
              <a:rPr lang="en-US" altLang="zh-TW" i="1" dirty="0" smtClean="0">
                <a:ea typeface="新細明體" pitchFamily="18" charset="-120"/>
              </a:rPr>
              <a:t>/</a:t>
            </a:r>
            <a:r>
              <a:rPr lang="en-US" altLang="zh-TW" dirty="0" smtClean="0">
                <a:ea typeface="新細明體" pitchFamily="18" charset="-120"/>
              </a:rPr>
              <a:t>Language </a:t>
            </a:r>
            <a:r>
              <a:rPr lang="en-US" altLang="zh-TW" dirty="0" smtClean="0">
                <a:ea typeface="新細明體" pitchFamily="18" charset="-120"/>
              </a:rPr>
              <a:t>of LOs</a:t>
            </a:r>
            <a:br>
              <a:rPr lang="en-US" altLang="zh-TW" dirty="0" smtClean="0">
                <a:ea typeface="新細明體" pitchFamily="18" charset="-120"/>
              </a:rPr>
            </a:br>
            <a:endParaRPr lang="en-US" altLang="zh-TW" i="1" dirty="0">
              <a:ea typeface="新細明體" pitchFamily="18" charset="-120"/>
            </a:endParaRPr>
          </a:p>
        </p:txBody>
      </p:sp>
      <p:sp>
        <p:nvSpPr>
          <p:cNvPr id="89091" name="Rectangle 3"/>
          <p:cNvSpPr>
            <a:spLocks noGrp="1" noChangeArrowheads="1"/>
          </p:cNvSpPr>
          <p:nvPr>
            <p:ph type="body" idx="1"/>
          </p:nvPr>
        </p:nvSpPr>
        <p:spPr>
          <a:xfrm>
            <a:off x="467544" y="1340768"/>
            <a:ext cx="8229600" cy="5246043"/>
          </a:xfrm>
        </p:spPr>
        <p:txBody>
          <a:bodyPr>
            <a:noAutofit/>
          </a:bodyPr>
          <a:lstStyle/>
          <a:p>
            <a:pPr marL="609600" indent="-609600">
              <a:lnSpc>
                <a:spcPct val="90000"/>
              </a:lnSpc>
              <a:buFontTx/>
              <a:buNone/>
            </a:pPr>
            <a:r>
              <a:rPr lang="en-GB" altLang="en-US" sz="2800" b="1" i="1" dirty="0" smtClean="0"/>
              <a:t>	Some </a:t>
            </a:r>
            <a:r>
              <a:rPr lang="en-GB" altLang="en-US" sz="2800" b="1" i="1" dirty="0"/>
              <a:t>key action words when specifying </a:t>
            </a:r>
            <a:r>
              <a:rPr lang="en-GB" altLang="en-US" sz="2800" b="1" i="1" dirty="0" smtClean="0"/>
              <a:t>learning objectives:</a:t>
            </a:r>
          </a:p>
          <a:p>
            <a:pPr marL="609600" indent="-609600">
              <a:lnSpc>
                <a:spcPct val="90000"/>
              </a:lnSpc>
              <a:buFontTx/>
              <a:buNone/>
            </a:pPr>
            <a:endParaRPr lang="en-GB" altLang="en-US" sz="2800" b="1" i="1" dirty="0" smtClean="0"/>
          </a:p>
          <a:p>
            <a:pPr>
              <a:lnSpc>
                <a:spcPct val="90000"/>
              </a:lnSpc>
            </a:pPr>
            <a:r>
              <a:rPr lang="en-GB" altLang="en-US" sz="2800" i="1" dirty="0" smtClean="0"/>
              <a:t>Low </a:t>
            </a:r>
            <a:r>
              <a:rPr lang="en-GB" altLang="en-US" sz="2800" i="1" dirty="0"/>
              <a:t>level (transmission</a:t>
            </a:r>
            <a:r>
              <a:rPr lang="en-GB" altLang="en-US" sz="2800" i="1" dirty="0" smtClean="0"/>
              <a:t>): </a:t>
            </a:r>
            <a:r>
              <a:rPr lang="en-GB" altLang="en-US" sz="2800" dirty="0"/>
              <a:t>to recall, define, identify, state, recognise, name, list, measure</a:t>
            </a:r>
          </a:p>
          <a:p>
            <a:pPr marL="609600" indent="-609600">
              <a:lnSpc>
                <a:spcPct val="90000"/>
              </a:lnSpc>
              <a:buFontTx/>
              <a:buNone/>
            </a:pPr>
            <a:endParaRPr lang="en-GB" altLang="en-US" sz="2800" i="1" dirty="0"/>
          </a:p>
          <a:p>
            <a:pPr>
              <a:lnSpc>
                <a:spcPct val="90000"/>
              </a:lnSpc>
            </a:pPr>
            <a:r>
              <a:rPr lang="en-GB" altLang="en-US" sz="2800" i="1" dirty="0"/>
              <a:t>Medium level (application): </a:t>
            </a:r>
            <a:r>
              <a:rPr lang="en-GB" altLang="en-US" sz="2800" dirty="0"/>
              <a:t>to use, show, perform</a:t>
            </a:r>
            <a:r>
              <a:rPr lang="en-GB" altLang="zh-TW" sz="2800" dirty="0">
                <a:ea typeface="新細明體" pitchFamily="18" charset="-120"/>
              </a:rPr>
              <a:t>,</a:t>
            </a:r>
            <a:r>
              <a:rPr lang="en-GB" altLang="en-US" sz="2800" dirty="0"/>
              <a:t> explain, illustrate, predict, interpret</a:t>
            </a:r>
          </a:p>
          <a:p>
            <a:pPr marL="609600" indent="-609600">
              <a:lnSpc>
                <a:spcPct val="90000"/>
              </a:lnSpc>
              <a:buFontTx/>
              <a:buNone/>
            </a:pPr>
            <a:endParaRPr lang="en-GB" altLang="en-US" sz="2800" dirty="0"/>
          </a:p>
          <a:p>
            <a:pPr>
              <a:lnSpc>
                <a:spcPct val="90000"/>
              </a:lnSpc>
            </a:pPr>
            <a:r>
              <a:rPr lang="en-GB" altLang="en-US" sz="2800" i="1" dirty="0"/>
              <a:t>Higher level (understanding): </a:t>
            </a:r>
            <a:r>
              <a:rPr lang="en-GB" altLang="en-US" sz="2800" dirty="0"/>
              <a:t>to</a:t>
            </a:r>
            <a:r>
              <a:rPr lang="en-GB" altLang="en-US" sz="2800" i="1" dirty="0"/>
              <a:t> </a:t>
            </a:r>
            <a:r>
              <a:rPr lang="en-GB" altLang="en-US" sz="2800" dirty="0"/>
              <a:t>classify, design, organise, compose, discover, summarise, conclude, separate</a:t>
            </a:r>
            <a:endParaRPr lang="en-GB" altLang="en-US" sz="2800" i="1" dirty="0"/>
          </a:p>
          <a:p>
            <a:pPr marL="609600" indent="-609600">
              <a:lnSpc>
                <a:spcPct val="90000"/>
              </a:lnSpc>
            </a:pPr>
            <a:endParaRPr lang="en-US" altLang="zh-TW" dirty="0">
              <a:ea typeface="新細明體" pitchFamily="18" charset="-120"/>
            </a:endParaRPr>
          </a:p>
        </p:txBody>
      </p:sp>
      <p:sp>
        <p:nvSpPr>
          <p:cNvPr id="5" name="Slide Number Placeholder 5"/>
          <p:cNvSpPr>
            <a:spLocks noGrp="1"/>
          </p:cNvSpPr>
          <p:nvPr>
            <p:ph type="sldNum" sz="quarter" idx="12"/>
          </p:nvPr>
        </p:nvSpPr>
        <p:spPr>
          <a:xfrm>
            <a:off x="3873147" y="6374634"/>
            <a:ext cx="5122862" cy="365125"/>
          </a:xfrm>
        </p:spPr>
        <p:txBody>
          <a:bodyPr/>
          <a:lstStyle/>
          <a:p>
            <a:r>
              <a:rPr lang="en-US" altLang="zh-TW" dirty="0" smtClean="0"/>
              <a:t>Galton, 2010 Available at </a:t>
            </a:r>
            <a:r>
              <a:rPr lang="en-GB" dirty="0"/>
              <a:t>www.edb.gov.hk/...</a:t>
            </a:r>
            <a:r>
              <a:rPr lang="en-GB" b="1" dirty="0"/>
              <a:t>teaching</a:t>
            </a:r>
            <a:r>
              <a:rPr lang="en-GB" dirty="0"/>
              <a:t>/</a:t>
            </a:r>
            <a:r>
              <a:rPr lang="en-GB" b="1" dirty="0"/>
              <a:t>6</a:t>
            </a:r>
            <a:r>
              <a:rPr lang="en-GB" dirty="0"/>
              <a:t>_</a:t>
            </a:r>
            <a:r>
              <a:rPr lang="en-GB" b="1" dirty="0"/>
              <a:t>principles</a:t>
            </a:r>
            <a:r>
              <a:rPr lang="en-GB" dirty="0"/>
              <a:t>_(14_jul_2010)v2_patrick.pp</a:t>
            </a:r>
            <a:endParaRPr lang="en-US" altLang="zh-TW" dirty="0"/>
          </a:p>
        </p:txBody>
      </p:sp>
      <p:pic>
        <p:nvPicPr>
          <p:cNvPr id="6" name="Picture 5" descr="Instructional Goals and Objective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48264" y="1700808"/>
            <a:ext cx="2542166" cy="1284835"/>
          </a:xfrm>
          <a:prstGeom prst="rect">
            <a:avLst/>
          </a:prstGeom>
        </p:spPr>
      </p:pic>
    </p:spTree>
    <p:extLst>
      <p:ext uri="{BB962C8B-B14F-4D97-AF65-F5344CB8AC3E}">
        <p14:creationId xmlns:p14="http://schemas.microsoft.com/office/powerpoint/2010/main" val="1182691227"/>
      </p:ext>
    </p:extLst>
  </p:cSld>
  <p:clrMapOvr>
    <a:masterClrMapping/>
  </p:clrMapOvr>
  <p:transition spd="slow">
    <p:push dir="u"/>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4194" name="Rectangle 2"/>
          <p:cNvSpPr>
            <a:spLocks noGrp="1" noChangeArrowheads="1"/>
          </p:cNvSpPr>
          <p:nvPr>
            <p:ph type="title"/>
          </p:nvPr>
        </p:nvSpPr>
        <p:spPr>
          <a:xfrm>
            <a:off x="-612576" y="252355"/>
            <a:ext cx="8229600" cy="1143000"/>
          </a:xfrm>
        </p:spPr>
        <p:txBody>
          <a:bodyPr>
            <a:normAutofit fontScale="90000"/>
          </a:bodyPr>
          <a:lstStyle/>
          <a:p>
            <a:r>
              <a:rPr lang="en-GB" altLang="en-US" sz="4000" dirty="0"/>
              <a:t>Using key action </a:t>
            </a:r>
            <a:r>
              <a:rPr lang="en-GB" altLang="en-US" sz="4000" dirty="0" smtClean="0"/>
              <a:t>words</a:t>
            </a:r>
            <a:br>
              <a:rPr lang="en-GB" altLang="en-US" sz="4000" dirty="0" smtClean="0"/>
            </a:br>
            <a:r>
              <a:rPr lang="en-GB" altLang="en-US" sz="4000" i="1" dirty="0" err="1" smtClean="0"/>
              <a:t>Defnyddio</a:t>
            </a:r>
            <a:r>
              <a:rPr lang="en-GB" altLang="en-US" sz="4000" i="1" dirty="0" smtClean="0"/>
              <a:t> </a:t>
            </a:r>
            <a:r>
              <a:rPr lang="en-GB" altLang="en-US" sz="4000" i="1" dirty="0" err="1" smtClean="0"/>
              <a:t>geiriau</a:t>
            </a:r>
            <a:r>
              <a:rPr lang="en-GB" altLang="en-US" sz="4000" i="1" dirty="0" smtClean="0"/>
              <a:t> </a:t>
            </a:r>
            <a:r>
              <a:rPr lang="en-GB" altLang="en-US" sz="4000" i="1" dirty="0" err="1" smtClean="0"/>
              <a:t>gweithredu</a:t>
            </a:r>
            <a:endParaRPr lang="en-US" altLang="zh-TW" sz="4000" i="1" dirty="0">
              <a:ea typeface="新細明體" pitchFamily="18" charset="-120"/>
            </a:endParaRPr>
          </a:p>
        </p:txBody>
      </p:sp>
      <p:sp>
        <p:nvSpPr>
          <p:cNvPr id="264195" name="Rectangle 3"/>
          <p:cNvSpPr>
            <a:spLocks noGrp="1" noChangeArrowheads="1"/>
          </p:cNvSpPr>
          <p:nvPr>
            <p:ph type="body" idx="1"/>
          </p:nvPr>
        </p:nvSpPr>
        <p:spPr>
          <a:xfrm>
            <a:off x="457200" y="1916832"/>
            <a:ext cx="8229600" cy="3360267"/>
          </a:xfrm>
        </p:spPr>
        <p:txBody>
          <a:bodyPr/>
          <a:lstStyle/>
          <a:p>
            <a:pPr marL="609600" indent="-609600">
              <a:buFontTx/>
              <a:buNone/>
            </a:pPr>
            <a:r>
              <a:rPr lang="en-GB" altLang="zh-TW" sz="2800" dirty="0">
                <a:ea typeface="新細明體" pitchFamily="18" charset="-120"/>
              </a:rPr>
              <a:t>e.g.</a:t>
            </a:r>
            <a:r>
              <a:rPr lang="en-GB" altLang="zh-TW" sz="2800" i="1" dirty="0">
                <a:ea typeface="新細明體" pitchFamily="18" charset="-120"/>
              </a:rPr>
              <a:t> </a:t>
            </a:r>
            <a:r>
              <a:rPr lang="en-GB" altLang="en-US" sz="2800" dirty="0"/>
              <a:t>To count up to one hundred in tens and to</a:t>
            </a:r>
            <a:r>
              <a:rPr lang="en-GB" altLang="en-US" sz="2800" i="1" dirty="0"/>
              <a:t> use</a:t>
            </a:r>
            <a:r>
              <a:rPr lang="en-GB" altLang="en-US" sz="2800" dirty="0"/>
              <a:t> this method to </a:t>
            </a:r>
            <a:r>
              <a:rPr lang="en-GB" altLang="en-US" sz="2800" i="1" dirty="0"/>
              <a:t>perform</a:t>
            </a:r>
            <a:r>
              <a:rPr lang="en-GB" altLang="en-US" sz="2800" dirty="0"/>
              <a:t> simple calculations more rapidly. (low to medium level)</a:t>
            </a:r>
          </a:p>
          <a:p>
            <a:pPr marL="609600" indent="-609600">
              <a:buFontTx/>
              <a:buNone/>
            </a:pPr>
            <a:endParaRPr lang="en-GB" altLang="en-US" sz="2800" i="1" dirty="0"/>
          </a:p>
          <a:p>
            <a:pPr marL="609600" indent="-609600">
              <a:buFontTx/>
              <a:buNone/>
            </a:pPr>
            <a:r>
              <a:rPr lang="en-GB" altLang="zh-TW" sz="2800" dirty="0">
                <a:ea typeface="新細明體" pitchFamily="18" charset="-120"/>
              </a:rPr>
              <a:t>e.g. </a:t>
            </a:r>
            <a:r>
              <a:rPr lang="en-GB" altLang="en-US" sz="2800" dirty="0"/>
              <a:t>To memorise a poem and </a:t>
            </a:r>
            <a:r>
              <a:rPr lang="en-GB" altLang="en-US" sz="2800" i="1" dirty="0"/>
              <a:t>demonstrate</a:t>
            </a:r>
            <a:r>
              <a:rPr lang="en-GB" altLang="en-US" sz="2800" dirty="0"/>
              <a:t> comprehension by </a:t>
            </a:r>
            <a:r>
              <a:rPr lang="en-GB" altLang="en-US" sz="2800" i="1" dirty="0"/>
              <a:t>acting</a:t>
            </a:r>
            <a:r>
              <a:rPr lang="en-GB" altLang="en-US" sz="2800" dirty="0"/>
              <a:t> out the parts of various characters in the narrative. (low to medium level)  </a:t>
            </a:r>
          </a:p>
          <a:p>
            <a:pPr marL="609600" indent="-609600"/>
            <a:endParaRPr lang="en-US" altLang="zh-TW" dirty="0">
              <a:ea typeface="新細明體" pitchFamily="18" charset="-120"/>
            </a:endParaRPr>
          </a:p>
        </p:txBody>
      </p:sp>
      <p:sp>
        <p:nvSpPr>
          <p:cNvPr id="5" name="Slide Number Placeholder 5"/>
          <p:cNvSpPr>
            <a:spLocks noGrp="1"/>
          </p:cNvSpPr>
          <p:nvPr>
            <p:ph type="sldNum" sz="quarter" idx="12"/>
          </p:nvPr>
        </p:nvSpPr>
        <p:spPr>
          <a:xfrm>
            <a:off x="3707904" y="6356350"/>
            <a:ext cx="4978896" cy="365125"/>
          </a:xfrm>
        </p:spPr>
        <p:txBody>
          <a:bodyPr/>
          <a:lstStyle/>
          <a:p>
            <a:r>
              <a:rPr lang="en-US" altLang="zh-TW" dirty="0" smtClean="0"/>
              <a:t>Galton, 2010 Available at </a:t>
            </a:r>
            <a:r>
              <a:rPr lang="en-GB" dirty="0"/>
              <a:t>www.edb.gov.hk/...</a:t>
            </a:r>
            <a:r>
              <a:rPr lang="en-GB" b="1" dirty="0"/>
              <a:t>teaching</a:t>
            </a:r>
            <a:r>
              <a:rPr lang="en-GB" dirty="0"/>
              <a:t>/</a:t>
            </a:r>
            <a:r>
              <a:rPr lang="en-GB" b="1" dirty="0"/>
              <a:t>6</a:t>
            </a:r>
            <a:r>
              <a:rPr lang="en-GB" dirty="0"/>
              <a:t>_</a:t>
            </a:r>
            <a:r>
              <a:rPr lang="en-GB" b="1" dirty="0"/>
              <a:t>principles</a:t>
            </a:r>
            <a:r>
              <a:rPr lang="en-GB" dirty="0"/>
              <a:t>_(14_jul_2010)v2_patrick.pp</a:t>
            </a:r>
            <a:endParaRPr lang="en-US" altLang="zh-TW" dirty="0"/>
          </a:p>
        </p:txBody>
      </p:sp>
      <p:pic>
        <p:nvPicPr>
          <p:cNvPr id="6" name="Picture 5" descr="Instructional Goals and Objective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45941" y="252355"/>
            <a:ext cx="2542166" cy="1284835"/>
          </a:xfrm>
          <a:prstGeom prst="rect">
            <a:avLst/>
          </a:prstGeom>
        </p:spPr>
      </p:pic>
    </p:spTree>
    <p:extLst>
      <p:ext uri="{BB962C8B-B14F-4D97-AF65-F5344CB8AC3E}">
        <p14:creationId xmlns:p14="http://schemas.microsoft.com/office/powerpoint/2010/main" val="3291897924"/>
      </p:ext>
    </p:extLst>
  </p:cSld>
  <p:clrMapOvr>
    <a:masterClrMapping/>
  </p:clrMapOvr>
  <p:transition spd="slow">
    <p:push dir="u"/>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39552" y="6409937"/>
            <a:ext cx="3624454" cy="369332"/>
          </a:xfrm>
          <a:prstGeom prst="rect">
            <a:avLst/>
          </a:prstGeom>
        </p:spPr>
        <p:txBody>
          <a:bodyPr wrap="none">
            <a:spAutoFit/>
          </a:bodyPr>
          <a:lstStyle/>
          <a:p>
            <a:r>
              <a:rPr lang="en-GB" dirty="0"/>
              <a:t>Alford, Herbert &amp; </a:t>
            </a:r>
            <a:r>
              <a:rPr lang="en-GB" dirty="0" err="1"/>
              <a:t>Fragenheim</a:t>
            </a:r>
            <a:r>
              <a:rPr lang="en-GB" dirty="0"/>
              <a:t> 2006).</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90499"/>
            <a:ext cx="8640960" cy="60194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loud 5"/>
          <p:cNvSpPr/>
          <p:nvPr/>
        </p:nvSpPr>
        <p:spPr>
          <a:xfrm>
            <a:off x="3060749" y="2218317"/>
            <a:ext cx="5845762" cy="4376286"/>
          </a:xfrm>
          <a:prstGeom prst="cloud">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endParaRPr lang="en-GB" dirty="0" smtClean="0"/>
          </a:p>
          <a:p>
            <a:endParaRPr lang="en-GB" dirty="0"/>
          </a:p>
          <a:p>
            <a:endParaRPr lang="en-GB" dirty="0" smtClean="0"/>
          </a:p>
          <a:p>
            <a:r>
              <a:rPr lang="en-GB" dirty="0" err="1" smtClean="0"/>
              <a:t>Tasg</a:t>
            </a:r>
            <a:r>
              <a:rPr lang="en-GB" dirty="0" smtClean="0"/>
              <a:t>: </a:t>
            </a:r>
            <a:r>
              <a:rPr lang="en-GB" dirty="0" err="1" smtClean="0"/>
              <a:t>Ar</a:t>
            </a:r>
            <a:r>
              <a:rPr lang="en-GB" dirty="0" smtClean="0"/>
              <a:t> ddiwedd </a:t>
            </a:r>
            <a:r>
              <a:rPr lang="en-GB" dirty="0" err="1" smtClean="0"/>
              <a:t>cyfres</a:t>
            </a:r>
            <a:r>
              <a:rPr lang="en-GB" dirty="0" smtClean="0"/>
              <a:t> o </a:t>
            </a:r>
            <a:r>
              <a:rPr lang="en-GB" dirty="0" err="1" smtClean="0"/>
              <a:t>wersi</a:t>
            </a:r>
            <a:r>
              <a:rPr lang="en-GB" dirty="0" smtClean="0"/>
              <a:t> </a:t>
            </a:r>
            <a:r>
              <a:rPr lang="en-GB" dirty="0" err="1" smtClean="0"/>
              <a:t>mae</a:t>
            </a:r>
            <a:r>
              <a:rPr lang="en-GB" dirty="0" smtClean="0"/>
              <a:t> eich disgyblion </a:t>
            </a:r>
            <a:r>
              <a:rPr lang="en-GB" dirty="0" err="1" smtClean="0"/>
              <a:t>blwyddyn</a:t>
            </a:r>
            <a:r>
              <a:rPr lang="en-GB" dirty="0" smtClean="0"/>
              <a:t> 2 yn ysgrifennu </a:t>
            </a:r>
            <a:r>
              <a:rPr lang="en-GB" dirty="0" err="1" smtClean="0"/>
              <a:t>disgrifiad</a:t>
            </a:r>
            <a:r>
              <a:rPr lang="en-GB" dirty="0" smtClean="0"/>
              <a:t> o d</a:t>
            </a:r>
            <a:r>
              <a:rPr lang="cy-GB" dirty="0" smtClean="0"/>
              <a:t>ŷ ysbrydion. Ysgrifennwch y nodau dysgu ar gyfer y wers.</a:t>
            </a:r>
            <a:endParaRPr lang="en-GB" dirty="0"/>
          </a:p>
          <a:p>
            <a:endParaRPr lang="en-GB" dirty="0" smtClean="0"/>
          </a:p>
          <a:p>
            <a:r>
              <a:rPr lang="en-GB" dirty="0" smtClean="0"/>
              <a:t>Task</a:t>
            </a:r>
            <a:r>
              <a:rPr lang="en-GB" dirty="0" smtClean="0"/>
              <a:t>: At the end of a period of teaching, the children in your year 2 class will be writing a description of a haunted house. Write </a:t>
            </a:r>
            <a:r>
              <a:rPr lang="en-GB" dirty="0" smtClean="0"/>
              <a:t>the learning </a:t>
            </a:r>
            <a:r>
              <a:rPr lang="en-GB" dirty="0" smtClean="0"/>
              <a:t>objectives </a:t>
            </a:r>
            <a:r>
              <a:rPr lang="en-GB" dirty="0" smtClean="0"/>
              <a:t>for the lesson.</a:t>
            </a:r>
            <a:endParaRPr lang="en-GB" dirty="0" smtClean="0"/>
          </a:p>
          <a:p>
            <a:endParaRPr lang="en-GB" dirty="0" smtClean="0"/>
          </a:p>
          <a:p>
            <a:pPr marL="285750" indent="-285750" algn="ctr">
              <a:buFont typeface="Arial" panose="020B0604020202020204" pitchFamily="34" charset="0"/>
              <a:buChar char="•"/>
            </a:pPr>
            <a:endParaRPr lang="en-GB" dirty="0"/>
          </a:p>
        </p:txBody>
      </p:sp>
    </p:spTree>
    <p:extLst>
      <p:ext uri="{BB962C8B-B14F-4D97-AF65-F5344CB8AC3E}">
        <p14:creationId xmlns:p14="http://schemas.microsoft.com/office/powerpoint/2010/main" val="204176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0648" y="260648"/>
            <a:ext cx="8229600" cy="1143000"/>
          </a:xfrm>
        </p:spPr>
        <p:txBody>
          <a:bodyPr>
            <a:normAutofit fontScale="90000"/>
          </a:bodyPr>
          <a:lstStyle/>
          <a:p>
            <a:r>
              <a:rPr lang="en-GB" dirty="0" smtClean="0"/>
              <a:t>Talk for Learning</a:t>
            </a:r>
            <a:br>
              <a:rPr lang="en-GB" dirty="0" smtClean="0"/>
            </a:br>
            <a:r>
              <a:rPr lang="en-GB" i="1" dirty="0" err="1" smtClean="0"/>
              <a:t>Siarad</a:t>
            </a:r>
            <a:r>
              <a:rPr lang="en-GB" i="1" dirty="0" smtClean="0"/>
              <a:t> </a:t>
            </a:r>
            <a:r>
              <a:rPr lang="en-GB" i="1" dirty="0" err="1" smtClean="0"/>
              <a:t>ar</a:t>
            </a:r>
            <a:r>
              <a:rPr lang="en-GB" i="1" dirty="0" smtClean="0"/>
              <a:t> </a:t>
            </a:r>
            <a:r>
              <a:rPr lang="en-GB" i="1" dirty="0" err="1" smtClean="0"/>
              <a:t>Gyfer</a:t>
            </a:r>
            <a:r>
              <a:rPr lang="en-GB" i="1" dirty="0" smtClean="0"/>
              <a:t> </a:t>
            </a:r>
            <a:r>
              <a:rPr lang="en-GB" i="1" dirty="0" err="1" smtClean="0"/>
              <a:t>Dysgu</a:t>
            </a:r>
            <a:r>
              <a:rPr lang="en-GB" i="1" dirty="0" smtClean="0"/>
              <a:t> </a:t>
            </a:r>
            <a:endParaRPr lang="en-GB" i="1" dirty="0"/>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a:bodyPr>
          <a:lstStyle/>
          <a:p>
            <a:r>
              <a:rPr lang="en-GB" dirty="0" err="1" smtClean="0"/>
              <a:t>Gwyliwch</a:t>
            </a:r>
            <a:r>
              <a:rPr lang="en-GB" dirty="0" smtClean="0"/>
              <a:t> y clip. </a:t>
            </a:r>
          </a:p>
          <a:p>
            <a:endParaRPr lang="en-GB" dirty="0"/>
          </a:p>
          <a:p>
            <a:r>
              <a:rPr lang="en-GB" dirty="0" err="1" smtClean="0"/>
              <a:t>Adlewyrchwch</a:t>
            </a:r>
            <a:r>
              <a:rPr lang="en-GB" dirty="0" smtClean="0"/>
              <a:t> </a:t>
            </a:r>
            <a:r>
              <a:rPr lang="en-GB" dirty="0" err="1" smtClean="0"/>
              <a:t>ar</a:t>
            </a:r>
            <a:r>
              <a:rPr lang="en-GB" dirty="0" smtClean="0"/>
              <a:t> unrhyw </a:t>
            </a:r>
            <a:r>
              <a:rPr lang="en-GB" dirty="0" err="1" smtClean="0"/>
              <a:t>esiamplau</a:t>
            </a:r>
            <a:r>
              <a:rPr lang="en-GB" dirty="0" smtClean="0"/>
              <a:t> o </a:t>
            </a:r>
            <a:r>
              <a:rPr lang="en-GB" dirty="0" err="1" smtClean="0"/>
              <a:t>ddysgu</a:t>
            </a:r>
            <a:r>
              <a:rPr lang="en-GB" dirty="0" smtClean="0"/>
              <a:t> ac addysgu</a:t>
            </a:r>
            <a:r>
              <a:rPr lang="en-GB" dirty="0" smtClean="0"/>
              <a:t> </a:t>
            </a:r>
            <a:r>
              <a:rPr lang="en-GB" dirty="0" smtClean="0"/>
              <a:t>da </a:t>
            </a:r>
            <a:r>
              <a:rPr lang="en-GB" dirty="0" smtClean="0"/>
              <a:t>a </a:t>
            </a:r>
            <a:r>
              <a:rPr lang="en-GB" dirty="0" err="1" smtClean="0"/>
              <a:t>arsylwyd</a:t>
            </a:r>
            <a:r>
              <a:rPr lang="en-GB" dirty="0" smtClean="0"/>
              <a:t>.</a:t>
            </a:r>
            <a:endParaRPr lang="en-GB" dirty="0" smtClean="0"/>
          </a:p>
          <a:p>
            <a:endParaRPr lang="en-GB" dirty="0"/>
          </a:p>
          <a:p>
            <a:r>
              <a:rPr lang="en-GB" dirty="0" smtClean="0"/>
              <a:t>Sut mae’r </a:t>
            </a:r>
            <a:r>
              <a:rPr lang="en-GB" dirty="0" err="1" smtClean="0"/>
              <a:t>athro</a:t>
            </a:r>
            <a:r>
              <a:rPr lang="en-GB" dirty="0" smtClean="0"/>
              <a:t> </a:t>
            </a:r>
            <a:r>
              <a:rPr lang="en-GB" dirty="0" smtClean="0"/>
              <a:t>yn </a:t>
            </a:r>
            <a:r>
              <a:rPr lang="en-GB" dirty="0" err="1" smtClean="0"/>
              <a:t>defnyddio</a:t>
            </a:r>
            <a:r>
              <a:rPr lang="en-GB" dirty="0" smtClean="0"/>
              <a:t> </a:t>
            </a:r>
            <a:r>
              <a:rPr lang="en-GB" dirty="0" err="1" smtClean="0"/>
              <a:t>siarad</a:t>
            </a:r>
            <a:r>
              <a:rPr lang="en-GB" dirty="0"/>
              <a:t> </a:t>
            </a:r>
            <a:r>
              <a:rPr lang="en-GB" dirty="0" err="1" smtClean="0"/>
              <a:t>ar</a:t>
            </a:r>
            <a:r>
              <a:rPr lang="en-GB" dirty="0" smtClean="0"/>
              <a:t> gyfer dysgu? Beth </a:t>
            </a:r>
            <a:r>
              <a:rPr lang="en-GB" dirty="0" err="1" smtClean="0"/>
              <a:t>yw’r</a:t>
            </a:r>
            <a:r>
              <a:rPr lang="en-GB" dirty="0" smtClean="0"/>
              <a:t> </a:t>
            </a:r>
            <a:r>
              <a:rPr lang="en-GB" dirty="0" err="1" smtClean="0"/>
              <a:t>effaith</a:t>
            </a:r>
            <a:r>
              <a:rPr lang="en-GB" dirty="0" smtClean="0"/>
              <a:t>? </a:t>
            </a:r>
            <a:endParaRPr lang="en-GB" dirty="0"/>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a:bodyPr>
          <a:lstStyle/>
          <a:p>
            <a:r>
              <a:rPr lang="en-GB" dirty="0" smtClean="0"/>
              <a:t>Watch </a:t>
            </a:r>
            <a:r>
              <a:rPr lang="en-GB" dirty="0" smtClean="0">
                <a:hlinkClick r:id="rId3"/>
              </a:rPr>
              <a:t>the following clip</a:t>
            </a:r>
            <a:endParaRPr lang="en-GB" dirty="0" smtClean="0"/>
          </a:p>
          <a:p>
            <a:endParaRPr lang="en-GB" dirty="0"/>
          </a:p>
          <a:p>
            <a:r>
              <a:rPr lang="en-GB" dirty="0" smtClean="0"/>
              <a:t>Reflect on any examples of general effective </a:t>
            </a:r>
            <a:r>
              <a:rPr lang="en-GB" dirty="0" smtClean="0"/>
              <a:t>teaching and learning practice </a:t>
            </a:r>
            <a:r>
              <a:rPr lang="en-GB" dirty="0" smtClean="0"/>
              <a:t>noticed.</a:t>
            </a:r>
          </a:p>
          <a:p>
            <a:endParaRPr lang="en-GB" dirty="0"/>
          </a:p>
          <a:p>
            <a:r>
              <a:rPr lang="en-GB" dirty="0" smtClean="0"/>
              <a:t>How does the teacher use talk for learning? What is the effect?</a:t>
            </a:r>
            <a:endParaRPr lang="en-GB" dirty="0"/>
          </a:p>
        </p:txBody>
      </p:sp>
      <p:pic>
        <p:nvPicPr>
          <p:cNvPr id="5" name="Picture 4" descr="How medical students are using co-production to improve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12160" y="203249"/>
            <a:ext cx="2208077" cy="1233980"/>
          </a:xfrm>
          <a:prstGeom prst="rect">
            <a:avLst/>
          </a:prstGeom>
        </p:spPr>
      </p:pic>
    </p:spTree>
    <p:extLst>
      <p:ext uri="{BB962C8B-B14F-4D97-AF65-F5344CB8AC3E}">
        <p14:creationId xmlns:p14="http://schemas.microsoft.com/office/powerpoint/2010/main" val="146949543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Effective Questioning</a:t>
            </a:r>
            <a:br>
              <a:rPr lang="en-GB" dirty="0" smtClean="0"/>
            </a:br>
            <a:r>
              <a:rPr lang="en-GB" i="1" dirty="0" err="1" smtClean="0"/>
              <a:t>Cwestiynu</a:t>
            </a:r>
            <a:r>
              <a:rPr lang="en-GB" i="1" dirty="0" smtClean="0"/>
              <a:t> </a:t>
            </a:r>
            <a:r>
              <a:rPr lang="en-GB" i="1" dirty="0" err="1" smtClean="0"/>
              <a:t>Effeithiol</a:t>
            </a:r>
            <a:r>
              <a:rPr lang="en-GB" i="1" dirty="0" smtClean="0"/>
              <a:t>  </a:t>
            </a:r>
            <a:endParaRPr lang="en-GB" i="1" dirty="0"/>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en-GB" dirty="0" smtClean="0"/>
              <a:t>Beth </a:t>
            </a:r>
            <a:r>
              <a:rPr lang="en-GB" dirty="0" err="1" smtClean="0"/>
              <a:t>yw</a:t>
            </a:r>
            <a:r>
              <a:rPr lang="en-GB" dirty="0" smtClean="0"/>
              <a:t> </a:t>
            </a:r>
            <a:r>
              <a:rPr lang="en-GB" dirty="0" err="1" smtClean="0"/>
              <a:t>pwrpas</a:t>
            </a:r>
            <a:r>
              <a:rPr lang="en-GB" dirty="0" smtClean="0"/>
              <a:t> </a:t>
            </a:r>
            <a:r>
              <a:rPr lang="en-GB" dirty="0" err="1" smtClean="0"/>
              <a:t>cwestiynu</a:t>
            </a:r>
            <a:r>
              <a:rPr lang="en-GB" dirty="0" smtClean="0"/>
              <a:t> </a:t>
            </a:r>
            <a:r>
              <a:rPr lang="en-GB" dirty="0" err="1" smtClean="0"/>
              <a:t>yn</a:t>
            </a:r>
            <a:r>
              <a:rPr lang="en-GB" dirty="0" smtClean="0"/>
              <a:t> y </a:t>
            </a:r>
            <a:r>
              <a:rPr lang="en-GB" dirty="0" err="1" smtClean="0"/>
              <a:t>dosbarth</a:t>
            </a:r>
            <a:r>
              <a:rPr lang="en-GB" dirty="0" smtClean="0"/>
              <a:t>?</a:t>
            </a:r>
          </a:p>
          <a:p>
            <a:pPr marL="0" indent="0">
              <a:buNone/>
            </a:pPr>
            <a:endParaRPr lang="en-GB" dirty="0" smtClean="0"/>
          </a:p>
          <a:p>
            <a:r>
              <a:rPr lang="en-GB" dirty="0" err="1" smtClean="0"/>
              <a:t>Mathau</a:t>
            </a:r>
            <a:r>
              <a:rPr lang="en-GB" dirty="0" smtClean="0"/>
              <a:t> o </a:t>
            </a:r>
            <a:r>
              <a:rPr lang="en-GB" dirty="0" err="1" smtClean="0"/>
              <a:t>gwestiynau</a:t>
            </a:r>
            <a:r>
              <a:rPr lang="en-GB" dirty="0" smtClean="0"/>
              <a:t>:</a:t>
            </a:r>
          </a:p>
          <a:p>
            <a:pPr lvl="1"/>
            <a:r>
              <a:rPr lang="en-GB" dirty="0" err="1" smtClean="0"/>
              <a:t>Cae</a:t>
            </a:r>
            <a:r>
              <a:rPr lang="en-GB" dirty="0" err="1" smtClean="0">
                <a:latin typeface="Arial" panose="020B0604020202020204" pitchFamily="34" charset="0"/>
                <a:cs typeface="Arial" panose="020B0604020202020204" pitchFamily="34" charset="0"/>
              </a:rPr>
              <a:t>ë</a:t>
            </a:r>
            <a:r>
              <a:rPr lang="en-GB" dirty="0" err="1" smtClean="0"/>
              <a:t>dig</a:t>
            </a:r>
            <a:endParaRPr lang="en-GB" dirty="0" smtClean="0"/>
          </a:p>
          <a:p>
            <a:pPr lvl="1"/>
            <a:r>
              <a:rPr lang="en-GB" dirty="0" err="1" smtClean="0"/>
              <a:t>Agored</a:t>
            </a:r>
            <a:endParaRPr lang="en-GB" dirty="0" smtClean="0"/>
          </a:p>
          <a:p>
            <a:pPr lvl="1"/>
            <a:r>
              <a:rPr lang="en-GB" dirty="0" err="1" smtClean="0"/>
              <a:t>Tenau</a:t>
            </a:r>
            <a:r>
              <a:rPr lang="en-GB" dirty="0" smtClean="0"/>
              <a:t> a </a:t>
            </a:r>
            <a:r>
              <a:rPr lang="en-GB" dirty="0" err="1" smtClean="0"/>
              <a:t>syml</a:t>
            </a:r>
            <a:endParaRPr lang="en-GB" dirty="0" smtClean="0"/>
          </a:p>
          <a:p>
            <a:pPr lvl="1"/>
            <a:r>
              <a:rPr lang="en-GB" dirty="0" err="1" smtClean="0"/>
              <a:t>Tew</a:t>
            </a:r>
            <a:r>
              <a:rPr lang="en-GB" dirty="0" smtClean="0"/>
              <a:t> a </a:t>
            </a:r>
            <a:r>
              <a:rPr lang="en-GB" dirty="0" err="1" smtClean="0"/>
              <a:t>chymleth</a:t>
            </a:r>
            <a:r>
              <a:rPr lang="en-GB" dirty="0" smtClean="0"/>
              <a:t> </a:t>
            </a:r>
          </a:p>
          <a:p>
            <a:pPr marL="457200" lvl="1" indent="0">
              <a:buNone/>
            </a:pPr>
            <a:endParaRPr lang="en-GB" dirty="0" smtClean="0"/>
          </a:p>
          <a:p>
            <a:r>
              <a:rPr lang="en-GB" dirty="0" err="1" smtClean="0"/>
              <a:t>Gwyliwch</a:t>
            </a:r>
            <a:r>
              <a:rPr lang="en-GB" dirty="0" smtClean="0"/>
              <a:t> y clip. </a:t>
            </a:r>
          </a:p>
          <a:p>
            <a:endParaRPr lang="en-GB" dirty="0"/>
          </a:p>
          <a:p>
            <a:r>
              <a:rPr lang="en-GB" dirty="0" err="1" smtClean="0"/>
              <a:t>Ysgrifennwch</a:t>
            </a:r>
            <a:r>
              <a:rPr lang="en-GB" dirty="0" smtClean="0"/>
              <a:t> </a:t>
            </a:r>
            <a:r>
              <a:rPr lang="en-GB" dirty="0" err="1" smtClean="0"/>
              <a:t>restr</a:t>
            </a:r>
            <a:r>
              <a:rPr lang="en-GB" dirty="0" smtClean="0"/>
              <a:t> o’r hyn </a:t>
            </a:r>
            <a:r>
              <a:rPr lang="en-GB" dirty="0" smtClean="0"/>
              <a:t>sy’n gwneud </a:t>
            </a:r>
            <a:r>
              <a:rPr lang="en-GB" dirty="0" err="1" smtClean="0"/>
              <a:t>cwestiynu</a:t>
            </a:r>
            <a:r>
              <a:rPr lang="en-GB" dirty="0" smtClean="0"/>
              <a:t> </a:t>
            </a:r>
            <a:r>
              <a:rPr lang="en-GB" dirty="0" err="1" smtClean="0"/>
              <a:t>effeithiol</a:t>
            </a:r>
            <a:r>
              <a:rPr lang="en-GB" dirty="0" smtClean="0"/>
              <a:t>. </a:t>
            </a:r>
          </a:p>
        </p:txBody>
      </p:sp>
      <p:sp>
        <p:nvSpPr>
          <p:cNvPr id="4" name="Content Placeholder 3"/>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dirty="0" smtClean="0"/>
              <a:t>What is the purpose of questioning in the classroom?</a:t>
            </a:r>
          </a:p>
          <a:p>
            <a:pPr marL="0" indent="0">
              <a:buNone/>
            </a:pPr>
            <a:r>
              <a:rPr lang="en-GB" dirty="0" smtClean="0"/>
              <a:t> </a:t>
            </a:r>
          </a:p>
          <a:p>
            <a:r>
              <a:rPr lang="en-GB" dirty="0" smtClean="0"/>
              <a:t>Question types:</a:t>
            </a:r>
          </a:p>
          <a:p>
            <a:pPr lvl="1"/>
            <a:r>
              <a:rPr lang="en-GB" dirty="0" smtClean="0"/>
              <a:t>Closed Convergent</a:t>
            </a:r>
          </a:p>
          <a:p>
            <a:pPr lvl="1"/>
            <a:r>
              <a:rPr lang="en-GB" dirty="0" smtClean="0"/>
              <a:t>Open Convergent</a:t>
            </a:r>
          </a:p>
          <a:p>
            <a:pPr lvl="1"/>
            <a:r>
              <a:rPr lang="en-GB" dirty="0" smtClean="0"/>
              <a:t>Skinny Simple</a:t>
            </a:r>
          </a:p>
          <a:p>
            <a:pPr lvl="1"/>
            <a:r>
              <a:rPr lang="en-GB" dirty="0" smtClean="0"/>
              <a:t>Fat complex </a:t>
            </a:r>
          </a:p>
          <a:p>
            <a:endParaRPr lang="en-GB" dirty="0"/>
          </a:p>
          <a:p>
            <a:r>
              <a:rPr lang="en-GB" dirty="0" smtClean="0"/>
              <a:t>Watch </a:t>
            </a:r>
            <a:r>
              <a:rPr lang="en-GB" dirty="0" smtClean="0">
                <a:hlinkClick r:id="rId3"/>
              </a:rPr>
              <a:t>the following clip. </a:t>
            </a:r>
            <a:endParaRPr lang="en-GB" dirty="0" smtClean="0"/>
          </a:p>
          <a:p>
            <a:pPr marL="0" indent="0">
              <a:buNone/>
            </a:pPr>
            <a:endParaRPr lang="en-GB" dirty="0"/>
          </a:p>
          <a:p>
            <a:r>
              <a:rPr lang="en-GB" dirty="0" smtClean="0"/>
              <a:t>Write a list of what constitutes effective questioning in the classroom. </a:t>
            </a:r>
            <a:endParaRPr lang="en-GB" dirty="0"/>
          </a:p>
        </p:txBody>
      </p:sp>
      <p:pic>
        <p:nvPicPr>
          <p:cNvPr id="717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1047082">
            <a:off x="910562" y="134146"/>
            <a:ext cx="917475" cy="11102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681129">
            <a:off x="7470565" y="121009"/>
            <a:ext cx="917475" cy="11102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7369968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smtClean="0"/>
              <a:t>Bibliography</a:t>
            </a:r>
            <a:br>
              <a:rPr lang="en-GB" dirty="0" smtClean="0"/>
            </a:br>
            <a:r>
              <a:rPr lang="en-GB" dirty="0" err="1" smtClean="0"/>
              <a:t>Llyfryddiaeth</a:t>
            </a:r>
            <a:r>
              <a:rPr lang="en-GB" dirty="0" smtClean="0"/>
              <a:t> </a:t>
            </a:r>
            <a:endParaRPr lang="en-GB" dirty="0"/>
          </a:p>
        </p:txBody>
      </p:sp>
      <p:sp>
        <p:nvSpPr>
          <p:cNvPr id="7" name="Content Placeholder 6"/>
          <p:cNvSpPr>
            <a:spLocks noGrp="1"/>
          </p:cNvSpPr>
          <p:nvPr>
            <p:ph idx="1"/>
          </p:nvPr>
        </p:nvSpPr>
        <p:spPr/>
        <p:txBody>
          <a:bodyPr>
            <a:normAutofit fontScale="70000" lnSpcReduction="20000"/>
          </a:bodyPr>
          <a:lstStyle/>
          <a:p>
            <a:r>
              <a:rPr lang="en-GB" altLang="en-US" dirty="0" smtClean="0"/>
              <a:t>Arthur, </a:t>
            </a:r>
            <a:r>
              <a:rPr lang="en-GB" altLang="en-US" dirty="0" err="1" smtClean="0"/>
              <a:t>Cremin</a:t>
            </a:r>
            <a:r>
              <a:rPr lang="en-GB" altLang="en-US" dirty="0" smtClean="0"/>
              <a:t>, (2010) Learning to teach in the Primary School. Available online at: </a:t>
            </a:r>
            <a:r>
              <a:rPr lang="en-GB" altLang="en-US" dirty="0" smtClean="0">
                <a:hlinkClick r:id="rId2"/>
              </a:rPr>
              <a:t>https://www-dawsonera-com.ezproxy.uwtsd.ac.uk/readonline/9780203854624</a:t>
            </a:r>
            <a:r>
              <a:rPr lang="en-GB" altLang="en-US" dirty="0" smtClean="0"/>
              <a:t> (accessed 28/10/16)</a:t>
            </a:r>
          </a:p>
          <a:p>
            <a:pPr marL="0" indent="0">
              <a:buNone/>
            </a:pPr>
            <a:endParaRPr lang="en-GB" altLang="en-US" dirty="0" smtClean="0"/>
          </a:p>
          <a:p>
            <a:r>
              <a:rPr lang="en-GB" dirty="0" smtClean="0"/>
              <a:t>Coe, R., Cesare, A., </a:t>
            </a:r>
            <a:r>
              <a:rPr lang="en-GB" dirty="0" err="1" smtClean="0"/>
              <a:t>Higgis</a:t>
            </a:r>
            <a:r>
              <a:rPr lang="en-GB" dirty="0" smtClean="0"/>
              <a:t>, S. &amp; Major, L. (2014) </a:t>
            </a:r>
            <a:r>
              <a:rPr lang="en-GB" i="1" dirty="0" smtClean="0"/>
              <a:t>What Makes Great Teaching? </a:t>
            </a:r>
            <a:r>
              <a:rPr lang="en-GB" dirty="0" smtClean="0"/>
              <a:t>Sutton Trust: Durham University. Available at: </a:t>
            </a:r>
            <a:r>
              <a:rPr lang="en-GB" dirty="0" smtClean="0">
                <a:hlinkClick r:id="rId3"/>
              </a:rPr>
              <a:t>https://www.suttontrust.com/wp-content/uploads/2014/10/What-makes-great-teaching-FINAL-4.11.14.pdf</a:t>
            </a:r>
            <a:r>
              <a:rPr lang="en-GB" dirty="0" smtClean="0"/>
              <a:t> (Accessed 26/6/17)</a:t>
            </a:r>
          </a:p>
          <a:p>
            <a:pPr marL="0" indent="0">
              <a:buNone/>
            </a:pPr>
            <a:endParaRPr lang="en-GB" altLang="en-US" dirty="0" smtClean="0"/>
          </a:p>
          <a:p>
            <a:pPr>
              <a:lnSpc>
                <a:spcPct val="80000"/>
              </a:lnSpc>
              <a:defRPr/>
            </a:pPr>
            <a:r>
              <a:rPr lang="en-GB" altLang="en-US" dirty="0">
                <a:solidFill>
                  <a:schemeClr val="accent1">
                    <a:lumMod val="50000"/>
                  </a:schemeClr>
                </a:solidFill>
                <a:ea typeface="ＭＳ Ｐゴシック" pitchFamily="34" charset="-128"/>
              </a:rPr>
              <a:t>Galton, M. (2010) </a:t>
            </a:r>
            <a:r>
              <a:rPr lang="en-GB" dirty="0">
                <a:solidFill>
                  <a:schemeClr val="accent1">
                    <a:lumMod val="50000"/>
                  </a:schemeClr>
                </a:solidFill>
              </a:rPr>
              <a:t>Using a Framework of 6 Key Principles to Increase the Effectiveness of Smaller Classes Maurice Galton Faculty of Education, University of Cambridge UK. Available online at:</a:t>
            </a:r>
            <a:endParaRPr lang="en-GB" altLang="en-US" dirty="0">
              <a:ea typeface="ＭＳ Ｐゴシック" pitchFamily="34" charset="-128"/>
            </a:endParaRPr>
          </a:p>
          <a:p>
            <a:pPr marL="69850" indent="0">
              <a:lnSpc>
                <a:spcPct val="80000"/>
              </a:lnSpc>
              <a:buNone/>
              <a:defRPr/>
            </a:pPr>
            <a:r>
              <a:rPr lang="en-GB" altLang="en-US" dirty="0">
                <a:ea typeface="ＭＳ Ｐゴシック" pitchFamily="34" charset="-128"/>
                <a:hlinkClick r:id="rId4"/>
              </a:rPr>
              <a:t>http://slideplayer.com/slide/7002004/ </a:t>
            </a:r>
            <a:r>
              <a:rPr lang="en-GB" altLang="en-US" dirty="0">
                <a:ea typeface="ＭＳ Ｐゴシック" pitchFamily="34" charset="-128"/>
              </a:rPr>
              <a:t>(accessed </a:t>
            </a:r>
            <a:r>
              <a:rPr lang="en-GB" altLang="en-US" dirty="0" smtClean="0">
                <a:ea typeface="ＭＳ Ｐゴシック" pitchFamily="34" charset="-128"/>
              </a:rPr>
              <a:t>9/9/16).</a:t>
            </a:r>
            <a:endParaRPr lang="en-GB" altLang="en-US" dirty="0">
              <a:ea typeface="ＭＳ Ｐゴシック" pitchFamily="34" charset="-128"/>
            </a:endParaRPr>
          </a:p>
          <a:p>
            <a:pPr marL="69850" indent="0">
              <a:lnSpc>
                <a:spcPct val="80000"/>
              </a:lnSpc>
              <a:buNone/>
              <a:defRPr/>
            </a:pPr>
            <a:endParaRPr lang="en-GB" altLang="en-US" dirty="0" smtClean="0">
              <a:ea typeface="ＭＳ Ｐゴシック" pitchFamily="34" charset="-128"/>
            </a:endParaRPr>
          </a:p>
          <a:p>
            <a:pPr marL="527050" indent="-457200">
              <a:lnSpc>
                <a:spcPct val="80000"/>
              </a:lnSpc>
              <a:defRPr/>
            </a:pPr>
            <a:r>
              <a:rPr lang="en-GB" altLang="en-US" dirty="0">
                <a:ea typeface="ＭＳ Ｐゴシック" pitchFamily="34" charset="-128"/>
              </a:rPr>
              <a:t>Hattie, J (2008) </a:t>
            </a:r>
            <a:r>
              <a:rPr lang="en-GB" altLang="en-US" i="1" dirty="0">
                <a:ea typeface="ＭＳ Ｐゴシック" pitchFamily="34" charset="-128"/>
              </a:rPr>
              <a:t>Visible Learning for Teachers, </a:t>
            </a:r>
            <a:r>
              <a:rPr lang="en-GB" altLang="en-US" dirty="0">
                <a:ea typeface="ＭＳ Ｐゴシック" pitchFamily="34" charset="-128"/>
              </a:rPr>
              <a:t>Routledge: Oxon</a:t>
            </a:r>
            <a:r>
              <a:rPr lang="en-GB" altLang="en-US" i="1" dirty="0">
                <a:ea typeface="ＭＳ Ｐゴシック" pitchFamily="34" charset="-128"/>
              </a:rPr>
              <a:t>. </a:t>
            </a:r>
            <a:endParaRPr lang="en-GB" altLang="en-US" dirty="0">
              <a:ea typeface="ＭＳ Ｐゴシック" pitchFamily="34" charset="-128"/>
            </a:endParaRPr>
          </a:p>
          <a:p>
            <a:pPr marL="527050" indent="-457200">
              <a:lnSpc>
                <a:spcPct val="80000"/>
              </a:lnSpc>
              <a:defRPr/>
            </a:pPr>
            <a:endParaRPr lang="en-GB" altLang="en-US" dirty="0">
              <a:ea typeface="ＭＳ Ｐゴシック" pitchFamily="34" charset="-128"/>
              <a:hlinkClick r:id="rId4"/>
            </a:endParaRPr>
          </a:p>
        </p:txBody>
      </p:sp>
    </p:spTree>
    <p:extLst>
      <p:ext uri="{BB962C8B-B14F-4D97-AF65-F5344CB8AC3E}">
        <p14:creationId xmlns:p14="http://schemas.microsoft.com/office/powerpoint/2010/main" val="422617550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446</TotalTime>
  <Words>2364</Words>
  <Application>Microsoft Office PowerPoint</Application>
  <PresentationFormat>On-screen Show (4:3)</PresentationFormat>
  <Paragraphs>274</Paragraphs>
  <Slides>32</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ＭＳ Ｐゴシック</vt:lpstr>
      <vt:lpstr>Arial</vt:lpstr>
      <vt:lpstr>Calibri</vt:lpstr>
      <vt:lpstr>Century Gothic</vt:lpstr>
      <vt:lpstr>標楷體</vt:lpstr>
      <vt:lpstr>新細明體</vt:lpstr>
      <vt:lpstr>Times New Roman</vt:lpstr>
      <vt:lpstr>Office Theme</vt:lpstr>
      <vt:lpstr>ECES6010/C</vt:lpstr>
      <vt:lpstr>Deilliannau Dysgu/ Learning Outcomes </vt:lpstr>
      <vt:lpstr>Deilliannau Dysgu/Learning Outcomes </vt:lpstr>
      <vt:lpstr>Deilliannau Dysgu/Learning Outcomes </vt:lpstr>
      <vt:lpstr>Deilliannau Dysgu/Learning Outcomes </vt:lpstr>
      <vt:lpstr>Heddiw/Today</vt:lpstr>
      <vt:lpstr>Amgylcheddau Dysgu Effeithiol Effective Learning Environments </vt:lpstr>
      <vt:lpstr> Darlun traddodiadol o addysgu’n effeithiol Traditional view of educating effectively</vt:lpstr>
      <vt:lpstr>Rydym eisiau MWY dros ein plant We want MORE for our children  </vt:lpstr>
      <vt:lpstr>So if that’s what a good learner looks like…  </vt:lpstr>
      <vt:lpstr> Os mae dyna yw dysgwr effeithiol… </vt:lpstr>
      <vt:lpstr>John Hattie  Visible Learning / Dysgu Gweledol </vt:lpstr>
      <vt:lpstr>Influences on student learning John Hattie 1999-2009 – research from 180,000 studies covering almost every method of innovation</vt:lpstr>
      <vt:lpstr>Effective Educators </vt:lpstr>
      <vt:lpstr>Addysgwyr Effeithiol </vt:lpstr>
      <vt:lpstr>PowerPoint Presentation</vt:lpstr>
      <vt:lpstr>PowerPoint Presentation</vt:lpstr>
      <vt:lpstr>Chwe Nodwedd Galton Galton’s Six Principles</vt:lpstr>
      <vt:lpstr>Chwe Nodwedd/Six Principles</vt:lpstr>
      <vt:lpstr>Pause for Thought  Munud i feddwl </vt:lpstr>
      <vt:lpstr>Gweithredu/Putting it into Practice </vt:lpstr>
      <vt:lpstr>Cysylltu Gwybodaeth Flaenorol Activating Prior Knowledge </vt:lpstr>
      <vt:lpstr>Amlygu’r Dysgu Making the Learning Explicit </vt:lpstr>
      <vt:lpstr>Amlygu’r Dysgu  Making the Learning Explicit  </vt:lpstr>
      <vt:lpstr>Teachers tend to identify what pupils will do not what they will learn. </vt:lpstr>
      <vt:lpstr>Tuedda athrawon i adnabod yr hyn y disgywlir i blant wneud yn hytrach na’r hyn y disgywlir iddynt ddysgu. </vt:lpstr>
      <vt:lpstr>Iaith Deilliannau Dysgu /Language of LOs </vt:lpstr>
      <vt:lpstr>Using key action words Defnyddio geiriau gweithredu</vt:lpstr>
      <vt:lpstr>PowerPoint Presentation</vt:lpstr>
      <vt:lpstr>Talk for Learning Siarad ar Gyfer Dysgu </vt:lpstr>
      <vt:lpstr>Effective Questioning Cwestiynu Effeithiol  </vt:lpstr>
      <vt:lpstr>Bibliography Llyfryddiaeth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SJPE6005/C</dc:title>
  <dc:creator>Sarah Stewart</dc:creator>
  <cp:lastModifiedBy>Helen A Griffiths</cp:lastModifiedBy>
  <cp:revision>51</cp:revision>
  <dcterms:created xsi:type="dcterms:W3CDTF">2017-06-26T10:38:59Z</dcterms:created>
  <dcterms:modified xsi:type="dcterms:W3CDTF">2020-10-27T23:41:22Z</dcterms:modified>
</cp:coreProperties>
</file>