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4"/>
  </p:notesMasterIdLst>
  <p:sldIdLst>
    <p:sldId id="256" r:id="rId2"/>
    <p:sldId id="257" r:id="rId3"/>
    <p:sldId id="260" r:id="rId4"/>
    <p:sldId id="258" r:id="rId5"/>
    <p:sldId id="259" r:id="rId6"/>
    <p:sldId id="261" r:id="rId7"/>
    <p:sldId id="263" r:id="rId8"/>
    <p:sldId id="264" r:id="rId9"/>
    <p:sldId id="265" r:id="rId10"/>
    <p:sldId id="266" r:id="rId11"/>
    <p:sldId id="267"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328" autoAdjust="0"/>
  </p:normalViewPr>
  <p:slideViewPr>
    <p:cSldViewPr snapToGrid="0">
      <p:cViewPr varScale="1">
        <p:scale>
          <a:sx n="81" d="100"/>
          <a:sy n="81" d="100"/>
        </p:scale>
        <p:origin x="16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m-C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E0F9F8-8BD6-4190-82DB-5347B866438D}" type="datetimeFigureOut">
              <a:rPr lang="rm-CH" smtClean="0"/>
              <a:t>14-03-2023</a:t>
            </a:fld>
            <a:endParaRPr lang="rm-CH"/>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m-C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m-C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m-C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ADB1F-F8FC-4B40-8F74-E52B77A36D09}" type="slidenum">
              <a:rPr lang="rm-CH" smtClean="0"/>
              <a:t>‹#›</a:t>
            </a:fld>
            <a:endParaRPr lang="rm-CH"/>
          </a:p>
        </p:txBody>
      </p:sp>
    </p:spTree>
    <p:extLst>
      <p:ext uri="{BB962C8B-B14F-4D97-AF65-F5344CB8AC3E}">
        <p14:creationId xmlns:p14="http://schemas.microsoft.com/office/powerpoint/2010/main" val="3550713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companiesmarketcap.com/saudi-aramco/marketcap/"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CompaniesMarketCap.com. (2023).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Saudi Aramco (2222. SR) - Market capitalization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Companies ranked by Market Cap - CompaniesMarketCap.com. Retrieved February 14, 2023, from </a:t>
            </a: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https://companiesmarketcap.com/saudi-aramco/marketcap/</a:t>
            </a:r>
            <a:endParaRPr lang="rm-CH"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2</a:t>
            </a:fld>
            <a:endParaRPr lang="rm-CH"/>
          </a:p>
        </p:txBody>
      </p:sp>
    </p:spTree>
    <p:extLst>
      <p:ext uri="{BB962C8B-B14F-4D97-AF65-F5344CB8AC3E}">
        <p14:creationId xmlns:p14="http://schemas.microsoft.com/office/powerpoint/2010/main" val="3028693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organization’s culture is highly dependent on the policies developed by the human resource manager (</a:t>
            </a:r>
            <a:r>
              <a:rPr lang="en-US" sz="1200" kern="1200" dirty="0" err="1">
                <a:solidFill>
                  <a:schemeClr val="tx1"/>
                </a:solidFill>
                <a:effectLst/>
                <a:latin typeface="+mn-lt"/>
                <a:ea typeface="+mn-ea"/>
                <a:cs typeface="+mn-cs"/>
              </a:rPr>
              <a:t>Tarba</a:t>
            </a:r>
            <a:r>
              <a:rPr lang="en-US" sz="1200" kern="1200" dirty="0">
                <a:solidFill>
                  <a:schemeClr val="tx1"/>
                </a:solidFill>
                <a:effectLst/>
                <a:latin typeface="+mn-lt"/>
                <a:ea typeface="+mn-ea"/>
                <a:cs typeface="+mn-cs"/>
              </a:rPr>
              <a:t> et al., 2020). This professional influences, through the way they treat and handle the employees, how staffs relate and work with each other. The justification for this is that the HRM develops the training schedule after hiring employees, and also determines the course of action to be taken against anyone that conducts themselves unprofessionally (</a:t>
            </a:r>
            <a:r>
              <a:rPr lang="en-US" sz="1200" kern="1200" dirty="0" err="1">
                <a:solidFill>
                  <a:schemeClr val="tx1"/>
                </a:solidFill>
                <a:effectLst/>
                <a:latin typeface="+mn-lt"/>
                <a:ea typeface="+mn-ea"/>
                <a:cs typeface="+mn-cs"/>
              </a:rPr>
              <a:t>Ahammad</a:t>
            </a:r>
            <a:r>
              <a:rPr lang="en-US" sz="1200" kern="1200" dirty="0">
                <a:solidFill>
                  <a:schemeClr val="tx1"/>
                </a:solidFill>
                <a:effectLst/>
                <a:latin typeface="+mn-lt"/>
                <a:ea typeface="+mn-ea"/>
                <a:cs typeface="+mn-cs"/>
              </a:rPr>
              <a:t> et al., 2020). Additionally, the formal and informal structures, including the organizational chart, are all dependent on the culture. Rodríguez-Sánchez et al. (2021) stated that the flow of information and command relies on the acceptable culture within a workplace. This is because employees either follow or ignore the processes based on the culture within a firm.</a:t>
            </a:r>
          </a:p>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3</a:t>
            </a:fld>
            <a:endParaRPr lang="rm-CH"/>
          </a:p>
        </p:txBody>
      </p:sp>
    </p:spTree>
    <p:extLst>
      <p:ext uri="{BB962C8B-B14F-4D97-AF65-F5344CB8AC3E}">
        <p14:creationId xmlns:p14="http://schemas.microsoft.com/office/powerpoint/2010/main" val="2164694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Power Distance: </a:t>
            </a:r>
            <a:r>
              <a:rPr lang="en-GB" dirty="0">
                <a:effectLst/>
              </a:rPr>
              <a:t>Saudi Arabia scored high 72 compared with US 40 means that Saudi Arabia's culture is formed around hierarchical order where everyone knows and has a place in society and does not need other explanation. </a:t>
            </a:r>
          </a:p>
          <a:p>
            <a:endParaRPr lang="en-GB" dirty="0">
              <a:effectLst/>
            </a:endParaRPr>
          </a:p>
          <a:p>
            <a:r>
              <a:rPr lang="en-GB" b="1" dirty="0">
                <a:effectLst/>
              </a:rPr>
              <a:t>Individualism: </a:t>
            </a:r>
            <a:r>
              <a:rPr lang="en-GB" dirty="0">
                <a:effectLst/>
              </a:rPr>
              <a:t>with a score of 91 US is the most Individualist culture in the world. If in Saudi Arabia, loyalty plays a fundamental part in a collectivist culture, in the US, individuals are expected to look after themself and close family members. In the business environment, Americans are looking for an individual to be able to be self-reliant and have initiative.</a:t>
            </a:r>
          </a:p>
          <a:p>
            <a:endParaRPr lang="en-GB" dirty="0">
              <a:effectLst/>
            </a:endParaRPr>
          </a:p>
          <a:p>
            <a:r>
              <a:rPr lang="en-GB" b="1" dirty="0">
                <a:solidFill>
                  <a:srgbClr val="0E101A"/>
                </a:solidFill>
                <a:effectLst/>
              </a:rPr>
              <a:t>Masculinity:</a:t>
            </a:r>
            <a:r>
              <a:rPr lang="en-GB" dirty="0"/>
              <a:t> Saudi Arabia is considered a Feminine country, meaning the quality of life is a success metric, and caring for others is a must. On the other hand, the US is a Masculine country that promotes competition, assuring that achievement and success are part of a lifestyle. </a:t>
            </a:r>
          </a:p>
          <a:p>
            <a:endParaRPr lang="en-GB" b="1" dirty="0"/>
          </a:p>
          <a:p>
            <a:r>
              <a:rPr lang="en-GB" b="1" dirty="0"/>
              <a:t>Uncertainty Avoidance: </a:t>
            </a:r>
            <a:r>
              <a:rPr lang="en-GB" dirty="0"/>
              <a:t>US culture tends to be more open-minded for new idea or opinions and allow freedom of expression. However, after 9/11, fear became part of American society, forcing the government to start to monitor everyone through different security measures. On the other hand, Saudi Arabia's culture is based on very strict rules based on belief and behaviour, and also not open to new ideas that are not following tradition and beliefs. </a:t>
            </a:r>
          </a:p>
          <a:p>
            <a:endParaRPr lang="en-GB" dirty="0"/>
          </a:p>
          <a:p>
            <a:r>
              <a:rPr lang="en-GB" b="1" dirty="0"/>
              <a:t>Long Term Orientation: </a:t>
            </a:r>
            <a:r>
              <a:rPr lang="en-GB" b="0" dirty="0"/>
              <a:t>On this pillar, both country score low, which means their culture may have many similarities with small differences. A country with a low score on this dimension has a lot of focus and respect for tradition, focusing on achieving quick results and measuring that by short-term performance. </a:t>
            </a:r>
          </a:p>
          <a:p>
            <a:endParaRPr lang="en-GB" b="0" dirty="0"/>
          </a:p>
          <a:p>
            <a:r>
              <a:rPr lang="en-GB" b="1" dirty="0">
                <a:solidFill>
                  <a:srgbClr val="0E101A"/>
                </a:solidFill>
                <a:effectLst/>
              </a:rPr>
              <a:t>Indulgence: </a:t>
            </a:r>
            <a:r>
              <a:rPr lang="en-GB" dirty="0"/>
              <a:t>This dimension is the biggest score difference between the US and Saudi Arabia cultures. If in US culture (Indulgent) is to have a really good balance between work and leisure time, in Saudi Arabia, culture (Restrained) is only working hard and does not consider leisure time as a priority in society. People in a Restrained country tend to control their wishes and impulses best on the social norm. </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effectLst/>
              </a:rPr>
              <a:t>Compare countries</a:t>
            </a:r>
            <a:r>
              <a:rPr lang="en-GB" dirty="0">
                <a:effectLst/>
              </a:rPr>
              <a:t> (2021) </a:t>
            </a:r>
            <a:r>
              <a:rPr lang="en-GB" i="1" dirty="0">
                <a:effectLst/>
              </a:rPr>
              <a:t>Hofstede Insights</a:t>
            </a:r>
            <a:r>
              <a:rPr lang="en-GB" dirty="0">
                <a:effectLst/>
              </a:rPr>
              <a:t>. Available at: https://www.hofstede-Insights.com/fi/product/compare-countries/ (Accessed: March 14, 2023). </a:t>
            </a:r>
          </a:p>
          <a:p>
            <a:endParaRPr lang="en-GB" b="1" dirty="0"/>
          </a:p>
        </p:txBody>
      </p:sp>
      <p:sp>
        <p:nvSpPr>
          <p:cNvPr id="4" name="Slide Number Placeholder 3"/>
          <p:cNvSpPr>
            <a:spLocks noGrp="1"/>
          </p:cNvSpPr>
          <p:nvPr>
            <p:ph type="sldNum" sz="quarter" idx="5"/>
          </p:nvPr>
        </p:nvSpPr>
        <p:spPr/>
        <p:txBody>
          <a:bodyPr/>
          <a:lstStyle/>
          <a:p>
            <a:fld id="{ADAADB1F-F8FC-4B40-8F74-E52B77A36D09}" type="slidenum">
              <a:rPr lang="rm-CH" smtClean="0"/>
              <a:t>4</a:t>
            </a:fld>
            <a:endParaRPr lang="rm-CH"/>
          </a:p>
        </p:txBody>
      </p:sp>
    </p:spTree>
    <p:extLst>
      <p:ext uri="{BB962C8B-B14F-4D97-AF65-F5344CB8AC3E}">
        <p14:creationId xmlns:p14="http://schemas.microsoft.com/office/powerpoint/2010/main" val="3768039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Calibri" panose="020F0502020204030204" pitchFamily="34" charset="0"/>
              </a:rPr>
              <a:t>An institutional approach to IHRM is a concept that describes and defines the extent to which the practice of human resources has been based on theoretical foundations </a:t>
            </a:r>
            <a:r>
              <a:rPr lang="en-GB" sz="1800" dirty="0">
                <a:effectLst/>
                <a:latin typeface="Times New Roman" panose="02020603050405020304" pitchFamily="18" charset="0"/>
                <a:ea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rPr>
              <a:t>Haak-Saheem</a:t>
            </a:r>
            <a:r>
              <a:rPr lang="en-GB" sz="1800" dirty="0">
                <a:solidFill>
                  <a:srgbClr val="000000"/>
                </a:solidFill>
                <a:effectLst/>
                <a:latin typeface="Times New Roman" panose="02020603050405020304" pitchFamily="18" charset="0"/>
                <a:ea typeface="Calibri" panose="020F0502020204030204" pitchFamily="34" charset="0"/>
              </a:rPr>
              <a:t> et al., 2017</a:t>
            </a:r>
            <a:r>
              <a:rPr lang="en-GB" sz="1800" dirty="0">
                <a:effectLst/>
                <a:latin typeface="Times New Roman" panose="02020603050405020304" pitchFamily="18" charset="0"/>
                <a:ea typeface="Calibri" panose="020F0502020204030204" pitchFamily="34" charset="0"/>
              </a:rPr>
              <a:t>)</a:t>
            </a:r>
            <a:r>
              <a:rPr lang="en-GB" sz="1800" dirty="0">
                <a:solidFill>
                  <a:srgbClr val="000000"/>
                </a:solidFill>
                <a:effectLst/>
                <a:latin typeface="Times New Roman" panose="02020603050405020304" pitchFamily="18" charset="0"/>
                <a:ea typeface="Calibri" panose="020F0502020204030204" pitchFamily="34" charset="0"/>
              </a:rPr>
              <a:t>. It takes into consideration the actual implementation of ideas into practical measures while appreciating the organisations as social structures that allow the human resource to interact with each other </a:t>
            </a:r>
            <a:r>
              <a:rPr lang="en-GB" sz="1800" dirty="0">
                <a:effectLst/>
                <a:latin typeface="Times New Roman" panose="02020603050405020304" pitchFamily="18" charset="0"/>
                <a:ea typeface="Calibri" panose="020F0502020204030204" pitchFamily="34" charset="0"/>
              </a:rPr>
              <a:t>(</a:t>
            </a:r>
            <a:r>
              <a:rPr lang="en-GB" sz="1800" dirty="0">
                <a:solidFill>
                  <a:srgbClr val="000000"/>
                </a:solidFill>
                <a:effectLst/>
                <a:latin typeface="Times New Roman" panose="02020603050405020304" pitchFamily="18" charset="0"/>
                <a:ea typeface="Calibri" panose="020F0502020204030204" pitchFamily="34" charset="0"/>
              </a:rPr>
              <a:t>Farndale et al., 2023</a:t>
            </a:r>
            <a:r>
              <a:rPr lang="en-GB" sz="1800" dirty="0">
                <a:effectLst/>
                <a:latin typeface="Times New Roman" panose="02020603050405020304" pitchFamily="18" charset="0"/>
                <a:ea typeface="Calibri" panose="020F0502020204030204" pitchFamily="34" charset="0"/>
              </a:rPr>
              <a:t>)</a:t>
            </a:r>
            <a:r>
              <a:rPr lang="en-GB" sz="1800" dirty="0">
                <a:solidFill>
                  <a:srgbClr val="000000"/>
                </a:solidFill>
                <a:effectLst/>
                <a:latin typeface="Times New Roman" panose="02020603050405020304" pitchFamily="18" charset="0"/>
                <a:ea typeface="Calibri" panose="020F0502020204030204" pitchFamily="34" charset="0"/>
              </a:rPr>
              <a:t>. </a:t>
            </a:r>
          </a:p>
          <a:p>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Haak-Saheem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Festing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Darwish, T.K., 2017. International human resource management in the Arab Gulf States–an institutional perspective.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28</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(18), pp.2684-2712.</a:t>
            </a:r>
            <a:endParaRPr lang="rm-CH"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Farndale, 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Bonache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McDonnell, A. and Kwon, B., 2023. Positioning context front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center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international human resource management research.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Journal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33</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pp.1-16.</a:t>
            </a:r>
            <a:endParaRPr lang="rm-CH"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rm-CH" dirty="0"/>
          </a:p>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5</a:t>
            </a:fld>
            <a:endParaRPr lang="rm-CH"/>
          </a:p>
        </p:txBody>
      </p:sp>
    </p:spTree>
    <p:extLst>
      <p:ext uri="{BB962C8B-B14F-4D97-AF65-F5344CB8AC3E}">
        <p14:creationId xmlns:p14="http://schemas.microsoft.com/office/powerpoint/2010/main" val="2683720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Alluhidan</a:t>
            </a:r>
            <a:r>
              <a:rPr lang="en-US" sz="1200" kern="1200" dirty="0">
                <a:solidFill>
                  <a:schemeClr val="tx1"/>
                </a:solidFill>
                <a:effectLst/>
                <a:latin typeface="+mn-lt"/>
                <a:ea typeface="+mn-ea"/>
                <a:cs typeface="+mn-cs"/>
              </a:rPr>
              <a:t> et al. (2020) suggested that each country in the world has a right to customize the specific HRM practices based on the needs of their workplaces, as well as culture. It is with this argument that there are distinctions between the US and Saudi Arabian workplace environment. For instance, in Saudi Arabia, the HRM has a duty of providing psychological counseling and advice to staffs, which is left to mental health professionals in the US (Collings et al., 2018). HRMs in the US focus on career development and counseling to employees as a way to encourage them to pursue training that will enable them to get better chances in the future (</a:t>
            </a:r>
            <a:r>
              <a:rPr lang="en-US" sz="1200" kern="1200" dirty="0" err="1">
                <a:solidFill>
                  <a:schemeClr val="tx1"/>
                </a:solidFill>
                <a:effectLst/>
                <a:latin typeface="+mn-lt"/>
                <a:ea typeface="+mn-ea"/>
                <a:cs typeface="+mn-cs"/>
              </a:rPr>
              <a:t>Wiswall</a:t>
            </a:r>
            <a:r>
              <a:rPr lang="en-US" sz="1200" kern="1200" dirty="0">
                <a:solidFill>
                  <a:schemeClr val="tx1"/>
                </a:solidFill>
                <a:effectLst/>
                <a:latin typeface="+mn-lt"/>
                <a:ea typeface="+mn-ea"/>
                <a:cs typeface="+mn-cs"/>
              </a:rPr>
              <a:t> and Zafar, 2018). Additionally, the HRMs in Saudi Arabia are responsible for instilling discipline and principles of the Saudi Arabian concepts to its employees (Al </a:t>
            </a:r>
            <a:r>
              <a:rPr lang="en-US" sz="1200" kern="1200" dirty="0" err="1">
                <a:solidFill>
                  <a:schemeClr val="tx1"/>
                </a:solidFill>
                <a:effectLst/>
                <a:latin typeface="+mn-lt"/>
                <a:ea typeface="+mn-ea"/>
                <a:cs typeface="+mn-cs"/>
              </a:rPr>
              <a:t>Doghan</a:t>
            </a:r>
            <a:r>
              <a:rPr lang="en-US" sz="1200" kern="1200" dirty="0">
                <a:solidFill>
                  <a:schemeClr val="tx1"/>
                </a:solidFill>
                <a:effectLst/>
                <a:latin typeface="+mn-lt"/>
                <a:ea typeface="+mn-ea"/>
                <a:cs typeface="+mn-cs"/>
              </a:rPr>
              <a:t>, 2022). The justification for this is that with the women and citizens from other countries joining the workforce, they need to understand what is allowed in the country and what is prohibited. The strict rules and regulations regarding social media usage is also a role the HRM in Saudi Arabia must play (</a:t>
            </a:r>
            <a:r>
              <a:rPr lang="en-US" sz="1200" kern="1200" dirty="0" err="1">
                <a:solidFill>
                  <a:schemeClr val="tx1"/>
                </a:solidFill>
                <a:effectLst/>
                <a:latin typeface="+mn-lt"/>
                <a:ea typeface="+mn-ea"/>
                <a:cs typeface="+mn-cs"/>
              </a:rPr>
              <a:t>Tlaiss</a:t>
            </a:r>
            <a:r>
              <a:rPr lang="en-US" sz="1200" kern="1200" dirty="0">
                <a:solidFill>
                  <a:schemeClr val="tx1"/>
                </a:solidFill>
                <a:effectLst/>
                <a:latin typeface="+mn-lt"/>
                <a:ea typeface="+mn-ea"/>
                <a:cs typeface="+mn-cs"/>
              </a:rPr>
              <a:t> and Al </a:t>
            </a:r>
            <a:r>
              <a:rPr lang="en-US" sz="1200" kern="1200" dirty="0" err="1">
                <a:solidFill>
                  <a:schemeClr val="tx1"/>
                </a:solidFill>
                <a:effectLst/>
                <a:latin typeface="+mn-lt"/>
                <a:ea typeface="+mn-ea"/>
                <a:cs typeface="+mn-cs"/>
              </a:rPr>
              <a:t>Waqfi</a:t>
            </a:r>
            <a:r>
              <a:rPr lang="en-US" sz="1200" kern="1200" dirty="0">
                <a:solidFill>
                  <a:schemeClr val="tx1"/>
                </a:solidFill>
                <a:effectLst/>
                <a:latin typeface="+mn-lt"/>
                <a:ea typeface="+mn-ea"/>
                <a:cs typeface="+mn-cs"/>
              </a:rPr>
              <a:t>, 2022).</a:t>
            </a:r>
          </a:p>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6</a:t>
            </a:fld>
            <a:endParaRPr lang="rm-CH"/>
          </a:p>
        </p:txBody>
      </p:sp>
    </p:spTree>
    <p:extLst>
      <p:ext uri="{BB962C8B-B14F-4D97-AF65-F5344CB8AC3E}">
        <p14:creationId xmlns:p14="http://schemas.microsoft.com/office/powerpoint/2010/main" val="2681394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US and Saudi Arabia have been existing economic partners, and the merger and acquisition decision between Aramco and Valvoline is an illustration of the deep trade tie between the two countries. A strategic approach, mergers and acquisitions are intended to increase the foreign exchange amongst the parties involved in the economic decision. However, political relations between the countries are considered, with consultations being done to ensure a smooth transition. It is also done to secure the economic interests between the countries. Additionally, the economic benefit that each country is likely to get is actively discussed to enhance the financial gain. For instance, the US is more economically developed, compared to Saudi Arabia, but this does not mean that Saudi Arabia’s Aramco cannot acquire the US’ Valvoline. </a:t>
            </a:r>
            <a:r>
              <a:rPr lang="en-US" sz="1200" b="0" i="0" kern="1200" dirty="0">
                <a:solidFill>
                  <a:schemeClr val="tx1"/>
                </a:solidFill>
                <a:effectLst/>
                <a:latin typeface="+mn-lt"/>
                <a:ea typeface="+mn-ea"/>
                <a:cs typeface="+mn-cs"/>
              </a:rPr>
              <a:t>Bin </a:t>
            </a:r>
            <a:r>
              <a:rPr lang="en-US" sz="1200" b="0" i="0" kern="1200" dirty="0" err="1">
                <a:solidFill>
                  <a:schemeClr val="tx1"/>
                </a:solidFill>
                <a:effectLst/>
                <a:latin typeface="+mn-lt"/>
                <a:ea typeface="+mn-ea"/>
                <a:cs typeface="+mn-cs"/>
              </a:rPr>
              <a:t>Seddeeq</a:t>
            </a:r>
            <a:r>
              <a:rPr lang="en-US" sz="1200" b="0" i="0" kern="1200" baseline="0" dirty="0">
                <a:solidFill>
                  <a:schemeClr val="tx1"/>
                </a:solidFill>
                <a:effectLst/>
                <a:latin typeface="+mn-lt"/>
                <a:ea typeface="+mn-ea"/>
                <a:cs typeface="+mn-cs"/>
              </a:rPr>
              <a:t> et al. </a:t>
            </a:r>
            <a:r>
              <a:rPr lang="en-US" sz="1200" b="0" i="0" kern="1200" dirty="0">
                <a:solidFill>
                  <a:schemeClr val="tx1"/>
                </a:solidFill>
                <a:effectLst/>
                <a:latin typeface="+mn-lt"/>
                <a:ea typeface="+mn-ea"/>
                <a:cs typeface="+mn-cs"/>
              </a:rPr>
              <a:t>(2019)</a:t>
            </a:r>
            <a:r>
              <a:rPr lang="en-US" sz="1200" kern="1200" dirty="0">
                <a:solidFill>
                  <a:schemeClr val="tx1"/>
                </a:solidFill>
                <a:effectLst/>
                <a:latin typeface="+mn-lt"/>
                <a:ea typeface="+mn-ea"/>
                <a:cs typeface="+mn-cs"/>
              </a:rPr>
              <a:t> argued that oil is one of Saudi Arabian’s natural resources, which enables the region to be an internationally recognized trader. </a:t>
            </a:r>
          </a:p>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7</a:t>
            </a:fld>
            <a:endParaRPr lang="rm-CH"/>
          </a:p>
        </p:txBody>
      </p:sp>
    </p:spTree>
    <p:extLst>
      <p:ext uri="{BB962C8B-B14F-4D97-AF65-F5344CB8AC3E}">
        <p14:creationId xmlns:p14="http://schemas.microsoft.com/office/powerpoint/2010/main" val="918421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8</a:t>
            </a:fld>
            <a:endParaRPr lang="rm-CH"/>
          </a:p>
        </p:txBody>
      </p:sp>
    </p:spTree>
    <p:extLst>
      <p:ext uri="{BB962C8B-B14F-4D97-AF65-F5344CB8AC3E}">
        <p14:creationId xmlns:p14="http://schemas.microsoft.com/office/powerpoint/2010/main" val="2102103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International human resource practices acceptable in the US and Saudi Arabia are to be considered when evaluating and making the pre- and post-merger discussions. Each represents the interests of employees from their entity to ensure their interests are considered and to ensure that any form of conflicts has been eliminated (</a:t>
            </a:r>
            <a:r>
              <a:rPr lang="en-US" sz="1200" kern="1200" dirty="0" err="1">
                <a:solidFill>
                  <a:schemeClr val="tx1"/>
                </a:solidFill>
                <a:effectLst/>
                <a:latin typeface="+mn-lt"/>
                <a:ea typeface="+mn-ea"/>
                <a:cs typeface="+mn-cs"/>
              </a:rPr>
              <a:t>Alluhidan</a:t>
            </a:r>
            <a:r>
              <a:rPr lang="en-US" sz="1200" kern="1200" dirty="0">
                <a:solidFill>
                  <a:schemeClr val="tx1"/>
                </a:solidFill>
                <a:effectLst/>
                <a:latin typeface="+mn-lt"/>
                <a:ea typeface="+mn-ea"/>
                <a:cs typeface="+mn-cs"/>
              </a:rPr>
              <a:t> et al.,</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2020) . Any additional training and development or bringing in new staffs must be incorporated at this stage.</a:t>
            </a:r>
          </a:p>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9</a:t>
            </a:fld>
            <a:endParaRPr lang="rm-CH"/>
          </a:p>
        </p:txBody>
      </p:sp>
    </p:spTree>
    <p:extLst>
      <p:ext uri="{BB962C8B-B14F-4D97-AF65-F5344CB8AC3E}">
        <p14:creationId xmlns:p14="http://schemas.microsoft.com/office/powerpoint/2010/main" val="3017476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m-CH" dirty="0"/>
          </a:p>
        </p:txBody>
      </p:sp>
      <p:sp>
        <p:nvSpPr>
          <p:cNvPr id="4" name="Slide Number Placeholder 3"/>
          <p:cNvSpPr>
            <a:spLocks noGrp="1"/>
          </p:cNvSpPr>
          <p:nvPr>
            <p:ph type="sldNum" sz="quarter" idx="5"/>
          </p:nvPr>
        </p:nvSpPr>
        <p:spPr/>
        <p:txBody>
          <a:bodyPr/>
          <a:lstStyle/>
          <a:p>
            <a:fld id="{ADAADB1F-F8FC-4B40-8F74-E52B77A36D09}" type="slidenum">
              <a:rPr lang="rm-CH" smtClean="0"/>
              <a:t>12</a:t>
            </a:fld>
            <a:endParaRPr lang="rm-CH"/>
          </a:p>
        </p:txBody>
      </p:sp>
    </p:spTree>
    <p:extLst>
      <p:ext uri="{BB962C8B-B14F-4D97-AF65-F5344CB8AC3E}">
        <p14:creationId xmlns:p14="http://schemas.microsoft.com/office/powerpoint/2010/main" val="1531086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1816008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2686183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1800595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068C7D-B3AF-4068-9B62-843EC8F281D5}" type="datetimeFigureOut">
              <a:rPr lang="rm-CH" smtClean="0"/>
              <a:t>14-03-2023</a:t>
            </a:fld>
            <a:endParaRPr lang="rm-CH"/>
          </a:p>
        </p:txBody>
      </p:sp>
      <p:sp>
        <p:nvSpPr>
          <p:cNvPr id="6" name="Footer Placeholder 5"/>
          <p:cNvSpPr>
            <a:spLocks noGrp="1"/>
          </p:cNvSpPr>
          <p:nvPr>
            <p:ph type="ftr" sz="quarter" idx="11"/>
          </p:nvPr>
        </p:nvSpPr>
        <p:spPr/>
        <p:txBody>
          <a:bodyPr/>
          <a:lstStyle/>
          <a:p>
            <a:endParaRPr lang="rm-CH"/>
          </a:p>
        </p:txBody>
      </p:sp>
      <p:sp>
        <p:nvSpPr>
          <p:cNvPr id="7" name="Slide Number Placeholder 6"/>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877007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068C7D-B3AF-4068-9B62-843EC8F281D5}" type="datetimeFigureOut">
              <a:rPr lang="rm-CH" smtClean="0"/>
              <a:t>14-03-2023</a:t>
            </a:fld>
            <a:endParaRPr lang="rm-CH"/>
          </a:p>
        </p:txBody>
      </p:sp>
      <p:sp>
        <p:nvSpPr>
          <p:cNvPr id="8" name="Footer Placeholder 7"/>
          <p:cNvSpPr>
            <a:spLocks noGrp="1"/>
          </p:cNvSpPr>
          <p:nvPr>
            <p:ph type="ftr" sz="quarter" idx="11"/>
          </p:nvPr>
        </p:nvSpPr>
        <p:spPr/>
        <p:txBody>
          <a:bodyPr/>
          <a:lstStyle/>
          <a:p>
            <a:endParaRPr lang="rm-CH"/>
          </a:p>
        </p:txBody>
      </p:sp>
      <p:sp>
        <p:nvSpPr>
          <p:cNvPr id="9" name="Slide Number Placeholder 8"/>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1447205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068C7D-B3AF-4068-9B62-843EC8F281D5}" type="datetimeFigureOut">
              <a:rPr lang="rm-CH" smtClean="0"/>
              <a:t>14-03-2023</a:t>
            </a:fld>
            <a:endParaRPr lang="rm-CH"/>
          </a:p>
        </p:txBody>
      </p:sp>
      <p:sp>
        <p:nvSpPr>
          <p:cNvPr id="4" name="Footer Placeholder 3"/>
          <p:cNvSpPr>
            <a:spLocks noGrp="1"/>
          </p:cNvSpPr>
          <p:nvPr>
            <p:ph type="ftr" sz="quarter" idx="11"/>
          </p:nvPr>
        </p:nvSpPr>
        <p:spPr/>
        <p:txBody>
          <a:bodyPr/>
          <a:lstStyle/>
          <a:p>
            <a:endParaRPr lang="rm-CH"/>
          </a:p>
        </p:txBody>
      </p:sp>
      <p:sp>
        <p:nvSpPr>
          <p:cNvPr id="5" name="Slide Number Placeholder 4"/>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3663093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068C7D-B3AF-4068-9B62-843EC8F281D5}" type="datetimeFigureOut">
              <a:rPr lang="rm-CH" smtClean="0"/>
              <a:t>14-03-2023</a:t>
            </a:fld>
            <a:endParaRPr lang="rm-CH"/>
          </a:p>
        </p:txBody>
      </p:sp>
      <p:sp>
        <p:nvSpPr>
          <p:cNvPr id="3" name="Footer Placeholder 2"/>
          <p:cNvSpPr>
            <a:spLocks noGrp="1"/>
          </p:cNvSpPr>
          <p:nvPr>
            <p:ph type="ftr" sz="quarter" idx="11"/>
          </p:nvPr>
        </p:nvSpPr>
        <p:spPr/>
        <p:txBody>
          <a:bodyPr/>
          <a:lstStyle/>
          <a:p>
            <a:endParaRPr lang="rm-CH"/>
          </a:p>
        </p:txBody>
      </p:sp>
      <p:sp>
        <p:nvSpPr>
          <p:cNvPr id="4" name="Slide Number Placeholder 3"/>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3071666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068C7D-B3AF-4068-9B62-843EC8F281D5}" type="datetimeFigureOut">
              <a:rPr lang="rm-CH" smtClean="0"/>
              <a:t>14-03-2023</a:t>
            </a:fld>
            <a:endParaRPr lang="rm-CH"/>
          </a:p>
        </p:txBody>
      </p:sp>
      <p:sp>
        <p:nvSpPr>
          <p:cNvPr id="6" name="Footer Placeholder 5"/>
          <p:cNvSpPr>
            <a:spLocks noGrp="1"/>
          </p:cNvSpPr>
          <p:nvPr>
            <p:ph type="ftr" sz="quarter" idx="11"/>
          </p:nvPr>
        </p:nvSpPr>
        <p:spPr/>
        <p:txBody>
          <a:bodyPr/>
          <a:lstStyle/>
          <a:p>
            <a:endParaRPr lang="rm-CH"/>
          </a:p>
        </p:txBody>
      </p:sp>
      <p:sp>
        <p:nvSpPr>
          <p:cNvPr id="7" name="Slide Number Placeholder 6"/>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1004199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68C7D-B3AF-4068-9B62-843EC8F281D5}" type="datetimeFigureOut">
              <a:rPr lang="rm-CH" smtClean="0"/>
              <a:t>14-03-2023</a:t>
            </a:fld>
            <a:endParaRPr lang="rm-CH"/>
          </a:p>
        </p:txBody>
      </p:sp>
      <p:sp>
        <p:nvSpPr>
          <p:cNvPr id="6" name="Footer Placeholder 5"/>
          <p:cNvSpPr>
            <a:spLocks noGrp="1"/>
          </p:cNvSpPr>
          <p:nvPr>
            <p:ph type="ftr" sz="quarter" idx="11"/>
          </p:nvPr>
        </p:nvSpPr>
        <p:spPr/>
        <p:txBody>
          <a:bodyPr/>
          <a:lstStyle/>
          <a:p>
            <a:endParaRPr lang="rm-CH"/>
          </a:p>
        </p:txBody>
      </p:sp>
      <p:sp>
        <p:nvSpPr>
          <p:cNvPr id="7" name="Slide Number Placeholder 6"/>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3283778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312129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79392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173532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01300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532953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856709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68C7D-B3AF-4068-9B62-843EC8F281D5}" type="datetimeFigureOut">
              <a:rPr lang="rm-CH" smtClean="0"/>
              <a:t>14-03-2023</a:t>
            </a:fld>
            <a:endParaRPr lang="rm-CH"/>
          </a:p>
        </p:txBody>
      </p:sp>
      <p:sp>
        <p:nvSpPr>
          <p:cNvPr id="5" name="Footer Placeholder 4"/>
          <p:cNvSpPr>
            <a:spLocks noGrp="1"/>
          </p:cNvSpPr>
          <p:nvPr>
            <p:ph type="ftr" sz="quarter" idx="11"/>
          </p:nvPr>
        </p:nvSpPr>
        <p:spPr/>
        <p:txBody>
          <a:bodyPr/>
          <a:lstStyle/>
          <a:p>
            <a:endParaRPr lang="rm-CH"/>
          </a:p>
        </p:txBody>
      </p:sp>
      <p:sp>
        <p:nvSpPr>
          <p:cNvPr id="6" name="Slide Number Placeholder 5"/>
          <p:cNvSpPr>
            <a:spLocks noGrp="1"/>
          </p:cNvSpPr>
          <p:nvPr>
            <p:ph type="sldNum" sz="quarter" idx="12"/>
          </p:nvPr>
        </p:nvSpPr>
        <p:spPr/>
        <p:txBody>
          <a:bodyPr/>
          <a:lstStyle/>
          <a:p>
            <a:fld id="{2F348FD6-823F-485A-B21B-1125B8DB80BD}" type="slidenum">
              <a:rPr lang="rm-CH" smtClean="0"/>
              <a:t>‹#›</a:t>
            </a:fld>
            <a:endParaRPr lang="rm-CH"/>
          </a:p>
        </p:txBody>
      </p:sp>
    </p:spTree>
    <p:extLst>
      <p:ext uri="{BB962C8B-B14F-4D97-AF65-F5344CB8AC3E}">
        <p14:creationId xmlns:p14="http://schemas.microsoft.com/office/powerpoint/2010/main" val="2123179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068C7D-B3AF-4068-9B62-843EC8F281D5}" type="datetimeFigureOut">
              <a:rPr lang="rm-CH" smtClean="0"/>
              <a:t>14-03-2023</a:t>
            </a:fld>
            <a:endParaRPr lang="rm-CH"/>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rm-CH"/>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F348FD6-823F-485A-B21B-1125B8DB80BD}" type="slidenum">
              <a:rPr lang="rm-CH" smtClean="0"/>
              <a:t>‹#›</a:t>
            </a:fld>
            <a:endParaRPr lang="rm-CH"/>
          </a:p>
        </p:txBody>
      </p:sp>
    </p:spTree>
    <p:extLst>
      <p:ext uri="{BB962C8B-B14F-4D97-AF65-F5344CB8AC3E}">
        <p14:creationId xmlns:p14="http://schemas.microsoft.com/office/powerpoint/2010/main" val="3821642693"/>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8130255-0186-3FD6-E74C-805C708D5908}"/>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lnSpc>
                <a:spcPct val="90000"/>
              </a:lnSpc>
            </a:pPr>
            <a:r>
              <a:rPr lang="en-US" sz="2800" dirty="0">
                <a:effectLst/>
              </a:rPr>
              <a:t>DEVELOPING RELATIONSHIPS AND WORKPLACE ACHIEVEMENT</a:t>
            </a:r>
            <a:br>
              <a:rPr lang="en-US" sz="2800" dirty="0">
                <a:effectLst/>
              </a:rPr>
            </a:br>
            <a:endParaRPr lang="en-US" sz="2800" dirty="0"/>
          </a:p>
        </p:txBody>
      </p:sp>
      <p:pic>
        <p:nvPicPr>
          <p:cNvPr id="5" name="Picture 14">
            <a:extLst>
              <a:ext uri="{FF2B5EF4-FFF2-40B4-BE49-F238E27FC236}">
                <a16:creationId xmlns:a16="http://schemas.microsoft.com/office/drawing/2014/main" id="{4B0E3228-43B3-AD14-E1BA-87619F3F052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5572" y="2134725"/>
            <a:ext cx="2686101" cy="1826549"/>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E23EF653-7201-837C-E51B-9391ACCAA130}"/>
              </a:ext>
            </a:extLst>
          </p:cNvPr>
          <p:cNvSpPr>
            <a:spLocks noGrp="1"/>
          </p:cNvSpPr>
          <p:nvPr>
            <p:ph type="subTitle" idx="1"/>
          </p:nvPr>
        </p:nvSpPr>
        <p:spPr>
          <a:xfrm>
            <a:off x="4580389" y="2160589"/>
            <a:ext cx="7608435" cy="3880773"/>
          </a:xfrm>
        </p:spPr>
        <p:txBody>
          <a:bodyPr vert="horz" lIns="91440" tIns="45720" rIns="91440" bIns="45720" rtlCol="0">
            <a:normAutofit/>
          </a:bodyPr>
          <a:lstStyle/>
          <a:p>
            <a:pPr algn="l"/>
            <a:r>
              <a:rPr lang="en-US" sz="1500" dirty="0">
                <a:solidFill>
                  <a:schemeClr val="tx1">
                    <a:lumMod val="75000"/>
                    <a:lumOff val="25000"/>
                  </a:schemeClr>
                </a:solidFill>
              </a:rPr>
              <a:t>SAUDI ARAMCO [SAUDI ARABIA] ACQUISITION OF VALVOLINE [US]</a:t>
            </a:r>
          </a:p>
          <a:p>
            <a:pPr algn="l">
              <a:buFont typeface="Wingdings 3" charset="2"/>
              <a:buChar char=""/>
            </a:pPr>
            <a:endParaRPr lang="en-US" sz="1500" dirty="0">
              <a:solidFill>
                <a:schemeClr val="tx1">
                  <a:lumMod val="75000"/>
                  <a:lumOff val="25000"/>
                </a:schemeClr>
              </a:solidFill>
            </a:endParaRPr>
          </a:p>
          <a:p>
            <a:r>
              <a:rPr lang="en-US" sz="1500" dirty="0">
                <a:solidFill>
                  <a:schemeClr val="tx1">
                    <a:lumMod val="95000"/>
                    <a:lumOff val="5000"/>
                  </a:schemeClr>
                </a:solidFill>
              </a:rPr>
              <a:t>Student Name: David Marian Beltic</a:t>
            </a:r>
          </a:p>
          <a:p>
            <a:r>
              <a:rPr lang="en-US" sz="1500" dirty="0">
                <a:solidFill>
                  <a:schemeClr val="tx1">
                    <a:lumMod val="95000"/>
                    <a:lumOff val="5000"/>
                  </a:schemeClr>
                </a:solidFill>
              </a:rPr>
              <a:t>Student ID: 2020289</a:t>
            </a:r>
          </a:p>
          <a:p>
            <a:r>
              <a:rPr lang="en-US" sz="1500" dirty="0">
                <a:solidFill>
                  <a:schemeClr val="tx1">
                    <a:lumMod val="95000"/>
                    <a:lumOff val="5000"/>
                  </a:schemeClr>
                </a:solidFill>
              </a:rPr>
              <a:t>Lecturer’s Name: Zahra </a:t>
            </a:r>
            <a:r>
              <a:rPr lang="en-US" sz="1500" dirty="0" err="1">
                <a:solidFill>
                  <a:schemeClr val="tx1">
                    <a:lumMod val="95000"/>
                    <a:lumOff val="5000"/>
                  </a:schemeClr>
                </a:solidFill>
              </a:rPr>
              <a:t>Mohammadnazari</a:t>
            </a:r>
            <a:endParaRPr lang="en-US" sz="1500" dirty="0">
              <a:solidFill>
                <a:schemeClr val="tx1">
                  <a:lumMod val="95000"/>
                  <a:lumOff val="5000"/>
                </a:schemeClr>
              </a:solidFill>
            </a:endParaRPr>
          </a:p>
          <a:p>
            <a:r>
              <a:rPr lang="en-US" sz="1500" dirty="0">
                <a:solidFill>
                  <a:schemeClr val="tx1">
                    <a:lumMod val="95000"/>
                    <a:lumOff val="5000"/>
                  </a:schemeClr>
                </a:solidFill>
              </a:rPr>
              <a:t>Module Code: BMSW5102</a:t>
            </a:r>
          </a:p>
        </p:txBody>
      </p:sp>
      <p:pic>
        <p:nvPicPr>
          <p:cNvPr id="4" name="Picture 10" descr="Saudi Aramco Logo - PNG and Vector - Logo Download">
            <a:extLst>
              <a:ext uri="{FF2B5EF4-FFF2-40B4-BE49-F238E27FC236}">
                <a16:creationId xmlns:a16="http://schemas.microsoft.com/office/drawing/2014/main" id="{07D7E989-B987-AA99-E198-4A7E6AACF6E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7334" y="4382677"/>
            <a:ext cx="5421163" cy="1490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2717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 presetClass="entr" presetSubtype="0" fill="hold" grpId="0" nodeType="withEffect">
                                  <p:stCondLst>
                                    <p:cond delay="25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par>
                                <p:cTn id="16" presetID="1" presetClass="entr" presetSubtype="0" fill="hold" grpId="0" nodeType="withEffect">
                                  <p:stCondLst>
                                    <p:cond delay="25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par>
                                <p:cTn id="18" presetID="1" presetClass="entr" presetSubtype="0" fill="hold" grpId="0" nodeType="withEffect">
                                  <p:stCondLst>
                                    <p:cond delay="25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par>
                                <p:cTn id="20" presetID="1" presetClass="entr" presetSubtype="0" fill="hold" grpId="0" nodeType="withEffect">
                                  <p:stCondLst>
                                    <p:cond delay="25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par>
                                <p:cTn id="22" presetID="1" presetClass="entr" presetSubtype="0" fill="hold" grpId="0" nodeType="withEffect">
                                  <p:stCondLst>
                                    <p:cond delay="25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A0D64-3A7F-5086-DD65-33331C31D04E}"/>
              </a:ext>
            </a:extLst>
          </p:cNvPr>
          <p:cNvSpPr>
            <a:spLocks noGrp="1"/>
          </p:cNvSpPr>
          <p:nvPr>
            <p:ph type="title"/>
          </p:nvPr>
        </p:nvSpPr>
        <p:spPr/>
        <p:txBody>
          <a:bodyPr/>
          <a:lstStyle/>
          <a:p>
            <a:r>
              <a:rPr lang="en-GB" dirty="0"/>
              <a:t>Introduction</a:t>
            </a:r>
            <a:endParaRPr lang="rm-CH" dirty="0"/>
          </a:p>
        </p:txBody>
      </p:sp>
      <p:sp>
        <p:nvSpPr>
          <p:cNvPr id="3" name="Content Placeholder 2">
            <a:extLst>
              <a:ext uri="{FF2B5EF4-FFF2-40B4-BE49-F238E27FC236}">
                <a16:creationId xmlns:a16="http://schemas.microsoft.com/office/drawing/2014/main" id="{48CFF9F4-C0EA-F015-999D-102FEB082C92}"/>
              </a:ext>
            </a:extLst>
          </p:cNvPr>
          <p:cNvSpPr>
            <a:spLocks noGrp="1"/>
          </p:cNvSpPr>
          <p:nvPr>
            <p:ph idx="1"/>
          </p:nvPr>
        </p:nvSpPr>
        <p:spPr>
          <a:xfrm>
            <a:off x="484502" y="1853967"/>
            <a:ext cx="8789500" cy="2471324"/>
          </a:xfrm>
        </p:spPr>
        <p:txBody>
          <a:bodyPr/>
          <a:lstStyle/>
          <a:p>
            <a:r>
              <a:rPr lang="en-GB" dirty="0">
                <a:solidFill>
                  <a:schemeClr val="accent2">
                    <a:lumMod val="50000"/>
                  </a:schemeClr>
                </a:solidFill>
                <a:latin typeface="Times New Roman" panose="02020603050405020304" pitchFamily="18" charset="0"/>
                <a:cs typeface="Times New Roman" panose="02020603050405020304" pitchFamily="18" charset="0"/>
              </a:rPr>
              <a:t>Saudi Aramco, also knowns as Aramco, operates in Saudi Arabia </a:t>
            </a:r>
          </a:p>
          <a:p>
            <a:r>
              <a:rPr lang="en-GB" sz="18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As the second-largest oil producer, Aramco boasts of being established and stable in the industry, which has directly contributed to its growth and expansion across the world.</a:t>
            </a:r>
          </a:p>
          <a:p>
            <a:r>
              <a:rPr lang="en-GB" dirty="0">
                <a:solidFill>
                  <a:schemeClr val="accent2">
                    <a:lumMod val="50000"/>
                  </a:schemeClr>
                </a:solidFill>
                <a:latin typeface="Times New Roman" panose="02020603050405020304" pitchFamily="18" charset="0"/>
                <a:cs typeface="Times New Roman" panose="02020603050405020304" pitchFamily="18" charset="0"/>
              </a:rPr>
              <a:t>The organisation began operating in 1933 and has a $1.933 trillion market cap as of February 2023</a:t>
            </a:r>
          </a:p>
          <a:p>
            <a:r>
              <a:rPr lang="en-GB" dirty="0">
                <a:solidFill>
                  <a:schemeClr val="accent2">
                    <a:lumMod val="50000"/>
                  </a:schemeClr>
                </a:solidFill>
                <a:latin typeface="Times New Roman" panose="02020603050405020304" pitchFamily="18" charset="0"/>
                <a:cs typeface="Times New Roman" panose="02020603050405020304" pitchFamily="18" charset="0"/>
              </a:rPr>
              <a:t>The firm has managed to have more than 66,000 employees since its inception</a:t>
            </a:r>
            <a:endParaRPr lang="rm-CH" dirty="0">
              <a:solidFill>
                <a:schemeClr val="accent2">
                  <a:lumMod val="50000"/>
                </a:schemeClr>
              </a:solidFill>
              <a:latin typeface="Times New Roman" panose="02020603050405020304" pitchFamily="18" charset="0"/>
              <a:cs typeface="Times New Roman" panose="02020603050405020304" pitchFamily="18" charset="0"/>
            </a:endParaRPr>
          </a:p>
        </p:txBody>
      </p:sp>
      <p:pic>
        <p:nvPicPr>
          <p:cNvPr id="4" name="Picture 10" descr="Saudi Aramco Logo - PNG and Vector - Logo Download">
            <a:extLst>
              <a:ext uri="{FF2B5EF4-FFF2-40B4-BE49-F238E27FC236}">
                <a16:creationId xmlns:a16="http://schemas.microsoft.com/office/drawing/2014/main" id="{74684057-5D01-6C0E-7A21-89B8C843ED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3503" y="221224"/>
            <a:ext cx="5421163" cy="14908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4">
            <a:extLst>
              <a:ext uri="{FF2B5EF4-FFF2-40B4-BE49-F238E27FC236}">
                <a16:creationId xmlns:a16="http://schemas.microsoft.com/office/drawing/2014/main" id="{9995950E-A2F9-5C03-8264-80A6CC6C31F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866915" y="4325291"/>
            <a:ext cx="2686101" cy="1826549"/>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35F173AD-35E2-1027-DC28-0547A5E22BE4}"/>
              </a:ext>
            </a:extLst>
          </p:cNvPr>
          <p:cNvSpPr txBox="1">
            <a:spLocks/>
          </p:cNvSpPr>
          <p:nvPr/>
        </p:nvSpPr>
        <p:spPr>
          <a:xfrm>
            <a:off x="484502" y="4325291"/>
            <a:ext cx="8789500" cy="239489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solidFill>
                  <a:srgbClr val="0070C0"/>
                </a:solidFill>
                <a:latin typeface="Times New Roman" panose="02020603050405020304" pitchFamily="18" charset="0"/>
                <a:cs typeface="Times New Roman" panose="02020603050405020304" pitchFamily="18" charset="0"/>
              </a:rPr>
              <a:t>Valvoline Inc. is located in the United States, with its headquarters in Kentucky</a:t>
            </a:r>
          </a:p>
          <a:p>
            <a:r>
              <a:rPr lang="en-GB" dirty="0">
                <a:solidFill>
                  <a:srgbClr val="0070C0"/>
                </a:solidFill>
              </a:rPr>
              <a:t>The firm was founded in 1866, making it among the oldest organisations in the oil and gas industry. </a:t>
            </a:r>
            <a:endParaRPr lang="en-GB" dirty="0">
              <a:solidFill>
                <a:srgbClr val="0070C0"/>
              </a:solidFill>
              <a:latin typeface="Times New Roman" panose="02020603050405020304" pitchFamily="18" charset="0"/>
              <a:cs typeface="Times New Roman" panose="02020603050405020304" pitchFamily="18" charset="0"/>
            </a:endParaRPr>
          </a:p>
          <a:p>
            <a:r>
              <a:rPr lang="en-GB" dirty="0">
                <a:solidFill>
                  <a:srgbClr val="0070C0"/>
                </a:solidFill>
                <a:latin typeface="Times New Roman" panose="02020603050405020304" pitchFamily="18" charset="0"/>
                <a:cs typeface="Times New Roman" panose="02020603050405020304" pitchFamily="18" charset="0"/>
              </a:rPr>
              <a:t>Valvoline has 22% market shares in the US as of 2018</a:t>
            </a:r>
          </a:p>
          <a:p>
            <a:r>
              <a:rPr lang="en-GB" dirty="0">
                <a:solidFill>
                  <a:srgbClr val="0070C0"/>
                </a:solidFill>
                <a:latin typeface="Times New Roman" panose="02020603050405020304" pitchFamily="18" charset="0"/>
                <a:cs typeface="Times New Roman" panose="02020603050405020304" pitchFamily="18" charset="0"/>
              </a:rPr>
              <a:t>Valvoline Inc. has almost 9,000 employees</a:t>
            </a:r>
          </a:p>
          <a:p>
            <a:endParaRPr lang="rm-CH"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967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par>
                                <p:cTn id="11" presetID="2" presetClass="entr" presetSubtype="4"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50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0DE50-FFF4-6EC2-3E73-9F012BCC9F3E}"/>
              </a:ext>
            </a:extLst>
          </p:cNvPr>
          <p:cNvSpPr>
            <a:spLocks noGrp="1"/>
          </p:cNvSpPr>
          <p:nvPr>
            <p:ph type="title"/>
          </p:nvPr>
        </p:nvSpPr>
        <p:spPr/>
        <p:txBody>
          <a:bodyPr/>
          <a:lstStyle/>
          <a:p>
            <a:r>
              <a:rPr lang="en-US" sz="3600" dirty="0"/>
              <a:t>Impact of Culture on Organizational Life</a:t>
            </a:r>
            <a:endParaRPr lang="rm-CH" dirty="0"/>
          </a:p>
        </p:txBody>
      </p:sp>
      <p:sp>
        <p:nvSpPr>
          <p:cNvPr id="3" name="Content Placeholder 2">
            <a:extLst>
              <a:ext uri="{FF2B5EF4-FFF2-40B4-BE49-F238E27FC236}">
                <a16:creationId xmlns:a16="http://schemas.microsoft.com/office/drawing/2014/main" id="{CD8CCAAF-BB01-3135-67A1-E42F5CCB4E96}"/>
              </a:ext>
            </a:extLst>
          </p:cNvPr>
          <p:cNvSpPr>
            <a:spLocks noGrp="1"/>
          </p:cNvSpPr>
          <p:nvPr>
            <p:ph idx="1"/>
          </p:nvPr>
        </p:nvSpPr>
        <p:spPr/>
        <p:txBody>
          <a:bodyPr/>
          <a:lstStyle/>
          <a:p>
            <a:pPr marL="285750" lvl="0" indent="-285750" algn="ctr" rtl="0">
              <a:spcBef>
                <a:spcPts val="0"/>
              </a:spcBef>
              <a:spcAft>
                <a:spcPts val="0"/>
              </a:spcAft>
              <a:buFont typeface="Arial" panose="020B0604020202020204" pitchFamily="34" charset="0"/>
              <a:buChar char="•"/>
            </a:pPr>
            <a:r>
              <a:rPr lang="en-US" sz="1800" dirty="0">
                <a:solidFill>
                  <a:schemeClr val="tx1"/>
                </a:solidFill>
              </a:rPr>
              <a:t>Culture dictates the behavior, perception, attitude and values that a firm develops internally</a:t>
            </a:r>
          </a:p>
          <a:p>
            <a:pPr marL="285750" lvl="0" indent="-285750" algn="ctr" rtl="0">
              <a:spcBef>
                <a:spcPts val="0"/>
              </a:spcBef>
              <a:spcAft>
                <a:spcPts val="0"/>
              </a:spcAft>
              <a:buFont typeface="Arial" panose="020B0604020202020204" pitchFamily="34" charset="0"/>
              <a:buChar char="•"/>
            </a:pPr>
            <a:r>
              <a:rPr lang="en-US" sz="1800" dirty="0">
                <a:solidFill>
                  <a:schemeClr val="tx1"/>
                </a:solidFill>
              </a:rPr>
              <a:t>The HRM formulates policies based on the accepted culture</a:t>
            </a:r>
          </a:p>
          <a:p>
            <a:pPr marL="285750" lvl="0" indent="-285750" algn="ctr" rtl="0">
              <a:spcBef>
                <a:spcPts val="0"/>
              </a:spcBef>
              <a:spcAft>
                <a:spcPts val="0"/>
              </a:spcAft>
              <a:buFont typeface="Arial" panose="020B0604020202020204" pitchFamily="34" charset="0"/>
              <a:buChar char="•"/>
            </a:pPr>
            <a:r>
              <a:rPr lang="en-US" sz="1800" dirty="0">
                <a:solidFill>
                  <a:schemeClr val="tx1"/>
                </a:solidFill>
              </a:rPr>
              <a:t>The relationship between the management team and employees is highly dependent on the acceptable culture</a:t>
            </a:r>
          </a:p>
          <a:p>
            <a:pPr marL="285750" lvl="0" indent="-285750" algn="ctr" rtl="0">
              <a:spcBef>
                <a:spcPts val="0"/>
              </a:spcBef>
              <a:spcAft>
                <a:spcPts val="0"/>
              </a:spcAft>
              <a:buFont typeface="Arial" panose="020B0604020202020204" pitchFamily="34" charset="0"/>
              <a:buChar char="•"/>
            </a:pPr>
            <a:r>
              <a:rPr lang="en-US" sz="1800" dirty="0">
                <a:solidFill>
                  <a:schemeClr val="tx1"/>
                </a:solidFill>
              </a:rPr>
              <a:t>Culture affects the formal and informal structures and relations amongst employees</a:t>
            </a:r>
          </a:p>
          <a:p>
            <a:pPr marL="285750" lvl="0" indent="-285750" algn="ctr" rtl="0">
              <a:spcBef>
                <a:spcPts val="0"/>
              </a:spcBef>
              <a:spcAft>
                <a:spcPts val="0"/>
              </a:spcAft>
              <a:buFont typeface="Arial" panose="020B0604020202020204" pitchFamily="34" charset="0"/>
              <a:buChar char="•"/>
            </a:pPr>
            <a:r>
              <a:rPr lang="en-US" sz="1800" dirty="0">
                <a:solidFill>
                  <a:schemeClr val="tx1"/>
                </a:solidFill>
              </a:rPr>
              <a:t>Culture affects the identity </a:t>
            </a:r>
          </a:p>
        </p:txBody>
      </p:sp>
    </p:spTree>
    <p:extLst>
      <p:ext uri="{BB962C8B-B14F-4D97-AF65-F5344CB8AC3E}">
        <p14:creationId xmlns:p14="http://schemas.microsoft.com/office/powerpoint/2010/main" val="95761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par>
                                <p:cTn id="20" presetID="42" presetClass="entr" presetSubtype="0" fill="hold" grpId="0" nodeType="with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1000"/>
                                        <p:tgtEl>
                                          <p:spTgt spid="2"/>
                                        </p:tgtEl>
                                      </p:cBhvr>
                                    </p:animEffect>
                                    <p:anim calcmode="lin" valueType="num">
                                      <p:cBhvr>
                                        <p:cTn id="23" dur="1000" fill="hold"/>
                                        <p:tgtEl>
                                          <p:spTgt spid="2"/>
                                        </p:tgtEl>
                                        <p:attrNameLst>
                                          <p:attrName>ppt_x</p:attrName>
                                        </p:attrNameLst>
                                      </p:cBhvr>
                                      <p:tavLst>
                                        <p:tav tm="0">
                                          <p:val>
                                            <p:strVal val="#ppt_x"/>
                                          </p:val>
                                        </p:tav>
                                        <p:tav tm="100000">
                                          <p:val>
                                            <p:strVal val="#ppt_x"/>
                                          </p:val>
                                        </p:tav>
                                      </p:tavLst>
                                    </p:anim>
                                    <p:anim calcmode="lin" valueType="num">
                                      <p:cBhvr>
                                        <p:cTn id="2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E543F-87BD-7233-D2B9-8461CA302B2F}"/>
              </a:ext>
            </a:extLst>
          </p:cNvPr>
          <p:cNvSpPr>
            <a:spLocks noGrp="1"/>
          </p:cNvSpPr>
          <p:nvPr>
            <p:ph type="title"/>
          </p:nvPr>
        </p:nvSpPr>
        <p:spPr>
          <a:xfrm>
            <a:off x="677334" y="609600"/>
            <a:ext cx="8596668" cy="1320800"/>
          </a:xfrm>
        </p:spPr>
        <p:txBody>
          <a:bodyPr anchor="t">
            <a:normAutofit/>
          </a:bodyPr>
          <a:lstStyle/>
          <a:p>
            <a:pPr>
              <a:lnSpc>
                <a:spcPct val="90000"/>
              </a:lnSpc>
            </a:pPr>
            <a: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t>Section 1: Part 1 Cultural Analysis of Saudi Arabia and the </a:t>
            </a: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US using Hofstede model</a:t>
            </a:r>
            <a:br>
              <a:rPr lang="rm-CH" sz="2800" b="1" dirty="0">
                <a:effectLst/>
                <a:latin typeface="Calibri Light" panose="020F0302020204030204" pitchFamily="34" charset="0"/>
                <a:ea typeface="Times New Roman" panose="02020603050405020304" pitchFamily="18" charset="0"/>
                <a:cs typeface="Times New Roman" panose="02020603050405020304" pitchFamily="18" charset="0"/>
              </a:rPr>
            </a:br>
            <a:endParaRPr lang="rm-CH" sz="2800" dirty="0"/>
          </a:p>
        </p:txBody>
      </p:sp>
      <p:pic>
        <p:nvPicPr>
          <p:cNvPr id="10" name="Picture 9">
            <a:extLst>
              <a:ext uri="{FF2B5EF4-FFF2-40B4-BE49-F238E27FC236}">
                <a16:creationId xmlns:a16="http://schemas.microsoft.com/office/drawing/2014/main" id="{7CFD596B-D54E-4F33-7095-884EEC8E98DE}"/>
              </a:ext>
            </a:extLst>
          </p:cNvPr>
          <p:cNvPicPr>
            <a:picLocks noChangeAspect="1"/>
          </p:cNvPicPr>
          <p:nvPr/>
        </p:nvPicPr>
        <p:blipFill>
          <a:blip r:embed="rId3"/>
          <a:stretch>
            <a:fillRect/>
          </a:stretch>
        </p:blipFill>
        <p:spPr>
          <a:xfrm>
            <a:off x="226439" y="1460500"/>
            <a:ext cx="11838561" cy="5194300"/>
          </a:xfrm>
          <a:prstGeom prst="rect">
            <a:avLst/>
          </a:prstGeom>
        </p:spPr>
      </p:pic>
      <p:sp>
        <p:nvSpPr>
          <p:cNvPr id="31" name="Title 1">
            <a:extLst>
              <a:ext uri="{FF2B5EF4-FFF2-40B4-BE49-F238E27FC236}">
                <a16:creationId xmlns:a16="http://schemas.microsoft.com/office/drawing/2014/main" id="{8EFE2465-15FA-E5BB-A1DA-4568497D2162}"/>
              </a:ext>
            </a:extLst>
          </p:cNvPr>
          <p:cNvSpPr txBox="1">
            <a:spLocks/>
          </p:cNvSpPr>
          <p:nvPr/>
        </p:nvSpPr>
        <p:spPr>
          <a:xfrm>
            <a:off x="5956300" y="1301752"/>
            <a:ext cx="6108700" cy="5556247"/>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br>
              <a:rPr lang="rm-CH" sz="2800" b="1" dirty="0">
                <a:latin typeface="Calibri Light" panose="020F0302020204030204" pitchFamily="34" charset="0"/>
                <a:ea typeface="Times New Roman" panose="02020603050405020304" pitchFamily="18" charset="0"/>
                <a:cs typeface="Times New Roman" panose="02020603050405020304" pitchFamily="18" charset="0"/>
              </a:rPr>
            </a:br>
            <a:endParaRPr lang="rm-CH" sz="2800" dirty="0"/>
          </a:p>
        </p:txBody>
      </p:sp>
    </p:spTree>
    <p:extLst>
      <p:ext uri="{BB962C8B-B14F-4D97-AF65-F5344CB8AC3E}">
        <p14:creationId xmlns:p14="http://schemas.microsoft.com/office/powerpoint/2010/main" val="37057783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344D2-045D-4313-68C7-6BA13D0FC9AC}"/>
              </a:ext>
            </a:extLst>
          </p:cNvPr>
          <p:cNvSpPr>
            <a:spLocks noGrp="1"/>
          </p:cNvSpPr>
          <p:nvPr>
            <p:ph type="title"/>
          </p:nvPr>
        </p:nvSpPr>
        <p:spPr/>
        <p:txBody>
          <a:bodyPr/>
          <a:lstStyle/>
          <a:p>
            <a:r>
              <a:rPr lang="en-GB" dirty="0"/>
              <a:t>Section 1: Part 2 Institutional analysis of Saudi Arabia and the US </a:t>
            </a:r>
            <a:endParaRPr lang="rm-CH" dirty="0"/>
          </a:p>
        </p:txBody>
      </p:sp>
      <p:sp>
        <p:nvSpPr>
          <p:cNvPr id="3" name="Content Placeholder 2">
            <a:extLst>
              <a:ext uri="{FF2B5EF4-FFF2-40B4-BE49-F238E27FC236}">
                <a16:creationId xmlns:a16="http://schemas.microsoft.com/office/drawing/2014/main" id="{7289AC1C-B972-B810-C765-E9E0580D5770}"/>
              </a:ext>
            </a:extLst>
          </p:cNvPr>
          <p:cNvSpPr>
            <a:spLocks noGrp="1"/>
          </p:cNvSpPr>
          <p:nvPr>
            <p:ph idx="1"/>
          </p:nvPr>
        </p:nvSpPr>
        <p:spPr/>
        <p:txBody>
          <a:bodyPr/>
          <a:lstStyle/>
          <a:p>
            <a:pPr marL="0" indent="0" algn="ctr">
              <a:buNone/>
            </a:pPr>
            <a:r>
              <a:rPr lang="en-GB" b="1" dirty="0"/>
              <a:t>Institutional and Cultural Similarities in HRM practices between Saudi Arabia and the U.S. </a:t>
            </a:r>
          </a:p>
          <a:p>
            <a:pPr marL="0" indent="0" algn="ctr">
              <a:buNone/>
            </a:pPr>
            <a:endParaRPr lang="en-GB" b="1" dirty="0"/>
          </a:p>
          <a:p>
            <a:pPr marL="0" lvl="0" indent="0" algn="l" rtl="0">
              <a:spcBef>
                <a:spcPts val="0"/>
              </a:spcBef>
              <a:spcAft>
                <a:spcPts val="0"/>
              </a:spcAft>
              <a:buNone/>
            </a:pPr>
            <a:r>
              <a:rPr lang="en-US" b="1" dirty="0"/>
              <a:t>HRM cultural and institutional practices in Saudi Arabia and the U.S. are mostly similar  in their role and responsibility towards their staff members. They include:</a:t>
            </a:r>
          </a:p>
          <a:p>
            <a:pPr marL="0" lvl="0" indent="0" algn="l" rtl="0">
              <a:spcBef>
                <a:spcPts val="0"/>
              </a:spcBef>
              <a:spcAft>
                <a:spcPts val="0"/>
              </a:spcAft>
              <a:buNone/>
            </a:pPr>
            <a:endParaRPr lang="en-US" dirty="0"/>
          </a:p>
          <a:p>
            <a:pPr marL="342900" lvl="0" indent="-342900" algn="l" rtl="0">
              <a:spcBef>
                <a:spcPts val="0"/>
              </a:spcBef>
              <a:spcAft>
                <a:spcPts val="0"/>
              </a:spcAft>
              <a:buFont typeface="Wingdings" panose="05000000000000000000" pitchFamily="2" charset="2"/>
              <a:buChar char="q"/>
            </a:pPr>
            <a:r>
              <a:rPr lang="en-US" dirty="0"/>
              <a:t>In charge of the hiring and firing process</a:t>
            </a:r>
          </a:p>
          <a:p>
            <a:pPr marL="342900" lvl="0" indent="-342900" algn="l" rtl="0">
              <a:spcBef>
                <a:spcPts val="0"/>
              </a:spcBef>
              <a:spcAft>
                <a:spcPts val="0"/>
              </a:spcAft>
              <a:buFont typeface="Wingdings" panose="05000000000000000000" pitchFamily="2" charset="2"/>
              <a:buChar char="q"/>
            </a:pPr>
            <a:r>
              <a:rPr lang="en-US" dirty="0"/>
              <a:t>Directly involved in training and development of staffs</a:t>
            </a:r>
          </a:p>
          <a:p>
            <a:pPr marL="342900" lvl="0" indent="-342900" algn="l" rtl="0">
              <a:spcBef>
                <a:spcPts val="0"/>
              </a:spcBef>
              <a:spcAft>
                <a:spcPts val="0"/>
              </a:spcAft>
              <a:buFont typeface="Wingdings" panose="05000000000000000000" pitchFamily="2" charset="2"/>
              <a:buChar char="q"/>
            </a:pPr>
            <a:r>
              <a:rPr lang="en-US" dirty="0"/>
              <a:t>Formulation of performance-based compensation schedules’</a:t>
            </a:r>
          </a:p>
          <a:p>
            <a:pPr marL="342900" lvl="0" indent="-342900" algn="l" rtl="0">
              <a:spcBef>
                <a:spcPts val="0"/>
              </a:spcBef>
              <a:spcAft>
                <a:spcPts val="0"/>
              </a:spcAft>
              <a:buFont typeface="Wingdings" panose="05000000000000000000" pitchFamily="2" charset="2"/>
              <a:buChar char="q"/>
            </a:pPr>
            <a:r>
              <a:rPr lang="en-US" dirty="0"/>
              <a:t>Influencing and formulating a conducive workplace environment </a:t>
            </a:r>
          </a:p>
          <a:p>
            <a:pPr marL="0" indent="0">
              <a:buNone/>
            </a:pPr>
            <a:endParaRPr lang="rm-CH" dirty="0"/>
          </a:p>
        </p:txBody>
      </p:sp>
    </p:spTree>
    <p:extLst>
      <p:ext uri="{BB962C8B-B14F-4D97-AF65-F5344CB8AC3E}">
        <p14:creationId xmlns:p14="http://schemas.microsoft.com/office/powerpoint/2010/main" val="29995863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B92F5-2081-47BB-E926-51DDFF84C873}"/>
              </a:ext>
            </a:extLst>
          </p:cNvPr>
          <p:cNvSpPr>
            <a:spLocks noGrp="1"/>
          </p:cNvSpPr>
          <p:nvPr>
            <p:ph type="title"/>
          </p:nvPr>
        </p:nvSpPr>
        <p:spPr/>
        <p:txBody>
          <a:bodyPr>
            <a:normAutofit fontScale="90000"/>
          </a:bodyPr>
          <a:lstStyle/>
          <a:p>
            <a:r>
              <a:rPr lang="en-US" sz="3600" dirty="0"/>
              <a:t>Institutional and Cultural Differences in HRM practices between Saudi Arabia and the U.S. </a:t>
            </a:r>
            <a:endParaRPr lang="rm-CH" dirty="0"/>
          </a:p>
        </p:txBody>
      </p:sp>
      <p:sp>
        <p:nvSpPr>
          <p:cNvPr id="3" name="Content Placeholder 2">
            <a:extLst>
              <a:ext uri="{FF2B5EF4-FFF2-40B4-BE49-F238E27FC236}">
                <a16:creationId xmlns:a16="http://schemas.microsoft.com/office/drawing/2014/main" id="{EAC27BB8-072F-F1C7-A032-0DC805F9D42B}"/>
              </a:ext>
            </a:extLst>
          </p:cNvPr>
          <p:cNvSpPr>
            <a:spLocks noGrp="1"/>
          </p:cNvSpPr>
          <p:nvPr>
            <p:ph idx="1"/>
          </p:nvPr>
        </p:nvSpPr>
        <p:spPr>
          <a:xfrm>
            <a:off x="677333" y="2160589"/>
            <a:ext cx="9784827" cy="4697411"/>
          </a:xfrm>
        </p:spPr>
        <p:txBody>
          <a:bodyPr>
            <a:normAutofit/>
          </a:bodyPr>
          <a:lstStyle/>
          <a:p>
            <a:pPr marL="139700" indent="0">
              <a:buNone/>
            </a:pPr>
            <a:r>
              <a:rPr lang="en-US" sz="2000" b="1" i="1" u="sng" dirty="0"/>
              <a:t>Major differences between the HRM practices in both countries include: </a:t>
            </a:r>
          </a:p>
          <a:p>
            <a:pPr marL="139700" indent="0">
              <a:buNone/>
            </a:pPr>
            <a:endParaRPr lang="en-US" sz="2000" b="1" i="1" u="sng" dirty="0"/>
          </a:p>
          <a:p>
            <a:pPr marL="0" indent="0">
              <a:buNone/>
            </a:pPr>
            <a:r>
              <a:rPr lang="en-US" sz="2000" b="1" dirty="0"/>
              <a:t>Saudi Arabia unique HRM practices</a:t>
            </a:r>
          </a:p>
          <a:p>
            <a:pPr marL="457200" indent="-457200">
              <a:buAutoNum type="alphaLcPeriod"/>
            </a:pPr>
            <a:r>
              <a:rPr lang="en-US" sz="2000" dirty="0"/>
              <a:t>The Saudi Arabia HRM controls social media usage amongst employees</a:t>
            </a:r>
          </a:p>
          <a:p>
            <a:pPr marL="457200" indent="-457200">
              <a:buAutoNum type="alphaLcPeriod"/>
            </a:pPr>
            <a:r>
              <a:rPr lang="en-US" sz="2000" dirty="0"/>
              <a:t>The HRM trains staffs on  the Saudi Arabian workplace environment concept</a:t>
            </a:r>
          </a:p>
          <a:p>
            <a:pPr marL="457200" indent="-457200">
              <a:buAutoNum type="alphaLcPeriod"/>
            </a:pPr>
            <a:r>
              <a:rPr lang="en-US" sz="2000" dirty="0"/>
              <a:t>Offers psychological counseling to staffs</a:t>
            </a:r>
          </a:p>
          <a:p>
            <a:pPr marL="457200" indent="-457200">
              <a:buAutoNum type="alphaLcPeriod"/>
            </a:pPr>
            <a:endParaRPr lang="en-US" sz="2000" dirty="0"/>
          </a:p>
          <a:p>
            <a:pPr marL="0" indent="0">
              <a:buNone/>
            </a:pPr>
            <a:r>
              <a:rPr lang="en-US" sz="2000" b="1" dirty="0"/>
              <a:t>US Unique HRM practices</a:t>
            </a:r>
          </a:p>
          <a:p>
            <a:pPr marL="457200" indent="-457200">
              <a:buAutoNum type="alphaLcPeriod"/>
            </a:pPr>
            <a:r>
              <a:rPr lang="en-US" sz="2000" dirty="0"/>
              <a:t>Solves conflicts</a:t>
            </a:r>
          </a:p>
          <a:p>
            <a:pPr marL="457200" indent="-457200">
              <a:buAutoNum type="alphaLcPeriod"/>
            </a:pPr>
            <a:r>
              <a:rPr lang="en-US" sz="2000" dirty="0"/>
              <a:t>Offers professional counseling to employees</a:t>
            </a:r>
          </a:p>
          <a:p>
            <a:endParaRPr lang="rm-CH" dirty="0"/>
          </a:p>
        </p:txBody>
      </p:sp>
    </p:spTree>
    <p:extLst>
      <p:ext uri="{BB962C8B-B14F-4D97-AF65-F5344CB8AC3E}">
        <p14:creationId xmlns:p14="http://schemas.microsoft.com/office/powerpoint/2010/main" val="38389536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627F-874D-A351-C3EC-88E56CDC3D37}"/>
              </a:ext>
            </a:extLst>
          </p:cNvPr>
          <p:cNvSpPr>
            <a:spLocks noGrp="1"/>
          </p:cNvSpPr>
          <p:nvPr>
            <p:ph type="title"/>
          </p:nvPr>
        </p:nvSpPr>
        <p:spPr>
          <a:xfrm>
            <a:off x="677334" y="647700"/>
            <a:ext cx="8596668" cy="1320800"/>
          </a:xfrm>
        </p:spPr>
        <p:txBody>
          <a:bodyPr/>
          <a:lstStyle/>
          <a:p>
            <a:r>
              <a:rPr lang="en-GB" dirty="0"/>
              <a:t>Section</a:t>
            </a:r>
            <a:r>
              <a:rPr lang="en-GB" spc="-25" dirty="0"/>
              <a:t> </a:t>
            </a:r>
            <a:r>
              <a:rPr lang="en-GB" dirty="0"/>
              <a:t>2: Part 1</a:t>
            </a:r>
            <a:r>
              <a:rPr lang="en-GB" spc="-5" dirty="0"/>
              <a:t> M&amp;A Rationale</a:t>
            </a:r>
            <a:r>
              <a:rPr lang="en-GB" spc="-35" dirty="0"/>
              <a:t> </a:t>
            </a:r>
            <a:r>
              <a:rPr lang="en-GB" dirty="0"/>
              <a:t>and</a:t>
            </a:r>
            <a:r>
              <a:rPr lang="en-GB" spc="-25" dirty="0"/>
              <a:t> </a:t>
            </a:r>
            <a:r>
              <a:rPr lang="en-GB" spc="-15" dirty="0"/>
              <a:t>Integration </a:t>
            </a:r>
            <a:r>
              <a:rPr lang="en-GB" spc="-710" dirty="0"/>
              <a:t> </a:t>
            </a:r>
            <a:r>
              <a:rPr lang="en-GB" spc="-20" dirty="0"/>
              <a:t>Strategy</a:t>
            </a:r>
            <a:endParaRPr lang="rm-CH" dirty="0"/>
          </a:p>
        </p:txBody>
      </p:sp>
      <p:sp>
        <p:nvSpPr>
          <p:cNvPr id="4" name="Google Shape;586;p46">
            <a:extLst>
              <a:ext uri="{FF2B5EF4-FFF2-40B4-BE49-F238E27FC236}">
                <a16:creationId xmlns:a16="http://schemas.microsoft.com/office/drawing/2014/main" id="{4AD602E5-07D6-0B19-F836-F89EE5DE8D39}"/>
              </a:ext>
            </a:extLst>
          </p:cNvPr>
          <p:cNvSpPr txBox="1">
            <a:spLocks/>
          </p:cNvSpPr>
          <p:nvPr/>
        </p:nvSpPr>
        <p:spPr>
          <a:xfrm>
            <a:off x="1123668" y="1707845"/>
            <a:ext cx="7704000" cy="713400"/>
          </a:xfrm>
          <a:prstGeom prst="rect">
            <a:avLst/>
          </a:prstGeom>
        </p:spPr>
        <p:txBody>
          <a:bodyPr spcFirstLastPara="1" vert="horz" wrap="square" lIns="91425" tIns="91425" rIns="91425" bIns="91425" rtlCol="0" anchor="t" anchorCtr="0">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Bef>
                <a:spcPts val="0"/>
              </a:spcBef>
            </a:pPr>
            <a:r>
              <a:rPr lang="en-GB" sz="3200"/>
              <a:t>Economic and Social Aspects in M &amp; A</a:t>
            </a:r>
            <a:endParaRPr lang="en-GB" sz="3200" dirty="0"/>
          </a:p>
        </p:txBody>
      </p:sp>
      <p:sp>
        <p:nvSpPr>
          <p:cNvPr id="5" name="Google Shape;582;p46">
            <a:extLst>
              <a:ext uri="{FF2B5EF4-FFF2-40B4-BE49-F238E27FC236}">
                <a16:creationId xmlns:a16="http://schemas.microsoft.com/office/drawing/2014/main" id="{A6221630-BB8D-D903-C8D7-AC1B14D8FAE4}"/>
              </a:ext>
            </a:extLst>
          </p:cNvPr>
          <p:cNvSpPr txBox="1">
            <a:spLocks/>
          </p:cNvSpPr>
          <p:nvPr/>
        </p:nvSpPr>
        <p:spPr>
          <a:xfrm>
            <a:off x="4634731" y="3412831"/>
            <a:ext cx="2336400" cy="843000"/>
          </a:xfrm>
          <a:prstGeom prst="rect">
            <a:avLst/>
          </a:prstGeom>
        </p:spPr>
        <p:txBody>
          <a:bodyPr spcFirstLastPara="1" wrap="square" lIns="91425" tIns="91425" rIns="91425" bIns="91425" anchor="t" anchorCtr="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spcBef>
                <a:spcPts val="0"/>
              </a:spcBef>
              <a:buFont typeface="Wingdings 3" charset="2"/>
              <a:buNone/>
            </a:pPr>
            <a:r>
              <a:rPr lang="en-US" dirty="0"/>
              <a:t>Prioritize on the different HRM practices between both countries</a:t>
            </a:r>
          </a:p>
        </p:txBody>
      </p:sp>
      <p:sp>
        <p:nvSpPr>
          <p:cNvPr id="6" name="Google Shape;583;p46">
            <a:extLst>
              <a:ext uri="{FF2B5EF4-FFF2-40B4-BE49-F238E27FC236}">
                <a16:creationId xmlns:a16="http://schemas.microsoft.com/office/drawing/2014/main" id="{C8876321-4694-54DD-F91B-AC3A6DF1B385}"/>
              </a:ext>
            </a:extLst>
          </p:cNvPr>
          <p:cNvSpPr txBox="1">
            <a:spLocks/>
          </p:cNvSpPr>
          <p:nvPr/>
        </p:nvSpPr>
        <p:spPr>
          <a:xfrm>
            <a:off x="8568082" y="4263418"/>
            <a:ext cx="2336400" cy="843000"/>
          </a:xfrm>
          <a:prstGeom prst="rect">
            <a:avLst/>
          </a:prstGeom>
        </p:spPr>
        <p:txBody>
          <a:bodyPr spcFirstLastPara="1" wrap="square" lIns="91425" tIns="91425" rIns="91425" bIns="91425" anchor="t" anchorCtr="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spcBef>
                <a:spcPts val="0"/>
              </a:spcBef>
              <a:buFont typeface="Wingdings 3" charset="2"/>
              <a:buNone/>
            </a:pPr>
            <a:r>
              <a:rPr lang="en-US" dirty="0"/>
              <a:t>Extensive consultations to be conducted to maximize benefits from an economic and social perspective</a:t>
            </a:r>
          </a:p>
        </p:txBody>
      </p:sp>
      <p:sp>
        <p:nvSpPr>
          <p:cNvPr id="7" name="Google Shape;584;p46">
            <a:extLst>
              <a:ext uri="{FF2B5EF4-FFF2-40B4-BE49-F238E27FC236}">
                <a16:creationId xmlns:a16="http://schemas.microsoft.com/office/drawing/2014/main" id="{AB389CBA-3FD3-0078-E6AF-6C52E61767C4}"/>
              </a:ext>
            </a:extLst>
          </p:cNvPr>
          <p:cNvSpPr txBox="1">
            <a:spLocks/>
          </p:cNvSpPr>
          <p:nvPr/>
        </p:nvSpPr>
        <p:spPr>
          <a:xfrm>
            <a:off x="4699117" y="2873040"/>
            <a:ext cx="2336400" cy="530400"/>
          </a:xfrm>
          <a:prstGeom prst="rect">
            <a:avLst/>
          </a:prstGeom>
        </p:spPr>
        <p:txBody>
          <a:bodyPr spcFirstLastPara="1" wrap="square" lIns="91425" tIns="91425" rIns="91425" bIns="91425" anchor="b" anchorCtr="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spcBef>
                <a:spcPts val="0"/>
              </a:spcBef>
              <a:buFont typeface="Wingdings 3" charset="2"/>
              <a:buNone/>
            </a:pPr>
            <a:r>
              <a:rPr lang="rm-CH" dirty="0"/>
              <a:t>HRM practices</a:t>
            </a:r>
          </a:p>
        </p:txBody>
      </p:sp>
      <p:sp>
        <p:nvSpPr>
          <p:cNvPr id="8" name="Google Shape;585;p46">
            <a:extLst>
              <a:ext uri="{FF2B5EF4-FFF2-40B4-BE49-F238E27FC236}">
                <a16:creationId xmlns:a16="http://schemas.microsoft.com/office/drawing/2014/main" id="{DC89E5A9-3285-CABD-656A-55EB3D57EF62}"/>
              </a:ext>
            </a:extLst>
          </p:cNvPr>
          <p:cNvSpPr txBox="1">
            <a:spLocks/>
          </p:cNvSpPr>
          <p:nvPr/>
        </p:nvSpPr>
        <p:spPr>
          <a:xfrm>
            <a:off x="8568082" y="3693923"/>
            <a:ext cx="2336400" cy="530400"/>
          </a:xfrm>
          <a:prstGeom prst="rect">
            <a:avLst/>
          </a:prstGeom>
        </p:spPr>
        <p:txBody>
          <a:bodyPr spcFirstLastPara="1" wrap="square" lIns="91425" tIns="91425" rIns="91425" bIns="91425" anchor="b" anchorCtr="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spcBef>
                <a:spcPts val="0"/>
              </a:spcBef>
              <a:buFont typeface="Wingdings 3" charset="2"/>
              <a:buNone/>
            </a:pPr>
            <a:r>
              <a:rPr lang="rm-CH" dirty="0"/>
              <a:t>Extensive consultation</a:t>
            </a:r>
          </a:p>
        </p:txBody>
      </p:sp>
      <p:cxnSp>
        <p:nvCxnSpPr>
          <p:cNvPr id="9" name="Google Shape;589;p46">
            <a:extLst>
              <a:ext uri="{FF2B5EF4-FFF2-40B4-BE49-F238E27FC236}">
                <a16:creationId xmlns:a16="http://schemas.microsoft.com/office/drawing/2014/main" id="{A15634FA-FDA9-82C5-DB18-67E1C2F5C513}"/>
              </a:ext>
            </a:extLst>
          </p:cNvPr>
          <p:cNvCxnSpPr/>
          <p:nvPr/>
        </p:nvCxnSpPr>
        <p:spPr>
          <a:xfrm rot="10800000">
            <a:off x="4847250" y="3403440"/>
            <a:ext cx="1945500" cy="0"/>
          </a:xfrm>
          <a:prstGeom prst="straightConnector1">
            <a:avLst/>
          </a:prstGeom>
          <a:noFill/>
          <a:ln w="9525" cap="flat" cmpd="sng">
            <a:solidFill>
              <a:schemeClr val="dk1"/>
            </a:solidFill>
            <a:prstDash val="solid"/>
            <a:round/>
            <a:headEnd type="none" w="med" len="med"/>
            <a:tailEnd type="none" w="med" len="med"/>
          </a:ln>
        </p:spPr>
      </p:cxnSp>
      <p:cxnSp>
        <p:nvCxnSpPr>
          <p:cNvPr id="10" name="Google Shape;590;p46">
            <a:extLst>
              <a:ext uri="{FF2B5EF4-FFF2-40B4-BE49-F238E27FC236}">
                <a16:creationId xmlns:a16="http://schemas.microsoft.com/office/drawing/2014/main" id="{FF02542E-DF9C-082B-26F3-37FD73D2F677}"/>
              </a:ext>
            </a:extLst>
          </p:cNvPr>
          <p:cNvCxnSpPr/>
          <p:nvPr/>
        </p:nvCxnSpPr>
        <p:spPr>
          <a:xfrm rot="10800000">
            <a:off x="8958982" y="4284700"/>
            <a:ext cx="1945500" cy="0"/>
          </a:xfrm>
          <a:prstGeom prst="straightConnector1">
            <a:avLst/>
          </a:prstGeom>
          <a:noFill/>
          <a:ln w="9525" cap="flat" cmpd="sng">
            <a:solidFill>
              <a:schemeClr val="dk1"/>
            </a:solidFill>
            <a:prstDash val="solid"/>
            <a:round/>
            <a:headEnd type="none" w="med" len="med"/>
            <a:tailEnd type="none" w="med" len="med"/>
          </a:ln>
        </p:spPr>
      </p:cxnSp>
      <p:sp>
        <p:nvSpPr>
          <p:cNvPr id="11" name="Google Shape;591;p46">
            <a:extLst>
              <a:ext uri="{FF2B5EF4-FFF2-40B4-BE49-F238E27FC236}">
                <a16:creationId xmlns:a16="http://schemas.microsoft.com/office/drawing/2014/main" id="{35DDF92C-0FD5-26C4-A326-A1E9CA287BE0}"/>
              </a:ext>
            </a:extLst>
          </p:cNvPr>
          <p:cNvSpPr/>
          <p:nvPr/>
        </p:nvSpPr>
        <p:spPr>
          <a:xfrm>
            <a:off x="1425150" y="2834289"/>
            <a:ext cx="849900" cy="8499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593;p46">
            <a:extLst>
              <a:ext uri="{FF2B5EF4-FFF2-40B4-BE49-F238E27FC236}">
                <a16:creationId xmlns:a16="http://schemas.microsoft.com/office/drawing/2014/main" id="{685A6AD2-472E-09E2-7CDE-D340599B9BEA}"/>
              </a:ext>
            </a:extLst>
          </p:cNvPr>
          <p:cNvSpPr/>
          <p:nvPr/>
        </p:nvSpPr>
        <p:spPr>
          <a:xfrm>
            <a:off x="6792750" y="2834289"/>
            <a:ext cx="849900" cy="8499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 name="Google Shape;594;p46">
            <a:extLst>
              <a:ext uri="{FF2B5EF4-FFF2-40B4-BE49-F238E27FC236}">
                <a16:creationId xmlns:a16="http://schemas.microsoft.com/office/drawing/2014/main" id="{942380AC-993D-0826-AED9-32A1BF1744B7}"/>
              </a:ext>
            </a:extLst>
          </p:cNvPr>
          <p:cNvGrpSpPr/>
          <p:nvPr/>
        </p:nvGrpSpPr>
        <p:grpSpPr>
          <a:xfrm>
            <a:off x="9585702" y="3089471"/>
            <a:ext cx="301161" cy="339535"/>
            <a:chOff x="3299850" y="238575"/>
            <a:chExt cx="427725" cy="482225"/>
          </a:xfrm>
        </p:grpSpPr>
        <p:sp>
          <p:nvSpPr>
            <p:cNvPr id="14" name="Google Shape;595;p46">
              <a:extLst>
                <a:ext uri="{FF2B5EF4-FFF2-40B4-BE49-F238E27FC236}">
                  <a16:creationId xmlns:a16="http://schemas.microsoft.com/office/drawing/2014/main" id="{DBF89DB9-3730-6956-7564-A423743D6535}"/>
                </a:ext>
              </a:extLst>
            </p:cNvPr>
            <p:cNvSpPr/>
            <p:nvPr/>
          </p:nvSpPr>
          <p:spPr>
            <a:xfrm>
              <a:off x="3299850" y="323500"/>
              <a:ext cx="427725" cy="397300"/>
            </a:xfrm>
            <a:custGeom>
              <a:avLst/>
              <a:gdLst/>
              <a:ahLst/>
              <a:cxnLst/>
              <a:rect l="l" t="t" r="r" b="b"/>
              <a:pathLst>
                <a:path w="17109" h="15892" extrusionOk="0">
                  <a:moveTo>
                    <a:pt x="3397" y="6794"/>
                  </a:moveTo>
                  <a:lnTo>
                    <a:pt x="3397" y="14759"/>
                  </a:lnTo>
                  <a:lnTo>
                    <a:pt x="1132" y="14759"/>
                  </a:lnTo>
                  <a:lnTo>
                    <a:pt x="1132" y="6794"/>
                  </a:lnTo>
                  <a:close/>
                  <a:moveTo>
                    <a:pt x="9034" y="1132"/>
                  </a:moveTo>
                  <a:cubicBezTo>
                    <a:pt x="9683" y="1175"/>
                    <a:pt x="10191" y="1712"/>
                    <a:pt x="10191" y="2364"/>
                  </a:cubicBezTo>
                  <a:cubicBezTo>
                    <a:pt x="10191" y="3346"/>
                    <a:pt x="9774" y="5275"/>
                    <a:pt x="9221" y="5828"/>
                  </a:cubicBezTo>
                  <a:cubicBezTo>
                    <a:pt x="8865" y="6184"/>
                    <a:pt x="9119" y="6794"/>
                    <a:pt x="9623" y="6794"/>
                  </a:cubicBezTo>
                  <a:lnTo>
                    <a:pt x="15285" y="6794"/>
                  </a:lnTo>
                  <a:cubicBezTo>
                    <a:pt x="15599" y="6794"/>
                    <a:pt x="15849" y="7047"/>
                    <a:pt x="15849" y="7361"/>
                  </a:cubicBezTo>
                  <a:cubicBezTo>
                    <a:pt x="15849" y="7672"/>
                    <a:pt x="15599" y="7926"/>
                    <a:pt x="15285" y="7926"/>
                  </a:cubicBezTo>
                  <a:lnTo>
                    <a:pt x="11888" y="7926"/>
                  </a:lnTo>
                  <a:cubicBezTo>
                    <a:pt x="11574" y="7926"/>
                    <a:pt x="11323" y="8180"/>
                    <a:pt x="11323" y="8494"/>
                  </a:cubicBezTo>
                  <a:cubicBezTo>
                    <a:pt x="11323" y="8805"/>
                    <a:pt x="11574" y="9058"/>
                    <a:pt x="11888" y="9058"/>
                  </a:cubicBezTo>
                  <a:lnTo>
                    <a:pt x="15285" y="9058"/>
                  </a:lnTo>
                  <a:cubicBezTo>
                    <a:pt x="15586" y="9058"/>
                    <a:pt x="15852" y="9342"/>
                    <a:pt x="15852" y="9662"/>
                  </a:cubicBezTo>
                  <a:cubicBezTo>
                    <a:pt x="15852" y="9976"/>
                    <a:pt x="15599" y="10230"/>
                    <a:pt x="15285" y="10230"/>
                  </a:cubicBezTo>
                  <a:lnTo>
                    <a:pt x="11888" y="10230"/>
                  </a:lnTo>
                  <a:cubicBezTo>
                    <a:pt x="11574" y="10230"/>
                    <a:pt x="11323" y="10484"/>
                    <a:pt x="11323" y="10795"/>
                  </a:cubicBezTo>
                  <a:cubicBezTo>
                    <a:pt x="11323" y="11109"/>
                    <a:pt x="11574" y="11362"/>
                    <a:pt x="11888" y="11362"/>
                  </a:cubicBezTo>
                  <a:lnTo>
                    <a:pt x="14152" y="11362"/>
                  </a:lnTo>
                  <a:cubicBezTo>
                    <a:pt x="14466" y="11362"/>
                    <a:pt x="14717" y="11616"/>
                    <a:pt x="14717" y="11927"/>
                  </a:cubicBezTo>
                  <a:cubicBezTo>
                    <a:pt x="14717" y="12241"/>
                    <a:pt x="14466" y="12494"/>
                    <a:pt x="14152" y="12494"/>
                  </a:cubicBezTo>
                  <a:lnTo>
                    <a:pt x="11888" y="12494"/>
                  </a:lnTo>
                  <a:cubicBezTo>
                    <a:pt x="11574" y="12494"/>
                    <a:pt x="11323" y="12748"/>
                    <a:pt x="11323" y="13059"/>
                  </a:cubicBezTo>
                  <a:cubicBezTo>
                    <a:pt x="11323" y="13373"/>
                    <a:pt x="11574" y="13627"/>
                    <a:pt x="11888" y="13627"/>
                  </a:cubicBezTo>
                  <a:lnTo>
                    <a:pt x="13020" y="13627"/>
                  </a:lnTo>
                  <a:cubicBezTo>
                    <a:pt x="13334" y="13627"/>
                    <a:pt x="13585" y="13880"/>
                    <a:pt x="13585" y="14191"/>
                  </a:cubicBezTo>
                  <a:cubicBezTo>
                    <a:pt x="13585" y="14505"/>
                    <a:pt x="13334" y="14759"/>
                    <a:pt x="13020" y="14759"/>
                  </a:cubicBezTo>
                  <a:lnTo>
                    <a:pt x="9197" y="14759"/>
                  </a:lnTo>
                  <a:cubicBezTo>
                    <a:pt x="8041" y="14759"/>
                    <a:pt x="6890" y="14572"/>
                    <a:pt x="5794" y="14207"/>
                  </a:cubicBezTo>
                  <a:lnTo>
                    <a:pt x="4529" y="13784"/>
                  </a:lnTo>
                  <a:lnTo>
                    <a:pt x="4529" y="7712"/>
                  </a:lnTo>
                  <a:lnTo>
                    <a:pt x="5686" y="7132"/>
                  </a:lnTo>
                  <a:cubicBezTo>
                    <a:pt x="6265" y="6842"/>
                    <a:pt x="6797" y="6459"/>
                    <a:pt x="7253" y="6003"/>
                  </a:cubicBezTo>
                  <a:lnTo>
                    <a:pt x="7289" y="5963"/>
                  </a:lnTo>
                  <a:cubicBezTo>
                    <a:pt x="8352" y="4901"/>
                    <a:pt x="8917" y="2654"/>
                    <a:pt x="9034" y="1132"/>
                  </a:cubicBezTo>
                  <a:close/>
                  <a:moveTo>
                    <a:pt x="8491" y="0"/>
                  </a:moveTo>
                  <a:cubicBezTo>
                    <a:pt x="8177" y="0"/>
                    <a:pt x="7926" y="254"/>
                    <a:pt x="7926" y="568"/>
                  </a:cubicBezTo>
                  <a:cubicBezTo>
                    <a:pt x="7926" y="1887"/>
                    <a:pt x="7380" y="4276"/>
                    <a:pt x="6492" y="5166"/>
                  </a:cubicBezTo>
                  <a:lnTo>
                    <a:pt x="6456" y="5203"/>
                  </a:lnTo>
                  <a:cubicBezTo>
                    <a:pt x="6081" y="5574"/>
                    <a:pt x="5652" y="5885"/>
                    <a:pt x="5181" y="6120"/>
                  </a:cubicBezTo>
                  <a:lnTo>
                    <a:pt x="4529" y="6444"/>
                  </a:lnTo>
                  <a:lnTo>
                    <a:pt x="4529" y="6229"/>
                  </a:lnTo>
                  <a:cubicBezTo>
                    <a:pt x="4529" y="5915"/>
                    <a:pt x="4276" y="5661"/>
                    <a:pt x="3962" y="5661"/>
                  </a:cubicBezTo>
                  <a:lnTo>
                    <a:pt x="565" y="5661"/>
                  </a:lnTo>
                  <a:cubicBezTo>
                    <a:pt x="251" y="5661"/>
                    <a:pt x="0" y="5915"/>
                    <a:pt x="0" y="6229"/>
                  </a:cubicBezTo>
                  <a:lnTo>
                    <a:pt x="0" y="15324"/>
                  </a:lnTo>
                  <a:cubicBezTo>
                    <a:pt x="0" y="15638"/>
                    <a:pt x="251" y="15891"/>
                    <a:pt x="565" y="15891"/>
                  </a:cubicBezTo>
                  <a:lnTo>
                    <a:pt x="3962" y="15891"/>
                  </a:lnTo>
                  <a:cubicBezTo>
                    <a:pt x="4276" y="15891"/>
                    <a:pt x="4529" y="15638"/>
                    <a:pt x="4529" y="15324"/>
                  </a:cubicBezTo>
                  <a:lnTo>
                    <a:pt x="4529" y="14976"/>
                  </a:lnTo>
                  <a:lnTo>
                    <a:pt x="5435" y="15278"/>
                  </a:lnTo>
                  <a:cubicBezTo>
                    <a:pt x="6649" y="15683"/>
                    <a:pt x="7917" y="15888"/>
                    <a:pt x="9197" y="15888"/>
                  </a:cubicBezTo>
                  <a:lnTo>
                    <a:pt x="13020" y="15888"/>
                  </a:lnTo>
                  <a:cubicBezTo>
                    <a:pt x="14219" y="15888"/>
                    <a:pt x="15040" y="14681"/>
                    <a:pt x="14599" y="13566"/>
                  </a:cubicBezTo>
                  <a:cubicBezTo>
                    <a:pt x="15577" y="13298"/>
                    <a:pt x="16106" y="12241"/>
                    <a:pt x="15731" y="11302"/>
                  </a:cubicBezTo>
                  <a:cubicBezTo>
                    <a:pt x="16468" y="11100"/>
                    <a:pt x="16981" y="10429"/>
                    <a:pt x="16984" y="9662"/>
                  </a:cubicBezTo>
                  <a:cubicBezTo>
                    <a:pt x="16981" y="9233"/>
                    <a:pt x="16824" y="8823"/>
                    <a:pt x="16541" y="8503"/>
                  </a:cubicBezTo>
                  <a:cubicBezTo>
                    <a:pt x="16994" y="8005"/>
                    <a:pt x="17108" y="7289"/>
                    <a:pt x="16837" y="6673"/>
                  </a:cubicBezTo>
                  <a:cubicBezTo>
                    <a:pt x="16565" y="6060"/>
                    <a:pt x="15958" y="5661"/>
                    <a:pt x="15285" y="5661"/>
                  </a:cubicBezTo>
                  <a:lnTo>
                    <a:pt x="10635" y="5661"/>
                  </a:lnTo>
                  <a:cubicBezTo>
                    <a:pt x="11109" y="4577"/>
                    <a:pt x="11323" y="3104"/>
                    <a:pt x="11323" y="2364"/>
                  </a:cubicBezTo>
                  <a:cubicBezTo>
                    <a:pt x="11320" y="1060"/>
                    <a:pt x="10263" y="3"/>
                    <a:pt x="895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5" name="Google Shape;596;p46">
              <a:extLst>
                <a:ext uri="{FF2B5EF4-FFF2-40B4-BE49-F238E27FC236}">
                  <a16:creationId xmlns:a16="http://schemas.microsoft.com/office/drawing/2014/main" id="{E68471CE-721B-6461-7280-3DA91CB4492E}"/>
                </a:ext>
              </a:extLst>
            </p:cNvPr>
            <p:cNvSpPr/>
            <p:nvPr/>
          </p:nvSpPr>
          <p:spPr>
            <a:xfrm>
              <a:off x="3467650" y="238575"/>
              <a:ext cx="46525" cy="56650"/>
            </a:xfrm>
            <a:custGeom>
              <a:avLst/>
              <a:gdLst/>
              <a:ahLst/>
              <a:cxnLst/>
              <a:rect l="l" t="t" r="r" b="b"/>
              <a:pathLst>
                <a:path w="1861" h="2266" extrusionOk="0">
                  <a:moveTo>
                    <a:pt x="646" y="1"/>
                  </a:moveTo>
                  <a:cubicBezTo>
                    <a:pt x="561" y="1"/>
                    <a:pt x="475" y="20"/>
                    <a:pt x="393" y="61"/>
                  </a:cubicBezTo>
                  <a:cubicBezTo>
                    <a:pt x="112" y="199"/>
                    <a:pt x="0" y="541"/>
                    <a:pt x="139" y="821"/>
                  </a:cubicBezTo>
                  <a:lnTo>
                    <a:pt x="707" y="1954"/>
                  </a:lnTo>
                  <a:cubicBezTo>
                    <a:pt x="805" y="2150"/>
                    <a:pt x="1005" y="2265"/>
                    <a:pt x="1212" y="2265"/>
                  </a:cubicBezTo>
                  <a:cubicBezTo>
                    <a:pt x="1297" y="2265"/>
                    <a:pt x="1384" y="2246"/>
                    <a:pt x="1465" y="2204"/>
                  </a:cubicBezTo>
                  <a:cubicBezTo>
                    <a:pt x="1746" y="2065"/>
                    <a:pt x="1860" y="1727"/>
                    <a:pt x="1718" y="1446"/>
                  </a:cubicBezTo>
                  <a:lnTo>
                    <a:pt x="1154" y="314"/>
                  </a:lnTo>
                  <a:cubicBezTo>
                    <a:pt x="1053" y="115"/>
                    <a:pt x="854" y="1"/>
                    <a:pt x="6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6" name="Google Shape;597;p46">
              <a:extLst>
                <a:ext uri="{FF2B5EF4-FFF2-40B4-BE49-F238E27FC236}">
                  <a16:creationId xmlns:a16="http://schemas.microsoft.com/office/drawing/2014/main" id="{71C85A34-349D-B83A-74DD-8A95FA094452}"/>
                </a:ext>
              </a:extLst>
            </p:cNvPr>
            <p:cNvSpPr/>
            <p:nvPr/>
          </p:nvSpPr>
          <p:spPr>
            <a:xfrm>
              <a:off x="3566675" y="238575"/>
              <a:ext cx="46525" cy="56675"/>
            </a:xfrm>
            <a:custGeom>
              <a:avLst/>
              <a:gdLst/>
              <a:ahLst/>
              <a:cxnLst/>
              <a:rect l="l" t="t" r="r" b="b"/>
              <a:pathLst>
                <a:path w="1861" h="2267" extrusionOk="0">
                  <a:moveTo>
                    <a:pt x="1215" y="1"/>
                  </a:moveTo>
                  <a:cubicBezTo>
                    <a:pt x="1007" y="1"/>
                    <a:pt x="808" y="115"/>
                    <a:pt x="707" y="314"/>
                  </a:cubicBezTo>
                  <a:lnTo>
                    <a:pt x="143" y="1446"/>
                  </a:lnTo>
                  <a:cubicBezTo>
                    <a:pt x="1" y="1727"/>
                    <a:pt x="116" y="2065"/>
                    <a:pt x="396" y="2207"/>
                  </a:cubicBezTo>
                  <a:cubicBezTo>
                    <a:pt x="477" y="2247"/>
                    <a:pt x="562" y="2266"/>
                    <a:pt x="646" y="2266"/>
                  </a:cubicBezTo>
                  <a:cubicBezTo>
                    <a:pt x="854" y="2266"/>
                    <a:pt x="1055" y="2151"/>
                    <a:pt x="1154" y="1954"/>
                  </a:cubicBezTo>
                  <a:lnTo>
                    <a:pt x="1722" y="821"/>
                  </a:lnTo>
                  <a:cubicBezTo>
                    <a:pt x="1861" y="541"/>
                    <a:pt x="1749" y="199"/>
                    <a:pt x="1468" y="61"/>
                  </a:cubicBezTo>
                  <a:cubicBezTo>
                    <a:pt x="1387" y="20"/>
                    <a:pt x="1300" y="1"/>
                    <a:pt x="121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7" name="Google Shape;598;p46">
              <a:extLst>
                <a:ext uri="{FF2B5EF4-FFF2-40B4-BE49-F238E27FC236}">
                  <a16:creationId xmlns:a16="http://schemas.microsoft.com/office/drawing/2014/main" id="{790FA6D4-AEAA-6EC0-D338-8A1A5D18BB34}"/>
                </a:ext>
              </a:extLst>
            </p:cNvPr>
            <p:cNvSpPr/>
            <p:nvPr/>
          </p:nvSpPr>
          <p:spPr>
            <a:xfrm>
              <a:off x="3611225" y="323500"/>
              <a:ext cx="56550" cy="28325"/>
            </a:xfrm>
            <a:custGeom>
              <a:avLst/>
              <a:gdLst/>
              <a:ahLst/>
              <a:cxnLst/>
              <a:rect l="l" t="t" r="r" b="b"/>
              <a:pathLst>
                <a:path w="2262" h="1133" extrusionOk="0">
                  <a:moveTo>
                    <a:pt x="565" y="0"/>
                  </a:moveTo>
                  <a:cubicBezTo>
                    <a:pt x="251" y="0"/>
                    <a:pt x="0" y="254"/>
                    <a:pt x="0" y="568"/>
                  </a:cubicBezTo>
                  <a:cubicBezTo>
                    <a:pt x="0" y="879"/>
                    <a:pt x="251" y="1132"/>
                    <a:pt x="565" y="1132"/>
                  </a:cubicBezTo>
                  <a:lnTo>
                    <a:pt x="1697" y="1132"/>
                  </a:lnTo>
                  <a:cubicBezTo>
                    <a:pt x="2011" y="1132"/>
                    <a:pt x="2262" y="879"/>
                    <a:pt x="2262" y="568"/>
                  </a:cubicBezTo>
                  <a:cubicBezTo>
                    <a:pt x="2262" y="254"/>
                    <a:pt x="2011" y="0"/>
                    <a:pt x="16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8" name="Google Shape;599;p46">
              <a:extLst>
                <a:ext uri="{FF2B5EF4-FFF2-40B4-BE49-F238E27FC236}">
                  <a16:creationId xmlns:a16="http://schemas.microsoft.com/office/drawing/2014/main" id="{BF4669DD-23E6-C45B-26F7-861944B7C09E}"/>
                </a:ext>
              </a:extLst>
            </p:cNvPr>
            <p:cNvSpPr/>
            <p:nvPr/>
          </p:nvSpPr>
          <p:spPr>
            <a:xfrm>
              <a:off x="3413075" y="323500"/>
              <a:ext cx="56550" cy="28325"/>
            </a:xfrm>
            <a:custGeom>
              <a:avLst/>
              <a:gdLst/>
              <a:ahLst/>
              <a:cxnLst/>
              <a:rect l="l" t="t" r="r" b="b"/>
              <a:pathLst>
                <a:path w="2262" h="1133" extrusionOk="0">
                  <a:moveTo>
                    <a:pt x="565" y="0"/>
                  </a:moveTo>
                  <a:cubicBezTo>
                    <a:pt x="251" y="0"/>
                    <a:pt x="0" y="254"/>
                    <a:pt x="0" y="568"/>
                  </a:cubicBezTo>
                  <a:cubicBezTo>
                    <a:pt x="0" y="879"/>
                    <a:pt x="251" y="1132"/>
                    <a:pt x="565" y="1132"/>
                  </a:cubicBezTo>
                  <a:lnTo>
                    <a:pt x="1697" y="1132"/>
                  </a:lnTo>
                  <a:cubicBezTo>
                    <a:pt x="2011" y="1132"/>
                    <a:pt x="2262" y="879"/>
                    <a:pt x="2262" y="568"/>
                  </a:cubicBezTo>
                  <a:cubicBezTo>
                    <a:pt x="2262" y="254"/>
                    <a:pt x="2011" y="0"/>
                    <a:pt x="16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19" name="Google Shape;600;p46">
            <a:extLst>
              <a:ext uri="{FF2B5EF4-FFF2-40B4-BE49-F238E27FC236}">
                <a16:creationId xmlns:a16="http://schemas.microsoft.com/office/drawing/2014/main" id="{1A27EFF7-99D7-75E3-CE7B-C7A10AA0D147}"/>
              </a:ext>
            </a:extLst>
          </p:cNvPr>
          <p:cNvSpPr/>
          <p:nvPr/>
        </p:nvSpPr>
        <p:spPr>
          <a:xfrm>
            <a:off x="5702100" y="2491346"/>
            <a:ext cx="330434" cy="316687"/>
          </a:xfrm>
          <a:custGeom>
            <a:avLst/>
            <a:gdLst/>
            <a:ahLst/>
            <a:cxnLst/>
            <a:rect l="l" t="t" r="r" b="b"/>
            <a:pathLst>
              <a:path w="18772" h="17991" extrusionOk="0">
                <a:moveTo>
                  <a:pt x="17492" y="6197"/>
                </a:moveTo>
                <a:lnTo>
                  <a:pt x="17217" y="8063"/>
                </a:lnTo>
                <a:lnTo>
                  <a:pt x="15626" y="6472"/>
                </a:lnTo>
                <a:lnTo>
                  <a:pt x="17492" y="6197"/>
                </a:lnTo>
                <a:close/>
                <a:moveTo>
                  <a:pt x="6055" y="9391"/>
                </a:moveTo>
                <a:lnTo>
                  <a:pt x="6055" y="16858"/>
                </a:lnTo>
                <a:lnTo>
                  <a:pt x="1133" y="16858"/>
                </a:lnTo>
                <a:lnTo>
                  <a:pt x="1133" y="13332"/>
                </a:lnTo>
                <a:lnTo>
                  <a:pt x="6055" y="9391"/>
                </a:lnTo>
                <a:close/>
                <a:moveTo>
                  <a:pt x="7187" y="9141"/>
                </a:moveTo>
                <a:lnTo>
                  <a:pt x="11903" y="11568"/>
                </a:lnTo>
                <a:lnTo>
                  <a:pt x="11903" y="16858"/>
                </a:lnTo>
                <a:lnTo>
                  <a:pt x="7187" y="16858"/>
                </a:lnTo>
                <a:lnTo>
                  <a:pt x="7187" y="9141"/>
                </a:lnTo>
                <a:close/>
                <a:moveTo>
                  <a:pt x="565" y="1"/>
                </a:moveTo>
                <a:cubicBezTo>
                  <a:pt x="254" y="1"/>
                  <a:pt x="1" y="255"/>
                  <a:pt x="1" y="569"/>
                </a:cubicBezTo>
                <a:lnTo>
                  <a:pt x="1" y="17423"/>
                </a:lnTo>
                <a:cubicBezTo>
                  <a:pt x="1" y="17737"/>
                  <a:pt x="254" y="17991"/>
                  <a:pt x="565" y="17991"/>
                </a:cubicBezTo>
                <a:lnTo>
                  <a:pt x="18141" y="17991"/>
                </a:lnTo>
                <a:cubicBezTo>
                  <a:pt x="18455" y="17991"/>
                  <a:pt x="18706" y="17737"/>
                  <a:pt x="18706" y="17423"/>
                </a:cubicBezTo>
                <a:cubicBezTo>
                  <a:pt x="18706" y="17112"/>
                  <a:pt x="18455" y="16858"/>
                  <a:pt x="18141" y="16858"/>
                </a:cubicBezTo>
                <a:lnTo>
                  <a:pt x="13033" y="16858"/>
                </a:lnTo>
                <a:lnTo>
                  <a:pt x="13033" y="11457"/>
                </a:lnTo>
                <a:lnTo>
                  <a:pt x="16022" y="8467"/>
                </a:lnTo>
                <a:lnTo>
                  <a:pt x="17214" y="9660"/>
                </a:lnTo>
                <a:cubicBezTo>
                  <a:pt x="17329" y="9774"/>
                  <a:pt x="17471" y="9826"/>
                  <a:pt x="17611" y="9826"/>
                </a:cubicBezTo>
                <a:cubicBezTo>
                  <a:pt x="17874" y="9826"/>
                  <a:pt x="18129" y="9643"/>
                  <a:pt x="18175" y="9343"/>
                </a:cubicBezTo>
                <a:lnTo>
                  <a:pt x="18721" y="5608"/>
                </a:lnTo>
                <a:cubicBezTo>
                  <a:pt x="18771" y="5262"/>
                  <a:pt x="18501" y="4962"/>
                  <a:pt x="18164" y="4962"/>
                </a:cubicBezTo>
                <a:cubicBezTo>
                  <a:pt x="18137" y="4962"/>
                  <a:pt x="18109" y="4964"/>
                  <a:pt x="18081" y="4968"/>
                </a:cubicBezTo>
                <a:lnTo>
                  <a:pt x="14346" y="5514"/>
                </a:lnTo>
                <a:cubicBezTo>
                  <a:pt x="13887" y="5584"/>
                  <a:pt x="13700" y="6145"/>
                  <a:pt x="14029" y="6475"/>
                </a:cubicBezTo>
                <a:lnTo>
                  <a:pt x="15222" y="7667"/>
                </a:lnTo>
                <a:lnTo>
                  <a:pt x="12359" y="10530"/>
                </a:lnTo>
                <a:lnTo>
                  <a:pt x="6879" y="7710"/>
                </a:lnTo>
                <a:cubicBezTo>
                  <a:pt x="6867" y="7703"/>
                  <a:pt x="6855" y="7697"/>
                  <a:pt x="6846" y="7694"/>
                </a:cubicBezTo>
                <a:lnTo>
                  <a:pt x="6831" y="7688"/>
                </a:lnTo>
                <a:lnTo>
                  <a:pt x="6794" y="7673"/>
                </a:lnTo>
                <a:lnTo>
                  <a:pt x="6776" y="7670"/>
                </a:lnTo>
                <a:cubicBezTo>
                  <a:pt x="6767" y="7667"/>
                  <a:pt x="6755" y="7664"/>
                  <a:pt x="6743" y="7661"/>
                </a:cubicBezTo>
                <a:lnTo>
                  <a:pt x="6728" y="7658"/>
                </a:lnTo>
                <a:cubicBezTo>
                  <a:pt x="6713" y="7655"/>
                  <a:pt x="6695" y="7652"/>
                  <a:pt x="6680" y="7649"/>
                </a:cubicBezTo>
                <a:lnTo>
                  <a:pt x="6553" y="7649"/>
                </a:lnTo>
                <a:cubicBezTo>
                  <a:pt x="6541" y="7649"/>
                  <a:pt x="6526" y="7655"/>
                  <a:pt x="6514" y="7655"/>
                </a:cubicBezTo>
                <a:lnTo>
                  <a:pt x="6495" y="7661"/>
                </a:lnTo>
                <a:cubicBezTo>
                  <a:pt x="6483" y="7661"/>
                  <a:pt x="6474" y="7664"/>
                  <a:pt x="6465" y="7667"/>
                </a:cubicBezTo>
                <a:lnTo>
                  <a:pt x="6447" y="7673"/>
                </a:lnTo>
                <a:cubicBezTo>
                  <a:pt x="6432" y="7679"/>
                  <a:pt x="6417" y="7682"/>
                  <a:pt x="6405" y="7688"/>
                </a:cubicBezTo>
                <a:lnTo>
                  <a:pt x="6387" y="7697"/>
                </a:lnTo>
                <a:lnTo>
                  <a:pt x="6360" y="7710"/>
                </a:lnTo>
                <a:lnTo>
                  <a:pt x="6341" y="7719"/>
                </a:lnTo>
                <a:cubicBezTo>
                  <a:pt x="6332" y="7725"/>
                  <a:pt x="6323" y="7731"/>
                  <a:pt x="6314" y="7737"/>
                </a:cubicBezTo>
                <a:lnTo>
                  <a:pt x="6299" y="7746"/>
                </a:lnTo>
                <a:cubicBezTo>
                  <a:pt x="6287" y="7752"/>
                  <a:pt x="6275" y="7761"/>
                  <a:pt x="6266" y="7770"/>
                </a:cubicBezTo>
                <a:lnTo>
                  <a:pt x="6260" y="7776"/>
                </a:lnTo>
                <a:lnTo>
                  <a:pt x="1133" y="11879"/>
                </a:lnTo>
                <a:lnTo>
                  <a:pt x="1133" y="569"/>
                </a:lnTo>
                <a:cubicBezTo>
                  <a:pt x="1133" y="255"/>
                  <a:pt x="879" y="1"/>
                  <a:pt x="5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0" name="Google Shape;601;p46">
            <a:extLst>
              <a:ext uri="{FF2B5EF4-FFF2-40B4-BE49-F238E27FC236}">
                <a16:creationId xmlns:a16="http://schemas.microsoft.com/office/drawing/2014/main" id="{4191F4A5-7AF5-9E42-49E1-54B9D71862EB}"/>
              </a:ext>
            </a:extLst>
          </p:cNvPr>
          <p:cNvSpPr/>
          <p:nvPr/>
        </p:nvSpPr>
        <p:spPr>
          <a:xfrm>
            <a:off x="1675950" y="3088531"/>
            <a:ext cx="348301" cy="341418"/>
          </a:xfrm>
          <a:custGeom>
            <a:avLst/>
            <a:gdLst/>
            <a:ahLst/>
            <a:cxnLst/>
            <a:rect l="l" t="t" r="r" b="b"/>
            <a:pathLst>
              <a:path w="19787" h="19396" extrusionOk="0">
                <a:moveTo>
                  <a:pt x="16583" y="1203"/>
                </a:moveTo>
                <a:cubicBezTo>
                  <a:pt x="17017" y="1203"/>
                  <a:pt x="17451" y="1370"/>
                  <a:pt x="17782" y="1702"/>
                </a:cubicBezTo>
                <a:cubicBezTo>
                  <a:pt x="18446" y="2363"/>
                  <a:pt x="18446" y="3438"/>
                  <a:pt x="17782" y="4102"/>
                </a:cubicBezTo>
                <a:lnTo>
                  <a:pt x="16565" y="5319"/>
                </a:lnTo>
                <a:lnTo>
                  <a:pt x="14165" y="2918"/>
                </a:lnTo>
                <a:lnTo>
                  <a:pt x="15382" y="1702"/>
                </a:lnTo>
                <a:cubicBezTo>
                  <a:pt x="15714" y="1370"/>
                  <a:pt x="16149" y="1203"/>
                  <a:pt x="16583" y="1203"/>
                </a:cubicBezTo>
                <a:close/>
                <a:moveTo>
                  <a:pt x="13362" y="3719"/>
                </a:moveTo>
                <a:lnTo>
                  <a:pt x="14162" y="4519"/>
                </a:lnTo>
                <a:lnTo>
                  <a:pt x="4587" y="14096"/>
                </a:lnTo>
                <a:cubicBezTo>
                  <a:pt x="4255" y="13861"/>
                  <a:pt x="3884" y="13692"/>
                  <a:pt x="3488" y="13595"/>
                </a:cubicBezTo>
                <a:lnTo>
                  <a:pt x="13310" y="3770"/>
                </a:lnTo>
                <a:lnTo>
                  <a:pt x="13362" y="3719"/>
                </a:lnTo>
                <a:close/>
                <a:moveTo>
                  <a:pt x="14965" y="5322"/>
                </a:moveTo>
                <a:lnTo>
                  <a:pt x="15765" y="6122"/>
                </a:lnTo>
                <a:lnTo>
                  <a:pt x="15714" y="6173"/>
                </a:lnTo>
                <a:lnTo>
                  <a:pt x="5888" y="15996"/>
                </a:lnTo>
                <a:cubicBezTo>
                  <a:pt x="5792" y="15600"/>
                  <a:pt x="5623" y="15229"/>
                  <a:pt x="5387" y="14897"/>
                </a:cubicBezTo>
                <a:lnTo>
                  <a:pt x="14965" y="5322"/>
                </a:lnTo>
                <a:close/>
                <a:moveTo>
                  <a:pt x="2704" y="14631"/>
                </a:moveTo>
                <a:cubicBezTo>
                  <a:pt x="3925" y="14631"/>
                  <a:pt x="4911" y="15655"/>
                  <a:pt x="4850" y="16889"/>
                </a:cubicBezTo>
                <a:lnTo>
                  <a:pt x="3736" y="17249"/>
                </a:lnTo>
                <a:cubicBezTo>
                  <a:pt x="3449" y="16572"/>
                  <a:pt x="2911" y="16035"/>
                  <a:pt x="2235" y="15748"/>
                </a:cubicBezTo>
                <a:lnTo>
                  <a:pt x="2594" y="14634"/>
                </a:lnTo>
                <a:cubicBezTo>
                  <a:pt x="2631" y="14632"/>
                  <a:pt x="2667" y="14631"/>
                  <a:pt x="2704" y="14631"/>
                </a:cubicBezTo>
                <a:close/>
                <a:moveTo>
                  <a:pt x="1888" y="16835"/>
                </a:moveTo>
                <a:cubicBezTo>
                  <a:pt x="2217" y="17001"/>
                  <a:pt x="2483" y="17267"/>
                  <a:pt x="2649" y="17596"/>
                </a:cubicBezTo>
                <a:lnTo>
                  <a:pt x="1528" y="17955"/>
                </a:lnTo>
                <a:lnTo>
                  <a:pt x="1888" y="16835"/>
                </a:lnTo>
                <a:close/>
                <a:moveTo>
                  <a:pt x="16654" y="1"/>
                </a:moveTo>
                <a:cubicBezTo>
                  <a:pt x="15897" y="1"/>
                  <a:pt x="15141" y="302"/>
                  <a:pt x="14581" y="901"/>
                </a:cubicBezTo>
                <a:lnTo>
                  <a:pt x="11710" y="3770"/>
                </a:lnTo>
                <a:lnTo>
                  <a:pt x="1882" y="13601"/>
                </a:lnTo>
                <a:cubicBezTo>
                  <a:pt x="1861" y="13619"/>
                  <a:pt x="1842" y="13641"/>
                  <a:pt x="1827" y="13662"/>
                </a:cubicBezTo>
                <a:lnTo>
                  <a:pt x="1809" y="13677"/>
                </a:lnTo>
                <a:lnTo>
                  <a:pt x="1788" y="13695"/>
                </a:lnTo>
                <a:cubicBezTo>
                  <a:pt x="1782" y="13701"/>
                  <a:pt x="1773" y="13707"/>
                  <a:pt x="1767" y="13716"/>
                </a:cubicBezTo>
                <a:cubicBezTo>
                  <a:pt x="1761" y="13722"/>
                  <a:pt x="1755" y="13725"/>
                  <a:pt x="1752" y="13731"/>
                </a:cubicBezTo>
                <a:cubicBezTo>
                  <a:pt x="1746" y="13737"/>
                  <a:pt x="1737" y="13746"/>
                  <a:pt x="1728" y="13755"/>
                </a:cubicBezTo>
                <a:lnTo>
                  <a:pt x="1716" y="13773"/>
                </a:lnTo>
                <a:cubicBezTo>
                  <a:pt x="1710" y="13782"/>
                  <a:pt x="1704" y="13789"/>
                  <a:pt x="1698" y="13801"/>
                </a:cubicBezTo>
                <a:cubicBezTo>
                  <a:pt x="1688" y="13810"/>
                  <a:pt x="1688" y="13813"/>
                  <a:pt x="1685" y="13819"/>
                </a:cubicBezTo>
                <a:cubicBezTo>
                  <a:pt x="1679" y="13825"/>
                  <a:pt x="1673" y="13837"/>
                  <a:pt x="1667" y="13846"/>
                </a:cubicBezTo>
                <a:cubicBezTo>
                  <a:pt x="1661" y="13855"/>
                  <a:pt x="1658" y="13861"/>
                  <a:pt x="1655" y="13870"/>
                </a:cubicBezTo>
                <a:cubicBezTo>
                  <a:pt x="1652" y="13879"/>
                  <a:pt x="1646" y="13885"/>
                  <a:pt x="1643" y="13894"/>
                </a:cubicBezTo>
                <a:cubicBezTo>
                  <a:pt x="1640" y="13903"/>
                  <a:pt x="1634" y="13918"/>
                  <a:pt x="1631" y="13933"/>
                </a:cubicBezTo>
                <a:cubicBezTo>
                  <a:pt x="1631" y="13936"/>
                  <a:pt x="1625" y="13939"/>
                  <a:pt x="1625" y="13943"/>
                </a:cubicBezTo>
                <a:lnTo>
                  <a:pt x="1625" y="13949"/>
                </a:lnTo>
                <a:cubicBezTo>
                  <a:pt x="1625" y="13949"/>
                  <a:pt x="1625" y="13952"/>
                  <a:pt x="1625" y="13952"/>
                </a:cubicBezTo>
                <a:lnTo>
                  <a:pt x="118" y="18656"/>
                </a:lnTo>
                <a:cubicBezTo>
                  <a:pt x="1" y="19021"/>
                  <a:pt x="272" y="19393"/>
                  <a:pt x="656" y="19396"/>
                </a:cubicBezTo>
                <a:cubicBezTo>
                  <a:pt x="713" y="19396"/>
                  <a:pt x="771" y="19387"/>
                  <a:pt x="828" y="19368"/>
                </a:cubicBezTo>
                <a:lnTo>
                  <a:pt x="5538" y="17859"/>
                </a:lnTo>
                <a:lnTo>
                  <a:pt x="5547" y="17856"/>
                </a:lnTo>
                <a:cubicBezTo>
                  <a:pt x="5559" y="17853"/>
                  <a:pt x="5571" y="17847"/>
                  <a:pt x="5584" y="17844"/>
                </a:cubicBezTo>
                <a:lnTo>
                  <a:pt x="5599" y="17838"/>
                </a:lnTo>
                <a:cubicBezTo>
                  <a:pt x="5611" y="17832"/>
                  <a:pt x="5623" y="17826"/>
                  <a:pt x="5635" y="17819"/>
                </a:cubicBezTo>
                <a:cubicBezTo>
                  <a:pt x="5650" y="17810"/>
                  <a:pt x="5653" y="17810"/>
                  <a:pt x="5659" y="17804"/>
                </a:cubicBezTo>
                <a:cubicBezTo>
                  <a:pt x="5668" y="17798"/>
                  <a:pt x="5680" y="17792"/>
                  <a:pt x="5689" y="17786"/>
                </a:cubicBezTo>
                <a:cubicBezTo>
                  <a:pt x="5698" y="17780"/>
                  <a:pt x="5701" y="17777"/>
                  <a:pt x="5710" y="17771"/>
                </a:cubicBezTo>
                <a:lnTo>
                  <a:pt x="5728" y="17756"/>
                </a:lnTo>
                <a:lnTo>
                  <a:pt x="5750" y="17738"/>
                </a:lnTo>
                <a:cubicBezTo>
                  <a:pt x="5756" y="17732"/>
                  <a:pt x="5762" y="17726"/>
                  <a:pt x="5768" y="17720"/>
                </a:cubicBezTo>
                <a:cubicBezTo>
                  <a:pt x="5774" y="17714"/>
                  <a:pt x="5780" y="17708"/>
                  <a:pt x="5783" y="17702"/>
                </a:cubicBezTo>
                <a:lnTo>
                  <a:pt x="5798" y="17687"/>
                </a:lnTo>
                <a:cubicBezTo>
                  <a:pt x="5810" y="17678"/>
                  <a:pt x="5819" y="17669"/>
                  <a:pt x="5828" y="17659"/>
                </a:cubicBezTo>
                <a:lnTo>
                  <a:pt x="15714" y="7777"/>
                </a:lnTo>
                <a:lnTo>
                  <a:pt x="18582" y="4902"/>
                </a:lnTo>
                <a:cubicBezTo>
                  <a:pt x="19754" y="3809"/>
                  <a:pt x="19787" y="1961"/>
                  <a:pt x="18655" y="829"/>
                </a:cubicBezTo>
                <a:cubicBezTo>
                  <a:pt x="18102" y="276"/>
                  <a:pt x="17378" y="1"/>
                  <a:pt x="166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2" name="TextBox 21">
            <a:extLst>
              <a:ext uri="{FF2B5EF4-FFF2-40B4-BE49-F238E27FC236}">
                <a16:creationId xmlns:a16="http://schemas.microsoft.com/office/drawing/2014/main" id="{C0C52D9D-D304-94FA-ED19-9776F84E770F}"/>
              </a:ext>
            </a:extLst>
          </p:cNvPr>
          <p:cNvSpPr txBox="1"/>
          <p:nvPr/>
        </p:nvSpPr>
        <p:spPr>
          <a:xfrm>
            <a:off x="753736" y="3554247"/>
            <a:ext cx="2573664" cy="369332"/>
          </a:xfrm>
          <a:prstGeom prst="rect">
            <a:avLst/>
          </a:prstGeom>
          <a:noFill/>
        </p:spPr>
        <p:txBody>
          <a:bodyPr wrap="square">
            <a:spAutoFit/>
          </a:bodyPr>
          <a:lstStyle/>
          <a:p>
            <a:pPr marL="0" indent="0"/>
            <a:r>
              <a:rPr lang="en-GB" sz="1800" dirty="0"/>
              <a:t>Economic Benefit</a:t>
            </a:r>
          </a:p>
        </p:txBody>
      </p:sp>
      <p:sp>
        <p:nvSpPr>
          <p:cNvPr id="25" name="Google Shape;581;p46">
            <a:extLst>
              <a:ext uri="{FF2B5EF4-FFF2-40B4-BE49-F238E27FC236}">
                <a16:creationId xmlns:a16="http://schemas.microsoft.com/office/drawing/2014/main" id="{82687786-96A3-D7B4-ED1A-6CA5B93F912D}"/>
              </a:ext>
            </a:extLst>
          </p:cNvPr>
          <p:cNvSpPr txBox="1">
            <a:spLocks/>
          </p:cNvSpPr>
          <p:nvPr/>
        </p:nvSpPr>
        <p:spPr>
          <a:xfrm>
            <a:off x="620084" y="4022246"/>
            <a:ext cx="2336400" cy="843000"/>
          </a:xfrm>
          <a:prstGeom prst="rect">
            <a:avLst/>
          </a:prstGeom>
        </p:spPr>
        <p:txBody>
          <a:bodyPr spcFirstLastPara="1" wrap="square" lIns="91425" tIns="91425" rIns="91425" bIns="91425" anchor="t" anchorCtr="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spcBef>
                <a:spcPts val="0"/>
              </a:spcBef>
              <a:buFont typeface="Wingdings 3" charset="2"/>
              <a:buNone/>
            </a:pPr>
            <a:r>
              <a:rPr lang="en-US" b="1" dirty="0"/>
              <a:t>HRMS from Aramco and Valvoline to engage in n-depth discussions on the economic benefit of the merger and acquisition decision</a:t>
            </a:r>
          </a:p>
        </p:txBody>
      </p:sp>
    </p:spTree>
    <p:extLst>
      <p:ext uri="{BB962C8B-B14F-4D97-AF65-F5344CB8AC3E}">
        <p14:creationId xmlns:p14="http://schemas.microsoft.com/office/powerpoint/2010/main" val="34832490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C625A0-F6B5-D867-E343-A609900AFBE1}"/>
              </a:ext>
            </a:extLst>
          </p:cNvPr>
          <p:cNvSpPr>
            <a:spLocks noGrp="1"/>
          </p:cNvSpPr>
          <p:nvPr>
            <p:ph idx="1"/>
          </p:nvPr>
        </p:nvSpPr>
        <p:spPr/>
        <p:txBody>
          <a:bodyPr/>
          <a:lstStyle/>
          <a:p>
            <a:pPr marL="285750" lvl="0" indent="-285750" algn="l" rtl="0">
              <a:spcBef>
                <a:spcPts val="0"/>
              </a:spcBef>
              <a:spcAft>
                <a:spcPts val="0"/>
              </a:spcAft>
              <a:buFont typeface="Arial" panose="020B0604020202020204" pitchFamily="34" charset="0"/>
              <a:buChar char="•"/>
            </a:pPr>
            <a:r>
              <a:rPr lang="en-US" sz="2800" dirty="0"/>
              <a:t>Expansion and growth strategy for the M&amp;A decision</a:t>
            </a:r>
          </a:p>
          <a:p>
            <a:pPr marL="285750" lvl="0" indent="-285750" algn="l" rtl="0">
              <a:spcBef>
                <a:spcPts val="0"/>
              </a:spcBef>
              <a:spcAft>
                <a:spcPts val="0"/>
              </a:spcAft>
              <a:buFont typeface="Arial" panose="020B0604020202020204" pitchFamily="34" charset="0"/>
              <a:buChar char="•"/>
            </a:pPr>
            <a:r>
              <a:rPr lang="en-US" sz="2800" dirty="0"/>
              <a:t>Incorporate institutional formal and informal structures and decisions in the transition process</a:t>
            </a:r>
          </a:p>
          <a:p>
            <a:pPr marL="285750" lvl="0" indent="-285750" algn="l" rtl="0">
              <a:spcBef>
                <a:spcPts val="0"/>
              </a:spcBef>
              <a:spcAft>
                <a:spcPts val="0"/>
              </a:spcAft>
              <a:buFont typeface="Arial" panose="020B0604020202020204" pitchFamily="34" charset="0"/>
              <a:buChar char="•"/>
            </a:pPr>
            <a:r>
              <a:rPr lang="en-US" sz="2800" dirty="0"/>
              <a:t>Encourage active participation of employees as they communicate on the impending and actual changes in the workplace</a:t>
            </a:r>
          </a:p>
          <a:p>
            <a:endParaRPr lang="rm-CH" dirty="0"/>
          </a:p>
        </p:txBody>
      </p:sp>
      <p:sp>
        <p:nvSpPr>
          <p:cNvPr id="4" name="Google Shape;744;p53">
            <a:extLst>
              <a:ext uri="{FF2B5EF4-FFF2-40B4-BE49-F238E27FC236}">
                <a16:creationId xmlns:a16="http://schemas.microsoft.com/office/drawing/2014/main" id="{DAFB2043-242E-4887-0F43-4DF144C7DD2D}"/>
              </a:ext>
            </a:extLst>
          </p:cNvPr>
          <p:cNvSpPr txBox="1">
            <a:spLocks/>
          </p:cNvSpPr>
          <p:nvPr/>
        </p:nvSpPr>
        <p:spPr>
          <a:xfrm>
            <a:off x="641171" y="218235"/>
            <a:ext cx="5961509" cy="1809900"/>
          </a:xfrm>
          <a:prstGeom prst="rect">
            <a:avLst/>
          </a:prstGeom>
        </p:spPr>
        <p:txBody>
          <a:bodyPr spcFirstLastPara="1" vert="horz" wrap="square" lIns="91425" tIns="91425" rIns="91425" bIns="91425" rtlCol="0" anchor="t" anchorCtr="0">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Bef>
                <a:spcPts val="0"/>
              </a:spcBef>
              <a:buClr>
                <a:schemeClr val="dk1"/>
              </a:buClr>
              <a:buSzPts val="1100"/>
              <a:buFont typeface="Arial"/>
              <a:buNone/>
            </a:pPr>
            <a:r>
              <a:rPr lang="en-US" dirty="0"/>
              <a:t>Economic aspects </a:t>
            </a:r>
          </a:p>
        </p:txBody>
      </p:sp>
    </p:spTree>
    <p:extLst>
      <p:ext uri="{BB962C8B-B14F-4D97-AF65-F5344CB8AC3E}">
        <p14:creationId xmlns:p14="http://schemas.microsoft.com/office/powerpoint/2010/main" val="11255497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32885-EB88-A354-DE92-EAF558F04B69}"/>
              </a:ext>
            </a:extLst>
          </p:cNvPr>
          <p:cNvSpPr>
            <a:spLocks noGrp="1"/>
          </p:cNvSpPr>
          <p:nvPr>
            <p:ph type="title"/>
          </p:nvPr>
        </p:nvSpPr>
        <p:spPr>
          <a:xfrm>
            <a:off x="546706" y="526472"/>
            <a:ext cx="8596668" cy="1320800"/>
          </a:xfrm>
        </p:spPr>
        <p:txBody>
          <a:bodyPr>
            <a:normAutofit fontScale="90000"/>
          </a:bodyPr>
          <a:lstStyle/>
          <a:p>
            <a:r>
              <a:rPr lang="en-GB" dirty="0"/>
              <a:t>Section</a:t>
            </a:r>
            <a:r>
              <a:rPr lang="en-GB" spc="-25" dirty="0"/>
              <a:t> </a:t>
            </a:r>
            <a:r>
              <a:rPr lang="en-GB" dirty="0"/>
              <a:t>2: Part 2</a:t>
            </a:r>
            <a:r>
              <a:rPr lang="en-GB" spc="-5" dirty="0"/>
              <a:t> </a:t>
            </a:r>
            <a:r>
              <a:rPr lang="en-US" sz="3600" dirty="0"/>
              <a:t>Role of IHRM in Implementing M &amp; A prior and after The Merger</a:t>
            </a:r>
            <a:endParaRPr lang="rm-CH" dirty="0"/>
          </a:p>
        </p:txBody>
      </p:sp>
      <p:sp>
        <p:nvSpPr>
          <p:cNvPr id="3" name="Content Placeholder 2">
            <a:extLst>
              <a:ext uri="{FF2B5EF4-FFF2-40B4-BE49-F238E27FC236}">
                <a16:creationId xmlns:a16="http://schemas.microsoft.com/office/drawing/2014/main" id="{CBEFF0B2-68CA-D85E-F6D1-92B57839EEBE}"/>
              </a:ext>
            </a:extLst>
          </p:cNvPr>
          <p:cNvSpPr>
            <a:spLocks noGrp="1"/>
          </p:cNvSpPr>
          <p:nvPr>
            <p:ph idx="1"/>
          </p:nvPr>
        </p:nvSpPr>
        <p:spPr/>
        <p:txBody>
          <a:bodyPr>
            <a:normAutofit fontScale="92500" lnSpcReduction="10000"/>
          </a:bodyPr>
          <a:lstStyle/>
          <a:p>
            <a:pPr lvl="0">
              <a:buFont typeface="Arial" panose="020B0604020202020204" pitchFamily="34" charset="0"/>
              <a:buChar char="•"/>
            </a:pPr>
            <a:r>
              <a:rPr lang="en-US" sz="2800" dirty="0"/>
              <a:t>HRMs from both countries to engage in in-depth conversations about the actual changes that will take place in the organization</a:t>
            </a:r>
          </a:p>
          <a:p>
            <a:pPr lvl="0">
              <a:buFont typeface="Arial" panose="020B0604020202020204" pitchFamily="34" charset="0"/>
              <a:buChar char="•"/>
            </a:pPr>
            <a:r>
              <a:rPr lang="en-US" sz="2800" dirty="0"/>
              <a:t>Prioritize on job security matters for all staff members</a:t>
            </a:r>
          </a:p>
          <a:p>
            <a:pPr lvl="0">
              <a:buFont typeface="Arial" panose="020B0604020202020204" pitchFamily="34" charset="0"/>
              <a:buChar char="•"/>
            </a:pPr>
            <a:r>
              <a:rPr lang="en-US" sz="2800" dirty="0"/>
              <a:t>Highlight the specific roles and responsibilities for employees after the merger has been completed</a:t>
            </a:r>
          </a:p>
          <a:p>
            <a:pPr lvl="0">
              <a:buFont typeface="Arial" panose="020B0604020202020204" pitchFamily="34" charset="0"/>
              <a:buChar char="•"/>
            </a:pPr>
            <a:r>
              <a:rPr lang="en-US" sz="2800" dirty="0"/>
              <a:t>Communicate on the training and development of employees after the merger has taken place</a:t>
            </a:r>
          </a:p>
          <a:p>
            <a:endParaRPr lang="rm-CH" dirty="0"/>
          </a:p>
        </p:txBody>
      </p:sp>
    </p:spTree>
    <p:extLst>
      <p:ext uri="{BB962C8B-B14F-4D97-AF65-F5344CB8AC3E}">
        <p14:creationId xmlns:p14="http://schemas.microsoft.com/office/powerpoint/2010/main" val="21950212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1BF2AD-31B7-DA4C-DBC6-72A56AC7B10C}"/>
              </a:ext>
            </a:extLst>
          </p:cNvPr>
          <p:cNvSpPr>
            <a:spLocks noGrp="1"/>
          </p:cNvSpPr>
          <p:nvPr>
            <p:ph idx="1"/>
          </p:nvPr>
        </p:nvSpPr>
        <p:spPr>
          <a:xfrm>
            <a:off x="677506" y="1364942"/>
            <a:ext cx="9915283" cy="5392118"/>
          </a:xfrm>
        </p:spPr>
        <p:txBody>
          <a:bodyPr>
            <a:normAutofit/>
          </a:bodyPr>
          <a:lstStyle/>
          <a:p>
            <a:pPr marL="425450" lvl="0" indent="-285750">
              <a:lnSpc>
                <a:spcPct val="150000"/>
              </a:lnSpc>
              <a:buFont typeface="Wingdings" panose="05000000000000000000" pitchFamily="2" charset="2"/>
              <a:buChar char="q"/>
            </a:pPr>
            <a:r>
              <a:rPr lang="en-US" sz="2800" dirty="0"/>
              <a:t>Actively involve employees in all discussions </a:t>
            </a:r>
          </a:p>
          <a:p>
            <a:pPr marL="425450" lvl="0" indent="-285750">
              <a:lnSpc>
                <a:spcPct val="150000"/>
              </a:lnSpc>
              <a:buFont typeface="Wingdings" panose="05000000000000000000" pitchFamily="2" charset="2"/>
              <a:buChar char="q"/>
            </a:pPr>
            <a:r>
              <a:rPr lang="en-US" sz="2800" dirty="0"/>
              <a:t>Formulate training and development plans for both countries</a:t>
            </a:r>
          </a:p>
          <a:p>
            <a:pPr marL="425450" lvl="0" indent="-285750">
              <a:lnSpc>
                <a:spcPct val="150000"/>
              </a:lnSpc>
              <a:buFont typeface="Wingdings" panose="05000000000000000000" pitchFamily="2" charset="2"/>
              <a:buChar char="q"/>
            </a:pPr>
            <a:r>
              <a:rPr lang="en-US" sz="2800" dirty="0"/>
              <a:t>Merge the organizational culture to a single approach and practice that is favorable to all persons</a:t>
            </a:r>
          </a:p>
          <a:p>
            <a:pPr marL="425450" lvl="0" indent="-285750">
              <a:lnSpc>
                <a:spcPct val="150000"/>
              </a:lnSpc>
              <a:buFont typeface="Wingdings" panose="05000000000000000000" pitchFamily="2" charset="2"/>
              <a:buChar char="q"/>
            </a:pPr>
            <a:r>
              <a:rPr lang="en-US" sz="2800" dirty="0"/>
              <a:t>Maintain open and functional communication before, during and after the transition process</a:t>
            </a:r>
          </a:p>
          <a:p>
            <a:endParaRPr lang="rm-CH" dirty="0"/>
          </a:p>
        </p:txBody>
      </p:sp>
      <p:sp>
        <p:nvSpPr>
          <p:cNvPr id="4" name="Google Shape;744;p53">
            <a:extLst>
              <a:ext uri="{FF2B5EF4-FFF2-40B4-BE49-F238E27FC236}">
                <a16:creationId xmlns:a16="http://schemas.microsoft.com/office/drawing/2014/main" id="{90E74357-417C-4D0B-DB3C-3A6CE7237485}"/>
              </a:ext>
            </a:extLst>
          </p:cNvPr>
          <p:cNvSpPr txBox="1">
            <a:spLocks noGrp="1"/>
          </p:cNvSpPr>
          <p:nvPr>
            <p:ph type="title"/>
          </p:nvPr>
        </p:nvSpPr>
        <p:spPr>
          <a:xfrm>
            <a:off x="677863" y="609600"/>
            <a:ext cx="8596312" cy="1320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US" sz="3200" dirty="0"/>
              <a:t>RECOMMENDATIONS</a:t>
            </a:r>
          </a:p>
        </p:txBody>
      </p:sp>
    </p:spTree>
    <p:extLst>
      <p:ext uri="{BB962C8B-B14F-4D97-AF65-F5344CB8AC3E}">
        <p14:creationId xmlns:p14="http://schemas.microsoft.com/office/powerpoint/2010/main" val="31712882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74B0CB-F92A-0A6C-C057-295A895CAFC1}"/>
              </a:ext>
            </a:extLst>
          </p:cNvPr>
          <p:cNvSpPr>
            <a:spLocks noGrp="1"/>
          </p:cNvSpPr>
          <p:nvPr>
            <p:ph idx="1"/>
          </p:nvPr>
        </p:nvSpPr>
        <p:spPr/>
        <p:txBody>
          <a:bodyPr/>
          <a:lstStyle/>
          <a:p>
            <a:pPr algn="l">
              <a:buFont typeface="Wingdings" panose="05000000000000000000" pitchFamily="2" charset="2"/>
              <a:buChar char="q"/>
            </a:pPr>
            <a:r>
              <a:rPr lang="en-US" sz="2800" dirty="0"/>
              <a:t>HRMS from Valvoline and Aramco to meet and discuss the impending changes, processes and practices that will be followed the acquisition has ben completed</a:t>
            </a:r>
          </a:p>
          <a:p>
            <a:pPr algn="l">
              <a:buFont typeface="Wingdings" panose="05000000000000000000" pitchFamily="2" charset="2"/>
              <a:buChar char="q"/>
            </a:pPr>
            <a:r>
              <a:rPr lang="en-US" sz="2800" dirty="0"/>
              <a:t>Ensure staffs are trained and aware of the new roles and duties they have to play once the merger has been completed</a:t>
            </a:r>
          </a:p>
          <a:p>
            <a:endParaRPr lang="rm-CH" dirty="0"/>
          </a:p>
        </p:txBody>
      </p:sp>
      <p:sp>
        <p:nvSpPr>
          <p:cNvPr id="4" name="Title 4">
            <a:extLst>
              <a:ext uri="{FF2B5EF4-FFF2-40B4-BE49-F238E27FC236}">
                <a16:creationId xmlns:a16="http://schemas.microsoft.com/office/drawing/2014/main" id="{FC683224-368C-B39A-0891-6AE9F3707618}"/>
              </a:ext>
            </a:extLst>
          </p:cNvPr>
          <p:cNvSpPr>
            <a:spLocks noGrp="1"/>
          </p:cNvSpPr>
          <p:nvPr>
            <p:ph type="title"/>
          </p:nvPr>
        </p:nvSpPr>
        <p:spPr>
          <a:xfrm>
            <a:off x="677863" y="609600"/>
            <a:ext cx="8596312" cy="1320800"/>
          </a:xfrm>
        </p:spPr>
        <p:txBody>
          <a:bodyPr/>
          <a:lstStyle/>
          <a:p>
            <a:r>
              <a:rPr lang="en-GB" sz="4000" dirty="0"/>
              <a:t>CONCLUSION</a:t>
            </a:r>
            <a:endParaRPr lang="ro-RO" sz="4000" dirty="0"/>
          </a:p>
        </p:txBody>
      </p:sp>
    </p:spTree>
    <p:extLst>
      <p:ext uri="{BB962C8B-B14F-4D97-AF65-F5344CB8AC3E}">
        <p14:creationId xmlns:p14="http://schemas.microsoft.com/office/powerpoint/2010/main" val="20677105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8B66-52EB-DB90-C705-C740B11467A4}"/>
              </a:ext>
            </a:extLst>
          </p:cNvPr>
          <p:cNvSpPr>
            <a:spLocks noGrp="1"/>
          </p:cNvSpPr>
          <p:nvPr>
            <p:ph type="title"/>
          </p:nvPr>
        </p:nvSpPr>
        <p:spPr>
          <a:xfrm>
            <a:off x="322492" y="0"/>
            <a:ext cx="8596668" cy="1320800"/>
          </a:xfrm>
        </p:spPr>
        <p:txBody>
          <a:bodyPr/>
          <a:lstStyle/>
          <a:p>
            <a:r>
              <a:rPr lang="en-GB" dirty="0"/>
              <a:t>REFERENCES</a:t>
            </a:r>
            <a:endParaRPr lang="rm-CH" dirty="0"/>
          </a:p>
        </p:txBody>
      </p:sp>
      <p:sp>
        <p:nvSpPr>
          <p:cNvPr id="3" name="Content Placeholder 2">
            <a:extLst>
              <a:ext uri="{FF2B5EF4-FFF2-40B4-BE49-F238E27FC236}">
                <a16:creationId xmlns:a16="http://schemas.microsoft.com/office/drawing/2014/main" id="{CA315C2A-7987-A7E7-58B0-13601B235F3A}"/>
              </a:ext>
            </a:extLst>
          </p:cNvPr>
          <p:cNvSpPr>
            <a:spLocks noGrp="1"/>
          </p:cNvSpPr>
          <p:nvPr>
            <p:ph idx="1"/>
          </p:nvPr>
        </p:nvSpPr>
        <p:spPr>
          <a:xfrm>
            <a:off x="322492" y="533021"/>
            <a:ext cx="8596668" cy="5268911"/>
          </a:xfrm>
        </p:spPr>
        <p:txBody>
          <a:bodyPr>
            <a:normAutofit fontScale="25000" lnSpcReduction="20000"/>
          </a:bodyPr>
          <a:lstStyle/>
          <a:p>
            <a:pPr>
              <a:lnSpc>
                <a:spcPct val="120000"/>
              </a:lnSpc>
            </a:pPr>
            <a:r>
              <a:rPr lang="en-US" sz="4200" dirty="0" err="1">
                <a:latin typeface="Arial" panose="020B0604020202020204" pitchFamily="34" charset="0"/>
                <a:cs typeface="Arial" panose="020B0604020202020204" pitchFamily="34" charset="0"/>
              </a:rPr>
              <a:t>Ahammad</a:t>
            </a:r>
            <a:r>
              <a:rPr lang="en-US" sz="4200" dirty="0">
                <a:latin typeface="Arial" panose="020B0604020202020204" pitchFamily="34" charset="0"/>
                <a:cs typeface="Arial" panose="020B0604020202020204" pitchFamily="34" charset="0"/>
              </a:rPr>
              <a:t>, M.F., </a:t>
            </a:r>
            <a:r>
              <a:rPr lang="en-US" sz="4200" dirty="0" err="1">
                <a:latin typeface="Arial" panose="020B0604020202020204" pitchFamily="34" charset="0"/>
                <a:cs typeface="Arial" panose="020B0604020202020204" pitchFamily="34" charset="0"/>
              </a:rPr>
              <a:t>Glaister</a:t>
            </a:r>
            <a:r>
              <a:rPr lang="en-US" sz="4200" dirty="0">
                <a:latin typeface="Arial" panose="020B0604020202020204" pitchFamily="34" charset="0"/>
                <a:cs typeface="Arial" panose="020B0604020202020204" pitchFamily="34" charset="0"/>
              </a:rPr>
              <a:t>, K.W. and Gomes, E., 2020. Strategic agility and human resource management. </a:t>
            </a:r>
            <a:r>
              <a:rPr lang="en-US" sz="4200" i="1" dirty="0">
                <a:latin typeface="Arial" panose="020B0604020202020204" pitchFamily="34" charset="0"/>
                <a:cs typeface="Arial" panose="020B0604020202020204" pitchFamily="34" charset="0"/>
              </a:rPr>
              <a:t>Human Resource Management Review</a:t>
            </a:r>
            <a:r>
              <a:rPr lang="en-US" sz="4200" dirty="0">
                <a:latin typeface="Arial" panose="020B0604020202020204" pitchFamily="34" charset="0"/>
                <a:cs typeface="Arial" panose="020B0604020202020204" pitchFamily="34" charset="0"/>
              </a:rPr>
              <a:t>, </a:t>
            </a:r>
            <a:r>
              <a:rPr lang="en-US" sz="4200" i="1" dirty="0">
                <a:latin typeface="Arial" panose="020B0604020202020204" pitchFamily="34" charset="0"/>
                <a:cs typeface="Arial" panose="020B0604020202020204" pitchFamily="34" charset="0"/>
              </a:rPr>
              <a:t>30</a:t>
            </a:r>
            <a:r>
              <a:rPr lang="en-US" sz="4200" dirty="0">
                <a:latin typeface="Arial" panose="020B0604020202020204" pitchFamily="34" charset="0"/>
                <a:cs typeface="Arial" panose="020B0604020202020204" pitchFamily="34" charset="0"/>
              </a:rPr>
              <a:t>(1), p.100700.</a:t>
            </a:r>
          </a:p>
          <a:p>
            <a:pPr>
              <a:lnSpc>
                <a:spcPct val="120000"/>
              </a:lnSpc>
            </a:pPr>
            <a:r>
              <a:rPr lang="en-US" sz="4200" dirty="0">
                <a:latin typeface="Arial" panose="020B0604020202020204" pitchFamily="34" charset="0"/>
                <a:cs typeface="Arial" panose="020B0604020202020204" pitchFamily="34" charset="0"/>
              </a:rPr>
              <a:t>Al </a:t>
            </a:r>
            <a:r>
              <a:rPr lang="en-US" sz="4200" dirty="0" err="1">
                <a:latin typeface="Arial" panose="020B0604020202020204" pitchFamily="34" charset="0"/>
                <a:cs typeface="Arial" panose="020B0604020202020204" pitchFamily="34" charset="0"/>
              </a:rPr>
              <a:t>Doghan</a:t>
            </a:r>
            <a:r>
              <a:rPr lang="en-US" sz="4200" dirty="0">
                <a:latin typeface="Arial" panose="020B0604020202020204" pitchFamily="34" charset="0"/>
                <a:cs typeface="Arial" panose="020B0604020202020204" pitchFamily="34" charset="0"/>
              </a:rPr>
              <a:t>, M.A., 2022. Faculty retention among higher educational institutions (HEI’s) of Saudi Arabia: Role of work environment and human resource management practices. </a:t>
            </a:r>
            <a:r>
              <a:rPr lang="en-US" sz="4200" i="1" dirty="0">
                <a:latin typeface="Arial" panose="020B0604020202020204" pitchFamily="34" charset="0"/>
                <a:cs typeface="Arial" panose="020B0604020202020204" pitchFamily="34" charset="0"/>
              </a:rPr>
              <a:t>Eurasian Journal of Educational Research</a:t>
            </a:r>
            <a:r>
              <a:rPr lang="en-US" sz="4200" dirty="0">
                <a:latin typeface="Arial" panose="020B0604020202020204" pitchFamily="34" charset="0"/>
                <a:cs typeface="Arial" panose="020B0604020202020204" pitchFamily="34" charset="0"/>
              </a:rPr>
              <a:t>, </a:t>
            </a:r>
            <a:r>
              <a:rPr lang="en-US" sz="4200" i="1" dirty="0">
                <a:latin typeface="Arial" panose="020B0604020202020204" pitchFamily="34" charset="0"/>
                <a:cs typeface="Arial" panose="020B0604020202020204" pitchFamily="34" charset="0"/>
              </a:rPr>
              <a:t>97</a:t>
            </a:r>
            <a:r>
              <a:rPr lang="en-US" sz="4200" dirty="0">
                <a:latin typeface="Arial" panose="020B0604020202020204" pitchFamily="34" charset="0"/>
                <a:cs typeface="Arial" panose="020B0604020202020204" pitchFamily="34" charset="0"/>
              </a:rPr>
              <a:t>(97), pp.202-215.</a:t>
            </a:r>
          </a:p>
          <a:p>
            <a:pPr>
              <a:lnSpc>
                <a:spcPct val="120000"/>
              </a:lnSpc>
            </a:pPr>
            <a:r>
              <a:rPr lang="en-US" sz="4200" dirty="0" err="1">
                <a:latin typeface="Arial" panose="020B0604020202020204" pitchFamily="34" charset="0"/>
                <a:cs typeface="Arial" panose="020B0604020202020204" pitchFamily="34" charset="0"/>
              </a:rPr>
              <a:t>Alluhidan</a:t>
            </a:r>
            <a:r>
              <a:rPr lang="en-US" sz="4200" dirty="0">
                <a:latin typeface="Arial" panose="020B0604020202020204" pitchFamily="34" charset="0"/>
                <a:cs typeface="Arial" panose="020B0604020202020204" pitchFamily="34" charset="0"/>
              </a:rPr>
              <a:t>, M., </a:t>
            </a:r>
            <a:r>
              <a:rPr lang="en-US" sz="4200" dirty="0" err="1">
                <a:latin typeface="Arial" panose="020B0604020202020204" pitchFamily="34" charset="0"/>
                <a:cs typeface="Arial" panose="020B0604020202020204" pitchFamily="34" charset="0"/>
              </a:rPr>
              <a:t>Tashkandi</a:t>
            </a:r>
            <a:r>
              <a:rPr lang="en-US" sz="4200" dirty="0">
                <a:latin typeface="Arial" panose="020B0604020202020204" pitchFamily="34" charset="0"/>
                <a:cs typeface="Arial" panose="020B0604020202020204" pitchFamily="34" charset="0"/>
              </a:rPr>
              <a:t>, N., </a:t>
            </a:r>
            <a:r>
              <a:rPr lang="en-US" sz="4200" dirty="0" err="1">
                <a:latin typeface="Arial" panose="020B0604020202020204" pitchFamily="34" charset="0"/>
                <a:cs typeface="Arial" panose="020B0604020202020204" pitchFamily="34" charset="0"/>
              </a:rPr>
              <a:t>Alblowi</a:t>
            </a:r>
            <a:r>
              <a:rPr lang="en-US" sz="4200" dirty="0">
                <a:latin typeface="Arial" panose="020B0604020202020204" pitchFamily="34" charset="0"/>
                <a:cs typeface="Arial" panose="020B0604020202020204" pitchFamily="34" charset="0"/>
              </a:rPr>
              <a:t>, F., Omer, T., </a:t>
            </a:r>
            <a:r>
              <a:rPr lang="en-US" sz="4200" dirty="0" err="1">
                <a:latin typeface="Arial" panose="020B0604020202020204" pitchFamily="34" charset="0"/>
                <a:cs typeface="Arial" panose="020B0604020202020204" pitchFamily="34" charset="0"/>
              </a:rPr>
              <a:t>Alghaith</a:t>
            </a:r>
            <a:r>
              <a:rPr lang="en-US" sz="4200" dirty="0">
                <a:latin typeface="Arial" panose="020B0604020202020204" pitchFamily="34" charset="0"/>
                <a:cs typeface="Arial" panose="020B0604020202020204" pitchFamily="34" charset="0"/>
              </a:rPr>
              <a:t>, T., </a:t>
            </a:r>
            <a:r>
              <a:rPr lang="en-US" sz="4200" dirty="0" err="1">
                <a:latin typeface="Arial" panose="020B0604020202020204" pitchFamily="34" charset="0"/>
                <a:cs typeface="Arial" panose="020B0604020202020204" pitchFamily="34" charset="0"/>
              </a:rPr>
              <a:t>Alghodaier</a:t>
            </a:r>
            <a:r>
              <a:rPr lang="en-US" sz="4200" dirty="0">
                <a:latin typeface="Arial" panose="020B0604020202020204" pitchFamily="34" charset="0"/>
                <a:cs typeface="Arial" panose="020B0604020202020204" pitchFamily="34" charset="0"/>
              </a:rPr>
              <a:t>, H., </a:t>
            </a:r>
            <a:r>
              <a:rPr lang="en-US" sz="4200" dirty="0" err="1">
                <a:latin typeface="Arial" panose="020B0604020202020204" pitchFamily="34" charset="0"/>
                <a:cs typeface="Arial" panose="020B0604020202020204" pitchFamily="34" charset="0"/>
              </a:rPr>
              <a:t>Alazemi</a:t>
            </a:r>
            <a:r>
              <a:rPr lang="en-US" sz="4200" dirty="0">
                <a:latin typeface="Arial" panose="020B0604020202020204" pitchFamily="34" charset="0"/>
                <a:cs typeface="Arial" panose="020B0604020202020204" pitchFamily="34" charset="0"/>
              </a:rPr>
              <a:t>, N., </a:t>
            </a:r>
            <a:r>
              <a:rPr lang="en-US" sz="4200" dirty="0" err="1">
                <a:latin typeface="Arial" panose="020B0604020202020204" pitchFamily="34" charset="0"/>
                <a:cs typeface="Arial" panose="020B0604020202020204" pitchFamily="34" charset="0"/>
              </a:rPr>
              <a:t>Tulenko</a:t>
            </a:r>
            <a:r>
              <a:rPr lang="en-US" sz="4200" dirty="0">
                <a:latin typeface="Arial" panose="020B0604020202020204" pitchFamily="34" charset="0"/>
                <a:cs typeface="Arial" panose="020B0604020202020204" pitchFamily="34" charset="0"/>
              </a:rPr>
              <a:t>, K., Herbst, C.H., Hamza, M.M. and Alghamdi, M.G., 2020. Challenges and policy opportunities in nursing in Saudi Arabia. </a:t>
            </a:r>
            <a:r>
              <a:rPr lang="en-US" sz="4200" i="1" dirty="0">
                <a:latin typeface="Arial" panose="020B0604020202020204" pitchFamily="34" charset="0"/>
                <a:cs typeface="Arial" panose="020B0604020202020204" pitchFamily="34" charset="0"/>
              </a:rPr>
              <a:t>Human Resources for Health</a:t>
            </a:r>
            <a:r>
              <a:rPr lang="en-US" sz="4200" dirty="0">
                <a:latin typeface="Arial" panose="020B0604020202020204" pitchFamily="34" charset="0"/>
                <a:cs typeface="Arial" panose="020B0604020202020204" pitchFamily="34" charset="0"/>
              </a:rPr>
              <a:t>, </a:t>
            </a:r>
            <a:r>
              <a:rPr lang="en-US" sz="4200" i="1" dirty="0">
                <a:latin typeface="Arial" panose="020B0604020202020204" pitchFamily="34" charset="0"/>
                <a:cs typeface="Arial" panose="020B0604020202020204" pitchFamily="34" charset="0"/>
              </a:rPr>
              <a:t>18</a:t>
            </a:r>
            <a:r>
              <a:rPr lang="en-US" sz="4200" dirty="0">
                <a:latin typeface="Arial" panose="020B0604020202020204" pitchFamily="34" charset="0"/>
                <a:cs typeface="Arial" panose="020B0604020202020204" pitchFamily="34" charset="0"/>
              </a:rPr>
              <a:t>(1), pp.1-10.</a:t>
            </a:r>
          </a:p>
          <a:p>
            <a:pPr>
              <a:lnSpc>
                <a:spcPct val="120000"/>
              </a:lnSpc>
            </a:pPr>
            <a:r>
              <a:rPr lang="en-US" sz="4200" dirty="0">
                <a:latin typeface="Arial" panose="020B0604020202020204" pitchFamily="34" charset="0"/>
                <a:cs typeface="Arial" panose="020B0604020202020204" pitchFamily="34" charset="0"/>
              </a:rPr>
              <a:t>Al-Omar, H.A., </a:t>
            </a:r>
            <a:r>
              <a:rPr lang="en-US" sz="4200" dirty="0" err="1">
                <a:latin typeface="Arial" panose="020B0604020202020204" pitchFamily="34" charset="0"/>
                <a:cs typeface="Arial" panose="020B0604020202020204" pitchFamily="34" charset="0"/>
              </a:rPr>
              <a:t>Arafah</a:t>
            </a:r>
            <a:r>
              <a:rPr lang="en-US" sz="4200" dirty="0">
                <a:latin typeface="Arial" panose="020B0604020202020204" pitchFamily="34" charset="0"/>
                <a:cs typeface="Arial" panose="020B0604020202020204" pitchFamily="34" charset="0"/>
              </a:rPr>
              <a:t>, A.M., Barakat, J.M., Almutairi, R.D., Khurshid, F. and </a:t>
            </a:r>
            <a:r>
              <a:rPr lang="en-US" sz="4200" dirty="0" err="1">
                <a:latin typeface="Arial" panose="020B0604020202020204" pitchFamily="34" charset="0"/>
                <a:cs typeface="Arial" panose="020B0604020202020204" pitchFamily="34" charset="0"/>
              </a:rPr>
              <a:t>Alsultan</a:t>
            </a:r>
            <a:r>
              <a:rPr lang="en-US" sz="4200" dirty="0">
                <a:latin typeface="Arial" panose="020B0604020202020204" pitchFamily="34" charset="0"/>
                <a:cs typeface="Arial" panose="020B0604020202020204" pitchFamily="34" charset="0"/>
              </a:rPr>
              <a:t>, M.S., 2019. The impact of perceived organizational support and resilience on pharmacists’ engagement in their stressful and competitive workplaces in Saudi Arabia. </a:t>
            </a:r>
            <a:r>
              <a:rPr lang="en-US" sz="4200" i="1" dirty="0">
                <a:latin typeface="Arial" panose="020B0604020202020204" pitchFamily="34" charset="0"/>
                <a:cs typeface="Arial" panose="020B0604020202020204" pitchFamily="34" charset="0"/>
              </a:rPr>
              <a:t>Saudi Pharmaceutical Journal</a:t>
            </a:r>
            <a:r>
              <a:rPr lang="en-US" sz="4200" dirty="0">
                <a:latin typeface="Arial" panose="020B0604020202020204" pitchFamily="34" charset="0"/>
                <a:cs typeface="Arial" panose="020B0604020202020204" pitchFamily="34" charset="0"/>
              </a:rPr>
              <a:t>, </a:t>
            </a:r>
            <a:r>
              <a:rPr lang="en-US" sz="4200" i="1" dirty="0">
                <a:latin typeface="Arial" panose="020B0604020202020204" pitchFamily="34" charset="0"/>
                <a:cs typeface="Arial" panose="020B0604020202020204" pitchFamily="34" charset="0"/>
              </a:rPr>
              <a:t>27</a:t>
            </a:r>
            <a:r>
              <a:rPr lang="en-US" sz="4200" dirty="0">
                <a:latin typeface="Arial" panose="020B0604020202020204" pitchFamily="34" charset="0"/>
                <a:cs typeface="Arial" panose="020B0604020202020204" pitchFamily="34" charset="0"/>
              </a:rPr>
              <a:t>(7), pp.1044-1052.</a:t>
            </a:r>
          </a:p>
          <a:p>
            <a:pPr>
              <a:lnSpc>
                <a:spcPct val="120000"/>
              </a:lnSpc>
            </a:pPr>
            <a:r>
              <a:rPr lang="en-US" sz="4200" dirty="0">
                <a:latin typeface="Arial" panose="020B0604020202020204" pitchFamily="34" charset="0"/>
                <a:cs typeface="Arial" panose="020B0604020202020204" pitchFamily="34" charset="0"/>
              </a:rPr>
              <a:t>Bin </a:t>
            </a:r>
            <a:r>
              <a:rPr lang="en-US" sz="4200" dirty="0" err="1">
                <a:latin typeface="Arial" panose="020B0604020202020204" pitchFamily="34" charset="0"/>
                <a:cs typeface="Arial" panose="020B0604020202020204" pitchFamily="34" charset="0"/>
              </a:rPr>
              <a:t>Seddeeq</a:t>
            </a:r>
            <a:r>
              <a:rPr lang="en-US" sz="4200" dirty="0">
                <a:latin typeface="Arial" panose="020B0604020202020204" pitchFamily="34" charset="0"/>
                <a:cs typeface="Arial" panose="020B0604020202020204" pitchFamily="34" charset="0"/>
              </a:rPr>
              <a:t>, A., Assaf, S., Abdallah, A. and </a:t>
            </a:r>
            <a:r>
              <a:rPr lang="en-US" sz="4200" dirty="0" err="1">
                <a:latin typeface="Arial" panose="020B0604020202020204" pitchFamily="34" charset="0"/>
                <a:cs typeface="Arial" panose="020B0604020202020204" pitchFamily="34" charset="0"/>
              </a:rPr>
              <a:t>Hassanain</a:t>
            </a:r>
            <a:r>
              <a:rPr lang="en-US" sz="4200" dirty="0">
                <a:latin typeface="Arial" panose="020B0604020202020204" pitchFamily="34" charset="0"/>
                <a:cs typeface="Arial" panose="020B0604020202020204" pitchFamily="34" charset="0"/>
              </a:rPr>
              <a:t>, M.A., 2019. Time and cost overrun in the Saudi Arabian oil and gas construction industry. </a:t>
            </a:r>
            <a:r>
              <a:rPr lang="en-US" sz="4200" i="1" dirty="0">
                <a:latin typeface="Arial" panose="020B0604020202020204" pitchFamily="34" charset="0"/>
                <a:cs typeface="Arial" panose="020B0604020202020204" pitchFamily="34" charset="0"/>
              </a:rPr>
              <a:t>Buildings</a:t>
            </a:r>
            <a:r>
              <a:rPr lang="en-US" sz="4200" dirty="0">
                <a:latin typeface="Arial" panose="020B0604020202020204" pitchFamily="34" charset="0"/>
                <a:cs typeface="Arial" panose="020B0604020202020204" pitchFamily="34" charset="0"/>
              </a:rPr>
              <a:t>, </a:t>
            </a:r>
            <a:r>
              <a:rPr lang="en-US" sz="4200" i="1" dirty="0">
                <a:latin typeface="Arial" panose="020B0604020202020204" pitchFamily="34" charset="0"/>
                <a:cs typeface="Arial" panose="020B0604020202020204" pitchFamily="34" charset="0"/>
              </a:rPr>
              <a:t>9</a:t>
            </a:r>
            <a:r>
              <a:rPr lang="en-US" sz="4200" dirty="0">
                <a:latin typeface="Arial" panose="020B0604020202020204" pitchFamily="34" charset="0"/>
                <a:cs typeface="Arial" panose="020B0604020202020204" pitchFamily="34" charset="0"/>
              </a:rPr>
              <a:t>(2), p.41.</a:t>
            </a:r>
          </a:p>
          <a:p>
            <a:pPr>
              <a:lnSpc>
                <a:spcPct val="120000"/>
              </a:lnSpc>
            </a:pPr>
            <a:r>
              <a:rPr lang="en-US" sz="4200" dirty="0">
                <a:latin typeface="Arial" panose="020B0604020202020204" pitchFamily="34" charset="0"/>
                <a:cs typeface="Arial" panose="020B0604020202020204" pitchFamily="34" charset="0"/>
              </a:rPr>
              <a:t>Collings, D.G., Wood, G.T. and </a:t>
            </a:r>
            <a:r>
              <a:rPr lang="en-US" sz="4200" dirty="0" err="1">
                <a:latin typeface="Arial" panose="020B0604020202020204" pitchFamily="34" charset="0"/>
                <a:cs typeface="Arial" panose="020B0604020202020204" pitchFamily="34" charset="0"/>
              </a:rPr>
              <a:t>Szamosi</a:t>
            </a:r>
            <a:r>
              <a:rPr lang="en-US" sz="4200" dirty="0">
                <a:latin typeface="Arial" panose="020B0604020202020204" pitchFamily="34" charset="0"/>
                <a:cs typeface="Arial" panose="020B0604020202020204" pitchFamily="34" charset="0"/>
              </a:rPr>
              <a:t>, L.T., 2018. Human resource management: A critical approach. In </a:t>
            </a:r>
            <a:r>
              <a:rPr lang="en-US" sz="4200" i="1" dirty="0">
                <a:latin typeface="Arial" panose="020B0604020202020204" pitchFamily="34" charset="0"/>
                <a:cs typeface="Arial" panose="020B0604020202020204" pitchFamily="34" charset="0"/>
              </a:rPr>
              <a:t>Human resource management</a:t>
            </a:r>
            <a:r>
              <a:rPr lang="en-US" sz="4200" dirty="0">
                <a:latin typeface="Arial" panose="020B0604020202020204" pitchFamily="34" charset="0"/>
                <a:cs typeface="Arial" panose="020B0604020202020204" pitchFamily="34" charset="0"/>
              </a:rPr>
              <a:t> (pp. 1-23). Routledge.</a:t>
            </a:r>
          </a:p>
          <a:p>
            <a:pPr>
              <a:lnSpc>
                <a:spcPct val="120000"/>
              </a:lnSpc>
            </a:pPr>
            <a:r>
              <a:rPr lang="en-GB" sz="4200" dirty="0">
                <a:latin typeface="Arial" panose="020B0604020202020204" pitchFamily="34" charset="0"/>
                <a:cs typeface="Arial" panose="020B0604020202020204" pitchFamily="34" charset="0"/>
              </a:rPr>
              <a:t>Compare countries (2021) Hofstede Insights. Available at: https://www.hofstede-Insights.com/fi/product/compare-countries/ (Accessed: March 14, 2023).</a:t>
            </a:r>
          </a:p>
          <a:p>
            <a:pPr>
              <a:lnSpc>
                <a:spcPct val="120000"/>
              </a:lnSpc>
            </a:pPr>
            <a:r>
              <a:rPr lang="en-GB" sz="4200" dirty="0" err="1">
                <a:latin typeface="Arial" panose="020B0604020202020204" pitchFamily="34" charset="0"/>
                <a:cs typeface="Arial" panose="020B0604020202020204" pitchFamily="34" charset="0"/>
              </a:rPr>
              <a:t>D'Aunno</a:t>
            </a:r>
            <a:r>
              <a:rPr lang="en-GB" sz="4200" dirty="0">
                <a:latin typeface="Arial" panose="020B0604020202020204" pitchFamily="34" charset="0"/>
                <a:cs typeface="Arial" panose="020B0604020202020204" pitchFamily="34" charset="0"/>
              </a:rPr>
              <a:t>, T., Sutton, R.I. and Price, R.H., 1991. Isomorphism and external support in conflicting institutional environments: A study of drug abuse treatment units. Academy of management journal, 34(3), pp.636-661.</a:t>
            </a:r>
            <a:endParaRPr lang="en-US" sz="4200" dirty="0">
              <a:latin typeface="Arial" panose="020B0604020202020204" pitchFamily="34" charset="0"/>
              <a:cs typeface="Arial" panose="020B0604020202020204" pitchFamily="34" charset="0"/>
            </a:endParaRPr>
          </a:p>
          <a:p>
            <a:pPr>
              <a:lnSpc>
                <a:spcPct val="120000"/>
              </a:lnSpc>
            </a:pPr>
            <a:r>
              <a:rPr lang="en-US" sz="4200" dirty="0">
                <a:latin typeface="Arial" panose="020B0604020202020204" pitchFamily="34" charset="0"/>
                <a:cs typeface="Arial" panose="020B0604020202020204" pitchFamily="34" charset="0"/>
              </a:rPr>
              <a:t>Farndale, E., </a:t>
            </a:r>
            <a:r>
              <a:rPr lang="en-US" sz="4200" dirty="0" err="1">
                <a:latin typeface="Arial" panose="020B0604020202020204" pitchFamily="34" charset="0"/>
                <a:cs typeface="Arial" panose="020B0604020202020204" pitchFamily="34" charset="0"/>
              </a:rPr>
              <a:t>Bonache</a:t>
            </a:r>
            <a:r>
              <a:rPr lang="en-US" sz="4200" dirty="0">
                <a:latin typeface="Arial" panose="020B0604020202020204" pitchFamily="34" charset="0"/>
                <a:cs typeface="Arial" panose="020B0604020202020204" pitchFamily="34" charset="0"/>
              </a:rPr>
              <a:t>, J., McDonnell, A. and Kwon, B., 2023. Positioning context front and center in international human resource management research. Human Resource Management Journal, 33(1), pp.1-16.</a:t>
            </a:r>
          </a:p>
          <a:p>
            <a:pPr>
              <a:lnSpc>
                <a:spcPct val="120000"/>
              </a:lnSpc>
            </a:pPr>
            <a:r>
              <a:rPr lang="en-US" sz="4200" dirty="0" err="1">
                <a:latin typeface="Arial" panose="020B0604020202020204" pitchFamily="34" charset="0"/>
                <a:cs typeface="Arial" panose="020B0604020202020204" pitchFamily="34" charset="0"/>
              </a:rPr>
              <a:t>Haak-Saheem</a:t>
            </a:r>
            <a:r>
              <a:rPr lang="en-US" sz="4200" dirty="0">
                <a:latin typeface="Arial" panose="020B0604020202020204" pitchFamily="34" charset="0"/>
                <a:cs typeface="Arial" panose="020B0604020202020204" pitchFamily="34" charset="0"/>
              </a:rPr>
              <a:t>, W., </a:t>
            </a:r>
            <a:r>
              <a:rPr lang="en-US" sz="4200" dirty="0" err="1">
                <a:latin typeface="Arial" panose="020B0604020202020204" pitchFamily="34" charset="0"/>
                <a:cs typeface="Arial" panose="020B0604020202020204" pitchFamily="34" charset="0"/>
              </a:rPr>
              <a:t>Festing</a:t>
            </a:r>
            <a:r>
              <a:rPr lang="en-US" sz="4200" dirty="0">
                <a:latin typeface="Arial" panose="020B0604020202020204" pitchFamily="34" charset="0"/>
                <a:cs typeface="Arial" panose="020B0604020202020204" pitchFamily="34" charset="0"/>
              </a:rPr>
              <a:t>, M. and Darwish, T.K., 2017. International human resource management in the Arab Gulf States–an institutional perspective. The International Journal of Human Resource Management, 28(18), pp.2684-2712</a:t>
            </a:r>
          </a:p>
          <a:p>
            <a:pPr>
              <a:lnSpc>
                <a:spcPct val="120000"/>
              </a:lnSpc>
            </a:pPr>
            <a:r>
              <a:rPr lang="en-US" sz="4200" dirty="0" err="1">
                <a:latin typeface="Arial" panose="020B0604020202020204" pitchFamily="34" charset="0"/>
                <a:cs typeface="Arial" panose="020B0604020202020204" pitchFamily="34" charset="0"/>
              </a:rPr>
              <a:t>Khodzhaevich</a:t>
            </a:r>
            <a:r>
              <a:rPr lang="en-US" sz="4200" dirty="0">
                <a:latin typeface="Arial" panose="020B0604020202020204" pitchFamily="34" charset="0"/>
                <a:cs typeface="Arial" panose="020B0604020202020204" pitchFamily="34" charset="0"/>
              </a:rPr>
              <a:t>, A.K., </a:t>
            </a:r>
            <a:r>
              <a:rPr lang="en-US" sz="4200" dirty="0" err="1">
                <a:latin typeface="Arial" panose="020B0604020202020204" pitchFamily="34" charset="0"/>
                <a:cs typeface="Arial" panose="020B0604020202020204" pitchFamily="34" charset="0"/>
              </a:rPr>
              <a:t>Davlyatovich</a:t>
            </a:r>
            <a:r>
              <a:rPr lang="en-US" sz="4200" dirty="0">
                <a:latin typeface="Arial" panose="020B0604020202020204" pitchFamily="34" charset="0"/>
                <a:cs typeface="Arial" panose="020B0604020202020204" pitchFamily="34" charset="0"/>
              </a:rPr>
              <a:t>, K.S. and </a:t>
            </a:r>
            <a:r>
              <a:rPr lang="en-US" sz="4200" dirty="0" err="1">
                <a:latin typeface="Arial" panose="020B0604020202020204" pitchFamily="34" charset="0"/>
                <a:cs typeface="Arial" panose="020B0604020202020204" pitchFamily="34" charset="0"/>
              </a:rPr>
              <a:t>Yuldashevich</a:t>
            </a:r>
            <a:r>
              <a:rPr lang="en-US" sz="4200" dirty="0">
                <a:latin typeface="Arial" panose="020B0604020202020204" pitchFamily="34" charset="0"/>
                <a:cs typeface="Arial" panose="020B0604020202020204" pitchFamily="34" charset="0"/>
              </a:rPr>
              <a:t>, M.A., 2019. The role of the international labor organization in the human resource management system. </a:t>
            </a:r>
            <a:r>
              <a:rPr lang="en-US" sz="4200" i="1" dirty="0">
                <a:latin typeface="Arial" panose="020B0604020202020204" pitchFamily="34" charset="0"/>
                <a:cs typeface="Arial" panose="020B0604020202020204" pitchFamily="34" charset="0"/>
              </a:rPr>
              <a:t>International Journal of Innovative Technology and Exploring Engineering</a:t>
            </a:r>
            <a:r>
              <a:rPr lang="en-US" sz="4200" dirty="0">
                <a:latin typeface="Arial" panose="020B0604020202020204" pitchFamily="34" charset="0"/>
                <a:cs typeface="Arial" panose="020B0604020202020204" pitchFamily="34" charset="0"/>
              </a:rPr>
              <a:t>, </a:t>
            </a:r>
            <a:r>
              <a:rPr lang="en-US" sz="4200" i="1" dirty="0">
                <a:latin typeface="Arial" panose="020B0604020202020204" pitchFamily="34" charset="0"/>
                <a:cs typeface="Arial" panose="020B0604020202020204" pitchFamily="34" charset="0"/>
              </a:rPr>
              <a:t>8</a:t>
            </a:r>
            <a:r>
              <a:rPr lang="en-US" sz="4200" dirty="0">
                <a:latin typeface="Arial" panose="020B0604020202020204" pitchFamily="34" charset="0"/>
                <a:cs typeface="Arial" panose="020B0604020202020204" pitchFamily="34" charset="0"/>
              </a:rPr>
              <a:t>(9), pp.169-175.</a:t>
            </a:r>
          </a:p>
          <a:p>
            <a:pPr>
              <a:lnSpc>
                <a:spcPct val="120000"/>
              </a:lnSpc>
            </a:pPr>
            <a:r>
              <a:rPr lang="en-GB" sz="4200" dirty="0" err="1">
                <a:latin typeface="Arial" panose="020B0604020202020204" pitchFamily="34" charset="0"/>
                <a:cs typeface="Arial" panose="020B0604020202020204" pitchFamily="34" charset="0"/>
              </a:rPr>
              <a:t>Satirah</a:t>
            </a:r>
            <a:r>
              <a:rPr lang="en-GB" sz="4200" dirty="0">
                <a:latin typeface="Arial" panose="020B0604020202020204" pitchFamily="34" charset="0"/>
                <a:cs typeface="Arial" panose="020B0604020202020204" pitchFamily="34" charset="0"/>
              </a:rPr>
              <a:t> Wan Mohd Saman, W. and Haider, A., 2013. E‐Shariah in Malaysia: technology adoption within justice system. Transforming Government: People, Process and Policy, 7(2), pp.256-276.</a:t>
            </a:r>
            <a:endParaRPr lang="en-US" sz="4200" dirty="0">
              <a:latin typeface="Arial" panose="020B0604020202020204" pitchFamily="34" charset="0"/>
              <a:cs typeface="Arial" panose="020B0604020202020204" pitchFamily="34" charset="0"/>
            </a:endParaRPr>
          </a:p>
          <a:p>
            <a:pPr>
              <a:lnSpc>
                <a:spcPct val="120000"/>
              </a:lnSpc>
            </a:pPr>
            <a:endParaRPr lang="en-US" sz="4200" dirty="0">
              <a:latin typeface="Arial" panose="020B0604020202020204" pitchFamily="34" charset="0"/>
              <a:cs typeface="Arial" panose="020B0604020202020204" pitchFamily="34" charset="0"/>
            </a:endParaRPr>
          </a:p>
          <a:p>
            <a:endParaRPr lang="rm-CH" dirty="0"/>
          </a:p>
        </p:txBody>
      </p:sp>
    </p:spTree>
    <p:extLst>
      <p:ext uri="{BB962C8B-B14F-4D97-AF65-F5344CB8AC3E}">
        <p14:creationId xmlns:p14="http://schemas.microsoft.com/office/powerpoint/2010/main" val="31555717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205</TotalTime>
  <Words>2478</Words>
  <Application>Microsoft Office PowerPoint</Application>
  <PresentationFormat>Widescreen</PresentationFormat>
  <Paragraphs>113</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Times New Roman</vt:lpstr>
      <vt:lpstr>Trebuchet MS</vt:lpstr>
      <vt:lpstr>Wingdings</vt:lpstr>
      <vt:lpstr>Wingdings 3</vt:lpstr>
      <vt:lpstr>Facet</vt:lpstr>
      <vt:lpstr>DEVELOPING RELATIONSHIPS AND WORKPLACE ACHIEVEMENT </vt:lpstr>
      <vt:lpstr>Introduction</vt:lpstr>
      <vt:lpstr>Impact of Culture on Organizational Life</vt:lpstr>
      <vt:lpstr>Section 1: Part 1 Cultural Analysis of Saudi Arabia and the US using Hofstede model </vt:lpstr>
      <vt:lpstr>Section 1: Part 2 Institutional analysis of Saudi Arabia and the US </vt:lpstr>
      <vt:lpstr>Institutional and Cultural Differences in HRM practices between Saudi Arabia and the U.S. </vt:lpstr>
      <vt:lpstr>Section 2: Part 1 M&amp;A Rationale and Integration  Strategy</vt:lpstr>
      <vt:lpstr>PowerPoint Presentation</vt:lpstr>
      <vt:lpstr>Section 2: Part 2 Role of IHRM in Implementing M &amp; A prior and after The Merger</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 </dc:title>
  <dc:creator>david beltic</dc:creator>
  <cp:lastModifiedBy>david beltic</cp:lastModifiedBy>
  <cp:revision>3</cp:revision>
  <dcterms:created xsi:type="dcterms:W3CDTF">2023-03-14T14:23:06Z</dcterms:created>
  <dcterms:modified xsi:type="dcterms:W3CDTF">2023-03-14T22:38:10Z</dcterms:modified>
</cp:coreProperties>
</file>