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701675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2963115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1213196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3CAD4E-83AF-416C-9943-5F151F30A3DD}"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2539641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3CAD4E-83AF-416C-9943-5F151F30A3DD}"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361938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1114433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161911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2711914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3CAD4E-83AF-416C-9943-5F151F30A3DD}"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3519304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3CAD4E-83AF-416C-9943-5F151F30A3DD}"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1483440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2254748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731571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5157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810428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3853998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29378479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3CAD4E-83AF-416C-9943-5F151F30A3D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ADAC4C-04F3-446D-A9F3-2BB840D81BD9}" type="slidenum">
              <a:rPr lang="en-GB" smtClean="0"/>
              <a:t>‹#›</a:t>
            </a:fld>
            <a:endParaRPr lang="en-GB"/>
          </a:p>
        </p:txBody>
      </p:sp>
    </p:spTree>
    <p:extLst>
      <p:ext uri="{BB962C8B-B14F-4D97-AF65-F5344CB8AC3E}">
        <p14:creationId xmlns:p14="http://schemas.microsoft.com/office/powerpoint/2010/main" val="1361880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3CAD4E-83AF-416C-9943-5F151F30A3DD}" type="datetimeFigureOut">
              <a:rPr lang="en-GB" smtClean="0"/>
              <a:t>14/11/2025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BADAC4C-04F3-446D-A9F3-2BB840D81BD9}" type="slidenum">
              <a:rPr lang="en-GB" smtClean="0"/>
              <a:t>‹#›</a:t>
            </a:fld>
            <a:endParaRPr lang="en-GB"/>
          </a:p>
        </p:txBody>
      </p:sp>
    </p:spTree>
    <p:extLst>
      <p:ext uri="{BB962C8B-B14F-4D97-AF65-F5344CB8AC3E}">
        <p14:creationId xmlns:p14="http://schemas.microsoft.com/office/powerpoint/2010/main" val="15736207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44325A-F181-1A34-66BE-64E3610A9DD8}"/>
              </a:ext>
            </a:extLst>
          </p:cNvPr>
          <p:cNvSpPr>
            <a:spLocks noGrp="1"/>
          </p:cNvSpPr>
          <p:nvPr>
            <p:ph type="ctrTitle"/>
          </p:nvPr>
        </p:nvSpPr>
        <p:spPr>
          <a:xfrm>
            <a:off x="8191925" y="1325880"/>
            <a:ext cx="3352375" cy="3066507"/>
          </a:xfrm>
        </p:spPr>
        <p:txBody>
          <a:bodyPr>
            <a:normAutofit/>
          </a:bodyPr>
          <a:lstStyle/>
          <a:p>
            <a:pPr>
              <a:lnSpc>
                <a:spcPct val="90000"/>
              </a:lnSpc>
            </a:pPr>
            <a:r>
              <a:rPr lang="en-GB" sz="3400" b="1">
                <a:solidFill>
                  <a:srgbClr val="EBEBEB"/>
                </a:solidFill>
              </a:rPr>
              <a:t>Advanced Cybersecurity</a:t>
            </a:r>
            <a:endParaRPr lang="en-GB" sz="3400">
              <a:solidFill>
                <a:srgbClr val="EBEBEB"/>
              </a:solidFill>
            </a:endParaRPr>
          </a:p>
        </p:txBody>
      </p:sp>
      <p:sp>
        <p:nvSpPr>
          <p:cNvPr id="3" name="Subtitle 2">
            <a:extLst>
              <a:ext uri="{FF2B5EF4-FFF2-40B4-BE49-F238E27FC236}">
                <a16:creationId xmlns:a16="http://schemas.microsoft.com/office/drawing/2014/main" id="{0FC7E420-5269-1634-917C-078BFCCB7E2C}"/>
              </a:ext>
            </a:extLst>
          </p:cNvPr>
          <p:cNvSpPr>
            <a:spLocks noGrp="1"/>
          </p:cNvSpPr>
          <p:nvPr>
            <p:ph type="subTitle" idx="1"/>
          </p:nvPr>
        </p:nvSpPr>
        <p:spPr>
          <a:xfrm>
            <a:off x="8191925" y="4588329"/>
            <a:ext cx="3352375" cy="1621508"/>
          </a:xfrm>
        </p:spPr>
        <p:txBody>
          <a:bodyPr>
            <a:normAutofit/>
          </a:bodyPr>
          <a:lstStyle/>
          <a:p>
            <a:r>
              <a:rPr lang="en-GB" sz="1800">
                <a:solidFill>
                  <a:schemeClr val="tx2">
                    <a:lumMod val="40000"/>
                    <a:lumOff val="60000"/>
                  </a:schemeClr>
                </a:solidFill>
              </a:rPr>
              <a:t>By ahmed abdi</a:t>
            </a:r>
          </a:p>
        </p:txBody>
      </p:sp>
      <p:sp>
        <p:nvSpPr>
          <p:cNvPr id="16"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screenshot of a computer&#10;&#10;AI-generated content may be incorrect.">
            <a:extLst>
              <a:ext uri="{FF2B5EF4-FFF2-40B4-BE49-F238E27FC236}">
                <a16:creationId xmlns:a16="http://schemas.microsoft.com/office/drawing/2014/main" id="{BFE802F8-3545-8321-3DBD-FCC720A585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854" y="1273227"/>
            <a:ext cx="6270662" cy="4311081"/>
          </a:xfrm>
          <a:prstGeom prst="rect">
            <a:avLst/>
          </a:prstGeom>
          <a:effectLst/>
        </p:spPr>
      </p:pic>
    </p:spTree>
    <p:extLst>
      <p:ext uri="{BB962C8B-B14F-4D97-AF65-F5344CB8AC3E}">
        <p14:creationId xmlns:p14="http://schemas.microsoft.com/office/powerpoint/2010/main" val="241623391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7" name="Freeform: Shape 30">
            <a:extLst>
              <a:ext uri="{FF2B5EF4-FFF2-40B4-BE49-F238E27FC236}">
                <a16:creationId xmlns:a16="http://schemas.microsoft.com/office/drawing/2014/main" id="{A46B443C-2FC2-4E2D-85B2-45096BE4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solidFill>
            <a:srgbClr val="FFFFFF"/>
          </a:solidFill>
          <a:ln>
            <a:noFill/>
          </a:ln>
        </p:spPr>
        <p:txBody>
          <a:bodyPr/>
          <a:lstStyle/>
          <a:p>
            <a:endParaRPr lang="en-GB"/>
          </a:p>
        </p:txBody>
      </p:sp>
      <p:sp>
        <p:nvSpPr>
          <p:cNvPr id="38" name="Freeform 7">
            <a:extLst>
              <a:ext uri="{FF2B5EF4-FFF2-40B4-BE49-F238E27FC236}">
                <a16:creationId xmlns:a16="http://schemas.microsoft.com/office/drawing/2014/main" id="{F8595138-C2F6-4C4C-B5E4-AA951F931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9BCE16-8477-0620-EAC8-103DAA4F7757}"/>
              </a:ext>
            </a:extLst>
          </p:cNvPr>
          <p:cNvSpPr>
            <a:spLocks noGrp="1"/>
          </p:cNvSpPr>
          <p:nvPr>
            <p:ph type="title"/>
          </p:nvPr>
        </p:nvSpPr>
        <p:spPr>
          <a:xfrm>
            <a:off x="646111" y="452718"/>
            <a:ext cx="9404723" cy="1180711"/>
          </a:xfrm>
        </p:spPr>
        <p:txBody>
          <a:bodyPr>
            <a:normAutofit/>
          </a:bodyPr>
          <a:lstStyle/>
          <a:p>
            <a:r>
              <a:rPr lang="en-US" dirty="0"/>
              <a:t>Network Verification Evidence</a:t>
            </a:r>
            <a:endParaRPr lang="en-GB" dirty="0"/>
          </a:p>
        </p:txBody>
      </p:sp>
      <p:sp>
        <p:nvSpPr>
          <p:cNvPr id="3" name="Content Placeholder 2">
            <a:extLst>
              <a:ext uri="{FF2B5EF4-FFF2-40B4-BE49-F238E27FC236}">
                <a16:creationId xmlns:a16="http://schemas.microsoft.com/office/drawing/2014/main" id="{A740476A-D72B-2487-6BB0-E3E2623A27B7}"/>
              </a:ext>
            </a:extLst>
          </p:cNvPr>
          <p:cNvSpPr>
            <a:spLocks noGrp="1"/>
          </p:cNvSpPr>
          <p:nvPr>
            <p:ph idx="1"/>
          </p:nvPr>
        </p:nvSpPr>
        <p:spPr>
          <a:xfrm>
            <a:off x="643856" y="2548281"/>
            <a:ext cx="7152860" cy="3654389"/>
          </a:xfrm>
        </p:spPr>
        <p:txBody>
          <a:bodyPr>
            <a:normAutofit/>
          </a:bodyPr>
          <a:lstStyle/>
          <a:p>
            <a:pPr>
              <a:lnSpc>
                <a:spcPct val="90000"/>
              </a:lnSpc>
            </a:pPr>
            <a:r>
              <a:rPr lang="en-US" sz="1700" b="1" dirty="0">
                <a:solidFill>
                  <a:schemeClr val="bg1"/>
                </a:solidFill>
              </a:rPr>
              <a:t>S-DC (Windows Server 2022 Domain Controller)</a:t>
            </a:r>
            <a:endParaRPr lang="en-GB" sz="1700" b="1" dirty="0">
              <a:solidFill>
                <a:schemeClr val="bg1"/>
              </a:solidFill>
            </a:endParaRPr>
          </a:p>
          <a:p>
            <a:pPr>
              <a:lnSpc>
                <a:spcPct val="90000"/>
              </a:lnSpc>
            </a:pPr>
            <a:r>
              <a:rPr lang="en-US" sz="1700" dirty="0">
                <a:solidFill>
                  <a:schemeClr val="bg1"/>
                </a:solidFill>
              </a:rPr>
              <a:t>Commands to verify:</a:t>
            </a:r>
            <a:endParaRPr lang="en-GB" sz="1700" dirty="0">
              <a:solidFill>
                <a:schemeClr val="bg1"/>
              </a:solidFill>
            </a:endParaRPr>
          </a:p>
          <a:p>
            <a:pPr>
              <a:lnSpc>
                <a:spcPct val="90000"/>
              </a:lnSpc>
            </a:pPr>
            <a:r>
              <a:rPr lang="en-US" sz="1700" dirty="0">
                <a:solidFill>
                  <a:schemeClr val="bg1"/>
                </a:solidFill>
              </a:rPr>
              <a:t>1. ipconfig /all</a:t>
            </a:r>
            <a:br>
              <a:rPr lang="en-US" sz="1700" dirty="0">
                <a:solidFill>
                  <a:schemeClr val="bg1"/>
                </a:solidFill>
              </a:rPr>
            </a:br>
            <a:r>
              <a:rPr lang="en-US" sz="1700" dirty="0">
                <a:solidFill>
                  <a:schemeClr val="bg1"/>
                </a:solidFill>
              </a:rPr>
              <a:t>2.  ping 192.168.1.10</a:t>
            </a:r>
            <a:br>
              <a:rPr lang="en-US" sz="1700" dirty="0">
                <a:solidFill>
                  <a:schemeClr val="bg1"/>
                </a:solidFill>
              </a:rPr>
            </a:br>
            <a:r>
              <a:rPr lang="en-US" sz="1700" dirty="0">
                <a:solidFill>
                  <a:schemeClr val="bg1"/>
                </a:solidFill>
              </a:rPr>
              <a:t>3. ping 192.168.2.1</a:t>
            </a:r>
            <a:br>
              <a:rPr lang="en-US" sz="1700" dirty="0">
                <a:solidFill>
                  <a:schemeClr val="bg1"/>
                </a:solidFill>
              </a:rPr>
            </a:br>
            <a:r>
              <a:rPr lang="en-US" sz="1700" dirty="0">
                <a:solidFill>
                  <a:schemeClr val="bg1"/>
                </a:solidFill>
              </a:rPr>
              <a:t>4. ping192.168.2.10</a:t>
            </a:r>
            <a:endParaRPr lang="en-GB" sz="1700" dirty="0">
              <a:solidFill>
                <a:schemeClr val="bg1"/>
              </a:solidFill>
            </a:endParaRPr>
          </a:p>
          <a:p>
            <a:pPr>
              <a:lnSpc>
                <a:spcPct val="90000"/>
              </a:lnSpc>
            </a:pPr>
            <a:r>
              <a:rPr lang="en-US" sz="1700" b="1" dirty="0">
                <a:solidFill>
                  <a:schemeClr val="bg1"/>
                </a:solidFill>
              </a:rPr>
              <a:t>L-CD (Debian Server, CLI)</a:t>
            </a:r>
            <a:endParaRPr lang="en-GB" sz="1700" b="1" dirty="0">
              <a:solidFill>
                <a:schemeClr val="bg1"/>
              </a:solidFill>
            </a:endParaRPr>
          </a:p>
          <a:p>
            <a:pPr>
              <a:lnSpc>
                <a:spcPct val="90000"/>
              </a:lnSpc>
            </a:pPr>
            <a:r>
              <a:rPr lang="en-US" sz="1700" dirty="0">
                <a:solidFill>
                  <a:schemeClr val="bg1"/>
                </a:solidFill>
              </a:rPr>
              <a:t>Commands to verify:</a:t>
            </a:r>
            <a:endParaRPr lang="en-GB" sz="1700" dirty="0">
              <a:solidFill>
                <a:schemeClr val="bg1"/>
              </a:solidFill>
            </a:endParaRPr>
          </a:p>
          <a:p>
            <a:pPr>
              <a:lnSpc>
                <a:spcPct val="90000"/>
              </a:lnSpc>
            </a:pPr>
            <a:r>
              <a:rPr lang="en-US" sz="1700" dirty="0">
                <a:solidFill>
                  <a:schemeClr val="bg1"/>
                </a:solidFill>
              </a:rPr>
              <a:t>1. </a:t>
            </a:r>
            <a:r>
              <a:rPr lang="en-US" sz="1700" dirty="0" err="1">
                <a:solidFill>
                  <a:schemeClr val="bg1"/>
                </a:solidFill>
              </a:rPr>
              <a:t>ip</a:t>
            </a:r>
            <a:r>
              <a:rPr lang="en-US" sz="1700" dirty="0">
                <a:solidFill>
                  <a:schemeClr val="bg1"/>
                </a:solidFill>
              </a:rPr>
              <a:t> address</a:t>
            </a:r>
            <a:br>
              <a:rPr lang="en-US" sz="1700" dirty="0">
                <a:solidFill>
                  <a:schemeClr val="bg1"/>
                </a:solidFill>
              </a:rPr>
            </a:br>
            <a:r>
              <a:rPr lang="en-US" sz="1700" dirty="0">
                <a:solidFill>
                  <a:schemeClr val="bg1"/>
                </a:solidFill>
              </a:rPr>
              <a:t>2. ping 192.168.1.10</a:t>
            </a:r>
            <a:br>
              <a:rPr lang="en-US" sz="1700" dirty="0">
                <a:solidFill>
                  <a:schemeClr val="bg1"/>
                </a:solidFill>
              </a:rPr>
            </a:br>
            <a:r>
              <a:rPr lang="en-US" sz="1700" dirty="0">
                <a:solidFill>
                  <a:schemeClr val="bg1"/>
                </a:solidFill>
              </a:rPr>
              <a:t>3. ping 192.168.1.1</a:t>
            </a:r>
            <a:br>
              <a:rPr lang="en-US" sz="1700" dirty="0">
                <a:solidFill>
                  <a:schemeClr val="bg1"/>
                </a:solidFill>
              </a:rPr>
            </a:br>
            <a:r>
              <a:rPr lang="en-US" sz="1700" dirty="0">
                <a:solidFill>
                  <a:schemeClr val="bg1"/>
                </a:solidFill>
              </a:rPr>
              <a:t>4. ping 192.168.2.10</a:t>
            </a:r>
            <a:endParaRPr lang="en-GB" sz="1700" dirty="0">
              <a:solidFill>
                <a:schemeClr val="bg1"/>
              </a:solidFill>
            </a:endParaRPr>
          </a:p>
          <a:p>
            <a:pPr>
              <a:lnSpc>
                <a:spcPct val="90000"/>
              </a:lnSpc>
            </a:pPr>
            <a:endParaRPr lang="en-GB" sz="1700" dirty="0">
              <a:solidFill>
                <a:schemeClr val="bg1"/>
              </a:solidFill>
            </a:endParaRPr>
          </a:p>
        </p:txBody>
      </p:sp>
      <p:pic>
        <p:nvPicPr>
          <p:cNvPr id="21" name="Picture 20">
            <a:extLst>
              <a:ext uri="{FF2B5EF4-FFF2-40B4-BE49-F238E27FC236}">
                <a16:creationId xmlns:a16="http://schemas.microsoft.com/office/drawing/2014/main" id="{150599C9-14E4-BC3C-C85C-E3077EE9F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9871" y="2894787"/>
            <a:ext cx="1627767" cy="1058048"/>
          </a:xfrm>
          <a:prstGeom prst="rect">
            <a:avLst/>
          </a:prstGeom>
          <a:effectLst/>
        </p:spPr>
      </p:pic>
      <p:pic>
        <p:nvPicPr>
          <p:cNvPr id="15" name="Picture 14" descr="A screenshot of a computer&#10;&#10;AI-generated content may be incorrect.">
            <a:extLst>
              <a:ext uri="{FF2B5EF4-FFF2-40B4-BE49-F238E27FC236}">
                <a16:creationId xmlns:a16="http://schemas.microsoft.com/office/drawing/2014/main" id="{369B25A2-4A9F-92D8-0F04-4C03E3E231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15776" y="2941585"/>
            <a:ext cx="1627767" cy="964452"/>
          </a:xfrm>
          <a:prstGeom prst="rect">
            <a:avLst/>
          </a:prstGeom>
          <a:effectLst/>
        </p:spPr>
      </p:pic>
      <p:pic>
        <p:nvPicPr>
          <p:cNvPr id="7" name="Picture 6">
            <a:extLst>
              <a:ext uri="{FF2B5EF4-FFF2-40B4-BE49-F238E27FC236}">
                <a16:creationId xmlns:a16="http://schemas.microsoft.com/office/drawing/2014/main" id="{0A76FA02-D564-43BE-1AFD-3E76BDE6A32C}"/>
              </a:ext>
            </a:extLst>
          </p:cNvPr>
          <p:cNvPicPr>
            <a:picLocks noChangeAspect="1"/>
          </p:cNvPicPr>
          <p:nvPr/>
        </p:nvPicPr>
        <p:blipFill>
          <a:blip r:embed="rId5"/>
          <a:stretch>
            <a:fillRect/>
          </a:stretch>
        </p:blipFill>
        <p:spPr>
          <a:xfrm>
            <a:off x="8129872" y="4545127"/>
            <a:ext cx="3413671" cy="1578822"/>
          </a:xfrm>
          <a:prstGeom prst="rect">
            <a:avLst/>
          </a:prstGeom>
          <a:effectLst/>
        </p:spPr>
      </p:pic>
    </p:spTree>
    <p:extLst>
      <p:ext uri="{BB962C8B-B14F-4D97-AF65-F5344CB8AC3E}">
        <p14:creationId xmlns:p14="http://schemas.microsoft.com/office/powerpoint/2010/main" val="2165542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9CE2D-DC19-C81E-4597-4AD87F0526FD}"/>
              </a:ext>
            </a:extLst>
          </p:cNvPr>
          <p:cNvSpPr>
            <a:spLocks noGrp="1"/>
          </p:cNvSpPr>
          <p:nvPr>
            <p:ph type="title"/>
          </p:nvPr>
        </p:nvSpPr>
        <p:spPr>
          <a:xfrm>
            <a:off x="648929" y="1063417"/>
            <a:ext cx="3505495" cy="4675396"/>
          </a:xfrm>
        </p:spPr>
        <p:txBody>
          <a:bodyPr anchor="ctr">
            <a:normAutofit/>
          </a:bodyPr>
          <a:lstStyle/>
          <a:p>
            <a:pPr marL="0" marR="0" lvl="0" indent="0" defTabSz="914400" rtl="0" eaLnBrk="0" fontAlgn="base" latinLnBrk="0" hangingPunct="0">
              <a:spcBef>
                <a:spcPct val="0"/>
              </a:spcBef>
              <a:spcAft>
                <a:spcPct val="0"/>
              </a:spcAft>
              <a:buClrTx/>
              <a:buSzTx/>
              <a:buFontTx/>
              <a:buNone/>
              <a:tabLst/>
            </a:pPr>
            <a:r>
              <a:rPr kumimoji="0" lang="en-US" altLang="en-US" b="1" i="0" u="none" strike="noStrike" cap="none" normalizeH="0" baseline="0">
                <a:ln>
                  <a:noFill/>
                </a:ln>
                <a:solidFill>
                  <a:srgbClr val="F2F2F2"/>
                </a:solidFill>
                <a:effectLst/>
                <a:latin typeface="Calibri" panose="020F0502020204030204" pitchFamily="34" charset="0"/>
                <a:ea typeface="MS Gothic" panose="020B0609070205080204" pitchFamily="49" charset="-128"/>
                <a:cs typeface="Times New Roman" panose="02020603050405020304" pitchFamily="18" charset="0"/>
              </a:rPr>
              <a:t>Verification Summary</a:t>
            </a:r>
          </a:p>
          <a:p>
            <a:pPr marL="0" marR="0" lvl="0" indent="0" defTabSz="914400" rtl="0" eaLnBrk="0" fontAlgn="base" latinLnBrk="0" hangingPunct="0">
              <a:spcBef>
                <a:spcPct val="0"/>
              </a:spcBef>
              <a:spcAft>
                <a:spcPct val="0"/>
              </a:spcAft>
              <a:buClrTx/>
              <a:buSzTx/>
              <a:buFontTx/>
              <a:buNone/>
              <a:tabLst/>
            </a:pPr>
            <a:br>
              <a:rPr kumimoji="0" lang="en-US" altLang="en-US" b="0" i="0" u="none" strike="noStrike" cap="none" normalizeH="0" baseline="0">
                <a:ln>
                  <a:noFill/>
                </a:ln>
                <a:solidFill>
                  <a:srgbClr val="F2F2F2"/>
                </a:solidFill>
                <a:effectLst/>
                <a:latin typeface="Cambria" panose="02040503050406030204" pitchFamily="18" charset="0"/>
                <a:ea typeface="MS Mincho" panose="02020609040205080304" pitchFamily="49" charset="-128"/>
                <a:cs typeface="Times New Roman" panose="02020603050405020304" pitchFamily="18" charset="0"/>
              </a:rPr>
            </a:br>
            <a:br>
              <a:rPr kumimoji="0" lang="en-US" altLang="en-US" b="0" i="0" u="none" strike="noStrike" cap="none" normalizeH="0" baseline="0">
                <a:ln>
                  <a:noFill/>
                </a:ln>
                <a:solidFill>
                  <a:srgbClr val="F2F2F2"/>
                </a:solidFill>
                <a:effectLst/>
                <a:latin typeface="Cambria" panose="02040503050406030204" pitchFamily="18" charset="0"/>
                <a:ea typeface="MS Mincho" panose="02020609040205080304" pitchFamily="49" charset="-128"/>
                <a:cs typeface="Times New Roman" panose="02020603050405020304" pitchFamily="18" charset="0"/>
              </a:rPr>
            </a:br>
            <a:endParaRPr kumimoji="0" lang="en-US" altLang="en-US" b="0" i="0" u="none" strike="noStrike" cap="none" normalizeH="0" baseline="0">
              <a:ln>
                <a:noFill/>
              </a:ln>
              <a:solidFill>
                <a:srgbClr val="F2F2F2"/>
              </a:solidFill>
              <a:effectLst/>
              <a:latin typeface="Arial" panose="020B0604020202020204" pitchFamily="34" charset="0"/>
            </a:endParaRPr>
          </a:p>
        </p:txBody>
      </p:sp>
      <p:sp>
        <p:nvSpPr>
          <p:cNvPr id="30" name="Rectangle 29">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9956D038-5211-CA6A-B264-CBC6FD95C5D4}"/>
              </a:ext>
            </a:extLst>
          </p:cNvPr>
          <p:cNvGraphicFramePr>
            <a:graphicFrameLocks noGrp="1"/>
          </p:cNvGraphicFramePr>
          <p:nvPr>
            <p:ph idx="1"/>
            <p:extLst>
              <p:ext uri="{D42A27DB-BD31-4B8C-83A1-F6EECF244321}">
                <p14:modId xmlns:p14="http://schemas.microsoft.com/office/powerpoint/2010/main" val="1583225473"/>
              </p:ext>
            </p:extLst>
          </p:nvPr>
        </p:nvGraphicFramePr>
        <p:xfrm>
          <a:off x="5608638" y="1037647"/>
          <a:ext cx="5614989" cy="4628721"/>
        </p:xfrm>
        <a:graphic>
          <a:graphicData uri="http://schemas.openxmlformats.org/drawingml/2006/table">
            <a:tbl>
              <a:tblPr firstRow="1" firstCol="1" bandRow="1">
                <a:noFill/>
                <a:tableStyleId>{5C22544A-7EE6-4342-B048-85BDC9FD1C3A}</a:tableStyleId>
              </a:tblPr>
              <a:tblGrid>
                <a:gridCol w="1051553">
                  <a:extLst>
                    <a:ext uri="{9D8B030D-6E8A-4147-A177-3AD203B41FA5}">
                      <a16:colId xmlns:a16="http://schemas.microsoft.com/office/drawing/2014/main" val="1281102759"/>
                    </a:ext>
                  </a:extLst>
                </a:gridCol>
                <a:gridCol w="1542109">
                  <a:extLst>
                    <a:ext uri="{9D8B030D-6E8A-4147-A177-3AD203B41FA5}">
                      <a16:colId xmlns:a16="http://schemas.microsoft.com/office/drawing/2014/main" val="335442714"/>
                    </a:ext>
                  </a:extLst>
                </a:gridCol>
                <a:gridCol w="1454061">
                  <a:extLst>
                    <a:ext uri="{9D8B030D-6E8A-4147-A177-3AD203B41FA5}">
                      <a16:colId xmlns:a16="http://schemas.microsoft.com/office/drawing/2014/main" val="1605544473"/>
                    </a:ext>
                  </a:extLst>
                </a:gridCol>
                <a:gridCol w="1567266">
                  <a:extLst>
                    <a:ext uri="{9D8B030D-6E8A-4147-A177-3AD203B41FA5}">
                      <a16:colId xmlns:a16="http://schemas.microsoft.com/office/drawing/2014/main" val="2078981435"/>
                    </a:ext>
                  </a:extLst>
                </a:gridCol>
              </a:tblGrid>
              <a:tr h="1128155">
                <a:tc>
                  <a:txBody>
                    <a:bodyPr/>
                    <a:lstStyle/>
                    <a:p>
                      <a:pPr>
                        <a:lnSpc>
                          <a:spcPct val="115000"/>
                        </a:lnSpc>
                        <a:spcAft>
                          <a:spcPts val="1000"/>
                        </a:spcAft>
                        <a:buNone/>
                      </a:pPr>
                      <a:r>
                        <a:rPr lang="en-US" sz="1800" b="1">
                          <a:solidFill>
                            <a:schemeClr val="tx1">
                              <a:lumMod val="75000"/>
                              <a:lumOff val="25000"/>
                            </a:schemeClr>
                          </a:solidFill>
                          <a:effectLst/>
                        </a:rPr>
                        <a:t>VM Name</a:t>
                      </a:r>
                      <a:endParaRPr lang="en-GB" sz="18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800" b="1">
                          <a:solidFill>
                            <a:schemeClr val="tx1">
                              <a:lumMod val="75000"/>
                              <a:lumOff val="25000"/>
                            </a:schemeClr>
                          </a:solidFill>
                          <a:effectLst/>
                        </a:rPr>
                        <a:t>Command</a:t>
                      </a:r>
                      <a:endParaRPr lang="en-GB" sz="18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800" b="1">
                          <a:solidFill>
                            <a:schemeClr val="tx1">
                              <a:lumMod val="75000"/>
                              <a:lumOff val="25000"/>
                            </a:schemeClr>
                          </a:solidFill>
                          <a:effectLst/>
                        </a:rPr>
                        <a:t>Expected Result</a:t>
                      </a:r>
                      <a:endParaRPr lang="en-GB" sz="18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800" b="1">
                          <a:solidFill>
                            <a:schemeClr val="tx1">
                              <a:lumMod val="75000"/>
                              <a:lumOff val="25000"/>
                            </a:schemeClr>
                          </a:solidFill>
                          <a:effectLst/>
                        </a:rPr>
                        <a:t>Observed Result (Pass/Fail)</a:t>
                      </a:r>
                      <a:endParaRPr lang="en-GB" sz="18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379490609"/>
                  </a:ext>
                </a:extLst>
              </a:tr>
              <a:tr h="649485">
                <a:tc>
                  <a:txBody>
                    <a:bodyPr/>
                    <a:lstStyle/>
                    <a:p>
                      <a:pPr>
                        <a:lnSpc>
                          <a:spcPct val="115000"/>
                        </a:lnSpc>
                        <a:spcAft>
                          <a:spcPts val="1000"/>
                        </a:spcAft>
                        <a:buNone/>
                      </a:pPr>
                      <a:r>
                        <a:rPr lang="en-US" sz="1300" b="1">
                          <a:solidFill>
                            <a:schemeClr val="tx1">
                              <a:lumMod val="75000"/>
                              <a:lumOff val="25000"/>
                            </a:schemeClr>
                          </a:solidFill>
                          <a:effectLst/>
                        </a:rPr>
                        <a:t>S-DC</a:t>
                      </a:r>
                      <a:endParaRPr lang="en-GB" sz="13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ipconfig /all</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IP matches topology</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Pass</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284574313"/>
                  </a:ext>
                </a:extLst>
              </a:tr>
              <a:tr h="1100798">
                <a:tc>
                  <a:txBody>
                    <a:bodyPr/>
                    <a:lstStyle/>
                    <a:p>
                      <a:pPr>
                        <a:lnSpc>
                          <a:spcPct val="115000"/>
                        </a:lnSpc>
                        <a:spcAft>
                          <a:spcPts val="1000"/>
                        </a:spcAft>
                        <a:buNone/>
                      </a:pPr>
                      <a:r>
                        <a:rPr lang="en-US" sz="1300" b="1">
                          <a:solidFill>
                            <a:schemeClr val="tx1">
                              <a:lumMod val="75000"/>
                              <a:lumOff val="25000"/>
                            </a:schemeClr>
                          </a:solidFill>
                          <a:effectLst/>
                        </a:rPr>
                        <a:t>S-DC</a:t>
                      </a:r>
                      <a:endParaRPr lang="en-GB" sz="13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ping 192.168.1.10 / 192.168.2.1 / 192.168.2.10</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All successful</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pass</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689984855"/>
                  </a:ext>
                </a:extLst>
              </a:tr>
              <a:tr h="649485">
                <a:tc>
                  <a:txBody>
                    <a:bodyPr/>
                    <a:lstStyle/>
                    <a:p>
                      <a:pPr>
                        <a:lnSpc>
                          <a:spcPct val="115000"/>
                        </a:lnSpc>
                        <a:spcAft>
                          <a:spcPts val="1000"/>
                        </a:spcAft>
                        <a:buNone/>
                      </a:pPr>
                      <a:r>
                        <a:rPr lang="en-US" sz="1300" b="1">
                          <a:solidFill>
                            <a:schemeClr val="tx1">
                              <a:lumMod val="75000"/>
                              <a:lumOff val="25000"/>
                            </a:schemeClr>
                          </a:solidFill>
                          <a:effectLst/>
                        </a:rPr>
                        <a:t>L-CD</a:t>
                      </a:r>
                      <a:endParaRPr lang="en-GB" sz="13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ct val="115000"/>
                        </a:lnSpc>
                        <a:spcAft>
                          <a:spcPts val="1000"/>
                        </a:spcAft>
                        <a:buNone/>
                      </a:pPr>
                      <a:r>
                        <a:rPr lang="en-US" sz="1300" dirty="0" err="1">
                          <a:solidFill>
                            <a:schemeClr val="tx1">
                              <a:lumMod val="75000"/>
                              <a:lumOff val="25000"/>
                            </a:schemeClr>
                          </a:solidFill>
                          <a:effectLst/>
                        </a:rPr>
                        <a:t>ip</a:t>
                      </a:r>
                      <a:r>
                        <a:rPr lang="en-US" sz="1300" dirty="0">
                          <a:solidFill>
                            <a:schemeClr val="tx1">
                              <a:lumMod val="75000"/>
                              <a:lumOff val="25000"/>
                            </a:schemeClr>
                          </a:solidFill>
                          <a:effectLst/>
                        </a:rPr>
                        <a:t> address</a:t>
                      </a:r>
                      <a:endParaRPr lang="en-GB" sz="1300" dirty="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IP matches topology</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Pass</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888566430"/>
                  </a:ext>
                </a:extLst>
              </a:tr>
              <a:tr h="1100798">
                <a:tc>
                  <a:txBody>
                    <a:bodyPr/>
                    <a:lstStyle/>
                    <a:p>
                      <a:pPr>
                        <a:lnSpc>
                          <a:spcPct val="115000"/>
                        </a:lnSpc>
                        <a:spcAft>
                          <a:spcPts val="1000"/>
                        </a:spcAft>
                        <a:buNone/>
                      </a:pPr>
                      <a:r>
                        <a:rPr lang="en-US" sz="1300" b="1">
                          <a:solidFill>
                            <a:schemeClr val="tx1">
                              <a:lumMod val="75000"/>
                              <a:lumOff val="25000"/>
                            </a:schemeClr>
                          </a:solidFill>
                          <a:effectLst/>
                        </a:rPr>
                        <a:t>L-CD</a:t>
                      </a:r>
                      <a:endParaRPr lang="en-GB" sz="1300" b="1">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ping 192.168.1.10 / 192.168.1.1 / 192.168.2.10</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a:solidFill>
                            <a:schemeClr val="tx1">
                              <a:lumMod val="75000"/>
                              <a:lumOff val="25000"/>
                            </a:schemeClr>
                          </a:solidFill>
                          <a:effectLst/>
                        </a:rPr>
                        <a:t>All successful</a:t>
                      </a:r>
                      <a:endParaRPr lang="en-GB" sz="130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nSpc>
                          <a:spcPct val="115000"/>
                        </a:lnSpc>
                        <a:spcAft>
                          <a:spcPts val="1000"/>
                        </a:spcAft>
                        <a:buNone/>
                      </a:pPr>
                      <a:r>
                        <a:rPr lang="en-US" sz="1300" dirty="0">
                          <a:solidFill>
                            <a:schemeClr val="tx1">
                              <a:lumMod val="75000"/>
                              <a:lumOff val="25000"/>
                            </a:schemeClr>
                          </a:solidFill>
                          <a:effectLst/>
                        </a:rPr>
                        <a:t>pass</a:t>
                      </a:r>
                      <a:endParaRPr lang="en-GB" sz="1300" dirty="0">
                        <a:solidFill>
                          <a:schemeClr val="tx1">
                            <a:lumMod val="75000"/>
                            <a:lumOff val="25000"/>
                          </a:schemeClr>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181129" marR="135846" marT="90564" marB="90564">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414791158"/>
                  </a:ext>
                </a:extLst>
              </a:tr>
            </a:tbl>
          </a:graphicData>
        </a:graphic>
      </p:graphicFrame>
    </p:spTree>
    <p:extLst>
      <p:ext uri="{BB962C8B-B14F-4D97-AF65-F5344CB8AC3E}">
        <p14:creationId xmlns:p14="http://schemas.microsoft.com/office/powerpoint/2010/main" val="84442591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0A4EE-FB27-BDF1-C5C5-B568D0673D58}"/>
              </a:ext>
            </a:extLst>
          </p:cNvPr>
          <p:cNvSpPr>
            <a:spLocks noGrp="1"/>
          </p:cNvSpPr>
          <p:nvPr>
            <p:ph type="title"/>
          </p:nvPr>
        </p:nvSpPr>
        <p:spPr>
          <a:xfrm>
            <a:off x="646111" y="452718"/>
            <a:ext cx="9404723" cy="1400530"/>
          </a:xfrm>
        </p:spPr>
        <p:txBody>
          <a:bodyPr vert="horz" lIns="91440" tIns="45720" rIns="91440" bIns="45720" rtlCol="0" anchor="t">
            <a:normAutofit/>
          </a:bodyPr>
          <a:lstStyle/>
          <a:p>
            <a:r>
              <a:rPr lang="en-US" dirty="0"/>
              <a:t>ipconfig from S-Dc and L-CD </a:t>
            </a:r>
            <a:br>
              <a:rPr lang="en-US" dirty="0"/>
            </a:br>
            <a:endParaRPr lang="en-US" dirty="0"/>
          </a:p>
        </p:txBody>
      </p:sp>
      <p:pic>
        <p:nvPicPr>
          <p:cNvPr id="4" name="Picture 3">
            <a:extLst>
              <a:ext uri="{FF2B5EF4-FFF2-40B4-BE49-F238E27FC236}">
                <a16:creationId xmlns:a16="http://schemas.microsoft.com/office/drawing/2014/main" id="{E0A7C494-1737-4132-8BC2-E76B4D29BD97}"/>
              </a:ext>
            </a:extLst>
          </p:cNvPr>
          <p:cNvPicPr>
            <a:picLocks noChangeAspect="1"/>
          </p:cNvPicPr>
          <p:nvPr/>
        </p:nvPicPr>
        <p:blipFill>
          <a:blip r:embed="rId3"/>
          <a:srcRect t="11352" b="29"/>
          <a:stretch>
            <a:fillRect/>
          </a:stretch>
        </p:blipFill>
        <p:spPr>
          <a:xfrm>
            <a:off x="889066" y="1631802"/>
            <a:ext cx="4987988" cy="2044400"/>
          </a:xfrm>
          <a:prstGeom prst="rect">
            <a:avLst/>
          </a:prstGeom>
          <a:effectLst>
            <a:outerShdw blurRad="50800" dist="38100" dir="5400000" algn="t" rotWithShape="0">
              <a:prstClr val="black">
                <a:alpha val="43000"/>
              </a:prstClr>
            </a:outerShdw>
          </a:effectLst>
        </p:spPr>
      </p:pic>
      <p:pic>
        <p:nvPicPr>
          <p:cNvPr id="6" name="Content Placeholder 5">
            <a:extLst>
              <a:ext uri="{FF2B5EF4-FFF2-40B4-BE49-F238E27FC236}">
                <a16:creationId xmlns:a16="http://schemas.microsoft.com/office/drawing/2014/main" id="{40EA04BF-6412-D184-D4B0-D3EA71431498}"/>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b="15925"/>
          <a:stretch>
            <a:fillRect/>
          </a:stretch>
        </p:blipFill>
        <p:spPr>
          <a:xfrm>
            <a:off x="6240555" y="1853248"/>
            <a:ext cx="4987988" cy="2044400"/>
          </a:xfrm>
          <a:prstGeom prst="rect">
            <a:avLst/>
          </a:prstGeom>
          <a:effectLst>
            <a:outerShdw blurRad="50800" dist="38100" dir="5400000" algn="t" rotWithShape="0">
              <a:prstClr val="black">
                <a:alpha val="43000"/>
              </a:prstClr>
            </a:outerShdw>
          </a:effectLst>
        </p:spPr>
      </p:pic>
      <p:sp>
        <p:nvSpPr>
          <p:cNvPr id="7" name="TextBox 6">
            <a:extLst>
              <a:ext uri="{FF2B5EF4-FFF2-40B4-BE49-F238E27FC236}">
                <a16:creationId xmlns:a16="http://schemas.microsoft.com/office/drawing/2014/main" id="{7EA5FCA2-8626-6499-77E0-43C5BE8992A0}"/>
              </a:ext>
            </a:extLst>
          </p:cNvPr>
          <p:cNvSpPr txBox="1"/>
          <p:nvPr/>
        </p:nvSpPr>
        <p:spPr>
          <a:xfrm>
            <a:off x="6762283" y="2052918"/>
            <a:ext cx="3287570" cy="4195481"/>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3966203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0F7302AF-86B9-441B-8D24-AC382E2A43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9" name="Picture 28">
            <a:extLst>
              <a:ext uri="{FF2B5EF4-FFF2-40B4-BE49-F238E27FC236}">
                <a16:creationId xmlns:a16="http://schemas.microsoft.com/office/drawing/2014/main" id="{99A2A6C2-D371-4C6B-B50F-CC71C6D010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30">
            <a:extLst>
              <a:ext uri="{FF2B5EF4-FFF2-40B4-BE49-F238E27FC236}">
                <a16:creationId xmlns:a16="http://schemas.microsoft.com/office/drawing/2014/main" id="{5F07A6A6-E44B-411E-AA18-65E481136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3" name="Picture 32">
            <a:extLst>
              <a:ext uri="{FF2B5EF4-FFF2-40B4-BE49-F238E27FC236}">
                <a16:creationId xmlns:a16="http://schemas.microsoft.com/office/drawing/2014/main" id="{8CC3468F-5EED-42B0-8507-F30360E1D5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5" name="Picture 34">
            <a:extLst>
              <a:ext uri="{FF2B5EF4-FFF2-40B4-BE49-F238E27FC236}">
                <a16:creationId xmlns:a16="http://schemas.microsoft.com/office/drawing/2014/main" id="{591711EE-029D-453C-9AE9-E87829F1D3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7" name="Rectangle 36">
            <a:extLst>
              <a:ext uri="{FF2B5EF4-FFF2-40B4-BE49-F238E27FC236}">
                <a16:creationId xmlns:a16="http://schemas.microsoft.com/office/drawing/2014/main" id="{5D5A8E14-301B-40C0-A174-D2232EF95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D3D163C-E1F7-5EFC-BAE0-B991185CD23F}"/>
              </a:ext>
            </a:extLst>
          </p:cNvPr>
          <p:cNvSpPr>
            <a:spLocks noGrp="1"/>
          </p:cNvSpPr>
          <p:nvPr>
            <p:ph type="title"/>
          </p:nvPr>
        </p:nvSpPr>
        <p:spPr>
          <a:xfrm>
            <a:off x="8210623" y="1447800"/>
            <a:ext cx="3333676" cy="3096987"/>
          </a:xfrm>
        </p:spPr>
        <p:txBody>
          <a:bodyPr vert="horz" lIns="91440" tIns="45720" rIns="91440" bIns="45720" rtlCol="0" anchor="b">
            <a:normAutofit/>
          </a:bodyPr>
          <a:lstStyle/>
          <a:p>
            <a:r>
              <a:rPr lang="en-US" sz="5400"/>
              <a:t>KALI NMAP </a:t>
            </a:r>
            <a:br>
              <a:rPr lang="en-US" sz="5400"/>
            </a:br>
            <a:endParaRPr lang="en-US" sz="5400"/>
          </a:p>
        </p:txBody>
      </p:sp>
      <p:sp>
        <p:nvSpPr>
          <p:cNvPr id="39" name="Freeform: Shape 38">
            <a:extLst>
              <a:ext uri="{FF2B5EF4-FFF2-40B4-BE49-F238E27FC236}">
                <a16:creationId xmlns:a16="http://schemas.microsoft.com/office/drawing/2014/main" id="{9484639B-D130-4FDF-9889-EA88D8CC9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75977" y="-475977"/>
            <a:ext cx="6858000" cy="7809953"/>
          </a:xfrm>
          <a:custGeom>
            <a:avLst/>
            <a:gdLst>
              <a:gd name="connsiteX0" fmla="*/ 6858000 w 6858000"/>
              <a:gd name="connsiteY0" fmla="*/ 1344715 h 7809953"/>
              <a:gd name="connsiteX1" fmla="*/ 6858000 w 6858000"/>
              <a:gd name="connsiteY1" fmla="*/ 1177 h 7809953"/>
              <a:gd name="connsiteX2" fmla="*/ 6702323 w 6858000"/>
              <a:gd name="connsiteY2" fmla="*/ 26222 h 7809953"/>
              <a:gd name="connsiteX3" fmla="*/ 6547332 w 6858000"/>
              <a:gd name="connsiteY3" fmla="*/ 50091 h 7809953"/>
              <a:gd name="connsiteX4" fmla="*/ 6391656 w 6858000"/>
              <a:gd name="connsiteY4" fmla="*/ 73455 h 7809953"/>
              <a:gd name="connsiteX5" fmla="*/ 6235293 w 6858000"/>
              <a:gd name="connsiteY5" fmla="*/ 93458 h 7809953"/>
              <a:gd name="connsiteX6" fmla="*/ 6079617 w 6858000"/>
              <a:gd name="connsiteY6" fmla="*/ 113629 h 7809953"/>
              <a:gd name="connsiteX7" fmla="*/ 5923254 w 6858000"/>
              <a:gd name="connsiteY7" fmla="*/ 132455 h 7809953"/>
              <a:gd name="connsiteX8" fmla="*/ 5768949 w 6858000"/>
              <a:gd name="connsiteY8" fmla="*/ 148591 h 7809953"/>
              <a:gd name="connsiteX9" fmla="*/ 5612587 w 6858000"/>
              <a:gd name="connsiteY9" fmla="*/ 163887 h 7809953"/>
              <a:gd name="connsiteX10" fmla="*/ 5456910 w 6858000"/>
              <a:gd name="connsiteY10" fmla="*/ 177839 h 7809953"/>
              <a:gd name="connsiteX11" fmla="*/ 5303977 w 6858000"/>
              <a:gd name="connsiteY11" fmla="*/ 189941 h 7809953"/>
              <a:gd name="connsiteX12" fmla="*/ 5148986 w 6858000"/>
              <a:gd name="connsiteY12" fmla="*/ 202044 h 7809953"/>
              <a:gd name="connsiteX13" fmla="*/ 4996053 w 6858000"/>
              <a:gd name="connsiteY13" fmla="*/ 212129 h 7809953"/>
              <a:gd name="connsiteX14" fmla="*/ 4843119 w 6858000"/>
              <a:gd name="connsiteY14" fmla="*/ 220029 h 7809953"/>
              <a:gd name="connsiteX15" fmla="*/ 4690872 w 6858000"/>
              <a:gd name="connsiteY15" fmla="*/ 228266 h 7809953"/>
              <a:gd name="connsiteX16" fmla="*/ 4539996 w 6858000"/>
              <a:gd name="connsiteY16" fmla="*/ 235157 h 7809953"/>
              <a:gd name="connsiteX17" fmla="*/ 4390491 w 6858000"/>
              <a:gd name="connsiteY17" fmla="*/ 240032 h 7809953"/>
              <a:gd name="connsiteX18" fmla="*/ 4240987 w 6858000"/>
              <a:gd name="connsiteY18" fmla="*/ 244234 h 7809953"/>
              <a:gd name="connsiteX19" fmla="*/ 4092855 w 6858000"/>
              <a:gd name="connsiteY19" fmla="*/ 248268 h 7809953"/>
              <a:gd name="connsiteX20" fmla="*/ 3946779 w 6858000"/>
              <a:gd name="connsiteY20" fmla="*/ 250117 h 7809953"/>
              <a:gd name="connsiteX21" fmla="*/ 3800704 w 6858000"/>
              <a:gd name="connsiteY21" fmla="*/ 252134 h 7809953"/>
              <a:gd name="connsiteX22" fmla="*/ 3656685 w 6858000"/>
              <a:gd name="connsiteY22" fmla="*/ 253143 h 7809953"/>
              <a:gd name="connsiteX23" fmla="*/ 3514039 w 6858000"/>
              <a:gd name="connsiteY23" fmla="*/ 252134 h 7809953"/>
              <a:gd name="connsiteX24" fmla="*/ 3372765 w 6858000"/>
              <a:gd name="connsiteY24" fmla="*/ 252134 h 7809953"/>
              <a:gd name="connsiteX25" fmla="*/ 3232861 w 6858000"/>
              <a:gd name="connsiteY25" fmla="*/ 250117 h 7809953"/>
              <a:gd name="connsiteX26" fmla="*/ 3095701 w 6858000"/>
              <a:gd name="connsiteY26" fmla="*/ 247092 h 7809953"/>
              <a:gd name="connsiteX27" fmla="*/ 2959913 w 6858000"/>
              <a:gd name="connsiteY27" fmla="*/ 244234 h 7809953"/>
              <a:gd name="connsiteX28" fmla="*/ 2826868 w 6858000"/>
              <a:gd name="connsiteY28" fmla="*/ 241040 h 7809953"/>
              <a:gd name="connsiteX29" fmla="*/ 2694508 w 6858000"/>
              <a:gd name="connsiteY29" fmla="*/ 236166 h 7809953"/>
              <a:gd name="connsiteX30" fmla="*/ 2564207 w 6858000"/>
              <a:gd name="connsiteY30" fmla="*/ 230955 h 7809953"/>
              <a:gd name="connsiteX31" fmla="*/ 2436648 w 6858000"/>
              <a:gd name="connsiteY31" fmla="*/ 226249 h 7809953"/>
              <a:gd name="connsiteX32" fmla="*/ 2187702 w 6858000"/>
              <a:gd name="connsiteY32" fmla="*/ 212969 h 7809953"/>
              <a:gd name="connsiteX33" fmla="*/ 1949044 w 6858000"/>
              <a:gd name="connsiteY33" fmla="*/ 198850 h 7809953"/>
              <a:gd name="connsiteX34" fmla="*/ 1719987 w 6858000"/>
              <a:gd name="connsiteY34" fmla="*/ 184058 h 7809953"/>
              <a:gd name="connsiteX35" fmla="*/ 1503274 w 6858000"/>
              <a:gd name="connsiteY35" fmla="*/ 167753 h 7809953"/>
              <a:gd name="connsiteX36" fmla="*/ 1296162 w 6858000"/>
              <a:gd name="connsiteY36" fmla="*/ 150776 h 7809953"/>
              <a:gd name="connsiteX37" fmla="*/ 1104138 w 6858000"/>
              <a:gd name="connsiteY37" fmla="*/ 132455 h 7809953"/>
              <a:gd name="connsiteX38" fmla="*/ 923773 w 6858000"/>
              <a:gd name="connsiteY38" fmla="*/ 114469 h 7809953"/>
              <a:gd name="connsiteX39" fmla="*/ 757809 w 6858000"/>
              <a:gd name="connsiteY39" fmla="*/ 96484 h 7809953"/>
              <a:gd name="connsiteX40" fmla="*/ 605562 w 6858000"/>
              <a:gd name="connsiteY40" fmla="*/ 79507 h 7809953"/>
              <a:gd name="connsiteX41" fmla="*/ 470459 w 6858000"/>
              <a:gd name="connsiteY41" fmla="*/ 63370 h 7809953"/>
              <a:gd name="connsiteX42" fmla="*/ 348387 w 6858000"/>
              <a:gd name="connsiteY42" fmla="*/ 48074 h 7809953"/>
              <a:gd name="connsiteX43" fmla="*/ 245517 w 6858000"/>
              <a:gd name="connsiteY43" fmla="*/ 35299 h 7809953"/>
              <a:gd name="connsiteX44" fmla="*/ 159106 w 6858000"/>
              <a:gd name="connsiteY44" fmla="*/ 23197 h 7809953"/>
              <a:gd name="connsiteX45" fmla="*/ 40462 w 6858000"/>
              <a:gd name="connsiteY45" fmla="*/ 5883 h 7809953"/>
              <a:gd name="connsiteX46" fmla="*/ 0 w 6858000"/>
              <a:gd name="connsiteY46" fmla="*/ 0 h 7809953"/>
              <a:gd name="connsiteX47" fmla="*/ 0 w 6858000"/>
              <a:gd name="connsiteY47" fmla="*/ 652830 h 7809953"/>
              <a:gd name="connsiteX48" fmla="*/ 0 w 6858000"/>
              <a:gd name="connsiteY48" fmla="*/ 652830 h 7809953"/>
              <a:gd name="connsiteX49" fmla="*/ 0 w 6858000"/>
              <a:gd name="connsiteY49" fmla="*/ 7809953 h 7809953"/>
              <a:gd name="connsiteX50" fmla="*/ 6857999 w 6858000"/>
              <a:gd name="connsiteY50" fmla="*/ 7809953 h 7809953"/>
              <a:gd name="connsiteX51" fmla="*/ 6857999 w 6858000"/>
              <a:gd name="connsiteY51" fmla="*/ 1344715 h 780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0" h="7809953">
                <a:moveTo>
                  <a:pt x="6858000" y="1344715"/>
                </a:moveTo>
                <a:lnTo>
                  <a:pt x="6858000" y="1177"/>
                </a:lnTo>
                <a:lnTo>
                  <a:pt x="6702323" y="26222"/>
                </a:lnTo>
                <a:lnTo>
                  <a:pt x="6547332" y="50091"/>
                </a:lnTo>
                <a:lnTo>
                  <a:pt x="6391656" y="73455"/>
                </a:lnTo>
                <a:lnTo>
                  <a:pt x="6235293" y="93458"/>
                </a:lnTo>
                <a:lnTo>
                  <a:pt x="6079617" y="113629"/>
                </a:lnTo>
                <a:lnTo>
                  <a:pt x="5923254" y="132455"/>
                </a:lnTo>
                <a:lnTo>
                  <a:pt x="5768949" y="148591"/>
                </a:lnTo>
                <a:lnTo>
                  <a:pt x="5612587" y="163887"/>
                </a:lnTo>
                <a:lnTo>
                  <a:pt x="5456910" y="177839"/>
                </a:lnTo>
                <a:lnTo>
                  <a:pt x="5303977" y="189941"/>
                </a:lnTo>
                <a:lnTo>
                  <a:pt x="5148986" y="202044"/>
                </a:lnTo>
                <a:lnTo>
                  <a:pt x="4996053" y="212129"/>
                </a:lnTo>
                <a:lnTo>
                  <a:pt x="4843119" y="220029"/>
                </a:lnTo>
                <a:lnTo>
                  <a:pt x="4690872" y="228266"/>
                </a:lnTo>
                <a:lnTo>
                  <a:pt x="4539996" y="235157"/>
                </a:lnTo>
                <a:lnTo>
                  <a:pt x="4390491" y="240032"/>
                </a:lnTo>
                <a:lnTo>
                  <a:pt x="4240987" y="244234"/>
                </a:lnTo>
                <a:lnTo>
                  <a:pt x="4092855" y="248268"/>
                </a:lnTo>
                <a:lnTo>
                  <a:pt x="3946779" y="250117"/>
                </a:lnTo>
                <a:lnTo>
                  <a:pt x="3800704" y="252134"/>
                </a:lnTo>
                <a:lnTo>
                  <a:pt x="3656685" y="253143"/>
                </a:lnTo>
                <a:lnTo>
                  <a:pt x="3514039" y="252134"/>
                </a:lnTo>
                <a:lnTo>
                  <a:pt x="3372765" y="252134"/>
                </a:lnTo>
                <a:lnTo>
                  <a:pt x="3232861" y="250117"/>
                </a:lnTo>
                <a:lnTo>
                  <a:pt x="3095701" y="247092"/>
                </a:lnTo>
                <a:lnTo>
                  <a:pt x="2959913" y="244234"/>
                </a:lnTo>
                <a:lnTo>
                  <a:pt x="2826868" y="241040"/>
                </a:lnTo>
                <a:lnTo>
                  <a:pt x="2694508" y="236166"/>
                </a:lnTo>
                <a:lnTo>
                  <a:pt x="2564207" y="230955"/>
                </a:lnTo>
                <a:lnTo>
                  <a:pt x="2436648" y="226249"/>
                </a:lnTo>
                <a:lnTo>
                  <a:pt x="2187702" y="212969"/>
                </a:lnTo>
                <a:lnTo>
                  <a:pt x="1949044" y="198850"/>
                </a:lnTo>
                <a:lnTo>
                  <a:pt x="1719987" y="184058"/>
                </a:lnTo>
                <a:lnTo>
                  <a:pt x="1503274" y="167753"/>
                </a:lnTo>
                <a:lnTo>
                  <a:pt x="1296162" y="150776"/>
                </a:lnTo>
                <a:lnTo>
                  <a:pt x="1104138" y="132455"/>
                </a:lnTo>
                <a:lnTo>
                  <a:pt x="923773" y="114469"/>
                </a:lnTo>
                <a:lnTo>
                  <a:pt x="757809" y="96484"/>
                </a:lnTo>
                <a:lnTo>
                  <a:pt x="605562" y="79507"/>
                </a:lnTo>
                <a:lnTo>
                  <a:pt x="470459" y="63370"/>
                </a:lnTo>
                <a:lnTo>
                  <a:pt x="348387" y="48074"/>
                </a:lnTo>
                <a:lnTo>
                  <a:pt x="245517" y="35299"/>
                </a:lnTo>
                <a:lnTo>
                  <a:pt x="159106" y="23197"/>
                </a:lnTo>
                <a:lnTo>
                  <a:pt x="40462" y="5883"/>
                </a:lnTo>
                <a:lnTo>
                  <a:pt x="0" y="0"/>
                </a:lnTo>
                <a:lnTo>
                  <a:pt x="0" y="652830"/>
                </a:lnTo>
                <a:lnTo>
                  <a:pt x="0" y="652830"/>
                </a:lnTo>
                <a:lnTo>
                  <a:pt x="0" y="7809953"/>
                </a:lnTo>
                <a:lnTo>
                  <a:pt x="6857999" y="7809953"/>
                </a:lnTo>
                <a:lnTo>
                  <a:pt x="6857999" y="1344715"/>
                </a:lnTo>
                <a:close/>
              </a:path>
            </a:pathLst>
          </a:custGeom>
          <a:solidFill>
            <a:srgbClr val="FFFFFF"/>
          </a:solidFill>
          <a:ln>
            <a:noFill/>
          </a:ln>
        </p:spPr>
        <p:txBody>
          <a:bodyPr/>
          <a:lstStyle/>
          <a:p>
            <a:endParaRPr lang="en-GB"/>
          </a:p>
        </p:txBody>
      </p:sp>
      <p:pic>
        <p:nvPicPr>
          <p:cNvPr id="3" name="Content Placeholder 4" descr="A screenshot of a computer&#10;&#10;AI-generated content may be incorrect.">
            <a:extLst>
              <a:ext uri="{FF2B5EF4-FFF2-40B4-BE49-F238E27FC236}">
                <a16:creationId xmlns:a16="http://schemas.microsoft.com/office/drawing/2014/main" id="{E16EF7F3-F556-E20C-E37E-723345DD326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3853" y="1122497"/>
            <a:ext cx="3038347" cy="1709070"/>
          </a:xfrm>
          <a:prstGeom prst="rect">
            <a:avLst/>
          </a:prstGeom>
          <a:effectLst/>
        </p:spPr>
      </p:pic>
      <p:pic>
        <p:nvPicPr>
          <p:cNvPr id="7" name="Picture 6">
            <a:extLst>
              <a:ext uri="{FF2B5EF4-FFF2-40B4-BE49-F238E27FC236}">
                <a16:creationId xmlns:a16="http://schemas.microsoft.com/office/drawing/2014/main" id="{DC03B4DE-6933-F034-0721-611152C1A33C}"/>
              </a:ext>
            </a:extLst>
          </p:cNvPr>
          <p:cNvPicPr>
            <a:picLocks noChangeAspect="1"/>
          </p:cNvPicPr>
          <p:nvPr/>
        </p:nvPicPr>
        <p:blipFill>
          <a:blip r:embed="rId8">
            <a:extLst>
              <a:ext uri="{28A0092B-C50C-407E-A947-70E740481C1C}">
                <a14:useLocalDpi xmlns:a14="http://schemas.microsoft.com/office/drawing/2010/main" val="0"/>
              </a:ext>
            </a:extLst>
          </a:blip>
          <a:srcRect r="11476" b="-2"/>
          <a:stretch>
            <a:fillRect/>
          </a:stretch>
        </p:blipFill>
        <p:spPr>
          <a:xfrm>
            <a:off x="3876168" y="1372090"/>
            <a:ext cx="3038347" cy="1209884"/>
          </a:xfrm>
          <a:prstGeom prst="rect">
            <a:avLst/>
          </a:prstGeom>
          <a:effectLst/>
        </p:spPr>
      </p:pic>
      <p:sp>
        <p:nvSpPr>
          <p:cNvPr id="41" name="Freeform 31">
            <a:extLst>
              <a:ext uri="{FF2B5EF4-FFF2-40B4-BE49-F238E27FC236}">
                <a16:creationId xmlns:a16="http://schemas.microsoft.com/office/drawing/2014/main" id="{1EBB90A2-2B0A-4F80-8F25-040334065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BD8C19EA-2CE6-A5DD-4089-F0A7F8BB1D02}"/>
              </a:ext>
            </a:extLst>
          </p:cNvPr>
          <p:cNvPicPr>
            <a:picLocks noGrp="1" noChangeAspect="1"/>
          </p:cNvPicPr>
          <p:nvPr>
            <p:ph idx="1"/>
          </p:nvPr>
        </p:nvPicPr>
        <p:blipFill>
          <a:blip r:embed="rId8">
            <a:extLst>
              <a:ext uri="{28A0092B-C50C-407E-A947-70E740481C1C}">
                <a14:useLocalDpi xmlns:a14="http://schemas.microsoft.com/office/drawing/2010/main" val="0"/>
              </a:ext>
            </a:extLst>
          </a:blip>
          <a:srcRect r="11476" b="-2"/>
          <a:stretch>
            <a:fillRect/>
          </a:stretch>
        </p:blipFill>
        <p:spPr>
          <a:xfrm>
            <a:off x="643854" y="3582189"/>
            <a:ext cx="6270662" cy="2497008"/>
          </a:xfrm>
          <a:prstGeom prst="rect">
            <a:avLst/>
          </a:prstGeom>
          <a:effectLst/>
        </p:spPr>
      </p:pic>
    </p:spTree>
    <p:extLst>
      <p:ext uri="{BB962C8B-B14F-4D97-AF65-F5344CB8AC3E}">
        <p14:creationId xmlns:p14="http://schemas.microsoft.com/office/powerpoint/2010/main" val="3329063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43">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45">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8" name="Picture 47">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0" name="Picture 49">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2" name="Rectangle 51">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05F898C3-2009-B7DD-E265-D0E7AFF344BD}"/>
              </a:ext>
            </a:extLst>
          </p:cNvPr>
          <p:cNvSpPr txBox="1"/>
          <p:nvPr/>
        </p:nvSpPr>
        <p:spPr>
          <a:xfrm>
            <a:off x="8210623" y="1447800"/>
            <a:ext cx="3333676" cy="3096987"/>
          </a:xfrm>
          <a:prstGeom prst="rect">
            <a:avLst/>
          </a:prstGeom>
        </p:spPr>
        <p:txBody>
          <a:bodyPr vert="horz" lIns="91440" tIns="45720" rIns="91440" bIns="45720" rtlCol="0" anchor="b">
            <a:normAutofit/>
          </a:bodyPr>
          <a:lstStyle/>
          <a:p>
            <a:pPr>
              <a:spcBef>
                <a:spcPct val="0"/>
              </a:spcBef>
              <a:spcAft>
                <a:spcPts val="600"/>
              </a:spcAft>
            </a:pPr>
            <a:r>
              <a:rPr lang="en-US" sz="5400">
                <a:solidFill>
                  <a:schemeClr val="tx2"/>
                </a:solidFill>
                <a:latin typeface="+mj-lt"/>
                <a:ea typeface="+mj-ea"/>
                <a:cs typeface="+mj-cs"/>
              </a:rPr>
              <a:t>KALI EXPLOIT </a:t>
            </a:r>
          </a:p>
        </p:txBody>
      </p:sp>
      <p:sp>
        <p:nvSpPr>
          <p:cNvPr id="54" name="Freeform: Shape 53">
            <a:extLst>
              <a:ext uri="{FF2B5EF4-FFF2-40B4-BE49-F238E27FC236}">
                <a16:creationId xmlns:a16="http://schemas.microsoft.com/office/drawing/2014/main" id="{3484F10F-334C-431A-8E30-B66B496C5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75977" y="-475977"/>
            <a:ext cx="6858000" cy="7809953"/>
          </a:xfrm>
          <a:custGeom>
            <a:avLst/>
            <a:gdLst>
              <a:gd name="connsiteX0" fmla="*/ 6858000 w 6858000"/>
              <a:gd name="connsiteY0" fmla="*/ 1344715 h 7809953"/>
              <a:gd name="connsiteX1" fmla="*/ 6858000 w 6858000"/>
              <a:gd name="connsiteY1" fmla="*/ 1177 h 7809953"/>
              <a:gd name="connsiteX2" fmla="*/ 6702323 w 6858000"/>
              <a:gd name="connsiteY2" fmla="*/ 26222 h 7809953"/>
              <a:gd name="connsiteX3" fmla="*/ 6547332 w 6858000"/>
              <a:gd name="connsiteY3" fmla="*/ 50091 h 7809953"/>
              <a:gd name="connsiteX4" fmla="*/ 6391656 w 6858000"/>
              <a:gd name="connsiteY4" fmla="*/ 73455 h 7809953"/>
              <a:gd name="connsiteX5" fmla="*/ 6235293 w 6858000"/>
              <a:gd name="connsiteY5" fmla="*/ 93458 h 7809953"/>
              <a:gd name="connsiteX6" fmla="*/ 6079617 w 6858000"/>
              <a:gd name="connsiteY6" fmla="*/ 113629 h 7809953"/>
              <a:gd name="connsiteX7" fmla="*/ 5923254 w 6858000"/>
              <a:gd name="connsiteY7" fmla="*/ 132455 h 7809953"/>
              <a:gd name="connsiteX8" fmla="*/ 5768949 w 6858000"/>
              <a:gd name="connsiteY8" fmla="*/ 148591 h 7809953"/>
              <a:gd name="connsiteX9" fmla="*/ 5612587 w 6858000"/>
              <a:gd name="connsiteY9" fmla="*/ 163887 h 7809953"/>
              <a:gd name="connsiteX10" fmla="*/ 5456910 w 6858000"/>
              <a:gd name="connsiteY10" fmla="*/ 177839 h 7809953"/>
              <a:gd name="connsiteX11" fmla="*/ 5303977 w 6858000"/>
              <a:gd name="connsiteY11" fmla="*/ 189941 h 7809953"/>
              <a:gd name="connsiteX12" fmla="*/ 5148986 w 6858000"/>
              <a:gd name="connsiteY12" fmla="*/ 202044 h 7809953"/>
              <a:gd name="connsiteX13" fmla="*/ 4996053 w 6858000"/>
              <a:gd name="connsiteY13" fmla="*/ 212129 h 7809953"/>
              <a:gd name="connsiteX14" fmla="*/ 4843119 w 6858000"/>
              <a:gd name="connsiteY14" fmla="*/ 220029 h 7809953"/>
              <a:gd name="connsiteX15" fmla="*/ 4690872 w 6858000"/>
              <a:gd name="connsiteY15" fmla="*/ 228266 h 7809953"/>
              <a:gd name="connsiteX16" fmla="*/ 4539996 w 6858000"/>
              <a:gd name="connsiteY16" fmla="*/ 235157 h 7809953"/>
              <a:gd name="connsiteX17" fmla="*/ 4390491 w 6858000"/>
              <a:gd name="connsiteY17" fmla="*/ 240032 h 7809953"/>
              <a:gd name="connsiteX18" fmla="*/ 4240987 w 6858000"/>
              <a:gd name="connsiteY18" fmla="*/ 244234 h 7809953"/>
              <a:gd name="connsiteX19" fmla="*/ 4092855 w 6858000"/>
              <a:gd name="connsiteY19" fmla="*/ 248268 h 7809953"/>
              <a:gd name="connsiteX20" fmla="*/ 3946779 w 6858000"/>
              <a:gd name="connsiteY20" fmla="*/ 250117 h 7809953"/>
              <a:gd name="connsiteX21" fmla="*/ 3800704 w 6858000"/>
              <a:gd name="connsiteY21" fmla="*/ 252134 h 7809953"/>
              <a:gd name="connsiteX22" fmla="*/ 3656685 w 6858000"/>
              <a:gd name="connsiteY22" fmla="*/ 253143 h 7809953"/>
              <a:gd name="connsiteX23" fmla="*/ 3514039 w 6858000"/>
              <a:gd name="connsiteY23" fmla="*/ 252134 h 7809953"/>
              <a:gd name="connsiteX24" fmla="*/ 3372765 w 6858000"/>
              <a:gd name="connsiteY24" fmla="*/ 252134 h 7809953"/>
              <a:gd name="connsiteX25" fmla="*/ 3232861 w 6858000"/>
              <a:gd name="connsiteY25" fmla="*/ 250117 h 7809953"/>
              <a:gd name="connsiteX26" fmla="*/ 3095701 w 6858000"/>
              <a:gd name="connsiteY26" fmla="*/ 247092 h 7809953"/>
              <a:gd name="connsiteX27" fmla="*/ 2959913 w 6858000"/>
              <a:gd name="connsiteY27" fmla="*/ 244234 h 7809953"/>
              <a:gd name="connsiteX28" fmla="*/ 2826868 w 6858000"/>
              <a:gd name="connsiteY28" fmla="*/ 241040 h 7809953"/>
              <a:gd name="connsiteX29" fmla="*/ 2694508 w 6858000"/>
              <a:gd name="connsiteY29" fmla="*/ 236166 h 7809953"/>
              <a:gd name="connsiteX30" fmla="*/ 2564207 w 6858000"/>
              <a:gd name="connsiteY30" fmla="*/ 230955 h 7809953"/>
              <a:gd name="connsiteX31" fmla="*/ 2436648 w 6858000"/>
              <a:gd name="connsiteY31" fmla="*/ 226249 h 7809953"/>
              <a:gd name="connsiteX32" fmla="*/ 2187702 w 6858000"/>
              <a:gd name="connsiteY32" fmla="*/ 212969 h 7809953"/>
              <a:gd name="connsiteX33" fmla="*/ 1949044 w 6858000"/>
              <a:gd name="connsiteY33" fmla="*/ 198850 h 7809953"/>
              <a:gd name="connsiteX34" fmla="*/ 1719987 w 6858000"/>
              <a:gd name="connsiteY34" fmla="*/ 184058 h 7809953"/>
              <a:gd name="connsiteX35" fmla="*/ 1503274 w 6858000"/>
              <a:gd name="connsiteY35" fmla="*/ 167753 h 7809953"/>
              <a:gd name="connsiteX36" fmla="*/ 1296162 w 6858000"/>
              <a:gd name="connsiteY36" fmla="*/ 150776 h 7809953"/>
              <a:gd name="connsiteX37" fmla="*/ 1104138 w 6858000"/>
              <a:gd name="connsiteY37" fmla="*/ 132455 h 7809953"/>
              <a:gd name="connsiteX38" fmla="*/ 923773 w 6858000"/>
              <a:gd name="connsiteY38" fmla="*/ 114469 h 7809953"/>
              <a:gd name="connsiteX39" fmla="*/ 757809 w 6858000"/>
              <a:gd name="connsiteY39" fmla="*/ 96484 h 7809953"/>
              <a:gd name="connsiteX40" fmla="*/ 605562 w 6858000"/>
              <a:gd name="connsiteY40" fmla="*/ 79507 h 7809953"/>
              <a:gd name="connsiteX41" fmla="*/ 470459 w 6858000"/>
              <a:gd name="connsiteY41" fmla="*/ 63370 h 7809953"/>
              <a:gd name="connsiteX42" fmla="*/ 348387 w 6858000"/>
              <a:gd name="connsiteY42" fmla="*/ 48074 h 7809953"/>
              <a:gd name="connsiteX43" fmla="*/ 245517 w 6858000"/>
              <a:gd name="connsiteY43" fmla="*/ 35299 h 7809953"/>
              <a:gd name="connsiteX44" fmla="*/ 159106 w 6858000"/>
              <a:gd name="connsiteY44" fmla="*/ 23197 h 7809953"/>
              <a:gd name="connsiteX45" fmla="*/ 40462 w 6858000"/>
              <a:gd name="connsiteY45" fmla="*/ 5883 h 7809953"/>
              <a:gd name="connsiteX46" fmla="*/ 0 w 6858000"/>
              <a:gd name="connsiteY46" fmla="*/ 0 h 7809953"/>
              <a:gd name="connsiteX47" fmla="*/ 0 w 6858000"/>
              <a:gd name="connsiteY47" fmla="*/ 652830 h 7809953"/>
              <a:gd name="connsiteX48" fmla="*/ 0 w 6858000"/>
              <a:gd name="connsiteY48" fmla="*/ 652830 h 7809953"/>
              <a:gd name="connsiteX49" fmla="*/ 0 w 6858000"/>
              <a:gd name="connsiteY49" fmla="*/ 7809953 h 7809953"/>
              <a:gd name="connsiteX50" fmla="*/ 6857999 w 6858000"/>
              <a:gd name="connsiteY50" fmla="*/ 7809953 h 7809953"/>
              <a:gd name="connsiteX51" fmla="*/ 6857999 w 6858000"/>
              <a:gd name="connsiteY51" fmla="*/ 1344715 h 780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0" h="7809953">
                <a:moveTo>
                  <a:pt x="6858000" y="1344715"/>
                </a:moveTo>
                <a:lnTo>
                  <a:pt x="6858000" y="1177"/>
                </a:lnTo>
                <a:lnTo>
                  <a:pt x="6702323" y="26222"/>
                </a:lnTo>
                <a:lnTo>
                  <a:pt x="6547332" y="50091"/>
                </a:lnTo>
                <a:lnTo>
                  <a:pt x="6391656" y="73455"/>
                </a:lnTo>
                <a:lnTo>
                  <a:pt x="6235293" y="93458"/>
                </a:lnTo>
                <a:lnTo>
                  <a:pt x="6079617" y="113629"/>
                </a:lnTo>
                <a:lnTo>
                  <a:pt x="5923254" y="132455"/>
                </a:lnTo>
                <a:lnTo>
                  <a:pt x="5768949" y="148591"/>
                </a:lnTo>
                <a:lnTo>
                  <a:pt x="5612587" y="163887"/>
                </a:lnTo>
                <a:lnTo>
                  <a:pt x="5456910" y="177839"/>
                </a:lnTo>
                <a:lnTo>
                  <a:pt x="5303977" y="189941"/>
                </a:lnTo>
                <a:lnTo>
                  <a:pt x="5148986" y="202044"/>
                </a:lnTo>
                <a:lnTo>
                  <a:pt x="4996053" y="212129"/>
                </a:lnTo>
                <a:lnTo>
                  <a:pt x="4843119" y="220029"/>
                </a:lnTo>
                <a:lnTo>
                  <a:pt x="4690872" y="228266"/>
                </a:lnTo>
                <a:lnTo>
                  <a:pt x="4539996" y="235157"/>
                </a:lnTo>
                <a:lnTo>
                  <a:pt x="4390491" y="240032"/>
                </a:lnTo>
                <a:lnTo>
                  <a:pt x="4240987" y="244234"/>
                </a:lnTo>
                <a:lnTo>
                  <a:pt x="4092855" y="248268"/>
                </a:lnTo>
                <a:lnTo>
                  <a:pt x="3946779" y="250117"/>
                </a:lnTo>
                <a:lnTo>
                  <a:pt x="3800704" y="252134"/>
                </a:lnTo>
                <a:lnTo>
                  <a:pt x="3656685" y="253143"/>
                </a:lnTo>
                <a:lnTo>
                  <a:pt x="3514039" y="252134"/>
                </a:lnTo>
                <a:lnTo>
                  <a:pt x="3372765" y="252134"/>
                </a:lnTo>
                <a:lnTo>
                  <a:pt x="3232861" y="250117"/>
                </a:lnTo>
                <a:lnTo>
                  <a:pt x="3095701" y="247092"/>
                </a:lnTo>
                <a:lnTo>
                  <a:pt x="2959913" y="244234"/>
                </a:lnTo>
                <a:lnTo>
                  <a:pt x="2826868" y="241040"/>
                </a:lnTo>
                <a:lnTo>
                  <a:pt x="2694508" y="236166"/>
                </a:lnTo>
                <a:lnTo>
                  <a:pt x="2564207" y="230955"/>
                </a:lnTo>
                <a:lnTo>
                  <a:pt x="2436648" y="226249"/>
                </a:lnTo>
                <a:lnTo>
                  <a:pt x="2187702" y="212969"/>
                </a:lnTo>
                <a:lnTo>
                  <a:pt x="1949044" y="198850"/>
                </a:lnTo>
                <a:lnTo>
                  <a:pt x="1719987" y="184058"/>
                </a:lnTo>
                <a:lnTo>
                  <a:pt x="1503274" y="167753"/>
                </a:lnTo>
                <a:lnTo>
                  <a:pt x="1296162" y="150776"/>
                </a:lnTo>
                <a:lnTo>
                  <a:pt x="1104138" y="132455"/>
                </a:lnTo>
                <a:lnTo>
                  <a:pt x="923773" y="114469"/>
                </a:lnTo>
                <a:lnTo>
                  <a:pt x="757809" y="96484"/>
                </a:lnTo>
                <a:lnTo>
                  <a:pt x="605562" y="79507"/>
                </a:lnTo>
                <a:lnTo>
                  <a:pt x="470459" y="63370"/>
                </a:lnTo>
                <a:lnTo>
                  <a:pt x="348387" y="48074"/>
                </a:lnTo>
                <a:lnTo>
                  <a:pt x="245517" y="35299"/>
                </a:lnTo>
                <a:lnTo>
                  <a:pt x="159106" y="23197"/>
                </a:lnTo>
                <a:lnTo>
                  <a:pt x="40462" y="5883"/>
                </a:lnTo>
                <a:lnTo>
                  <a:pt x="0" y="0"/>
                </a:lnTo>
                <a:lnTo>
                  <a:pt x="0" y="652830"/>
                </a:lnTo>
                <a:lnTo>
                  <a:pt x="0" y="652830"/>
                </a:lnTo>
                <a:lnTo>
                  <a:pt x="0" y="7809953"/>
                </a:lnTo>
                <a:lnTo>
                  <a:pt x="6857999" y="7809953"/>
                </a:lnTo>
                <a:lnTo>
                  <a:pt x="6857999" y="1344715"/>
                </a:lnTo>
                <a:close/>
              </a:path>
            </a:pathLst>
          </a:custGeom>
          <a:solidFill>
            <a:srgbClr val="FFFFFF"/>
          </a:solidFill>
          <a:ln>
            <a:noFill/>
          </a:ln>
        </p:spPr>
        <p:txBody>
          <a:bodyPr/>
          <a:lstStyle/>
          <a:p>
            <a:endParaRPr lang="en-GB"/>
          </a:p>
        </p:txBody>
      </p:sp>
      <p:pic>
        <p:nvPicPr>
          <p:cNvPr id="11" name="Picture 10" descr="A screenshot of a computer&#10;&#10;AI-generated content may be incorrect.">
            <a:extLst>
              <a:ext uri="{FF2B5EF4-FFF2-40B4-BE49-F238E27FC236}">
                <a16:creationId xmlns:a16="http://schemas.microsoft.com/office/drawing/2014/main" id="{0E9983A7-3104-5783-3162-21589E3BAC5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15927" y="647699"/>
            <a:ext cx="4726515" cy="2658666"/>
          </a:xfrm>
          <a:prstGeom prst="rect">
            <a:avLst/>
          </a:prstGeom>
          <a:effectLst/>
        </p:spPr>
      </p:pic>
      <p:sp>
        <p:nvSpPr>
          <p:cNvPr id="56" name="Freeform 31">
            <a:extLst>
              <a:ext uri="{FF2B5EF4-FFF2-40B4-BE49-F238E27FC236}">
                <a16:creationId xmlns:a16="http://schemas.microsoft.com/office/drawing/2014/main" id="{AEA0BB24-2B23-4B19-996F-58DA607EE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descr="A screenshot of a computer&#10;&#10;AI-generated content may be incorrect.">
            <a:extLst>
              <a:ext uri="{FF2B5EF4-FFF2-40B4-BE49-F238E27FC236}">
                <a16:creationId xmlns:a16="http://schemas.microsoft.com/office/drawing/2014/main" id="{8D0A187F-D3AC-A5E7-FB14-954653B427E1}"/>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935691" y="3501360"/>
            <a:ext cx="5686987" cy="2658666"/>
          </a:xfrm>
          <a:prstGeom prst="rect">
            <a:avLst/>
          </a:prstGeom>
          <a:effectLst/>
        </p:spPr>
      </p:pic>
    </p:spTree>
    <p:extLst>
      <p:ext uri="{BB962C8B-B14F-4D97-AF65-F5344CB8AC3E}">
        <p14:creationId xmlns:p14="http://schemas.microsoft.com/office/powerpoint/2010/main" val="3885778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ACD70DE-0B26-9E19-D778-FE4801CB3920}"/>
              </a:ext>
            </a:extLst>
          </p:cNvPr>
          <p:cNvSpPr>
            <a:spLocks noGrp="1"/>
          </p:cNvSpPr>
          <p:nvPr>
            <p:ph type="title"/>
          </p:nvPr>
        </p:nvSpPr>
        <p:spPr>
          <a:xfrm>
            <a:off x="5411931" y="452718"/>
            <a:ext cx="4638903" cy="1400530"/>
          </a:xfrm>
        </p:spPr>
        <p:txBody>
          <a:bodyPr>
            <a:normAutofit/>
          </a:bodyPr>
          <a:lstStyle/>
          <a:p>
            <a:pPr>
              <a:lnSpc>
                <a:spcPct val="90000"/>
              </a:lnSpc>
            </a:pPr>
            <a:br>
              <a:rPr lang="en-GB" sz="2000"/>
            </a:br>
            <a:r>
              <a:rPr lang="en-GB" sz="2000"/>
              <a:t>Task 4: Network Security Measures for SWANSEA.ACCA Network</a:t>
            </a:r>
            <a:br>
              <a:rPr lang="en-GB" sz="2000"/>
            </a:br>
            <a:endParaRPr lang="en-GB" sz="2000"/>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Illuminated server room panel">
            <a:extLst>
              <a:ext uri="{FF2B5EF4-FFF2-40B4-BE49-F238E27FC236}">
                <a16:creationId xmlns:a16="http://schemas.microsoft.com/office/drawing/2014/main" id="{09A521A1-799C-0535-9AF5-FA4A8E44D60B}"/>
              </a:ext>
            </a:extLst>
          </p:cNvPr>
          <p:cNvPicPr>
            <a:picLocks noChangeAspect="1"/>
          </p:cNvPicPr>
          <p:nvPr/>
        </p:nvPicPr>
        <p:blipFill>
          <a:blip r:embed="rId3"/>
          <a:srcRect l="22432" r="29163"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1" name="Rectangle 2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51FE8D5-77A7-B300-3A4B-47156A934068}"/>
              </a:ext>
            </a:extLst>
          </p:cNvPr>
          <p:cNvSpPr>
            <a:spLocks noGrp="1"/>
          </p:cNvSpPr>
          <p:nvPr>
            <p:ph idx="1"/>
          </p:nvPr>
        </p:nvSpPr>
        <p:spPr>
          <a:xfrm>
            <a:off x="4908110" y="1681129"/>
            <a:ext cx="7283889" cy="4724153"/>
          </a:xfrm>
        </p:spPr>
        <p:txBody>
          <a:bodyPr>
            <a:normAutofit/>
          </a:bodyPr>
          <a:lstStyle/>
          <a:p>
            <a:pPr>
              <a:lnSpc>
                <a:spcPct val="90000"/>
              </a:lnSpc>
            </a:pPr>
            <a:r>
              <a:rPr lang="en-GB" sz="1050" dirty="0"/>
              <a:t>RDP Network Level Authentication Enforcement (High Severity) Network Level Authentication (NLA) was turned on to improve the security of Remote Desktop Protocol (RDP) access on the Windows Server.  By requiring user authentication before starting a remote desktop session, this configuration successfully reduces the dangers of unauthenticated access, including denial-of-service and brute-force assaults.  Group Policy Management was used to enforce the rules under Computer Configuration → Administrative Templates → System → Credentials Delegation.  NLA makes ensuring that only authorised users can connect to the S-DC, protecting it from unwanted incursion, by requiring domain-authenticated credentials prior to session commencement[1].</a:t>
            </a:r>
          </a:p>
          <a:p>
            <a:pPr>
              <a:lnSpc>
                <a:spcPct val="90000"/>
              </a:lnSpc>
            </a:pPr>
            <a:r>
              <a:rPr lang="en-GB" sz="1050" dirty="0"/>
              <a:t>Disabling Unnecessary RPC Port 111 (Low Severity)The L-CD server was found to be running the Remote Procedure Call Bind (</a:t>
            </a:r>
            <a:r>
              <a:rPr lang="en-GB" sz="1050" dirty="0" err="1"/>
              <a:t>rpcbind</a:t>
            </a:r>
            <a:r>
              <a:rPr lang="en-GB" sz="1050" dirty="0"/>
              <a:t>) service on TCP port 111, despite it not being essential for any operational business functions.  The command </a:t>
            </a:r>
            <a:r>
              <a:rPr lang="en-GB" sz="1050" dirty="0" err="1"/>
              <a:t>sudo</a:t>
            </a:r>
            <a:r>
              <a:rPr lang="en-GB" sz="1050" dirty="0"/>
              <a:t> </a:t>
            </a:r>
            <a:r>
              <a:rPr lang="en-GB" sz="1050" dirty="0" err="1"/>
              <a:t>systemctl</a:t>
            </a:r>
            <a:r>
              <a:rPr lang="en-GB" sz="1050" dirty="0"/>
              <a:t> stop </a:t>
            </a:r>
            <a:r>
              <a:rPr lang="en-GB" sz="1050" dirty="0" err="1"/>
              <a:t>rpcbind</a:t>
            </a:r>
            <a:r>
              <a:rPr lang="en-GB" sz="1050" dirty="0"/>
              <a:t> &amp;&amp; </a:t>
            </a:r>
            <a:r>
              <a:rPr lang="en-GB" sz="1050" dirty="0" err="1"/>
              <a:t>sudo</a:t>
            </a:r>
            <a:r>
              <a:rPr lang="en-GB" sz="1050" dirty="0"/>
              <a:t> </a:t>
            </a:r>
            <a:r>
              <a:rPr lang="en-GB" sz="1050" dirty="0" err="1"/>
              <a:t>systemctl</a:t>
            </a:r>
            <a:r>
              <a:rPr lang="en-GB" sz="1050" dirty="0"/>
              <a:t> disable </a:t>
            </a:r>
            <a:r>
              <a:rPr lang="en-GB" sz="1050" dirty="0" err="1"/>
              <a:t>rpcbind</a:t>
            </a:r>
            <a:r>
              <a:rPr lang="en-GB" sz="1050" dirty="0"/>
              <a:t> was used to stop and disable the service in order to remove this needless exposure.  The system minimises potential vulnerabilities by reducing its attack surface through the deactivation of unneeded network ports.  This action adheres to the least functionality principle and supports larger system hardening initiatives[2].</a:t>
            </a:r>
          </a:p>
          <a:p>
            <a:pPr>
              <a:lnSpc>
                <a:spcPct val="90000"/>
              </a:lnSpc>
            </a:pPr>
            <a:r>
              <a:rPr lang="en-GB" sz="1050" dirty="0"/>
              <a:t>Using Wireshark for Network Monitoring</a:t>
            </a:r>
          </a:p>
          <a:p>
            <a:pPr>
              <a:lnSpc>
                <a:spcPct val="90000"/>
              </a:lnSpc>
            </a:pPr>
            <a:r>
              <a:rPr lang="en-GB" sz="1050" dirty="0"/>
              <a:t> Network traffic between the Swansea and London infrastructures was continuously monitored and analysed using Wireshark.  Certain capture filters, such as </a:t>
            </a:r>
            <a:r>
              <a:rPr lang="en-GB" sz="1050" dirty="0" err="1"/>
              <a:t>dns</a:t>
            </a:r>
            <a:r>
              <a:rPr lang="en-GB" sz="1050" dirty="0"/>
              <a:t> and </a:t>
            </a:r>
            <a:r>
              <a:rPr lang="en-GB" sz="1050" dirty="0" err="1"/>
              <a:t>tcp.port</a:t>
            </a:r>
            <a:r>
              <a:rPr lang="en-GB" sz="1050" dirty="0"/>
              <a:t>==3389, were set up to spot odd trends like repeated login attempts or DNS-related irregularities.  This proactive strategy validates the efficacy of current security procedures and allows for the prompt discovery of possible threats[3].</a:t>
            </a:r>
          </a:p>
        </p:txBody>
      </p:sp>
    </p:spTree>
    <p:extLst>
      <p:ext uri="{BB962C8B-B14F-4D97-AF65-F5344CB8AC3E}">
        <p14:creationId xmlns:p14="http://schemas.microsoft.com/office/powerpoint/2010/main" val="46755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DE536-FA59-A4F5-D52C-3A43E5FB0170}"/>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9AEC3295-6557-A9F7-CE56-C52F145605CE}"/>
              </a:ext>
            </a:extLst>
          </p:cNvPr>
          <p:cNvSpPr>
            <a:spLocks noGrp="1" noChangeArrowheads="1"/>
          </p:cNvSpPr>
          <p:nvPr>
            <p:ph idx="1"/>
          </p:nvPr>
        </p:nvSpPr>
        <p:spPr bwMode="auto">
          <a:xfrm>
            <a:off x="255639" y="1622526"/>
            <a:ext cx="11557972"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V. Jain, </a:t>
            </a:r>
            <a:r>
              <a:rPr kumimoji="0" lang="en-US" altLang="en-US" sz="1800" b="0" i="1" u="none" strike="noStrike" cap="none" normalizeH="0" baseline="0" dirty="0">
                <a:ln>
                  <a:noFill/>
                </a:ln>
                <a:solidFill>
                  <a:schemeClr val="tx1"/>
                </a:solidFill>
                <a:effectLst/>
                <a:latin typeface="Arial" panose="020B0604020202020204" pitchFamily="34" charset="0"/>
              </a:rPr>
              <a:t>Wireshark Fundamentals</a:t>
            </a:r>
            <a:r>
              <a:rPr kumimoji="0" lang="en-US" altLang="en-US" sz="1800" b="0" i="0" u="none" strike="noStrike" cap="none" normalizeH="0" baseline="0" dirty="0">
                <a:ln>
                  <a:noFill/>
                </a:ln>
                <a:solidFill>
                  <a:schemeClr val="tx1"/>
                </a:solidFill>
                <a:effectLst/>
                <a:latin typeface="Arial" panose="020B0604020202020204" pitchFamily="34" charset="0"/>
              </a:rPr>
              <a:t>, Springer, 2022.</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IEEE, “Present and Future of Network Security Monitoring,” </a:t>
            </a:r>
            <a:r>
              <a:rPr kumimoji="0" lang="en-US" altLang="en-US" sz="1800" b="0" i="1" u="none" strike="noStrike" cap="none" normalizeH="0" baseline="0" dirty="0">
                <a:ln>
                  <a:noFill/>
                </a:ln>
                <a:solidFill>
                  <a:schemeClr val="tx1"/>
                </a:solidFill>
                <a:effectLst/>
                <a:latin typeface="Arial" panose="020B0604020202020204" pitchFamily="34" charset="0"/>
              </a:rPr>
              <a:t>IEEE Xplore</a:t>
            </a:r>
            <a:r>
              <a:rPr kumimoji="0" lang="en-US" altLang="en-US" sz="1800" b="0" i="0" u="none" strike="noStrike" cap="none" normalizeH="0" baseline="0" dirty="0">
                <a:ln>
                  <a:noFill/>
                </a:ln>
                <a:solidFill>
                  <a:schemeClr val="tx1"/>
                </a:solidFill>
                <a:effectLst/>
                <a:latin typeface="Arial" panose="020B0604020202020204" pitchFamily="34" charset="0"/>
              </a:rPr>
              <a:t>, 2021.</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SzTx/>
              <a:buFontTx/>
              <a:buChar char="•"/>
            </a:pPr>
            <a:r>
              <a:rPr lang="en-GB" sz="1800" dirty="0"/>
              <a:t>M. Dunkerley and M. Tumbarello, </a:t>
            </a:r>
            <a:r>
              <a:rPr lang="en-GB" sz="1800" i="1" dirty="0"/>
              <a:t>Mastering Windows Security and Hardening</a:t>
            </a:r>
            <a:r>
              <a:rPr lang="en-GB" sz="1800" dirty="0"/>
              <a:t>, </a:t>
            </a:r>
            <a:r>
              <a:rPr lang="en-GB" sz="1800" dirty="0" err="1"/>
              <a:t>Packt</a:t>
            </a:r>
            <a:r>
              <a:rPr lang="en-GB" sz="1800"/>
              <a:t> Publishing, 2022.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006656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1429</TotalTime>
  <Words>481</Words>
  <Application>Microsoft Office PowerPoint</Application>
  <PresentationFormat>Widescreen</PresentationFormat>
  <Paragraphs>45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Cambria</vt:lpstr>
      <vt:lpstr>Century Gothic</vt:lpstr>
      <vt:lpstr>Wingdings 3</vt:lpstr>
      <vt:lpstr>Ion</vt:lpstr>
      <vt:lpstr>Advanced Cybersecurity</vt:lpstr>
      <vt:lpstr>Network Verification Evidence</vt:lpstr>
      <vt:lpstr>Verification Summary   </vt:lpstr>
      <vt:lpstr>ipconfig from S-Dc and L-CD  </vt:lpstr>
      <vt:lpstr>KALI NMAP  </vt:lpstr>
      <vt:lpstr>PowerPoint Presentation</vt:lpstr>
      <vt:lpstr> Task 4: Network Security Measures for SWANSEA.ACCA Network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Ahmed Abdi (2312731)</dc:creator>
  <cp:lastModifiedBy>Ahmed Abdi (2312731)</cp:lastModifiedBy>
  <cp:revision>5</cp:revision>
  <dcterms:created xsi:type="dcterms:W3CDTF">2025-11-13T10:25:25Z</dcterms:created>
  <dcterms:modified xsi:type="dcterms:W3CDTF">2025-11-14T10:37:04Z</dcterms:modified>
</cp:coreProperties>
</file>