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8" r:id="rId2"/>
    <p:sldId id="259" r:id="rId3"/>
    <p:sldId id="260" r:id="rId4"/>
    <p:sldId id="261" r:id="rId5"/>
    <p:sldId id="262" r:id="rId6"/>
    <p:sldId id="256"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62EAC2-538A-5634-2DC1-8D483EBC74FE}" v="6" dt="2025-06-13T19:19:38.222"/>
    <p1510:client id="{3FD80B05-F1A9-4B99-A4F3-884FAAC1DA84}" v="164" dt="2025-06-13T19:56:06.897"/>
    <p1510:client id="{86AAAFFB-AACE-FF48-E6FE-C03CA47F5984}" v="40" dt="2025-06-13T19:39:38.841"/>
    <p1510:client id="{87D1BBAA-5E99-784F-E5F2-2492A738D806}" v="398" dt="2025-06-13T19:18:14.677"/>
    <p1510:client id="{E722D6AB-3288-B9E5-07D7-C23010ED75DE}" v="5" dt="2025-06-13T19:45:03.415"/>
    <p1510:client id="{FA412720-9C0D-3F76-A881-E735A6EE6452}" v="3" dt="2025-06-13T19:47:07.6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5005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71622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45987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70531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6/13/2025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26632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6/13/2025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31473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6/13/2025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2801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456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51896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40982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1325086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850117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524157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613652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60250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6/13/2025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0322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6/13/2025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826998288"/>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roquest.com/newspapers/time-management/docview/2772928250/se-2?accountid=130472" TargetMode="External"/><Relationship Id="rId2" Type="http://schemas.openxmlformats.org/officeDocument/2006/relationships/hyperlink" Target="https://moodle.uwtsd.ac.uk/course/view.php?id=12009&amp;section=6"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 name="Picture 5" descr="Analogue wall clock">
            <a:extLst>
              <a:ext uri="{FF2B5EF4-FFF2-40B4-BE49-F238E27FC236}">
                <a16:creationId xmlns:a16="http://schemas.microsoft.com/office/drawing/2014/main" id="{6975904B-671F-F9A1-9B90-9518E80EE8C4}"/>
              </a:ext>
              <a:ext uri="{C183D7F6-B498-43B3-948B-1728B52AA6E4}">
                <adec:decorative xmlns:adec="http://schemas.microsoft.com/office/drawing/2017/decorative" val="0"/>
              </a:ext>
            </a:extLst>
          </p:cNvPr>
          <p:cNvPicPr>
            <a:picLocks noChangeAspect="1"/>
          </p:cNvPicPr>
          <p:nvPr/>
        </p:nvPicPr>
        <p:blipFill>
          <a:blip r:embed="rId2"/>
          <a:srcRect l="27763" r="27224" b="48709"/>
          <a:stretch>
            <a:fillRect/>
          </a:stretch>
        </p:blipFill>
        <p:spPr>
          <a:xfrm rot="-10800000" flipV="1">
            <a:off x="7789833" y="190708"/>
            <a:ext cx="3613589" cy="3284864"/>
          </a:xfrm>
          <a:prstGeom prst="rect">
            <a:avLst/>
          </a:prstGeom>
        </p:spPr>
      </p:pic>
      <p:sp>
        <p:nvSpPr>
          <p:cNvPr id="4" name="TextBox 3">
            <a:extLst>
              <a:ext uri="{FF2B5EF4-FFF2-40B4-BE49-F238E27FC236}">
                <a16:creationId xmlns:a16="http://schemas.microsoft.com/office/drawing/2014/main" id="{A717C198-F889-2D7C-8B64-E9B6BB032B5D}"/>
              </a:ext>
            </a:extLst>
          </p:cNvPr>
          <p:cNvSpPr txBox="1"/>
          <p:nvPr/>
        </p:nvSpPr>
        <p:spPr>
          <a:xfrm>
            <a:off x="189571" y="189570"/>
            <a:ext cx="807100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400">
                <a:latin typeface="Calibri"/>
              </a:rPr>
              <a:t> </a:t>
            </a:r>
            <a:endParaRPr lang="en-GB"/>
          </a:p>
        </p:txBody>
      </p:sp>
      <p:sp>
        <p:nvSpPr>
          <p:cNvPr id="3" name="TextBox 2">
            <a:extLst>
              <a:ext uri="{FF2B5EF4-FFF2-40B4-BE49-F238E27FC236}">
                <a16:creationId xmlns:a16="http://schemas.microsoft.com/office/drawing/2014/main" id="{1226FD94-F80E-E529-A66B-6E2E15A975CB}"/>
              </a:ext>
            </a:extLst>
          </p:cNvPr>
          <p:cNvSpPr txBox="1"/>
          <p:nvPr/>
        </p:nvSpPr>
        <p:spPr>
          <a:xfrm>
            <a:off x="871034" y="2283522"/>
            <a:ext cx="5865541" cy="982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1657"/>
              </a:lnSpc>
            </a:pPr>
            <a:r>
              <a:rPr lang="en-GB" sz="2400">
                <a:latin typeface="Times New Roman"/>
                <a:cs typeface="Segoe UI"/>
              </a:rPr>
              <a:t>Time-Management: An Essential Skill for</a:t>
            </a:r>
            <a:endParaRPr lang="en-US"/>
          </a:p>
          <a:p>
            <a:pPr algn="ctr">
              <a:lnSpc>
                <a:spcPts val="1657"/>
              </a:lnSpc>
            </a:pPr>
            <a:endParaRPr lang="en-GB" sz="2400">
              <a:latin typeface="Times New Roman"/>
              <a:cs typeface="Segoe UI"/>
            </a:endParaRPr>
          </a:p>
          <a:p>
            <a:pPr algn="ctr">
              <a:lnSpc>
                <a:spcPts val="1657"/>
              </a:lnSpc>
            </a:pPr>
            <a:r>
              <a:rPr lang="en-GB" sz="2400">
                <a:latin typeface="Times New Roman"/>
                <a:cs typeface="Segoe UI"/>
              </a:rPr>
              <a:t> Student Success in Higher Education</a:t>
            </a:r>
            <a:r>
              <a:rPr lang="en-GB" sz="2400">
                <a:latin typeface="Times New Roman"/>
                <a:cs typeface="Times New Roman"/>
              </a:rPr>
              <a:t> </a:t>
            </a:r>
            <a:endParaRPr lang="en-GB"/>
          </a:p>
          <a:p>
            <a:pPr algn="ctr">
              <a:lnSpc>
                <a:spcPts val="1657"/>
              </a:lnSpc>
            </a:pPr>
            <a:endParaRPr lang="en-GB" sz="2400">
              <a:latin typeface="Times New Roman"/>
              <a:cs typeface="Times New Roman"/>
            </a:endParaRPr>
          </a:p>
        </p:txBody>
      </p:sp>
      <p:sp>
        <p:nvSpPr>
          <p:cNvPr id="7" name="Title 6">
            <a:extLst>
              <a:ext uri="{FF2B5EF4-FFF2-40B4-BE49-F238E27FC236}">
                <a16:creationId xmlns:a16="http://schemas.microsoft.com/office/drawing/2014/main" id="{9F813799-9D88-1513-1C47-CD11316491D7}"/>
              </a:ext>
            </a:extLst>
          </p:cNvPr>
          <p:cNvSpPr>
            <a:spLocks noGrp="1"/>
          </p:cNvSpPr>
          <p:nvPr>
            <p:ph type="title"/>
          </p:nvPr>
        </p:nvSpPr>
        <p:spPr>
          <a:xfrm>
            <a:off x="876877" y="1285942"/>
            <a:ext cx="6418190" cy="2257307"/>
          </a:xfrm>
        </p:spPr>
        <p:txBody>
          <a:bodyPr/>
          <a:lstStyle/>
          <a:p>
            <a:endParaRPr lang="en-GB">
              <a:latin typeface="Calibri"/>
              <a:ea typeface="Calibri"/>
              <a:cs typeface="Calibri"/>
            </a:endParaRPr>
          </a:p>
        </p:txBody>
      </p:sp>
    </p:spTree>
    <p:extLst>
      <p:ext uri="{BB962C8B-B14F-4D97-AF65-F5344CB8AC3E}">
        <p14:creationId xmlns:p14="http://schemas.microsoft.com/office/powerpoint/2010/main" val="106725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1DFED-A05A-FE0D-1FDD-9D0D37942926}"/>
              </a:ext>
            </a:extLst>
          </p:cNvPr>
          <p:cNvSpPr>
            <a:spLocks noGrp="1"/>
          </p:cNvSpPr>
          <p:nvPr>
            <p:ph type="title"/>
          </p:nvPr>
        </p:nvSpPr>
        <p:spPr>
          <a:xfrm>
            <a:off x="868070" y="902532"/>
            <a:ext cx="10856955" cy="3429111"/>
          </a:xfrm>
        </p:spPr>
        <p:txBody>
          <a:bodyPr>
            <a:normAutofit/>
          </a:bodyPr>
          <a:lstStyle/>
          <a:p>
            <a:r>
              <a:rPr lang="en-GB" sz="4400">
                <a:solidFill>
                  <a:srgbClr val="000000"/>
                </a:solidFill>
                <a:latin typeface="Aptos"/>
              </a:rPr>
              <a:t>What does time and Why does time management matte</a:t>
            </a:r>
            <a:r>
              <a:rPr lang="en-GB" sz="4400">
                <a:solidFill>
                  <a:srgbClr val="000000"/>
                </a:solidFill>
                <a:latin typeface="Arial"/>
                <a:cs typeface="Arial"/>
              </a:rPr>
              <a:t>rs?</a:t>
            </a:r>
            <a:br>
              <a:rPr lang="en-GB" sz="4400">
                <a:solidFill>
                  <a:srgbClr val="000000"/>
                </a:solidFill>
                <a:latin typeface="Arial"/>
                <a:cs typeface="Arial"/>
              </a:rPr>
            </a:br>
            <a:br>
              <a:rPr lang="en-GB" sz="4400">
                <a:latin typeface="Arial"/>
                <a:cs typeface="Arial"/>
              </a:rPr>
            </a:br>
            <a:endParaRPr lang="en-GB" sz="4400">
              <a:solidFill>
                <a:srgbClr val="000000"/>
              </a:solidFill>
              <a:latin typeface="Arial"/>
              <a:cs typeface="Arial"/>
            </a:endParaRPr>
          </a:p>
        </p:txBody>
      </p:sp>
      <p:sp>
        <p:nvSpPr>
          <p:cNvPr id="3" name="Content Placeholder 2">
            <a:extLst>
              <a:ext uri="{FF2B5EF4-FFF2-40B4-BE49-F238E27FC236}">
                <a16:creationId xmlns:a16="http://schemas.microsoft.com/office/drawing/2014/main" id="{CAB8273E-7076-55D4-A61A-020487241694}"/>
              </a:ext>
            </a:extLst>
          </p:cNvPr>
          <p:cNvSpPr>
            <a:spLocks noGrp="1"/>
          </p:cNvSpPr>
          <p:nvPr>
            <p:ph idx="1"/>
          </p:nvPr>
        </p:nvSpPr>
        <p:spPr>
          <a:xfrm>
            <a:off x="596499" y="1913263"/>
            <a:ext cx="10937522" cy="3777622"/>
          </a:xfrm>
        </p:spPr>
        <p:txBody>
          <a:bodyPr vert="horz" lIns="91440" tIns="45720" rIns="91440" bIns="45720" rtlCol="0" anchor="t">
            <a:normAutofit/>
          </a:bodyPr>
          <a:lstStyle/>
          <a:p>
            <a:pPr marL="0" indent="0">
              <a:buNone/>
            </a:pPr>
            <a:endParaRPr lang="en-GB" sz="4400">
              <a:solidFill>
                <a:srgbClr val="000000"/>
              </a:solidFill>
              <a:latin typeface="Arial"/>
              <a:cs typeface="Arial"/>
            </a:endParaRPr>
          </a:p>
          <a:p>
            <a:pPr marL="0" indent="0">
              <a:buNone/>
            </a:pPr>
            <a:endParaRPr lang="en-GB" sz="4400">
              <a:solidFill>
                <a:srgbClr val="000000"/>
              </a:solidFill>
              <a:latin typeface="Arial"/>
              <a:cs typeface="Arial"/>
            </a:endParaRPr>
          </a:p>
        </p:txBody>
      </p:sp>
      <p:sp>
        <p:nvSpPr>
          <p:cNvPr id="6" name="TextBox 5">
            <a:extLst>
              <a:ext uri="{FF2B5EF4-FFF2-40B4-BE49-F238E27FC236}">
                <a16:creationId xmlns:a16="http://schemas.microsoft.com/office/drawing/2014/main" id="{59D365E4-E197-EFFA-83C6-063CFC0BDE20}"/>
              </a:ext>
            </a:extLst>
          </p:cNvPr>
          <p:cNvSpPr txBox="1"/>
          <p:nvPr/>
        </p:nvSpPr>
        <p:spPr>
          <a:xfrm>
            <a:off x="781616" y="2580888"/>
            <a:ext cx="7912618" cy="9029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ts val="2138"/>
              </a:lnSpc>
            </a:pPr>
            <a:r>
              <a:rPr lang="en-GB" sz="2400">
                <a:latin typeface="Arial"/>
                <a:cs typeface="Segoe UI"/>
              </a:rPr>
              <a:t>How much time do you spend in study?</a:t>
            </a:r>
            <a:r>
              <a:rPr lang="en-GB" sz="1200">
                <a:latin typeface="Arial"/>
                <a:cs typeface="Arial"/>
              </a:rPr>
              <a:t> </a:t>
            </a:r>
          </a:p>
          <a:p>
            <a:pPr algn="just">
              <a:lnSpc>
                <a:spcPts val="2138"/>
              </a:lnSpc>
            </a:pPr>
            <a:endParaRPr lang="en-GB" sz="1200">
              <a:latin typeface="Arial"/>
              <a:cs typeface="Arial"/>
            </a:endParaRPr>
          </a:p>
          <a:p>
            <a:pPr algn="just">
              <a:lnSpc>
                <a:spcPts val="2138"/>
              </a:lnSpc>
            </a:pPr>
            <a:r>
              <a:rPr lang="en-GB" sz="2400">
                <a:latin typeface="Arial"/>
                <a:cs typeface="Segoe UI"/>
              </a:rPr>
              <a:t>How well you use that time? (Cottrell, p.135)</a:t>
            </a:r>
            <a:r>
              <a:rPr lang="en-GB" sz="2400">
                <a:latin typeface="Arial"/>
                <a:cs typeface="Arial"/>
              </a:rPr>
              <a:t> </a:t>
            </a:r>
          </a:p>
        </p:txBody>
      </p:sp>
    </p:spTree>
    <p:extLst>
      <p:ext uri="{BB962C8B-B14F-4D97-AF65-F5344CB8AC3E}">
        <p14:creationId xmlns:p14="http://schemas.microsoft.com/office/powerpoint/2010/main" val="234911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CF0E2-CA42-4F8D-317B-A89EBA8E8A94}"/>
              </a:ext>
            </a:extLst>
          </p:cNvPr>
          <p:cNvSpPr>
            <a:spLocks noGrp="1"/>
          </p:cNvSpPr>
          <p:nvPr>
            <p:ph type="title"/>
          </p:nvPr>
        </p:nvSpPr>
        <p:spPr/>
        <p:txBody>
          <a:bodyPr/>
          <a:lstStyle/>
          <a:p>
            <a:endParaRPr lang="en-GB" sz="2400">
              <a:latin typeface="Aptos"/>
            </a:endParaRPr>
          </a:p>
          <a:p>
            <a:r>
              <a:rPr lang="en-GB" sz="2400">
                <a:latin typeface="Aptos"/>
              </a:rPr>
              <a:t>Time management strategies in a digital world. </a:t>
            </a:r>
          </a:p>
          <a:p>
            <a:endParaRPr lang="en-GB" sz="2400"/>
          </a:p>
        </p:txBody>
      </p:sp>
      <p:pic>
        <p:nvPicPr>
          <p:cNvPr id="7" name="Content Placeholder 6" descr="How to manage time using the Pomodoro Technique - Breeze">
            <a:extLst>
              <a:ext uri="{FF2B5EF4-FFF2-40B4-BE49-F238E27FC236}">
                <a16:creationId xmlns:a16="http://schemas.microsoft.com/office/drawing/2014/main" id="{70BC91AB-7CDF-9329-24F8-94C8EED218C0}"/>
              </a:ext>
            </a:extLst>
          </p:cNvPr>
          <p:cNvPicPr>
            <a:picLocks noGrp="1" noChangeAspect="1"/>
          </p:cNvPicPr>
          <p:nvPr>
            <p:ph idx="1"/>
          </p:nvPr>
        </p:nvPicPr>
        <p:blipFill>
          <a:blip r:embed="rId2"/>
          <a:stretch>
            <a:fillRect/>
          </a:stretch>
        </p:blipFill>
        <p:spPr>
          <a:xfrm>
            <a:off x="1738145" y="1906107"/>
            <a:ext cx="9159137" cy="3777622"/>
          </a:xfrm>
        </p:spPr>
      </p:pic>
    </p:spTree>
    <p:extLst>
      <p:ext uri="{BB962C8B-B14F-4D97-AF65-F5344CB8AC3E}">
        <p14:creationId xmlns:p14="http://schemas.microsoft.com/office/powerpoint/2010/main" val="3966092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DC07A-2FE7-559B-598A-F50C253C1038}"/>
              </a:ext>
            </a:extLst>
          </p:cNvPr>
          <p:cNvSpPr>
            <a:spLocks noGrp="1"/>
          </p:cNvSpPr>
          <p:nvPr>
            <p:ph type="title"/>
          </p:nvPr>
        </p:nvSpPr>
        <p:spPr/>
        <p:txBody>
          <a:bodyPr>
            <a:normAutofit/>
          </a:bodyPr>
          <a:lstStyle/>
          <a:p>
            <a:r>
              <a:rPr lang="en-GB" sz="2400">
                <a:solidFill>
                  <a:srgbClr val="000000"/>
                </a:solidFill>
                <a:latin typeface="Aptos"/>
              </a:rPr>
              <a:t>Why do you use checklists?</a:t>
            </a:r>
            <a:endParaRPr lang="en-GB" sz="1200">
              <a:solidFill>
                <a:srgbClr val="000000"/>
              </a:solidFill>
              <a:latin typeface="Aptos"/>
            </a:endParaRPr>
          </a:p>
        </p:txBody>
      </p:sp>
      <p:sp>
        <p:nvSpPr>
          <p:cNvPr id="3" name="Content Placeholder 2">
            <a:extLst>
              <a:ext uri="{FF2B5EF4-FFF2-40B4-BE49-F238E27FC236}">
                <a16:creationId xmlns:a16="http://schemas.microsoft.com/office/drawing/2014/main" id="{AD8BE5F9-73F1-7F38-AA77-47EE2F7966E2}"/>
              </a:ext>
            </a:extLst>
          </p:cNvPr>
          <p:cNvSpPr>
            <a:spLocks noGrp="1"/>
          </p:cNvSpPr>
          <p:nvPr>
            <p:ph idx="1"/>
          </p:nvPr>
        </p:nvSpPr>
        <p:spPr>
          <a:xfrm>
            <a:off x="493713" y="1157288"/>
            <a:ext cx="11010899" cy="4753934"/>
          </a:xfrm>
        </p:spPr>
        <p:txBody>
          <a:bodyPr vert="horz" lIns="91440" tIns="45720" rIns="91440" bIns="45720" rtlCol="0" anchor="t">
            <a:normAutofit/>
          </a:bodyPr>
          <a:lstStyle/>
          <a:p>
            <a:r>
              <a:rPr lang="en-GB" sz="2400">
                <a:solidFill>
                  <a:srgbClr val="000000"/>
                </a:solidFill>
                <a:latin typeface="Arial"/>
                <a:cs typeface="Arial"/>
              </a:rPr>
              <a:t>Following C-R-E-A-M strate</a:t>
            </a:r>
            <a:r>
              <a:rPr lang="en-GB" sz="2400">
                <a:solidFill>
                  <a:srgbClr val="000000"/>
                </a:solidFill>
                <a:latin typeface="Aptos"/>
              </a:rPr>
              <a:t>gies</a:t>
            </a:r>
            <a:r>
              <a:rPr lang="en-GB" sz="1200">
                <a:solidFill>
                  <a:srgbClr val="000000"/>
                </a:solidFill>
                <a:latin typeface="Aptos"/>
              </a:rPr>
              <a:t>,</a:t>
            </a:r>
          </a:p>
          <a:p>
            <a:r>
              <a:rPr lang="en-GB" sz="2400">
                <a:solidFill>
                  <a:srgbClr val="0E2740"/>
                </a:solidFill>
                <a:latin typeface="Arial"/>
                <a:cs typeface="Arial"/>
              </a:rPr>
              <a:t>(Cotrell, 2024 p.87).</a:t>
            </a:r>
          </a:p>
          <a:p>
            <a:endParaRPr lang="en-GB" sz="2400">
              <a:solidFill>
                <a:srgbClr val="0E2740"/>
              </a:solidFill>
              <a:latin typeface="Arial"/>
              <a:cs typeface="Arial"/>
            </a:endParaRPr>
          </a:p>
          <a:p>
            <a:endParaRPr lang="en-GB" sz="2400">
              <a:solidFill>
                <a:srgbClr val="0E2740"/>
              </a:solidFill>
              <a:latin typeface="Arial"/>
              <a:cs typeface="Arial"/>
            </a:endParaRPr>
          </a:p>
        </p:txBody>
      </p:sp>
      <p:pic>
        <p:nvPicPr>
          <p:cNvPr id="4" name="Picture 3" descr="لا يتوفر وصف للصورة.">
            <a:extLst>
              <a:ext uri="{FF2B5EF4-FFF2-40B4-BE49-F238E27FC236}">
                <a16:creationId xmlns:a16="http://schemas.microsoft.com/office/drawing/2014/main" id="{7679297B-D70E-0A43-D54D-37E61E555D94}"/>
              </a:ext>
            </a:extLst>
          </p:cNvPr>
          <p:cNvPicPr>
            <a:picLocks noChangeAspect="1"/>
          </p:cNvPicPr>
          <p:nvPr/>
        </p:nvPicPr>
        <p:blipFill>
          <a:blip r:embed="rId2"/>
          <a:stretch>
            <a:fillRect/>
          </a:stretch>
        </p:blipFill>
        <p:spPr>
          <a:xfrm>
            <a:off x="7501861" y="625483"/>
            <a:ext cx="4268509" cy="2922190"/>
          </a:xfrm>
          <a:prstGeom prst="rect">
            <a:avLst/>
          </a:prstGeom>
        </p:spPr>
      </p:pic>
    </p:spTree>
    <p:extLst>
      <p:ext uri="{BB962C8B-B14F-4D97-AF65-F5344CB8AC3E}">
        <p14:creationId xmlns:p14="http://schemas.microsoft.com/office/powerpoint/2010/main" val="2684803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28B2F-00D0-11E5-52AA-31D91AEDAC34}"/>
              </a:ext>
            </a:extLst>
          </p:cNvPr>
          <p:cNvSpPr>
            <a:spLocks noGrp="1"/>
          </p:cNvSpPr>
          <p:nvPr>
            <p:ph type="title"/>
          </p:nvPr>
        </p:nvSpPr>
        <p:spPr>
          <a:xfrm>
            <a:off x="1366582" y="624110"/>
            <a:ext cx="10138030" cy="1280890"/>
          </a:xfrm>
        </p:spPr>
        <p:txBody>
          <a:bodyPr/>
          <a:lstStyle/>
          <a:p>
            <a:endParaRPr lang="en-GB"/>
          </a:p>
        </p:txBody>
      </p:sp>
      <p:sp>
        <p:nvSpPr>
          <p:cNvPr id="3" name="Content Placeholder 2">
            <a:extLst>
              <a:ext uri="{FF2B5EF4-FFF2-40B4-BE49-F238E27FC236}">
                <a16:creationId xmlns:a16="http://schemas.microsoft.com/office/drawing/2014/main" id="{B4ADE2F8-E213-99DF-991A-C0228DDE47C8}"/>
              </a:ext>
            </a:extLst>
          </p:cNvPr>
          <p:cNvSpPr>
            <a:spLocks noGrp="1"/>
          </p:cNvSpPr>
          <p:nvPr>
            <p:ph idx="1"/>
          </p:nvPr>
        </p:nvSpPr>
        <p:spPr>
          <a:xfrm>
            <a:off x="290721" y="2021174"/>
            <a:ext cx="11801005" cy="3890048"/>
          </a:xfrm>
        </p:spPr>
        <p:txBody>
          <a:bodyPr vert="horz" lIns="91440" tIns="45720" rIns="91440" bIns="45720" rtlCol="0" anchor="t">
            <a:noAutofit/>
          </a:bodyPr>
          <a:lstStyle/>
          <a:p>
            <a:pPr algn="just"/>
            <a:r>
              <a:rPr lang="en-GB" sz="2400">
                <a:latin typeface="Arial"/>
                <a:cs typeface="Arial"/>
              </a:rPr>
              <a:t>To sum up, time management is not really complicated. It makes you review and restart your engine which is your body to use your time like a valuable present. Wake up every day reminding yourself of every minute they are going to spend each day having the opportunity to get closer to your dream you have always dreamed for. As the olden say, the time is just like a sword, if you do not cut it, it will cut you (MacKay, 2023).</a:t>
            </a:r>
          </a:p>
          <a:p>
            <a:pPr algn="just"/>
            <a:endParaRPr lang="en-GB" sz="1200">
              <a:latin typeface="Arial"/>
              <a:cs typeface="Arial"/>
            </a:endParaRPr>
          </a:p>
          <a:p>
            <a:endParaRPr lang="en-GB"/>
          </a:p>
        </p:txBody>
      </p:sp>
    </p:spTree>
    <p:extLst>
      <p:ext uri="{BB962C8B-B14F-4D97-AF65-F5344CB8AC3E}">
        <p14:creationId xmlns:p14="http://schemas.microsoft.com/office/powerpoint/2010/main" val="454618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98DEDE-3B7C-EB21-CDCB-7196EB4EF410}"/>
              </a:ext>
            </a:extLst>
          </p:cNvPr>
          <p:cNvSpPr txBox="1"/>
          <p:nvPr/>
        </p:nvSpPr>
        <p:spPr>
          <a:xfrm>
            <a:off x="1626433" y="614597"/>
            <a:ext cx="918897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3A3A3A"/>
                </a:solidFill>
                <a:latin typeface="Arial"/>
              </a:rPr>
              <a:t>Cumberpatch, F. (2025) ‘Week 2: Finding and using information’. </a:t>
            </a:r>
            <a:r>
              <a:rPr lang="en-GB" sz="2400" i="1">
                <a:solidFill>
                  <a:srgbClr val="3A3A3A"/>
                </a:solidFill>
                <a:latin typeface="Arial"/>
              </a:rPr>
              <a:t>BMSW4013: Academic skills for the digital era, </a:t>
            </a:r>
            <a:r>
              <a:rPr lang="en-GB" sz="2400">
                <a:solidFill>
                  <a:srgbClr val="3A3A3A"/>
                </a:solidFill>
                <a:latin typeface="Arial"/>
              </a:rPr>
              <a:t>UWTSD. Available at: </a:t>
            </a:r>
            <a:r>
              <a:rPr lang="en-GB" sz="2400" u="sng">
                <a:solidFill>
                  <a:srgbClr val="467886"/>
                </a:solidFill>
                <a:latin typeface="Arial"/>
                <a:cs typeface="Segoe UI"/>
                <a:hlinkClick r:id="rId2"/>
              </a:rPr>
              <a:t>Tile: Week 2 - Finding and Using Information  | Academic Skills for the Digital Era (BMSW4013_SWAN) | Home</a:t>
            </a:r>
            <a:r>
              <a:rPr lang="en-GB" sz="2400">
                <a:solidFill>
                  <a:srgbClr val="3A3A3A"/>
                </a:solidFill>
                <a:latin typeface="Arial"/>
              </a:rPr>
              <a:t> (Accessed: 04 June 2025).</a:t>
            </a:r>
            <a:r>
              <a:rPr lang="en-GB" sz="2400">
                <a:solidFill>
                  <a:srgbClr val="3A3A3A"/>
                </a:solidFill>
                <a:latin typeface="Arial"/>
                <a:cs typeface="Arial"/>
              </a:rPr>
              <a:t> </a:t>
            </a:r>
            <a:endParaRPr lang="en-GB" sz="2400"/>
          </a:p>
        </p:txBody>
      </p:sp>
      <p:sp>
        <p:nvSpPr>
          <p:cNvPr id="4" name="TextBox 3">
            <a:extLst>
              <a:ext uri="{FF2B5EF4-FFF2-40B4-BE49-F238E27FC236}">
                <a16:creationId xmlns:a16="http://schemas.microsoft.com/office/drawing/2014/main" id="{B6204751-C068-DEC9-14B1-73C9648087BB}"/>
              </a:ext>
            </a:extLst>
          </p:cNvPr>
          <p:cNvSpPr txBox="1"/>
          <p:nvPr/>
        </p:nvSpPr>
        <p:spPr>
          <a:xfrm>
            <a:off x="1626433" y="2781925"/>
            <a:ext cx="100259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3A3A3A"/>
                </a:solidFill>
                <a:latin typeface="Arial"/>
              </a:rPr>
              <a:t>Cottrell, S. (2024). </a:t>
            </a:r>
            <a:r>
              <a:rPr lang="en-GB" sz="2400" i="1">
                <a:solidFill>
                  <a:srgbClr val="3A3A3A"/>
                </a:solidFill>
                <a:latin typeface="Arial"/>
              </a:rPr>
              <a:t>The study skills handbook. </a:t>
            </a:r>
            <a:r>
              <a:rPr lang="en-GB" sz="2400">
                <a:solidFill>
                  <a:srgbClr val="3A3A3A"/>
                </a:solidFill>
                <a:latin typeface="Arial"/>
              </a:rPr>
              <a:t>6th </a:t>
            </a:r>
            <a:r>
              <a:rPr lang="en-GB" sz="2400" err="1">
                <a:solidFill>
                  <a:srgbClr val="3A3A3A"/>
                </a:solidFill>
                <a:latin typeface="Arial"/>
              </a:rPr>
              <a:t>edn</a:t>
            </a:r>
            <a:r>
              <a:rPr lang="en-GB" sz="2400">
                <a:solidFill>
                  <a:srgbClr val="3A3A3A"/>
                </a:solidFill>
                <a:latin typeface="Arial"/>
              </a:rPr>
              <a:t>. London: Bloomsbury Academic.</a:t>
            </a:r>
            <a:r>
              <a:rPr lang="en-GB" sz="2400">
                <a:solidFill>
                  <a:srgbClr val="3A3A3A"/>
                </a:solidFill>
                <a:latin typeface="Arial"/>
                <a:cs typeface="Arial"/>
              </a:rPr>
              <a:t> </a:t>
            </a:r>
          </a:p>
          <a:p>
            <a:endParaRPr lang="en-GB" sz="2400">
              <a:solidFill>
                <a:srgbClr val="3A3A3A"/>
              </a:solidFill>
              <a:latin typeface="Arial"/>
              <a:cs typeface="Arial"/>
            </a:endParaRPr>
          </a:p>
        </p:txBody>
      </p:sp>
      <p:sp>
        <p:nvSpPr>
          <p:cNvPr id="5" name="TextBox 4">
            <a:extLst>
              <a:ext uri="{FF2B5EF4-FFF2-40B4-BE49-F238E27FC236}">
                <a16:creationId xmlns:a16="http://schemas.microsoft.com/office/drawing/2014/main" id="{6F63B0C7-8B62-A3AC-2E70-895DE716E960}"/>
              </a:ext>
            </a:extLst>
          </p:cNvPr>
          <p:cNvSpPr txBox="1"/>
          <p:nvPr/>
        </p:nvSpPr>
        <p:spPr>
          <a:xfrm flipH="1">
            <a:off x="1721371" y="3737548"/>
            <a:ext cx="888042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rPr>
              <a:t>MacKay, H. (2023) ‘Time</a:t>
            </a:r>
            <a:r>
              <a:rPr lang="en-GB" sz="2400">
                <a:solidFill>
                  <a:srgbClr val="555555"/>
                </a:solidFill>
                <a:latin typeface="Arial"/>
              </a:rPr>
              <a:t> for time management’</a:t>
            </a:r>
            <a:r>
              <a:rPr lang="en-GB" sz="2400" i="1">
                <a:solidFill>
                  <a:srgbClr val="555555"/>
                </a:solidFill>
                <a:latin typeface="Arial"/>
              </a:rPr>
              <a:t>, Arizona Republic, 06 Feb. </a:t>
            </a:r>
            <a:r>
              <a:rPr lang="en-GB" sz="2400">
                <a:solidFill>
                  <a:srgbClr val="555555"/>
                </a:solidFill>
                <a:latin typeface="Arial"/>
              </a:rPr>
              <a:t>Available at: </a:t>
            </a:r>
            <a:r>
              <a:rPr lang="en-GB" sz="2400" u="sng">
                <a:solidFill>
                  <a:srgbClr val="467886"/>
                </a:solidFill>
                <a:latin typeface="Arial"/>
                <a:cs typeface="Segoe UI"/>
                <a:hlinkClick r:id="rId3"/>
              </a:rPr>
              <a:t>https://www.proquest.com/newspapers/time-management/docview/2772928250/se-2?accountid=130472</a:t>
            </a:r>
            <a:r>
              <a:rPr lang="en-GB" sz="2400">
                <a:solidFill>
                  <a:srgbClr val="555555"/>
                </a:solidFill>
                <a:latin typeface="Arial"/>
              </a:rPr>
              <a:t> (Accessed: 27 May 2025).</a:t>
            </a:r>
            <a:r>
              <a:rPr lang="en-GB" sz="2400">
                <a:solidFill>
                  <a:srgbClr val="555555"/>
                </a:solidFill>
                <a:latin typeface="Arial"/>
                <a:cs typeface="Arial"/>
              </a:rPr>
              <a:t> </a:t>
            </a:r>
            <a:endParaRPr lang="en-GB" sz="240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Wisp</vt:lpstr>
      <vt:lpstr>PowerPoint Presentation</vt:lpstr>
      <vt:lpstr>What does time and Why does time management matters?  </vt:lpstr>
      <vt:lpstr> Time management strategies in a digital world.  </vt:lpstr>
      <vt:lpstr>Why do you use checklists?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2025-06-10T09:33:33Z</dcterms:created>
  <dcterms:modified xsi:type="dcterms:W3CDTF">2025-06-13T19:57:30Z</dcterms:modified>
</cp:coreProperties>
</file>