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61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9" r:id="rId9"/>
    <p:sldId id="264" r:id="rId10"/>
    <p:sldId id="270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4" autoAdjust="0"/>
    <p:restoredTop sz="94660"/>
  </p:normalViewPr>
  <p:slideViewPr>
    <p:cSldViewPr snapToGrid="0">
      <p:cViewPr varScale="1">
        <p:scale>
          <a:sx n="58" d="100"/>
          <a:sy n="58" d="100"/>
        </p:scale>
        <p:origin x="27" y="25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DA64F8-21FD-43CB-BBEE-014FAE8675B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C2D4586-96D6-4932-8580-2B3C37198ED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MY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0CC22B-982E-4041-A653-2D4A4A566A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08-Jan-21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27A8C5-2BA4-48F1-8D82-A5C8D248D8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1072CF-E43A-4F9E-AF28-4F8015E4E8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74400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82C86F-DE6B-4CCD-AE46-98F83A875D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7CE513-BF34-437D-B531-42535B075F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4C5086-0579-41D4-8FCA-8B5BF24FC4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08-Jan-21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F9C2E7-A829-4D8B-BDF5-0785A3E5E4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A4ED02-CFB6-43B1-AC86-4E5171E5F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6823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153EE-F455-4771-89AC-9E603ECFE3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FDA11AB-3D5E-450B-AEF2-8E3D1CF323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25DF3C-A3AF-4623-A0A6-179D432BAD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08-Jan-21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27B9DE-25BB-4D77-A204-5523C36B48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E0A510-E40B-4584-801F-3450CF13F1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99736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AC83B5-99B9-4C70-AE8F-D3DBEB3027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F52D13-3F3C-4027-9741-55C004D31E2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7D0A55F-2BDF-4C02-B686-FEF664C956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F17DC1F-E291-4B01-9B34-399E6B257C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08-Jan-21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F8F9153-2DC4-4ED9-8CE6-828675F0E5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883DAB-24C5-4E73-97E3-BC4F9CFDA1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40557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A950F8-4CEB-479D-9F5D-00618AA2B4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E7732E-FB8F-4EA6-A73D-6CF031199F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807A0FE-DE5B-4BFA-AAA0-C2C69C5BCF7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993877D-F933-4474-969A-4CFFDC3EB4A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D357F2E-040B-4F40-B549-E918A7C8B92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BE9D20F-ADA5-4CC4-93EF-6BC04C76E5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08-Jan-21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896E21D-5FD7-424A-8ED5-7CD51712F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44FFE4D-46EA-432A-96F4-3C0B4CFED9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76343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BFB813-8558-4B29-808E-E99E655A9E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5863DEA-3CF4-4208-81D3-6E548213BF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08-Jan-21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FAF6113-5A0C-4BB3-A47C-949855E0F3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A3AB1F6-1FB3-4A55-B892-9EB286920B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38509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AC9741F-C2F8-44CE-ADEA-B06FB112A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08-Jan-21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7D79F8D-8138-4CB6-805D-401463E86C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506AE13-0FC9-453C-906B-A12D4207A7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63057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75D884-510C-4C45-99EB-FF200D3CFE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DA1BB0-E441-4B68-B608-0272867A6B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531FFAF-BE33-4EA6-BEB7-382355171CD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6ED5937-0F12-4897-A550-EEA2F6EBB6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08-Jan-21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2DC941B-71C3-41DB-991A-1C91034CD9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6C081CD-FE03-498E-951F-C2FFB7A8FC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82508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4DF97B-15EE-45A3-8153-DAC4535847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D9DB91F-2FA5-4913-91EB-28E4501CC61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MY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287E2AF-67EC-4F72-B386-B969BDFE327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DC901BA-B71A-45FE-BAC0-EA4BE60394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08-Jan-21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78FF58-ACEA-4BAF-9FAA-12CD800A46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003D168-0607-4297-B569-8B1F9FB999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65972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4B6FD3-1BF7-4BB0-B1FF-A0C5020568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54D360F-EF42-4241-812B-D6D95086B08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3469A4-48EE-4288-8BFF-4E02EAC0D9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08-Jan-21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B617F5-6E9B-4215-91B9-40F029FD58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536B8F-6732-4FAF-B85A-DAC2A866DD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28857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816A56A-3740-439C-9DB8-D18ABD09EB0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F07B343-BA55-43C1-9641-66CA9871F22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7404EA-0CF2-46A4-9061-1815F34186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08-Jan-21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152869-E09D-47DA-8C4A-F671DC1118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510AEC-5E74-465B-BBEC-FA524C12C4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95093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D02D10A-CC6B-4DB6-9882-61EBFC8883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20A0546-278A-4800-8E72-7CABE5E18E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E7B267-A5DD-450A-8ED1-17CB5343D8A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70F276-1833-4A75-9C1D-A56E2295A68D}" type="datetimeFigureOut">
              <a:rPr lang="en-US" smtClean="0"/>
              <a:pPr/>
              <a:t>08-Jan-21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84EDFF-AA64-4292-B179-AEAD73040B3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2A270F-FB0A-47CA-8F2E-A9928B816E2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844951-7827-47D4-8276-7DDE1FA7D85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79343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2" r:id="rId1"/>
    <p:sldLayoutId id="2147483863" r:id="rId2"/>
    <p:sldLayoutId id="2147483864" r:id="rId3"/>
    <p:sldLayoutId id="2147483865" r:id="rId4"/>
    <p:sldLayoutId id="2147483866" r:id="rId5"/>
    <p:sldLayoutId id="2147483867" r:id="rId6"/>
    <p:sldLayoutId id="2147483868" r:id="rId7"/>
    <p:sldLayoutId id="2147483869" r:id="rId8"/>
    <p:sldLayoutId id="2147483870" r:id="rId9"/>
    <p:sldLayoutId id="2147483871" r:id="rId10"/>
    <p:sldLayoutId id="214748387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0308458-D09E-45FA-9540-6FC45EA80E8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alphaModFix amt="50000"/>
          </a:blip>
          <a:srcRect r="-1" b="19640"/>
          <a:stretch/>
        </p:blipFill>
        <p:spPr>
          <a:xfrm>
            <a:off x="0" y="-109728"/>
            <a:ext cx="12274601" cy="679216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9B58CB5-D44E-47B9-86A2-25F7035AC7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53235" y="583387"/>
            <a:ext cx="8566230" cy="4147718"/>
          </a:xfrm>
        </p:spPr>
        <p:txBody>
          <a:bodyPr>
            <a:noAutofit/>
          </a:bodyPr>
          <a:lstStyle/>
          <a:p>
            <a:r>
              <a:rPr lang="en-MY" altLang="zh-CN" sz="10000" dirty="0">
                <a:latin typeface="KaiTi" panose="02010609060101010101" pitchFamily="49" charset="-122"/>
                <a:ea typeface="KaiTi" panose="02010609060101010101" pitchFamily="49" charset="-122"/>
              </a:rPr>
              <a:t>The Analects of Confucius</a:t>
            </a:r>
            <a:r>
              <a:rPr lang="zh-CN" altLang="en-US" sz="12000" dirty="0">
                <a:latin typeface="KaiTi" panose="02010609060101010101" pitchFamily="49" charset="-122"/>
                <a:ea typeface="KaiTi" panose="02010609060101010101" pitchFamily="49" charset="-122"/>
              </a:rPr>
              <a:t>論語</a:t>
            </a:r>
            <a:endParaRPr lang="en-MY" sz="12000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184C1B2-AE6C-45D5-9940-EEDEE2563EA8}"/>
              </a:ext>
            </a:extLst>
          </p:cNvPr>
          <p:cNvSpPr txBox="1"/>
          <p:nvPr/>
        </p:nvSpPr>
        <p:spPr>
          <a:xfrm>
            <a:off x="1653235" y="5215738"/>
            <a:ext cx="30468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MY" dirty="0"/>
              <a:t>Presented by : Kwong Bee Ling</a:t>
            </a:r>
          </a:p>
          <a:p>
            <a:r>
              <a:rPr lang="en-MY" dirty="0"/>
              <a:t>                          (2017146)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62700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3FC748A-E2A8-4A48-A2D6-A342E07EAF2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alphaModFix amt="50000"/>
          </a:blip>
          <a:srcRect r="-1" b="19640"/>
          <a:stretch/>
        </p:blipFill>
        <p:spPr>
          <a:xfrm>
            <a:off x="0" y="-190196"/>
            <a:ext cx="12191695" cy="685800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4B38898-7B6C-4EC8-84CA-C39692786D3D}"/>
              </a:ext>
            </a:extLst>
          </p:cNvPr>
          <p:cNvSpPr txBox="1"/>
          <p:nvPr/>
        </p:nvSpPr>
        <p:spPr>
          <a:xfrm>
            <a:off x="5893806" y="510031"/>
            <a:ext cx="506132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dirty="0"/>
              <a:t>孔子 </a:t>
            </a:r>
            <a:r>
              <a:rPr lang="en-US" altLang="zh-CN" sz="5400" dirty="0"/>
              <a:t>CONFUCIUS</a:t>
            </a:r>
            <a:endParaRPr lang="en-MY" sz="54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11B4F84-EC6E-4C7B-8A79-F5D06D763D1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1968" t="7477" r="23519"/>
          <a:stretch/>
        </p:blipFill>
        <p:spPr>
          <a:xfrm>
            <a:off x="0" y="39186"/>
            <a:ext cx="4572002" cy="677962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79487CD-9C49-4A49-8A9A-475F585BDBBF}"/>
              </a:ext>
            </a:extLst>
          </p:cNvPr>
          <p:cNvSpPr txBox="1"/>
          <p:nvPr/>
        </p:nvSpPr>
        <p:spPr>
          <a:xfrm>
            <a:off x="5129005" y="1651047"/>
            <a:ext cx="6590923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Wingdings" panose="05000000000000000000" pitchFamily="2" charset="2"/>
              <a:buChar char="v"/>
            </a:pPr>
            <a:r>
              <a:rPr lang="en-US" altLang="zh-CN" sz="4000" dirty="0"/>
              <a:t>551 – 479BC</a:t>
            </a:r>
          </a:p>
          <a:p>
            <a:endParaRPr lang="en-US" altLang="zh-CN" sz="2800" dirty="0"/>
          </a:p>
          <a:p>
            <a:pPr marL="571500" indent="-571500">
              <a:buFont typeface="Wingdings" panose="05000000000000000000" pitchFamily="2" charset="2"/>
              <a:buChar char="v"/>
            </a:pPr>
            <a:r>
              <a:rPr lang="en-US" altLang="zh-CN" sz="4000" dirty="0"/>
              <a:t>A profound philosopher, political thinker and greatest educator of ancient China, whose influence is still felt across the world today. </a:t>
            </a:r>
            <a:endParaRPr lang="en-MY" sz="4000" dirty="0"/>
          </a:p>
        </p:txBody>
      </p:sp>
    </p:spTree>
    <p:extLst>
      <p:ext uri="{BB962C8B-B14F-4D97-AF65-F5344CB8AC3E}">
        <p14:creationId xmlns:p14="http://schemas.microsoft.com/office/powerpoint/2010/main" val="4488180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1F7CC41-6D5A-4BD0-8955-A31C5FB5E27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alphaModFix amt="50000"/>
          </a:blip>
          <a:srcRect r="-1" b="19640"/>
          <a:stretch/>
        </p:blipFill>
        <p:spPr>
          <a:xfrm>
            <a:off x="1" y="0"/>
            <a:ext cx="12192000" cy="693255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76EF0AB-F8A8-4D6A-B44C-DF23502D8BF4}"/>
              </a:ext>
            </a:extLst>
          </p:cNvPr>
          <p:cNvSpPr txBox="1"/>
          <p:nvPr/>
        </p:nvSpPr>
        <p:spPr>
          <a:xfrm>
            <a:off x="1331103" y="217283"/>
            <a:ext cx="1002069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8000" dirty="0">
                <a:latin typeface="KaiTi" panose="02010609060101010101" pitchFamily="49" charset="-122"/>
                <a:ea typeface="KaiTi" panose="02010609060101010101" pitchFamily="49" charset="-122"/>
              </a:rPr>
              <a:t>論語</a:t>
            </a:r>
            <a:r>
              <a:rPr lang="zh-CN" altLang="en-US" sz="4000" dirty="0">
                <a:latin typeface="KaiTi" panose="02010609060101010101" pitchFamily="49" charset="-122"/>
                <a:ea typeface="KaiTi" panose="02010609060101010101" pitchFamily="49" charset="-122"/>
              </a:rPr>
              <a:t>  </a:t>
            </a:r>
            <a:r>
              <a:rPr lang="en-US" altLang="zh-CN" sz="5400" dirty="0">
                <a:latin typeface="KaiTi" panose="02010609060101010101" pitchFamily="49" charset="-122"/>
                <a:ea typeface="KaiTi" panose="02010609060101010101" pitchFamily="49" charset="-122"/>
              </a:rPr>
              <a:t>ANALECTS OF CONFUCIUS</a:t>
            </a:r>
            <a:endParaRPr lang="en-MY" sz="4000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7DC86D4-63A3-4312-A58E-EB2077B4F7E3}"/>
              </a:ext>
            </a:extLst>
          </p:cNvPr>
          <p:cNvSpPr txBox="1"/>
          <p:nvPr/>
        </p:nvSpPr>
        <p:spPr>
          <a:xfrm>
            <a:off x="607161" y="2207609"/>
            <a:ext cx="1090214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Wingdings" panose="05000000000000000000" pitchFamily="2" charset="2"/>
              <a:buChar char="v"/>
            </a:pPr>
            <a:r>
              <a:rPr lang="en-MY" sz="4000" dirty="0"/>
              <a:t>Compiled by the disciples of Confucius.</a:t>
            </a:r>
          </a:p>
          <a:p>
            <a:endParaRPr lang="en-MY" sz="12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A728DF9-8A8F-4559-B79E-1000AB2FE23D}"/>
              </a:ext>
            </a:extLst>
          </p:cNvPr>
          <p:cNvSpPr txBox="1"/>
          <p:nvPr/>
        </p:nvSpPr>
        <p:spPr>
          <a:xfrm>
            <a:off x="607161" y="3372307"/>
            <a:ext cx="1111910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Wingdings" panose="05000000000000000000" pitchFamily="2" charset="2"/>
              <a:buChar char="v"/>
            </a:pPr>
            <a:r>
              <a:rPr lang="en-MY" sz="4000" dirty="0"/>
              <a:t>It records the words and conversations of Confucius and his disciples, and covers a wide variety of subjects mainly on politics, philosophy, arts, education and moral cultivation.</a:t>
            </a:r>
          </a:p>
        </p:txBody>
      </p:sp>
    </p:spTree>
    <p:extLst>
      <p:ext uri="{BB962C8B-B14F-4D97-AF65-F5344CB8AC3E}">
        <p14:creationId xmlns:p14="http://schemas.microsoft.com/office/powerpoint/2010/main" val="3418604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34D0415-0D4F-40A1-91DA-185A6B7509D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alphaModFix amt="50000"/>
          </a:blip>
          <a:srcRect r="-1" b="19640"/>
          <a:stretch/>
        </p:blipFill>
        <p:spPr>
          <a:xfrm>
            <a:off x="305" y="0"/>
            <a:ext cx="12191695" cy="6858000"/>
          </a:xfrm>
          <a:prstGeom prst="rect">
            <a:avLst/>
          </a:prstGeom>
        </p:spPr>
      </p:pic>
      <p:sp>
        <p:nvSpPr>
          <p:cNvPr id="2" name="Oval 1">
            <a:extLst>
              <a:ext uri="{FF2B5EF4-FFF2-40B4-BE49-F238E27FC236}">
                <a16:creationId xmlns:a16="http://schemas.microsoft.com/office/drawing/2014/main" id="{A06C1E2E-35B3-43B6-9306-C4C93AF82391}"/>
              </a:ext>
            </a:extLst>
          </p:cNvPr>
          <p:cNvSpPr/>
          <p:nvPr/>
        </p:nvSpPr>
        <p:spPr>
          <a:xfrm>
            <a:off x="3686859" y="2385403"/>
            <a:ext cx="3511297" cy="1675181"/>
          </a:xfrm>
          <a:prstGeom prst="ellipse">
            <a:avLst/>
          </a:prstGeom>
          <a:ln w="28575"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MY" sz="5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Method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BC69268-0272-4CF8-A697-40F8B2306315}"/>
              </a:ext>
            </a:extLst>
          </p:cNvPr>
          <p:cNvSpPr txBox="1"/>
          <p:nvPr/>
        </p:nvSpPr>
        <p:spPr>
          <a:xfrm>
            <a:off x="767930" y="510004"/>
            <a:ext cx="363216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sz="4000" dirty="0">
                <a:latin typeface="KaiTi" panose="02010609060101010101" pitchFamily="49" charset="-122"/>
                <a:ea typeface="KaiTi" panose="02010609060101010101" pitchFamily="49" charset="-122"/>
              </a:rPr>
              <a:t>1.</a:t>
            </a:r>
            <a:r>
              <a:rPr lang="zh-CN" altLang="en-US" sz="4000" b="1" u="sng" dirty="0">
                <a:latin typeface="KaiTi" panose="02010609060101010101" pitchFamily="49" charset="-122"/>
                <a:ea typeface="KaiTi" panose="02010609060101010101" pitchFamily="49" charset="-122"/>
              </a:rPr>
              <a:t>學</a:t>
            </a:r>
            <a:r>
              <a:rPr lang="zh-CN" altLang="en-US" sz="4000" dirty="0">
                <a:latin typeface="KaiTi" panose="02010609060101010101" pitchFamily="49" charset="-122"/>
                <a:ea typeface="KaiTi" panose="02010609060101010101" pitchFamily="49" charset="-122"/>
              </a:rPr>
              <a:t>而時</a:t>
            </a:r>
            <a:r>
              <a:rPr lang="zh-CN" altLang="en-US" sz="4000" b="1" u="sng" dirty="0">
                <a:latin typeface="KaiTi" panose="02010609060101010101" pitchFamily="49" charset="-122"/>
                <a:ea typeface="KaiTi" panose="02010609060101010101" pitchFamily="49" charset="-122"/>
              </a:rPr>
              <a:t>習</a:t>
            </a:r>
            <a:r>
              <a:rPr lang="zh-CN" altLang="en-US" sz="4000" dirty="0">
                <a:latin typeface="KaiTi" panose="02010609060101010101" pitchFamily="49" charset="-122"/>
                <a:ea typeface="KaiTi" panose="02010609060101010101" pitchFamily="49" charset="-122"/>
              </a:rPr>
              <a:t>之，    不亦說乎？</a:t>
            </a:r>
            <a:endParaRPr lang="en-MY" sz="4000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61F89F3-B424-48CB-9200-48310CEC1331}"/>
              </a:ext>
            </a:extLst>
          </p:cNvPr>
          <p:cNvSpPr txBox="1"/>
          <p:nvPr/>
        </p:nvSpPr>
        <p:spPr>
          <a:xfrm>
            <a:off x="654545" y="4612544"/>
            <a:ext cx="385893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>
                <a:latin typeface="KaiTi" panose="02010609060101010101" pitchFamily="49" charset="-122"/>
                <a:ea typeface="KaiTi" panose="02010609060101010101" pitchFamily="49" charset="-122"/>
              </a:rPr>
              <a:t>3.</a:t>
            </a:r>
            <a:r>
              <a:rPr lang="zh-CN" altLang="en-US" sz="4000" dirty="0">
                <a:latin typeface="KaiTi" panose="02010609060101010101" pitchFamily="49" charset="-122"/>
                <a:ea typeface="KaiTi" panose="02010609060101010101" pitchFamily="49" charset="-122"/>
              </a:rPr>
              <a:t>溫故而知新，可以為師矣。</a:t>
            </a:r>
            <a:endParaRPr lang="en-MY" altLang="zh-CN" sz="4000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7B59BD8-B1C0-44EB-87E5-D8417D16DDB5}"/>
              </a:ext>
            </a:extLst>
          </p:cNvPr>
          <p:cNvSpPr txBox="1"/>
          <p:nvPr/>
        </p:nvSpPr>
        <p:spPr>
          <a:xfrm>
            <a:off x="7284202" y="581097"/>
            <a:ext cx="436982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>
                <a:latin typeface="KaiTi" panose="02010609060101010101" pitchFamily="49" charset="-122"/>
                <a:ea typeface="KaiTi" panose="02010609060101010101" pitchFamily="49" charset="-122"/>
              </a:rPr>
              <a:t>2.</a:t>
            </a:r>
            <a:r>
              <a:rPr lang="zh-CN" altLang="en-US" sz="4000" dirty="0">
                <a:latin typeface="KaiTi" panose="02010609060101010101" pitchFamily="49" charset="-122"/>
                <a:ea typeface="KaiTi" panose="02010609060101010101" pitchFamily="49" charset="-122"/>
              </a:rPr>
              <a:t>學而不思則罔，思而不學則殆。</a:t>
            </a:r>
            <a:endParaRPr lang="en-MY" sz="4000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109EEE6-1AF1-4C31-A433-8C0694911635}"/>
              </a:ext>
            </a:extLst>
          </p:cNvPr>
          <p:cNvSpPr txBox="1"/>
          <p:nvPr/>
        </p:nvSpPr>
        <p:spPr>
          <a:xfrm>
            <a:off x="5936120" y="4496329"/>
            <a:ext cx="617785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>
                <a:latin typeface="KaiTi" panose="02010609060101010101" pitchFamily="49" charset="-122"/>
                <a:ea typeface="KaiTi" panose="02010609060101010101" pitchFamily="49" charset="-122"/>
              </a:rPr>
              <a:t>4.</a:t>
            </a:r>
            <a:r>
              <a:rPr lang="zh-CN" altLang="en-US" sz="4000" dirty="0">
                <a:latin typeface="KaiTi" panose="02010609060101010101" pitchFamily="49" charset="-122"/>
                <a:ea typeface="KaiTi" panose="02010609060101010101" pitchFamily="49" charset="-122"/>
              </a:rPr>
              <a:t>三人行，必有我師焉；</a:t>
            </a:r>
            <a:r>
              <a:rPr lang="zh-CN" altLang="en-US" sz="4000" b="1" u="sng" dirty="0">
                <a:latin typeface="KaiTi" panose="02010609060101010101" pitchFamily="49" charset="-122"/>
                <a:ea typeface="KaiTi" panose="02010609060101010101" pitchFamily="49" charset="-122"/>
              </a:rPr>
              <a:t>擇其善者而從之，其不善者而改之</a:t>
            </a:r>
            <a:r>
              <a:rPr lang="zh-CN" altLang="en-US" sz="4000" dirty="0">
                <a:latin typeface="KaiTi" panose="02010609060101010101" pitchFamily="49" charset="-122"/>
                <a:ea typeface="KaiTi" panose="02010609060101010101" pitchFamily="49" charset="-122"/>
              </a:rPr>
              <a:t>。</a:t>
            </a:r>
            <a:endParaRPr lang="en-MY" sz="4000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51100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  <p:bldP spid="15" grpId="0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3FC748A-E2A8-4A48-A2D6-A342E07EAF2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alphaModFix amt="50000"/>
          </a:blip>
          <a:srcRect r="-1" b="19640"/>
          <a:stretch/>
        </p:blipFill>
        <p:spPr>
          <a:xfrm>
            <a:off x="0" y="1"/>
            <a:ext cx="12191695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526E9F2-FF66-4EFF-AF3B-0704CC9E8C0E}"/>
              </a:ext>
            </a:extLst>
          </p:cNvPr>
          <p:cNvSpPr txBox="1"/>
          <p:nvPr/>
        </p:nvSpPr>
        <p:spPr>
          <a:xfrm>
            <a:off x="546201" y="710532"/>
            <a:ext cx="1109959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sz="4000" dirty="0">
                <a:latin typeface="KaiTi" panose="02010609060101010101" pitchFamily="49" charset="-122"/>
                <a:ea typeface="KaiTi" panose="02010609060101010101" pitchFamily="49" charset="-122"/>
              </a:rPr>
              <a:t>1.</a:t>
            </a:r>
            <a:r>
              <a:rPr lang="zh-CN" altLang="en-US" sz="4000" dirty="0">
                <a:latin typeface="KaiTi" panose="02010609060101010101" pitchFamily="49" charset="-122"/>
                <a:ea typeface="KaiTi" panose="02010609060101010101" pitchFamily="49" charset="-122"/>
              </a:rPr>
              <a:t>學而時</a:t>
            </a:r>
            <a:r>
              <a:rPr lang="zh-CN" altLang="en-US" sz="4000" u="sng" dirty="0">
                <a:latin typeface="KaiTi" panose="02010609060101010101" pitchFamily="49" charset="-122"/>
                <a:ea typeface="KaiTi" panose="02010609060101010101" pitchFamily="49" charset="-122"/>
              </a:rPr>
              <a:t>習</a:t>
            </a:r>
            <a:r>
              <a:rPr lang="zh-CN" altLang="en-US" sz="4000" dirty="0">
                <a:latin typeface="KaiTi" panose="02010609060101010101" pitchFamily="49" charset="-122"/>
                <a:ea typeface="KaiTi" panose="02010609060101010101" pitchFamily="49" charset="-122"/>
              </a:rPr>
              <a:t>之，不亦說乎？</a:t>
            </a:r>
            <a:endParaRPr lang="en-MY" altLang="zh-CN" sz="4000" dirty="0"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endParaRPr lang="en-MY" altLang="zh-CN" sz="2000" dirty="0"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r>
              <a:rPr lang="en-MY" sz="3600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It is indeed a pleasure to acquire knowledge and, as you go on acquiring, to put into </a:t>
            </a:r>
            <a:r>
              <a:rPr lang="en-MY" sz="3600" b="1" i="0" u="sng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practice</a:t>
            </a:r>
            <a:r>
              <a:rPr lang="en-MY" sz="3600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 what you have acquired.  </a:t>
            </a:r>
            <a:r>
              <a:rPr lang="en-MY" sz="2200" b="0" i="0" dirty="0">
                <a:solidFill>
                  <a:srgbClr val="0070C0"/>
                </a:solidFill>
                <a:effectLst/>
                <a:latin typeface="Arial" panose="020B0604020202020204" pitchFamily="34" charset="0"/>
              </a:rPr>
              <a:t>Chapter I.1 Ku Hung-Ming’s Translation</a:t>
            </a:r>
            <a:endParaRPr lang="en-MY" sz="2200" dirty="0">
              <a:solidFill>
                <a:srgbClr val="0070C0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F81488E-5A7A-4AF5-906E-143C84A49DE8}"/>
              </a:ext>
            </a:extLst>
          </p:cNvPr>
          <p:cNvSpPr txBox="1"/>
          <p:nvPr/>
        </p:nvSpPr>
        <p:spPr>
          <a:xfrm>
            <a:off x="546201" y="3939058"/>
            <a:ext cx="11334107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>
                <a:latin typeface="KaiTi" panose="02010609060101010101" pitchFamily="49" charset="-122"/>
                <a:ea typeface="KaiTi" panose="02010609060101010101" pitchFamily="49" charset="-122"/>
              </a:rPr>
              <a:t>2.</a:t>
            </a:r>
            <a:r>
              <a:rPr lang="zh-CN" altLang="en-US" sz="4000" dirty="0">
                <a:latin typeface="KaiTi" panose="02010609060101010101" pitchFamily="49" charset="-122"/>
                <a:ea typeface="KaiTi" panose="02010609060101010101" pitchFamily="49" charset="-122"/>
              </a:rPr>
              <a:t>學而不思則罔，思而不學則殆。</a:t>
            </a:r>
            <a:endParaRPr lang="en-MY" altLang="zh-CN" sz="4000" dirty="0"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endParaRPr lang="en-MY" altLang="zh-CN" sz="2000" dirty="0"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r>
              <a:rPr lang="en-MY" sz="3600" dirty="0">
                <a:solidFill>
                  <a:srgbClr val="202122"/>
                </a:solidFill>
                <a:latin typeface="Arial" panose="020B0604020202020204" pitchFamily="34" charset="0"/>
              </a:rPr>
              <a:t>Study</a:t>
            </a:r>
            <a:r>
              <a:rPr lang="en-MY" sz="3600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 without thinking is labour lost. Thinking without study is perilous.“   </a:t>
            </a:r>
            <a:r>
              <a:rPr kumimoji="0" lang="en-MY" sz="22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Chapter II.15 Ku Hung-Ming’s Translation</a:t>
            </a:r>
            <a:endParaRPr lang="en-MY" sz="2200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44735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3FC748A-E2A8-4A48-A2D6-A342E07EAF2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alphaModFix amt="50000"/>
          </a:blip>
          <a:srcRect r="-1" b="19640"/>
          <a:stretch/>
        </p:blipFill>
        <p:spPr>
          <a:xfrm>
            <a:off x="305" y="0"/>
            <a:ext cx="12191695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16A2A59-726D-4E11-8C2A-56BFE4B01EE2}"/>
              </a:ext>
            </a:extLst>
          </p:cNvPr>
          <p:cNvSpPr txBox="1"/>
          <p:nvPr/>
        </p:nvSpPr>
        <p:spPr>
          <a:xfrm>
            <a:off x="538886" y="1051268"/>
            <a:ext cx="11334107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altLang="zh-CN" sz="4000" dirty="0">
                <a:latin typeface="KaiTi" panose="02010609060101010101" pitchFamily="49" charset="-122"/>
                <a:ea typeface="KaiTi" panose="02010609060101010101" pitchFamily="49" charset="-122"/>
              </a:rPr>
              <a:t>3. </a:t>
            </a:r>
            <a:r>
              <a:rPr lang="zh-CN" altLang="en-US" sz="4000" dirty="0">
                <a:latin typeface="KaiTi" panose="02010609060101010101" pitchFamily="49" charset="-122"/>
                <a:ea typeface="KaiTi" panose="02010609060101010101" pitchFamily="49" charset="-122"/>
              </a:rPr>
              <a:t>溫故而知新，可以為師矣。</a:t>
            </a:r>
            <a:endParaRPr lang="en-MY" altLang="zh-CN" sz="4000" dirty="0"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endParaRPr lang="en-MY" altLang="zh-CN" sz="2000" dirty="0"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r>
              <a:rPr lang="en-MY" sz="3600" dirty="0">
                <a:solidFill>
                  <a:srgbClr val="202122"/>
                </a:solidFill>
                <a:latin typeface="Arial" panose="020B0604020202020204" pitchFamily="34" charset="0"/>
              </a:rPr>
              <a:t>If a </a:t>
            </a:r>
            <a:r>
              <a:rPr lang="en-MY" sz="3600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man will constantly go over what he has acquired and keep continually adding to it new acquirement, he may become a teacher of men.“  </a:t>
            </a:r>
            <a:r>
              <a:rPr kumimoji="0" lang="en-MY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Chapter II.11 </a:t>
            </a:r>
            <a:r>
              <a:rPr kumimoji="0" lang="en-MY" sz="20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Ku Hung-Ming’s Translation</a:t>
            </a:r>
            <a:endParaRPr lang="en-MY" sz="4000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570732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3FC748A-E2A8-4A48-A2D6-A342E07EAF2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alphaModFix amt="50000"/>
          </a:blip>
          <a:srcRect r="-1" b="19640"/>
          <a:stretch/>
        </p:blipFill>
        <p:spPr>
          <a:xfrm>
            <a:off x="305" y="0"/>
            <a:ext cx="12191695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A68617D-9A92-4C93-A1ED-6BF4972F3B5A}"/>
              </a:ext>
            </a:extLst>
          </p:cNvPr>
          <p:cNvSpPr txBox="1"/>
          <p:nvPr/>
        </p:nvSpPr>
        <p:spPr>
          <a:xfrm>
            <a:off x="384221" y="794838"/>
            <a:ext cx="11540904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>
                <a:latin typeface="KaiTi" panose="02010609060101010101" pitchFamily="49" charset="-122"/>
                <a:ea typeface="KaiTi" panose="02010609060101010101" pitchFamily="49" charset="-122"/>
              </a:rPr>
              <a:t>4.</a:t>
            </a:r>
            <a:r>
              <a:rPr lang="zh-CN" altLang="en-US" sz="4000" dirty="0">
                <a:latin typeface="KaiTi" panose="02010609060101010101" pitchFamily="49" charset="-122"/>
                <a:ea typeface="KaiTi" panose="02010609060101010101" pitchFamily="49" charset="-122"/>
              </a:rPr>
              <a:t>三人行，必有我師焉；</a:t>
            </a:r>
            <a:r>
              <a:rPr lang="zh-CN" altLang="en-US" sz="4000" b="1" u="sng" dirty="0">
                <a:latin typeface="KaiTi" panose="02010609060101010101" pitchFamily="49" charset="-122"/>
                <a:ea typeface="KaiTi" panose="02010609060101010101" pitchFamily="49" charset="-122"/>
              </a:rPr>
              <a:t>擇其善者而從之，其不善者而改之</a:t>
            </a:r>
            <a:r>
              <a:rPr lang="zh-CN" altLang="en-US" sz="4000" dirty="0">
                <a:latin typeface="KaiTi" panose="02010609060101010101" pitchFamily="49" charset="-122"/>
                <a:ea typeface="KaiTi" panose="02010609060101010101" pitchFamily="49" charset="-122"/>
              </a:rPr>
              <a:t>。</a:t>
            </a:r>
            <a:endParaRPr lang="en-MY" altLang="zh-CN" sz="4000" dirty="0"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endParaRPr lang="en-MY" sz="2000" dirty="0"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r>
              <a:rPr lang="en-MY" sz="3600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When I walk along with two others, they may serve me as my teachers. </a:t>
            </a:r>
            <a:r>
              <a:rPr lang="en-MY" sz="3600" b="1" i="0" u="sng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I will select their good qualities and follow them, their bad qualities and avoid them</a:t>
            </a:r>
            <a:r>
              <a:rPr lang="en-MY" sz="3600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.“ </a:t>
            </a:r>
          </a:p>
          <a:p>
            <a:endParaRPr lang="en-MY" sz="800" b="0" i="0" dirty="0">
              <a:solidFill>
                <a:srgbClr val="202122"/>
              </a:solidFill>
              <a:effectLst/>
              <a:latin typeface="Arial" panose="020B0604020202020204" pitchFamily="34" charset="0"/>
            </a:endParaRPr>
          </a:p>
          <a:p>
            <a:r>
              <a:rPr kumimoji="0" lang="en-MY" sz="22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Book VII Chapter XXI James </a:t>
            </a:r>
            <a:r>
              <a:rPr kumimoji="0" lang="en-MY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Legge’s</a:t>
            </a:r>
            <a:r>
              <a:rPr kumimoji="0" lang="en-MY" sz="22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Translation</a:t>
            </a:r>
            <a:endParaRPr lang="en-MY" sz="2200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490769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34D0415-0D4F-40A1-91DA-185A6B7509D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alphaModFix amt="50000"/>
          </a:blip>
          <a:srcRect r="-1" b="19640"/>
          <a:stretch/>
        </p:blipFill>
        <p:spPr>
          <a:xfrm>
            <a:off x="305" y="0"/>
            <a:ext cx="12191695" cy="6858000"/>
          </a:xfrm>
          <a:prstGeom prst="rect">
            <a:avLst/>
          </a:prstGeom>
        </p:spPr>
      </p:pic>
      <p:sp>
        <p:nvSpPr>
          <p:cNvPr id="2" name="Oval 1">
            <a:extLst>
              <a:ext uri="{FF2B5EF4-FFF2-40B4-BE49-F238E27FC236}">
                <a16:creationId xmlns:a16="http://schemas.microsoft.com/office/drawing/2014/main" id="{A06C1E2E-35B3-43B6-9306-C4C93AF82391}"/>
              </a:ext>
            </a:extLst>
          </p:cNvPr>
          <p:cNvSpPr/>
          <p:nvPr/>
        </p:nvSpPr>
        <p:spPr>
          <a:xfrm>
            <a:off x="3188096" y="573223"/>
            <a:ext cx="4068915" cy="2002572"/>
          </a:xfrm>
          <a:prstGeom prst="ellipse">
            <a:avLst/>
          </a:prstGeom>
          <a:ln w="28575"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MY" sz="6000" dirty="0">
                <a:solidFill>
                  <a:prstClr val="black"/>
                </a:solidFill>
                <a:latin typeface="Calibri" panose="020F0502020204030204"/>
              </a:rPr>
              <a:t>Attitude</a:t>
            </a:r>
            <a:endParaRPr kumimoji="0" lang="en-MY" sz="5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40E2A26-39A3-4A1A-9637-8250D62A03E3}"/>
              </a:ext>
            </a:extLst>
          </p:cNvPr>
          <p:cNvSpPr txBox="1"/>
          <p:nvPr/>
        </p:nvSpPr>
        <p:spPr>
          <a:xfrm>
            <a:off x="926539" y="3630842"/>
            <a:ext cx="358727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sz="4000" dirty="0">
                <a:latin typeface="KaiTi" panose="02010609060101010101" pitchFamily="49" charset="-122"/>
                <a:ea typeface="KaiTi" panose="02010609060101010101" pitchFamily="49" charset="-122"/>
              </a:rPr>
              <a:t>1.</a:t>
            </a:r>
            <a:r>
              <a:rPr lang="zh-CN" altLang="en-US" sz="5400" dirty="0">
                <a:latin typeface="KaiTi" panose="02010609060101010101" pitchFamily="49" charset="-122"/>
                <a:ea typeface="KaiTi" panose="02010609060101010101" pitchFamily="49" charset="-122"/>
              </a:rPr>
              <a:t>敏而好學，不恥下問。</a:t>
            </a:r>
            <a:endParaRPr lang="en-MY" sz="4000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C29B99F-8561-4F89-AD41-852ED28B87C1}"/>
              </a:ext>
            </a:extLst>
          </p:cNvPr>
          <p:cNvSpPr txBox="1"/>
          <p:nvPr/>
        </p:nvSpPr>
        <p:spPr>
          <a:xfrm>
            <a:off x="5862632" y="3630842"/>
            <a:ext cx="582506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>
                <a:latin typeface="KaiTi" panose="02010609060101010101" pitchFamily="49" charset="-122"/>
                <a:ea typeface="KaiTi" panose="02010609060101010101" pitchFamily="49" charset="-122"/>
              </a:rPr>
              <a:t>2.</a:t>
            </a:r>
            <a:r>
              <a:rPr lang="zh-CN" altLang="en-US" sz="5400" dirty="0">
                <a:latin typeface="KaiTi" panose="02010609060101010101" pitchFamily="49" charset="-122"/>
                <a:ea typeface="KaiTi" panose="02010609060101010101" pitchFamily="49" charset="-122"/>
              </a:rPr>
              <a:t>知之為知之，不知為不知，是知也。</a:t>
            </a:r>
            <a:endParaRPr lang="en-MY" sz="4000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767575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3FC748A-E2A8-4A48-A2D6-A342E07EAF2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alphaModFix amt="50000"/>
          </a:blip>
          <a:srcRect r="-1" b="19640"/>
          <a:stretch/>
        </p:blipFill>
        <p:spPr>
          <a:xfrm>
            <a:off x="17749" y="-74981"/>
            <a:ext cx="12191695" cy="680313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1C9DBE3-D861-46B3-8B82-8CF40E275D79}"/>
              </a:ext>
            </a:extLst>
          </p:cNvPr>
          <p:cNvSpPr txBox="1"/>
          <p:nvPr/>
        </p:nvSpPr>
        <p:spPr>
          <a:xfrm>
            <a:off x="596026" y="377148"/>
            <a:ext cx="11035142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sz="4000" dirty="0">
                <a:latin typeface="KaiTi" panose="02010609060101010101" pitchFamily="49" charset="-122"/>
                <a:ea typeface="KaiTi" panose="02010609060101010101" pitchFamily="49" charset="-122"/>
              </a:rPr>
              <a:t>1.</a:t>
            </a:r>
            <a:r>
              <a:rPr lang="zh-CN" altLang="en-US" sz="4000" dirty="0">
                <a:latin typeface="KaiTi" panose="02010609060101010101" pitchFamily="49" charset="-122"/>
                <a:ea typeface="KaiTi" panose="02010609060101010101" pitchFamily="49" charset="-122"/>
              </a:rPr>
              <a:t>敏而</a:t>
            </a:r>
            <a:r>
              <a:rPr lang="zh-CN" altLang="en-US" sz="4000" b="1" u="sng" dirty="0">
                <a:latin typeface="KaiTi" panose="02010609060101010101" pitchFamily="49" charset="-122"/>
                <a:ea typeface="KaiTi" panose="02010609060101010101" pitchFamily="49" charset="-122"/>
              </a:rPr>
              <a:t>好學</a:t>
            </a:r>
            <a:r>
              <a:rPr lang="zh-CN" altLang="en-US" sz="4000" dirty="0">
                <a:latin typeface="KaiTi" panose="02010609060101010101" pitchFamily="49" charset="-122"/>
                <a:ea typeface="KaiTi" panose="02010609060101010101" pitchFamily="49" charset="-122"/>
              </a:rPr>
              <a:t>，</a:t>
            </a:r>
            <a:r>
              <a:rPr lang="zh-CN" altLang="en-US" sz="4000" b="1" u="sng" dirty="0">
                <a:latin typeface="KaiTi" panose="02010609060101010101" pitchFamily="49" charset="-122"/>
                <a:ea typeface="KaiTi" panose="02010609060101010101" pitchFamily="49" charset="-122"/>
              </a:rPr>
              <a:t>不恥下問</a:t>
            </a:r>
            <a:r>
              <a:rPr lang="zh-CN" altLang="en-US" sz="4000" dirty="0">
                <a:latin typeface="KaiTi" panose="02010609060101010101" pitchFamily="49" charset="-122"/>
                <a:ea typeface="KaiTi" panose="02010609060101010101" pitchFamily="49" charset="-122"/>
              </a:rPr>
              <a:t>。</a:t>
            </a:r>
            <a:endParaRPr lang="en-MY" altLang="zh-CN" sz="4000" dirty="0"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endParaRPr lang="en-MY" altLang="zh-CN" sz="2000" dirty="0"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MY" sz="3600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He was of an active nature and yet </a:t>
            </a:r>
            <a:r>
              <a:rPr lang="en-MY" sz="3600" b="1" i="0" u="sng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fond of learning</a:t>
            </a:r>
            <a:r>
              <a:rPr lang="en-MY" sz="3600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, and he was </a:t>
            </a:r>
            <a:r>
              <a:rPr lang="en-MY" sz="3600" b="1" i="0" u="sng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not ashamed </a:t>
            </a:r>
            <a:r>
              <a:rPr lang="en-MY" sz="3600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to ask and learn of his inferiors! </a:t>
            </a:r>
            <a:r>
              <a:rPr kumimoji="0" lang="en-MY" sz="22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anose="020B0604020202020204" pitchFamily="34" charset="0"/>
                <a:cs typeface="+mn-cs"/>
              </a:rPr>
              <a:t>Book V Chapter XIV James </a:t>
            </a:r>
            <a:r>
              <a:rPr kumimoji="0" lang="en-MY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anose="020B0604020202020204" pitchFamily="34" charset="0"/>
                <a:cs typeface="+mn-cs"/>
              </a:rPr>
              <a:t>Legge’s</a:t>
            </a:r>
            <a:r>
              <a:rPr kumimoji="0" lang="en-MY" sz="22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anose="020B0604020202020204" pitchFamily="34" charset="0"/>
                <a:cs typeface="+mn-cs"/>
              </a:rPr>
              <a:t> Translation</a:t>
            </a:r>
            <a:endParaRPr kumimoji="0" lang="en-MY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aiTi" panose="02010609060101010101" pitchFamily="49" charset="-122"/>
              <a:ea typeface="KaiTi" panose="02010609060101010101" pitchFamily="49" charset="-122"/>
              <a:cs typeface="+mn-cs"/>
            </a:endParaRPr>
          </a:p>
          <a:p>
            <a:endParaRPr lang="en-MY" sz="4000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E4EFF2B-9B78-4E0F-B68E-750481EB59DE}"/>
              </a:ext>
            </a:extLst>
          </p:cNvPr>
          <p:cNvSpPr txBox="1"/>
          <p:nvPr/>
        </p:nvSpPr>
        <p:spPr>
          <a:xfrm>
            <a:off x="596026" y="3524308"/>
            <a:ext cx="11334107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>
                <a:latin typeface="KaiTi" panose="02010609060101010101" pitchFamily="49" charset="-122"/>
                <a:ea typeface="KaiTi" panose="02010609060101010101" pitchFamily="49" charset="-122"/>
              </a:rPr>
              <a:t>2.</a:t>
            </a:r>
            <a:r>
              <a:rPr lang="zh-CN" altLang="en-US" sz="4000" dirty="0">
                <a:latin typeface="KaiTi" panose="02010609060101010101" pitchFamily="49" charset="-122"/>
                <a:ea typeface="KaiTi" panose="02010609060101010101" pitchFamily="49" charset="-122"/>
              </a:rPr>
              <a:t>知之為知之，不知為不知，是知也。</a:t>
            </a:r>
            <a:endParaRPr lang="en-MY" altLang="zh-CN" sz="4000" dirty="0"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endParaRPr lang="en-MY" sz="2000" dirty="0">
              <a:latin typeface="KaiTi" panose="02010609060101010101" pitchFamily="49" charset="-122"/>
              <a:ea typeface="KaiTi" panose="02010609060101010101" pitchFamily="49" charset="-122"/>
            </a:endParaRPr>
          </a:p>
          <a:p>
            <a:r>
              <a:rPr lang="en-MY" sz="3600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When you know a thing, to hold that you know it; and when you do not know a thing, to allow that you do not know it;—this is knowledge.“</a:t>
            </a:r>
          </a:p>
          <a:p>
            <a:endParaRPr kumimoji="0" lang="en-MY" sz="800" u="none" strike="noStrike" kern="1200" cap="none" spc="0" normalizeH="0" baseline="0" noProof="0" dirty="0">
              <a:ln>
                <a:noFill/>
              </a:ln>
              <a:solidFill>
                <a:srgbClr val="202122"/>
              </a:solidFill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r>
              <a:rPr kumimoji="0" lang="en-MY" sz="22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anose="020B0604020202020204" pitchFamily="34" charset="0"/>
              </a:rPr>
              <a:t>Book </a:t>
            </a:r>
            <a:r>
              <a:rPr lang="en-MY" sz="2200" dirty="0">
                <a:solidFill>
                  <a:srgbClr val="0070C0"/>
                </a:solidFill>
                <a:latin typeface="Arial" panose="020B0604020202020204" pitchFamily="34" charset="0"/>
              </a:rPr>
              <a:t>II</a:t>
            </a:r>
            <a:r>
              <a:rPr kumimoji="0" lang="en-MY" sz="22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anose="020B0604020202020204" pitchFamily="34" charset="0"/>
              </a:rPr>
              <a:t> Chapter XVII James </a:t>
            </a:r>
            <a:r>
              <a:rPr kumimoji="0" lang="en-MY" sz="2200" b="0" i="0" u="none" strike="noStrike" kern="1200" cap="none" spc="0" normalizeH="0" baseline="0" noProof="0" dirty="0" err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anose="020B0604020202020204" pitchFamily="34" charset="0"/>
              </a:rPr>
              <a:t>Legge’s</a:t>
            </a:r>
            <a:r>
              <a:rPr kumimoji="0" lang="en-MY" sz="22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anose="020B0604020202020204" pitchFamily="34" charset="0"/>
              </a:rPr>
              <a:t> Translation</a:t>
            </a:r>
            <a:endParaRPr lang="en-MY" sz="2200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36275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3FC748A-E2A8-4A48-A2D6-A342E07EAF2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alphaModFix amt="50000"/>
          </a:blip>
          <a:srcRect r="-1" b="19640"/>
          <a:stretch/>
        </p:blipFill>
        <p:spPr>
          <a:xfrm>
            <a:off x="17749" y="-74981"/>
            <a:ext cx="12191695" cy="6803136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E150658-0D97-4A95-B987-173AD704F014}"/>
              </a:ext>
            </a:extLst>
          </p:cNvPr>
          <p:cNvSpPr txBox="1"/>
          <p:nvPr/>
        </p:nvSpPr>
        <p:spPr>
          <a:xfrm flipH="1">
            <a:off x="1201520" y="1000355"/>
            <a:ext cx="1077346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sz="2800" dirty="0"/>
              <a:t>Reference :</a:t>
            </a:r>
          </a:p>
          <a:p>
            <a:pPr marL="514350" indent="-514350">
              <a:buAutoNum type="arabicPeriod"/>
            </a:pPr>
            <a:r>
              <a:rPr lang="en-US" altLang="zh-CN" sz="2800" dirty="0"/>
              <a:t>《</a:t>
            </a:r>
            <a:r>
              <a:rPr lang="zh-CN" altLang="en-US" sz="2800" dirty="0"/>
              <a:t>論語英譯</a:t>
            </a:r>
            <a:r>
              <a:rPr lang="en-US" altLang="zh-CN" sz="2800" dirty="0"/>
              <a:t>》</a:t>
            </a:r>
            <a:r>
              <a:rPr lang="zh-CN" altLang="en-US" sz="2800" dirty="0"/>
              <a:t>（</a:t>
            </a:r>
            <a:r>
              <a:rPr lang="en-US" altLang="zh-CN" sz="2800" dirty="0"/>
              <a:t>《</a:t>
            </a:r>
            <a:r>
              <a:rPr lang="zh-CN" altLang="en-US" sz="2800" dirty="0"/>
              <a:t>辜鴻銘文集</a:t>
            </a:r>
            <a:r>
              <a:rPr lang="en-US" altLang="zh-CN" sz="2800" dirty="0"/>
              <a:t>》</a:t>
            </a:r>
            <a:r>
              <a:rPr lang="zh-CN" altLang="en-US" sz="2800" dirty="0"/>
              <a:t>本）</a:t>
            </a:r>
            <a:endParaRPr lang="en-US" altLang="zh-CN" sz="2800" dirty="0"/>
          </a:p>
          <a:p>
            <a:pPr marL="514350" indent="-514350">
              <a:buAutoNum type="arabicPeriod"/>
            </a:pPr>
            <a:r>
              <a:rPr lang="en-US" altLang="zh-CN" sz="2800" dirty="0"/>
              <a:t>Confucian Analects. </a:t>
            </a:r>
            <a:r>
              <a:rPr lang="en-US" sz="2800" dirty="0"/>
              <a:t>Confucius’s Students, translated by James </a:t>
            </a:r>
            <a:r>
              <a:rPr lang="en-US" sz="2800" dirty="0" err="1"/>
              <a:t>Legge</a:t>
            </a:r>
            <a:endParaRPr lang="en-MY" sz="2800" dirty="0"/>
          </a:p>
          <a:p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516092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441</TotalTime>
  <Words>522</Words>
  <Application>Microsoft Office PowerPoint</Application>
  <PresentationFormat>Widescreen</PresentationFormat>
  <Paragraphs>43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KaiTi</vt:lpstr>
      <vt:lpstr>Arial</vt:lpstr>
      <vt:lpstr>Calibri</vt:lpstr>
      <vt:lpstr>Calibri Light</vt:lpstr>
      <vt:lpstr>Wingdings</vt:lpstr>
      <vt:lpstr>Office Theme</vt:lpstr>
      <vt:lpstr>The Analects of Confucius論語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論語</dc:title>
  <dc:creator>Kwong Bee Ling</dc:creator>
  <cp:lastModifiedBy>Kwong Bee Ling</cp:lastModifiedBy>
  <cp:revision>33</cp:revision>
  <dcterms:created xsi:type="dcterms:W3CDTF">2020-12-14T13:51:13Z</dcterms:created>
  <dcterms:modified xsi:type="dcterms:W3CDTF">2021-01-08T16:25:42Z</dcterms:modified>
</cp:coreProperties>
</file>