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11"/>
  </p:notesMasterIdLst>
  <p:sldIdLst>
    <p:sldId id="257" r:id="rId2"/>
    <p:sldId id="287" r:id="rId3"/>
    <p:sldId id="360" r:id="rId4"/>
    <p:sldId id="355" r:id="rId5"/>
    <p:sldId id="265" r:id="rId6"/>
    <p:sldId id="272" r:id="rId7"/>
    <p:sldId id="273" r:id="rId8"/>
    <p:sldId id="285" r:id="rId9"/>
    <p:sldId id="275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900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iet.org/about/governance/rules-of-conduct/" TargetMode="External"/><Relationship Id="rId2" Type="http://schemas.openxmlformats.org/officeDocument/2006/relationships/hyperlink" Target="https://www.bcs.org/membership/become-a-member/bcs-code-of-conduc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guide-to-data-protection/guide-to-the-general-data-protection-regulation-gdpr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US" sz="4700" dirty="0">
                <a:solidFill>
                  <a:srgbClr val="FFFFFF"/>
                </a:solidFill>
              </a:rPr>
              <a:t>E</a:t>
            </a:r>
            <a:r>
              <a:rPr lang="en-GB" sz="4700" dirty="0" err="1">
                <a:solidFill>
                  <a:srgbClr val="FFFFFF"/>
                </a:solidFill>
              </a:rPr>
              <a:t>ssential</a:t>
            </a:r>
            <a:r>
              <a:rPr lang="en-GB" sz="4700" dirty="0">
                <a:solidFill>
                  <a:srgbClr val="FFFFFF"/>
                </a:solidFill>
              </a:rPr>
              <a:t> 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the Ethics Form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‘ethics’?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F6B79C5-42DD-483E-B45E-D6FE203425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4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Morality, Ethics, &amp; the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984046"/>
          </a:xfrm>
        </p:spPr>
        <p:txBody>
          <a:bodyPr>
            <a:normAutofit/>
          </a:bodyPr>
          <a:lstStyle/>
          <a:p>
            <a:r>
              <a:rPr lang="en-GB" dirty="0"/>
              <a:t>Morality</a:t>
            </a:r>
          </a:p>
          <a:p>
            <a:pPr lvl="1"/>
            <a:r>
              <a:rPr lang="en-GB" dirty="0"/>
              <a:t>A code of behaviour, often based on social or religious ideas.</a:t>
            </a:r>
          </a:p>
          <a:p>
            <a:pPr lvl="1"/>
            <a:r>
              <a:rPr lang="en-GB" dirty="0"/>
              <a:t>What a person believes is right or wrong</a:t>
            </a:r>
          </a:p>
          <a:p>
            <a:r>
              <a:rPr lang="en-GB" dirty="0"/>
              <a:t>Ethics</a:t>
            </a:r>
          </a:p>
          <a:p>
            <a:pPr lvl="1"/>
            <a:r>
              <a:rPr lang="en-GB" dirty="0"/>
              <a:t>The decision-making process for determining whether actions or decisions are right or wrong</a:t>
            </a:r>
          </a:p>
          <a:p>
            <a:pPr lvl="1"/>
            <a:r>
              <a:rPr lang="en-GB" dirty="0"/>
              <a:t>Rules of behaviour set up to support a shared social vision</a:t>
            </a:r>
          </a:p>
          <a:p>
            <a:r>
              <a:rPr lang="en-GB" dirty="0"/>
              <a:t>Law</a:t>
            </a:r>
          </a:p>
          <a:p>
            <a:pPr lvl="1"/>
            <a:r>
              <a:rPr lang="en-GB" dirty="0"/>
              <a:t>Formal system of enforceable rules set up by a society to regulate the action of its members</a:t>
            </a:r>
          </a:p>
        </p:txBody>
      </p:sp>
    </p:spTree>
    <p:extLst>
      <p:ext uri="{BB962C8B-B14F-4D97-AF65-F5344CB8AC3E}">
        <p14:creationId xmlns:p14="http://schemas.microsoft.com/office/powerpoint/2010/main" val="33286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3A21D-BB1D-4EB1-9E75-54CF159CD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UK Professional Codes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56CB6-9CC5-454B-81E4-9150A24DA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BCS (British Computer Society)</a:t>
            </a:r>
          </a:p>
          <a:p>
            <a:pPr lvl="1"/>
            <a:r>
              <a:rPr lang="en-GB" dirty="0">
                <a:hlinkClick r:id="rId2"/>
              </a:rPr>
              <a:t>https://www.bcs.org/membership/become-a-member/bcs-code-of-conduct/</a:t>
            </a:r>
            <a:endParaRPr lang="en-GB" dirty="0"/>
          </a:p>
          <a:p>
            <a:endParaRPr lang="en-GB" dirty="0"/>
          </a:p>
          <a:p>
            <a:r>
              <a:rPr lang="en-GB" dirty="0"/>
              <a:t>Engineering Council /  Royal Academy of Engineering</a:t>
            </a:r>
          </a:p>
          <a:p>
            <a:pPr lvl="1"/>
            <a:r>
              <a:rPr lang="en-GB" dirty="0">
                <a:hlinkClick r:id="" action="ppaction://noaction"/>
              </a:rPr>
              <a:t>https://www.raeng.org.uk/policy/supporting-the-profession/engineering-ethics-and-philosophy/ethics</a:t>
            </a:r>
          </a:p>
          <a:p>
            <a:pPr lvl="1"/>
            <a:r>
              <a:rPr lang="en-GB" dirty="0">
                <a:hlinkClick r:id="" action="ppaction://noaction"/>
              </a:rPr>
              <a:t>https://www.engc.org.uk/media/2337/statement-of-ethical-principles-2014.pdf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Institute of Engineering &amp; Technology</a:t>
            </a:r>
          </a:p>
          <a:p>
            <a:pPr lvl="1"/>
            <a:r>
              <a:rPr lang="en-GB" dirty="0">
                <a:hlinkClick r:id="rId3"/>
              </a:rPr>
              <a:t>https://www.theiet.org/about/governance/rules-of-conduct/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622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 Ethical Code for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59" y="962845"/>
            <a:ext cx="7811285" cy="5490373"/>
          </a:xfrm>
        </p:spPr>
        <p:txBody>
          <a:bodyPr>
            <a:normAutofit fontScale="55000" lnSpcReduction="20000"/>
          </a:bodyPr>
          <a:lstStyle/>
          <a:p>
            <a:pPr marL="109728" lvl="0" indent="0">
              <a:buNone/>
            </a:pPr>
            <a:r>
              <a:rPr lang="en-GB" sz="3800" dirty="0"/>
              <a:t>All research should be undertaken with:</a:t>
            </a:r>
          </a:p>
          <a:p>
            <a:pPr marL="109728" lvl="0" indent="0">
              <a:buNone/>
            </a:pPr>
            <a:endParaRPr lang="en-GB" sz="1900" dirty="0"/>
          </a:p>
          <a:p>
            <a:pPr lvl="0"/>
            <a:r>
              <a:rPr lang="en-GB" sz="3800" dirty="0"/>
              <a:t>Rigour, honesty and integrity;</a:t>
            </a:r>
            <a:endParaRPr lang="en-GB" sz="1900" dirty="0"/>
          </a:p>
          <a:p>
            <a:pPr lvl="0"/>
            <a:r>
              <a:rPr lang="en-GB" sz="3800" dirty="0"/>
              <a:t>A respect for life, the law and the common good;</a:t>
            </a:r>
            <a:endParaRPr lang="en-GB" sz="1900" dirty="0"/>
          </a:p>
          <a:p>
            <a:pPr lvl="0"/>
            <a:r>
              <a:rPr lang="en-GB" sz="3800" dirty="0"/>
              <a:t>Responsible communication, with an intention to both listen and inform;</a:t>
            </a:r>
            <a:endParaRPr lang="en-GB" sz="1900" dirty="0"/>
          </a:p>
          <a:p>
            <a:pPr lvl="0"/>
            <a:r>
              <a:rPr lang="en-GB" sz="3800" dirty="0"/>
              <a:t>Skill and care in all aspects of the work;</a:t>
            </a:r>
            <a:endParaRPr lang="en-GB" sz="1900" dirty="0"/>
          </a:p>
          <a:p>
            <a:pPr lvl="0"/>
            <a:r>
              <a:rPr lang="en-GB" sz="3800" dirty="0"/>
              <a:t>Steps taken to prevent corrupt practices and professional misconduct;</a:t>
            </a:r>
            <a:endParaRPr lang="en-GB" sz="1900" dirty="0"/>
          </a:p>
          <a:p>
            <a:pPr lvl="0"/>
            <a:r>
              <a:rPr lang="en-GB" sz="3800" dirty="0"/>
              <a:t>An intention to declare any conflicts of interest;</a:t>
            </a:r>
            <a:endParaRPr lang="en-GB" sz="1900" dirty="0"/>
          </a:p>
          <a:p>
            <a:pPr lvl="0"/>
            <a:r>
              <a:rPr lang="en-GB" sz="3800" dirty="0"/>
              <a:t>Alertness to the ways in which that research derives from, and affects the work of, other people, and respect the rights and reputations of others;</a:t>
            </a:r>
          </a:p>
        </p:txBody>
      </p:sp>
    </p:spTree>
    <p:extLst>
      <p:ext uri="{BB962C8B-B14F-4D97-AF65-F5344CB8AC3E}">
        <p14:creationId xmlns:p14="http://schemas.microsoft.com/office/powerpoint/2010/main" val="850566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Interacting with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Confidential Data</a:t>
            </a:r>
          </a:p>
          <a:p>
            <a:pPr lvl="1"/>
            <a:r>
              <a:rPr lang="en-GB" dirty="0"/>
              <a:t>If you are dealing with data provided by a partner company you may be asked to sign a Non-Disclosure Agreement, or to delete it at the end of the project</a:t>
            </a:r>
          </a:p>
          <a:p>
            <a:pPr lvl="1"/>
            <a:r>
              <a:rPr lang="en-GB" dirty="0"/>
              <a:t>Password protect any data that you’re given and do not share it with anyone other than your project supervisor</a:t>
            </a:r>
          </a:p>
          <a:p>
            <a:pPr lvl="1"/>
            <a:r>
              <a:rPr lang="en-GB" dirty="0"/>
              <a:t>If you are asked to delete it at the end of the project, email your partner contact to confirm that you’ve done it</a:t>
            </a:r>
          </a:p>
        </p:txBody>
      </p:sp>
    </p:spTree>
    <p:extLst>
      <p:ext uri="{BB962C8B-B14F-4D97-AF65-F5344CB8AC3E}">
        <p14:creationId xmlns:p14="http://schemas.microsoft.com/office/powerpoint/2010/main" val="934582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Interacting with GDPR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570160"/>
          </a:xfrm>
        </p:spPr>
        <p:txBody>
          <a:bodyPr>
            <a:normAutofit/>
          </a:bodyPr>
          <a:lstStyle/>
          <a:p>
            <a:r>
              <a:rPr lang="en-GB" dirty="0"/>
              <a:t>The General Data Protection Regulation, as implemented by the Data Protection Act 2018</a:t>
            </a:r>
          </a:p>
          <a:p>
            <a:pPr lvl="1"/>
            <a:r>
              <a:rPr lang="en-GB" dirty="0">
                <a:hlinkClick r:id="rId2"/>
              </a:rPr>
              <a:t>https://ico.org.uk/for-organisations/guide-to-data-protection/guide-to-the-general-data-protection-regulation-gdpr/</a:t>
            </a:r>
            <a:endParaRPr lang="en-GB" dirty="0"/>
          </a:p>
          <a:p>
            <a:r>
              <a:rPr lang="en-GB" dirty="0"/>
              <a:t>Focuses on personal data and sensitive personal data</a:t>
            </a:r>
          </a:p>
          <a:p>
            <a:r>
              <a:rPr lang="en-GB" dirty="0"/>
              <a:t>Short form: </a:t>
            </a:r>
          </a:p>
          <a:p>
            <a:pPr lvl="1"/>
            <a:r>
              <a:rPr lang="en-GB" dirty="0"/>
              <a:t>Collect as little personal data as possible</a:t>
            </a:r>
          </a:p>
          <a:p>
            <a:pPr lvl="1"/>
            <a:r>
              <a:rPr lang="en-GB" dirty="0"/>
              <a:t>Password protect everything</a:t>
            </a:r>
          </a:p>
          <a:p>
            <a:pPr lvl="1"/>
            <a:r>
              <a:rPr lang="en-GB" dirty="0"/>
              <a:t>Store on EU/UK computers</a:t>
            </a:r>
          </a:p>
          <a:p>
            <a:pPr lvl="1"/>
            <a:r>
              <a:rPr lang="en-GB" dirty="0"/>
              <a:t>Delete someone’s data if they ask you to (exceptions apply)</a:t>
            </a:r>
          </a:p>
          <a:p>
            <a:pPr lvl="1"/>
            <a:r>
              <a:rPr lang="en-GB" dirty="0"/>
              <a:t>Delete all data once you’ve finished with it (exceptions apply)</a:t>
            </a:r>
          </a:p>
        </p:txBody>
      </p:sp>
    </p:spTree>
    <p:extLst>
      <p:ext uri="{BB962C8B-B14F-4D97-AF65-F5344CB8AC3E}">
        <p14:creationId xmlns:p14="http://schemas.microsoft.com/office/powerpoint/2010/main" val="3874760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Ethics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671225"/>
          </a:xfrm>
        </p:spPr>
        <p:txBody>
          <a:bodyPr>
            <a:normAutofit/>
          </a:bodyPr>
          <a:lstStyle/>
          <a:p>
            <a:r>
              <a:rPr lang="en-GB" dirty="0"/>
              <a:t>Before you can start your project you will need to complete (and have accepted) a </a:t>
            </a:r>
            <a:r>
              <a:rPr lang="en-GB" dirty="0" err="1"/>
              <a:t>SoAC</a:t>
            </a:r>
            <a:r>
              <a:rPr lang="en-GB" dirty="0"/>
              <a:t> ethics form (on Moodle)</a:t>
            </a:r>
          </a:p>
          <a:p>
            <a:pPr lvl="1"/>
            <a:r>
              <a:rPr lang="en-GB" dirty="0"/>
              <a:t>The aim is to have this accepted at Institute level rather than have it go up to the University Research Ethics Committee</a:t>
            </a:r>
          </a:p>
          <a:p>
            <a:pPr lvl="1"/>
            <a:r>
              <a:rPr lang="en-GB" dirty="0" err="1"/>
              <a:t>SoAC</a:t>
            </a:r>
            <a:r>
              <a:rPr lang="en-GB" dirty="0"/>
              <a:t> staff will help you formulate your project so that this is possible</a:t>
            </a:r>
          </a:p>
          <a:p>
            <a:r>
              <a:rPr lang="en-GB" dirty="0"/>
              <a:t>Think of it as a document that shows how you are minimising risk to yourself and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09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I Do If?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SoAC</a:t>
            </a:r>
            <a:r>
              <a:rPr lang="en-GB" dirty="0"/>
              <a:t> staff have a lot of experience dealing with ethical issues</a:t>
            </a:r>
          </a:p>
          <a:p>
            <a:r>
              <a:rPr lang="en-GB" dirty="0"/>
              <a:t>If you don’t know what to do in a particular situation, ASK</a:t>
            </a:r>
          </a:p>
          <a:p>
            <a:r>
              <a:rPr lang="en-GB" dirty="0"/>
              <a:t>If it’s something that your supervisor doesn’t know, they’ll know who to ask</a:t>
            </a:r>
          </a:p>
          <a:p>
            <a:pPr lvl="1"/>
            <a:r>
              <a:rPr lang="en-GB" dirty="0"/>
              <a:t>That person might well be me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  <a:hlinkClick r:id="rId2"/>
              </a:rPr>
              <a:t>nicola.whitehead@uwtsd.ac.uk</a:t>
            </a:r>
            <a:endParaRPr lang="en-GB" dirty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4235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2634</TotalTime>
  <Words>573</Words>
  <Application>Microsoft Office PowerPoint</Application>
  <PresentationFormat>On-screen Show (4:3)</PresentationFormat>
  <Paragraphs>60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Tw Cen MT</vt:lpstr>
      <vt:lpstr>Circuit</vt:lpstr>
      <vt:lpstr>Essential Research Methods</vt:lpstr>
      <vt:lpstr>What are ‘ethics’?</vt:lpstr>
      <vt:lpstr>Morality, Ethics, &amp; the Law</vt:lpstr>
      <vt:lpstr>UK Professional Codes of ethics</vt:lpstr>
      <vt:lpstr>An Ethical Code for Research</vt:lpstr>
      <vt:lpstr>Interacting with Data</vt:lpstr>
      <vt:lpstr>Interacting with GDPR</vt:lpstr>
      <vt:lpstr>The Ethics Form</vt:lpstr>
      <vt:lpstr>What Do I Do If?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127</cp:revision>
  <dcterms:created xsi:type="dcterms:W3CDTF">2006-01-28T12:00:35Z</dcterms:created>
  <dcterms:modified xsi:type="dcterms:W3CDTF">2023-09-25T15:32:50Z</dcterms:modified>
</cp:coreProperties>
</file>