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0CE270-8044-43AC-9721-A4DC1B734FF0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C7B5E42-8227-464D-9065-AF8BC50D0916}">
      <dgm:prSet/>
      <dgm:spPr/>
      <dgm:t>
        <a:bodyPr/>
        <a:lstStyle/>
        <a:p>
          <a:r>
            <a:rPr lang="en-US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Important industrial families: Vivian family, Grenfell family
Development of large copperworks such as Hafod and Morfa
Use of new technologies and furnaces for copper smelting
Workforce grew rapidly – thousands employed
Workers lived in planned industrial settlements</a:t>
          </a:r>
          <a:endParaRPr lang="en-GB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DEB2BD-0596-4666-B116-982AE099F125}" type="parTrans" cxnId="{2E7C2B47-35CA-4856-9932-ADCA992851E3}">
      <dgm:prSet/>
      <dgm:spPr/>
      <dgm:t>
        <a:bodyPr/>
        <a:lstStyle/>
        <a:p>
          <a:endParaRPr lang="en-GB"/>
        </a:p>
      </dgm:t>
    </dgm:pt>
    <dgm:pt modelId="{A2165C8E-E1F6-441A-B4B9-FCBCC2A15261}" type="sibTrans" cxnId="{2E7C2B47-35CA-4856-9932-ADCA992851E3}">
      <dgm:prSet/>
      <dgm:spPr/>
      <dgm:t>
        <a:bodyPr/>
        <a:lstStyle/>
        <a:p>
          <a:endParaRPr lang="en-GB"/>
        </a:p>
      </dgm:t>
    </dgm:pt>
    <dgm:pt modelId="{EEF95EE5-AEA5-491E-B0EC-7F32816A4EB6}" type="pres">
      <dgm:prSet presAssocID="{0E0CE270-8044-43AC-9721-A4DC1B734FF0}" presName="linear" presStyleCnt="0">
        <dgm:presLayoutVars>
          <dgm:animLvl val="lvl"/>
          <dgm:resizeHandles val="exact"/>
        </dgm:presLayoutVars>
      </dgm:prSet>
      <dgm:spPr/>
    </dgm:pt>
    <dgm:pt modelId="{D0A47AAE-1BB1-45AA-B685-E0394D310CF8}" type="pres">
      <dgm:prSet presAssocID="{6C7B5E42-8227-464D-9065-AF8BC50D0916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2416C60-2DBC-4553-9B6A-D63902A0B260}" type="presOf" srcId="{0E0CE270-8044-43AC-9721-A4DC1B734FF0}" destId="{EEF95EE5-AEA5-491E-B0EC-7F32816A4EB6}" srcOrd="0" destOrd="0" presId="urn:microsoft.com/office/officeart/2005/8/layout/vList2"/>
    <dgm:cxn modelId="{2E7C2B47-35CA-4856-9932-ADCA992851E3}" srcId="{0E0CE270-8044-43AC-9721-A4DC1B734FF0}" destId="{6C7B5E42-8227-464D-9065-AF8BC50D0916}" srcOrd="0" destOrd="0" parTransId="{45DEB2BD-0596-4666-B116-982AE099F125}" sibTransId="{A2165C8E-E1F6-441A-B4B9-FCBCC2A15261}"/>
    <dgm:cxn modelId="{974B637C-1BE8-469D-8593-175D870591BE}" type="presOf" srcId="{6C7B5E42-8227-464D-9065-AF8BC50D0916}" destId="{D0A47AAE-1BB1-45AA-B685-E0394D310CF8}" srcOrd="0" destOrd="0" presId="urn:microsoft.com/office/officeart/2005/8/layout/vList2"/>
    <dgm:cxn modelId="{CCD52A3F-BC6A-40F7-9B9D-CB2A64CA9BB7}" type="presParOf" srcId="{EEF95EE5-AEA5-491E-B0EC-7F32816A4EB6}" destId="{D0A47AAE-1BB1-45AA-B685-E0394D310CF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47AAE-1BB1-45AA-B685-E0394D310CF8}">
      <dsp:nvSpPr>
        <dsp:cNvPr id="0" name=""/>
        <dsp:cNvSpPr/>
      </dsp:nvSpPr>
      <dsp:spPr>
        <a:xfrm>
          <a:off x="0" y="50944"/>
          <a:ext cx="5122606" cy="3556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Important industrial families: Vivian family, Grenfell family
Development of large copperworks such as Hafod and Morfa
Use of new technologies and furnaces for copper smelting
Workforce grew rapidly – thousands employed
Workers lived in planned industrial settlements</a:t>
          </a:r>
          <a:endParaRPr lang="en-GB" sz="2000" kern="12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3629" y="224573"/>
        <a:ext cx="4775348" cy="3209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97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972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533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58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280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819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07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216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741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81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953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1257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70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906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88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431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358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8DD9FFB-5FB4-4C9F-B261-2AD6B1750DE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59436-4B3F-4854-AD9C-58C937DFA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707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7.png"/><Relationship Id="rId5" Type="http://schemas.openxmlformats.org/officeDocument/2006/relationships/image" Target="../media/image8.png"/><Relationship Id="rId10" Type="http://schemas.microsoft.com/office/2007/relationships/diagramDrawing" Target="../diagrams/drawing1.xml"/><Relationship Id="rId4" Type="http://schemas.openxmlformats.org/officeDocument/2006/relationships/image" Target="../media/image1.jpe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embreyburryportheritage.co.uk/early-industry-the-workers" TargetMode="External"/><Relationship Id="rId2" Type="http://schemas.openxmlformats.org/officeDocument/2006/relationships/hyperlink" Target="https://www.bbc.co.uk/programmes/p01280zw#:~:text=Swansea%20became%20the%20centre%20of,from%20various%20imported%20metal%20o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embreyburryportheritage.co.uk/home/the-copper-wor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EFBAF-FBE5-1372-884E-79915436C5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8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Presentation on Swansea and Industrial Revolution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F69171-E075-91D7-1FBC-E77C105E9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 Black" panose="020B0A04020102020204" pitchFamily="34" charset="0"/>
              </a:rPr>
              <a:t>By  Marian Dumitru  </a:t>
            </a:r>
          </a:p>
        </p:txBody>
      </p:sp>
    </p:spTree>
    <p:extLst>
      <p:ext uri="{BB962C8B-B14F-4D97-AF65-F5344CB8AC3E}">
        <p14:creationId xmlns:p14="http://schemas.microsoft.com/office/powerpoint/2010/main" val="17593489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D4895BFE-F64B-41CE-869C-71C4A06B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C791F-0A0B-4E27-D36A-A081637B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The Rise of Industry in the Lower Swansea Valley</a:t>
            </a:r>
            <a:endParaRPr lang="en-GB" sz="33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6FAA9E-989B-4A11-9EF3-1D6E0664B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BFDE49C-243A-4B0B-AA88-FCB35F42C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E837-CA31-5609-1067-3BB8F35CE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Revolution began in Britain in the late 18th century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became the world center of copper smelting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 coal resources in South Wales powered industry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transport via River Tawe, canals and docks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Copper ore imported from Cornwall, Anglesey and overseas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465444-D297-54A1-9F0E-A3921CD97D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916" y="2717209"/>
            <a:ext cx="5451627" cy="3324162"/>
          </a:xfrm>
          <a:prstGeom prst="rect">
            <a:avLst/>
          </a:prstGeom>
          <a:effectLst/>
        </p:spPr>
      </p:pic>
      <p:pic>
        <p:nvPicPr>
          <p:cNvPr id="9" name="Strada Gorjului (1)">
            <a:hlinkClick r:id="" action="ppaction://media"/>
            <a:extLst>
              <a:ext uri="{FF2B5EF4-FFF2-40B4-BE49-F238E27FC236}">
                <a16:creationId xmlns:a16="http://schemas.microsoft.com/office/drawing/2014/main" id="{F655FA95-CC87-2629-45D2-36B5433A9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266960" y="114014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4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D4895BFE-F64B-41CE-869C-71C4A06B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7F5F9-E86B-0CA6-0303-49B0BFD31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Key People, Technology and Workforce</a:t>
            </a:r>
            <a:endParaRPr lang="en-GB" sz="33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6FAA9E-989B-4A11-9EF3-1D6E0664B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BFDE49C-243A-4B0B-AA88-FCB35F42C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28CB71-1784-F891-AC09-5AF75534C0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4212" y="2548281"/>
            <a:ext cx="4887034" cy="3662018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249A08-9998-A6EA-D0F3-8989BC97EF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3156"/>
              </p:ext>
            </p:extLst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Strada Gorjului 2">
            <a:hlinkClick r:id="" action="ppaction://media"/>
            <a:extLst>
              <a:ext uri="{FF2B5EF4-FFF2-40B4-BE49-F238E27FC236}">
                <a16:creationId xmlns:a16="http://schemas.microsoft.com/office/drawing/2014/main" id="{5ED5D0B5-C79F-EB6B-E926-09EA7E2111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494684" y="11981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01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3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7">
            <a:extLst>
              <a:ext uri="{FF2B5EF4-FFF2-40B4-BE49-F238E27FC236}">
                <a16:creationId xmlns:a16="http://schemas.microsoft.com/office/drawing/2014/main" id="{D4895BFE-F64B-41CE-869C-71C4A06B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2CB89-3DFC-282F-BB25-8CFF7D154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Environmental Impact and Economic Importance</a:t>
            </a:r>
            <a:endParaRPr lang="en-GB" sz="3300" dirty="0">
              <a:solidFill>
                <a:schemeClr val="bg2">
                  <a:lumMod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6FAA9E-989B-4A11-9EF3-1D6E0664B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EBFDE49C-243A-4B0B-AA88-FCB35F42C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C3A6E-D145-5AD9-6952-28BE50AE7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Copper industry transformed the local economy</a:t>
            </a: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became known as “Copperopolis”</a:t>
            </a: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Pollution damaged farmland and landscapes</a:t>
            </a: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 declined by the late 19th–early 20th century</a:t>
            </a:r>
          </a:p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Legacy shaped modern Swansea</a:t>
            </a:r>
            <a:endParaRPr lang="en-GB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factory with smoke coming out of it&#10;&#10;AI-generated content may be incorrect.">
            <a:extLst>
              <a:ext uri="{FF2B5EF4-FFF2-40B4-BE49-F238E27FC236}">
                <a16:creationId xmlns:a16="http://schemas.microsoft.com/office/drawing/2014/main" id="{A2C86A4C-1427-AD5E-D815-A78EFA6604F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188" r="17538" b="-1"/>
          <a:stretch>
            <a:fillRect/>
          </a:stretch>
        </p:blipFill>
        <p:spPr>
          <a:xfrm>
            <a:off x="7075869" y="2548281"/>
            <a:ext cx="3483720" cy="3662018"/>
          </a:xfrm>
          <a:prstGeom prst="rect">
            <a:avLst/>
          </a:prstGeom>
          <a:effectLst/>
        </p:spPr>
      </p:pic>
      <p:pic>
        <p:nvPicPr>
          <p:cNvPr id="6" name="Strada Gorjului 3">
            <a:hlinkClick r:id="" action="ppaction://media"/>
            <a:extLst>
              <a:ext uri="{FF2B5EF4-FFF2-40B4-BE49-F238E27FC236}">
                <a16:creationId xmlns:a16="http://schemas.microsoft.com/office/drawing/2014/main" id="{AF33D667-5B61-9F78-4565-9573B67469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82544" y="129674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2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A7CF6-F726-DBCF-9310-F3951713A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218EA-2970-0E72-C1A5-65EB0A0A7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Bernasconi, G. (2022). Swansea Copper: A Global History by Chris Evans and Louise Miskell.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Culture, 63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255-257.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Miskell, L.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Swansea copper: A global history.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Johns Hopkins University Press.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and the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Welsh Copper: What, When and Where?.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 Perspectives in Welsh Industrial History, 25-44.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21-47.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https://www.bbc.co.uk/programmes/p01280zw#:~:text=Swansea%20became%20the%20centre%20of,from%20various%20imported%20metal%20ores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https://pembreyburryportheritage.co.uk/early-industry-the-workers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https://pembreyburryportheritage.co.uk/home/the-copper-works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327788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81</TotalTime>
  <Words>341</Words>
  <PresentationFormat>Widescreen</PresentationFormat>
  <Paragraphs>25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Century Gothic</vt:lpstr>
      <vt:lpstr>Wingdings 3</vt:lpstr>
      <vt:lpstr>Ion</vt:lpstr>
      <vt:lpstr>Presentation on Swansea and Industrial Revolution </vt:lpstr>
      <vt:lpstr>The Rise of Industry in the Lower Swansea Valley</vt:lpstr>
      <vt:lpstr>Key People, Technology and Workforce</vt:lpstr>
      <vt:lpstr>Environmental Impact and Economic Importance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2025-11-06T18:50:44Z</dcterms:created>
  <dcterms:modified xsi:type="dcterms:W3CDTF">2026-03-06T13:57:03Z</dcterms:modified>
</cp:coreProperties>
</file>