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7"/>
  </p:notesMasterIdLst>
  <p:sldIdLst>
    <p:sldId id="342" r:id="rId2"/>
    <p:sldId id="390" r:id="rId3"/>
    <p:sldId id="450" r:id="rId4"/>
    <p:sldId id="446" r:id="rId5"/>
    <p:sldId id="454" r:id="rId6"/>
    <p:sldId id="455" r:id="rId7"/>
    <p:sldId id="439" r:id="rId8"/>
    <p:sldId id="366" r:id="rId9"/>
    <p:sldId id="451" r:id="rId10"/>
    <p:sldId id="452" r:id="rId11"/>
    <p:sldId id="453" r:id="rId12"/>
    <p:sldId id="456" r:id="rId13"/>
    <p:sldId id="373" r:id="rId14"/>
    <p:sldId id="363" r:id="rId15"/>
    <p:sldId id="25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49A9A-5725-4899-A4F6-47BB7429071C}" v="1" dt="2023-09-28T09:52:19.0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9" d="100"/>
          <a:sy n="69" d="100"/>
        </p:scale>
        <p:origin x="5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86149A9A-5725-4899-A4F6-47BB7429071C}"/>
    <pc:docChg chg="undo custSel addSld delSld modSld">
      <pc:chgData name="Hoang Dang Nguyen" userId="1de6b3a7-5191-4a0c-8968-b8f905305e1d" providerId="ADAL" clId="{86149A9A-5725-4899-A4F6-47BB7429071C}" dt="2023-09-28T09:52:26.987" v="4" actId="47"/>
      <pc:docMkLst>
        <pc:docMk/>
      </pc:docMkLst>
      <pc:sldChg chg="addSp del mod">
        <pc:chgData name="Hoang Dang Nguyen" userId="1de6b3a7-5191-4a0c-8968-b8f905305e1d" providerId="ADAL" clId="{86149A9A-5725-4899-A4F6-47BB7429071C}" dt="2023-09-28T09:52:21.180" v="2" actId="47"/>
        <pc:sldMkLst>
          <pc:docMk/>
          <pc:sldMk cId="3661340027" sldId="256"/>
        </pc:sldMkLst>
        <pc:spChg chg="add">
          <ac:chgData name="Hoang Dang Nguyen" userId="1de6b3a7-5191-4a0c-8968-b8f905305e1d" providerId="ADAL" clId="{86149A9A-5725-4899-A4F6-47BB7429071C}" dt="2023-09-28T09:52:14.595" v="0" actId="22"/>
          <ac:spMkLst>
            <pc:docMk/>
            <pc:sldMk cId="3661340027" sldId="256"/>
            <ac:spMk id="3" creationId="{4DAE68B6-4750-A04C-A34A-4B5A12F4B517}"/>
          </ac:spMkLst>
        </pc:spChg>
      </pc:sldChg>
      <pc:sldChg chg="add del">
        <pc:chgData name="Hoang Dang Nguyen" userId="1de6b3a7-5191-4a0c-8968-b8f905305e1d" providerId="ADAL" clId="{86149A9A-5725-4899-A4F6-47BB7429071C}" dt="2023-09-28T09:52:26.987" v="4" actId="47"/>
        <pc:sldMkLst>
          <pc:docMk/>
          <pc:sldMk cId="0" sldId="342"/>
        </pc:sldMkLst>
      </pc:sldChg>
      <pc:sldChg chg="add">
        <pc:chgData name="Hoang Dang Nguyen" userId="1de6b3a7-5191-4a0c-8968-b8f905305e1d" providerId="ADAL" clId="{86149A9A-5725-4899-A4F6-47BB7429071C}" dt="2023-09-28T09:52:19.017" v="1"/>
        <pc:sldMkLst>
          <pc:docMk/>
          <pc:sldMk cId="0" sldId="363"/>
        </pc:sldMkLst>
      </pc:sldChg>
      <pc:sldChg chg="add">
        <pc:chgData name="Hoang Dang Nguyen" userId="1de6b3a7-5191-4a0c-8968-b8f905305e1d" providerId="ADAL" clId="{86149A9A-5725-4899-A4F6-47BB7429071C}" dt="2023-09-28T09:52:19.017" v="1"/>
        <pc:sldMkLst>
          <pc:docMk/>
          <pc:sldMk cId="0" sldId="366"/>
        </pc:sldMkLst>
      </pc:sldChg>
      <pc:sldChg chg="add">
        <pc:chgData name="Hoang Dang Nguyen" userId="1de6b3a7-5191-4a0c-8968-b8f905305e1d" providerId="ADAL" clId="{86149A9A-5725-4899-A4F6-47BB7429071C}" dt="2023-09-28T09:52:19.017" v="1"/>
        <pc:sldMkLst>
          <pc:docMk/>
          <pc:sldMk cId="0" sldId="373"/>
        </pc:sldMkLst>
      </pc:sldChg>
      <pc:sldChg chg="add">
        <pc:chgData name="Hoang Dang Nguyen" userId="1de6b3a7-5191-4a0c-8968-b8f905305e1d" providerId="ADAL" clId="{86149A9A-5725-4899-A4F6-47BB7429071C}" dt="2023-09-28T09:52:19.017" v="1"/>
        <pc:sldMkLst>
          <pc:docMk/>
          <pc:sldMk cId="2455741922" sldId="390"/>
        </pc:sldMkLst>
      </pc:sldChg>
      <pc:sldChg chg="add">
        <pc:chgData name="Hoang Dang Nguyen" userId="1de6b3a7-5191-4a0c-8968-b8f905305e1d" providerId="ADAL" clId="{86149A9A-5725-4899-A4F6-47BB7429071C}" dt="2023-09-28T09:52:19.017" v="1"/>
        <pc:sldMkLst>
          <pc:docMk/>
          <pc:sldMk cId="2717460362" sldId="439"/>
        </pc:sldMkLst>
      </pc:sldChg>
      <pc:sldChg chg="add">
        <pc:chgData name="Hoang Dang Nguyen" userId="1de6b3a7-5191-4a0c-8968-b8f905305e1d" providerId="ADAL" clId="{86149A9A-5725-4899-A4F6-47BB7429071C}" dt="2023-09-28T09:52:19.017" v="1"/>
        <pc:sldMkLst>
          <pc:docMk/>
          <pc:sldMk cId="2786236792" sldId="446"/>
        </pc:sldMkLst>
      </pc:sldChg>
      <pc:sldChg chg="add">
        <pc:chgData name="Hoang Dang Nguyen" userId="1de6b3a7-5191-4a0c-8968-b8f905305e1d" providerId="ADAL" clId="{86149A9A-5725-4899-A4F6-47BB7429071C}" dt="2023-09-28T09:52:19.017" v="1"/>
        <pc:sldMkLst>
          <pc:docMk/>
          <pc:sldMk cId="2515863586" sldId="450"/>
        </pc:sldMkLst>
      </pc:sldChg>
      <pc:sldChg chg="add">
        <pc:chgData name="Hoang Dang Nguyen" userId="1de6b3a7-5191-4a0c-8968-b8f905305e1d" providerId="ADAL" clId="{86149A9A-5725-4899-A4F6-47BB7429071C}" dt="2023-09-28T09:52:19.017" v="1"/>
        <pc:sldMkLst>
          <pc:docMk/>
          <pc:sldMk cId="311297763" sldId="451"/>
        </pc:sldMkLst>
      </pc:sldChg>
      <pc:sldChg chg="add">
        <pc:chgData name="Hoang Dang Nguyen" userId="1de6b3a7-5191-4a0c-8968-b8f905305e1d" providerId="ADAL" clId="{86149A9A-5725-4899-A4F6-47BB7429071C}" dt="2023-09-28T09:52:19.017" v="1"/>
        <pc:sldMkLst>
          <pc:docMk/>
          <pc:sldMk cId="3618131432" sldId="452"/>
        </pc:sldMkLst>
      </pc:sldChg>
      <pc:sldChg chg="add">
        <pc:chgData name="Hoang Dang Nguyen" userId="1de6b3a7-5191-4a0c-8968-b8f905305e1d" providerId="ADAL" clId="{86149A9A-5725-4899-A4F6-47BB7429071C}" dt="2023-09-28T09:52:19.017" v="1"/>
        <pc:sldMkLst>
          <pc:docMk/>
          <pc:sldMk cId="1434089725" sldId="453"/>
        </pc:sldMkLst>
      </pc:sldChg>
      <pc:sldChg chg="add">
        <pc:chgData name="Hoang Dang Nguyen" userId="1de6b3a7-5191-4a0c-8968-b8f905305e1d" providerId="ADAL" clId="{86149A9A-5725-4899-A4F6-47BB7429071C}" dt="2023-09-28T09:52:19.017" v="1"/>
        <pc:sldMkLst>
          <pc:docMk/>
          <pc:sldMk cId="2800486003" sldId="454"/>
        </pc:sldMkLst>
      </pc:sldChg>
      <pc:sldChg chg="add">
        <pc:chgData name="Hoang Dang Nguyen" userId="1de6b3a7-5191-4a0c-8968-b8f905305e1d" providerId="ADAL" clId="{86149A9A-5725-4899-A4F6-47BB7429071C}" dt="2023-09-28T09:52:19.017" v="1"/>
        <pc:sldMkLst>
          <pc:docMk/>
          <pc:sldMk cId="3348672519" sldId="455"/>
        </pc:sldMkLst>
      </pc:sldChg>
      <pc:sldChg chg="add">
        <pc:chgData name="Hoang Dang Nguyen" userId="1de6b3a7-5191-4a0c-8968-b8f905305e1d" providerId="ADAL" clId="{86149A9A-5725-4899-A4F6-47BB7429071C}" dt="2023-09-28T09:52:19.017" v="1"/>
        <pc:sldMkLst>
          <pc:docMk/>
          <pc:sldMk cId="2097518602" sldId="456"/>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48BFC3-7CE0-4A9A-BEDB-63436059DE8A}" type="datetimeFigureOut">
              <a:rPr lang="en-GB" smtClean="0"/>
              <a:t>28/09/2023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58393-AA02-471D-91B5-01CC2B10C7F2}" type="slidenum">
              <a:rPr lang="en-GB" smtClean="0"/>
              <a:t>‹#›</a:t>
            </a:fld>
            <a:endParaRPr lang="en-GB"/>
          </a:p>
        </p:txBody>
      </p:sp>
    </p:spTree>
    <p:extLst>
      <p:ext uri="{BB962C8B-B14F-4D97-AF65-F5344CB8AC3E}">
        <p14:creationId xmlns:p14="http://schemas.microsoft.com/office/powerpoint/2010/main" val="4128755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481AA27-C3E6-48C7-B38F-3432A48FBCF0}" type="slidenum">
              <a:rPr lang="en-GB" altLang="en-US" smtClean="0"/>
              <a:pPr>
                <a:defRPr/>
              </a:pPr>
              <a:t>2</a:t>
            </a:fld>
            <a:endParaRPr lang="en-GB" altLang="en-US"/>
          </a:p>
        </p:txBody>
      </p:sp>
    </p:spTree>
    <p:extLst>
      <p:ext uri="{BB962C8B-B14F-4D97-AF65-F5344CB8AC3E}">
        <p14:creationId xmlns:p14="http://schemas.microsoft.com/office/powerpoint/2010/main" val="3285676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This activity should take 10 – 30 minutes.</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extLst>
      <p:ext uri="{BB962C8B-B14F-4D97-AF65-F5344CB8AC3E}">
        <p14:creationId xmlns:p14="http://schemas.microsoft.com/office/powerpoint/2010/main" val="1417866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1BE86B9-2FE5-4EF8-6B9A-86E1FD17F72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406560AA-0DEB-7511-B2DD-759D273A05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907C1923-5DE0-53AD-D198-AF53C91EB5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BC7E0B-0FA7-4938-B43E-A48E8889B00E}"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3350040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1BE86B9-2FE5-4EF8-6B9A-86E1FD17F72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406560AA-0DEB-7511-B2DD-759D273A05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907C1923-5DE0-53AD-D198-AF53C91EB5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BC7E0B-0FA7-4938-B43E-A48E8889B00E}"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3371108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1BE86B9-2FE5-4EF8-6B9A-86E1FD17F72F}"/>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406560AA-0DEB-7511-B2DD-759D273A05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Hint: the student can use either the stages of organisational control or the characteristics of effective controls.</a:t>
            </a:r>
          </a:p>
        </p:txBody>
      </p:sp>
      <p:sp>
        <p:nvSpPr>
          <p:cNvPr id="11268" name="Slide Number Placeholder 3">
            <a:extLst>
              <a:ext uri="{FF2B5EF4-FFF2-40B4-BE49-F238E27FC236}">
                <a16:creationId xmlns:a16="http://schemas.microsoft.com/office/drawing/2014/main" id="{907C1923-5DE0-53AD-D198-AF53C91EB58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BC7E0B-0FA7-4938-B43E-A48E8889B00E}"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006848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This activity should take 40 – 60 minutes.</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3641390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301947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826070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3199660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093946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578B735-0B54-8461-E7F5-9A000A86DEF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FC501896-3E94-E317-575C-6821E50C494D}"/>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843EB5AA-F009-2A59-E2BB-B09CF95ED2A1}"/>
              </a:ext>
            </a:extLst>
          </p:cNvPr>
          <p:cNvSpPr txBox="1">
            <a:spLocks noChangeArrowheads="1"/>
          </p:cNvSpPr>
          <p:nvPr/>
        </p:nvSpPr>
        <p:spPr bwMode="auto">
          <a:xfrm>
            <a:off x="250825" y="3962400"/>
            <a:ext cx="5329238"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9: Session 2: TUTORIAL</a:t>
            </a:r>
          </a:p>
          <a:p>
            <a:pPr>
              <a:spcBef>
                <a:spcPct val="0"/>
              </a:spcBef>
              <a:buFontTx/>
              <a:buNone/>
            </a:pPr>
            <a:r>
              <a:rPr lang="en-GB" altLang="en-US" sz="2800" b="1" dirty="0">
                <a:solidFill>
                  <a:srgbClr val="FFFF00"/>
                </a:solidFill>
                <a:latin typeface="Arial" panose="020B0604020202020204" pitchFamily="34" charset="0"/>
              </a:rPr>
              <a:t>Control and performance</a:t>
            </a:r>
          </a:p>
          <a:p>
            <a:pPr>
              <a:spcBef>
                <a:spcPct val="0"/>
              </a:spcBef>
              <a:buFontTx/>
              <a:buNone/>
            </a:pPr>
            <a:endParaRPr lang="en-GB" altLang="en-US" sz="2800" b="1" dirty="0">
              <a:solidFill>
                <a:srgbClr val="FFFF00"/>
              </a:solidFill>
              <a:latin typeface="Arial" panose="020B0604020202020204" pitchFamily="34" charset="0"/>
            </a:endParaRPr>
          </a:p>
        </p:txBody>
      </p:sp>
      <p:sp>
        <p:nvSpPr>
          <p:cNvPr id="5" name="Subtitle 4">
            <a:extLst>
              <a:ext uri="{FF2B5EF4-FFF2-40B4-BE49-F238E27FC236}">
                <a16:creationId xmlns:a16="http://schemas.microsoft.com/office/drawing/2014/main" id="{065E0054-8ED3-1153-6AD9-6DF75BE4DD80}"/>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3AF4EC2-1A27-EECF-E59B-E180D59FDF31}"/>
              </a:ext>
            </a:extLst>
          </p:cNvPr>
          <p:cNvSpPr>
            <a:spLocks noGrp="1"/>
          </p:cNvSpPr>
          <p:nvPr>
            <p:ph type="title"/>
          </p:nvPr>
        </p:nvSpPr>
        <p:spPr/>
        <p:txBody>
          <a:bodyPr/>
          <a:lstStyle/>
          <a:p>
            <a:r>
              <a:rPr lang="en-GB" altLang="en-US" dirty="0"/>
              <a:t>Feedback</a:t>
            </a:r>
          </a:p>
        </p:txBody>
      </p:sp>
      <p:sp>
        <p:nvSpPr>
          <p:cNvPr id="7171" name="Content Placeholder 2">
            <a:extLst>
              <a:ext uri="{FF2B5EF4-FFF2-40B4-BE49-F238E27FC236}">
                <a16:creationId xmlns:a16="http://schemas.microsoft.com/office/drawing/2014/main" id="{C979203A-9C04-40E7-E9A2-3A74DB890032}"/>
              </a:ext>
            </a:extLst>
          </p:cNvPr>
          <p:cNvSpPr>
            <a:spLocks noGrp="1"/>
          </p:cNvSpPr>
          <p:nvPr>
            <p:ph idx="1"/>
          </p:nvPr>
        </p:nvSpPr>
        <p:spPr>
          <a:xfrm>
            <a:off x="457200" y="1600200"/>
            <a:ext cx="8229600" cy="3916363"/>
          </a:xfrm>
        </p:spPr>
        <p:txBody>
          <a:bodyPr/>
          <a:lstStyle/>
          <a:p>
            <a:r>
              <a:rPr lang="en-GB" altLang="en-US" dirty="0"/>
              <a:t>Module feedback</a:t>
            </a:r>
          </a:p>
          <a:p>
            <a:r>
              <a:rPr lang="en-GB" altLang="en-US" dirty="0"/>
              <a:t>Student feedback</a:t>
            </a:r>
          </a:p>
        </p:txBody>
      </p:sp>
      <p:sp>
        <p:nvSpPr>
          <p:cNvPr id="4" name="Date Placeholder 3">
            <a:extLst>
              <a:ext uri="{FF2B5EF4-FFF2-40B4-BE49-F238E27FC236}">
                <a16:creationId xmlns:a16="http://schemas.microsoft.com/office/drawing/2014/main" id="{B7D9FCE4-127F-B356-BDAC-CB541D0B76E9}"/>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7173" name="Slide Number Placeholder 4">
            <a:extLst>
              <a:ext uri="{FF2B5EF4-FFF2-40B4-BE49-F238E27FC236}">
                <a16:creationId xmlns:a16="http://schemas.microsoft.com/office/drawing/2014/main" id="{249F60D8-6C45-00F2-0088-9B473E9292A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E1F31E-C091-4133-B8C8-8B3A7AE20C27}"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extLst>
      <p:ext uri="{BB962C8B-B14F-4D97-AF65-F5344CB8AC3E}">
        <p14:creationId xmlns:p14="http://schemas.microsoft.com/office/powerpoint/2010/main" val="2455741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Assessment Q&amp;A</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400" dirty="0"/>
              <a:t>Lecturer’s feedback from the first assessment.</a:t>
            </a:r>
          </a:p>
          <a:p>
            <a:pPr marL="457200" indent="-457200">
              <a:buFont typeface="+mj-lt"/>
              <a:buAutoNum type="arabicPeriod"/>
            </a:pPr>
            <a:r>
              <a:rPr lang="en-GB" altLang="en-US" sz="2400" dirty="0"/>
              <a:t>What are the next assessment’s requirements?</a:t>
            </a:r>
          </a:p>
          <a:p>
            <a:pPr marL="457200" indent="-457200">
              <a:buFont typeface="+mj-lt"/>
              <a:buAutoNum type="arabicPeriod"/>
            </a:pPr>
            <a:r>
              <a:rPr lang="en-GB" altLang="en-US" sz="2400"/>
              <a:t>Are </a:t>
            </a:r>
            <a:r>
              <a:rPr lang="en-GB" altLang="en-US" sz="2400" dirty="0"/>
              <a:t>there any difficulties?</a:t>
            </a:r>
          </a:p>
          <a:p>
            <a:pPr marL="457200" indent="-457200">
              <a:buFont typeface="+mj-lt"/>
              <a:buAutoNum type="arabicPeriod"/>
            </a:pPr>
            <a:endParaRPr lang="en-GB" altLang="en-US" sz="24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extLst>
      <p:ext uri="{BB962C8B-B14F-4D97-AF65-F5344CB8AC3E}">
        <p14:creationId xmlns:p14="http://schemas.microsoft.com/office/powerpoint/2010/main" val="2515863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B19C664-7B36-598E-24D6-701E4BE9DA0A}"/>
              </a:ext>
            </a:extLst>
          </p:cNvPr>
          <p:cNvSpPr>
            <a:spLocks noGrp="1"/>
          </p:cNvSpPr>
          <p:nvPr>
            <p:ph type="title"/>
          </p:nvPr>
        </p:nvSpPr>
        <p:spPr>
          <a:xfrm>
            <a:off x="457200" y="198438"/>
            <a:ext cx="8229600" cy="1143000"/>
          </a:xfrm>
        </p:spPr>
        <p:txBody>
          <a:bodyPr/>
          <a:lstStyle/>
          <a:p>
            <a:r>
              <a:rPr lang="en-US" altLang="en-US" sz="4000" dirty="0"/>
              <a:t>1. Activity 1 – Feedforward, concurrent, and feedback control</a:t>
            </a:r>
            <a:endParaRPr lang="en-GB" altLang="en-US" sz="4000" dirty="0"/>
          </a:p>
        </p:txBody>
      </p:sp>
      <p:sp>
        <p:nvSpPr>
          <p:cNvPr id="9219" name="Content Placeholder 2">
            <a:extLst>
              <a:ext uri="{FF2B5EF4-FFF2-40B4-BE49-F238E27FC236}">
                <a16:creationId xmlns:a16="http://schemas.microsoft.com/office/drawing/2014/main" id="{5BAAD179-7259-6877-18FC-2ED9A621BB06}"/>
              </a:ext>
            </a:extLst>
          </p:cNvPr>
          <p:cNvSpPr>
            <a:spLocks noGrp="1"/>
          </p:cNvSpPr>
          <p:nvPr>
            <p:ph idx="1"/>
          </p:nvPr>
        </p:nvSpPr>
        <p:spPr>
          <a:xfrm>
            <a:off x="457200" y="1600200"/>
            <a:ext cx="8229600" cy="3916363"/>
          </a:xfrm>
        </p:spPr>
        <p:txBody>
          <a:bodyPr/>
          <a:lstStyle/>
          <a:p>
            <a:pPr marL="0" indent="0">
              <a:buNone/>
              <a:defRPr/>
            </a:pPr>
            <a:r>
              <a:rPr lang="en-GB" altLang="en-US" sz="2400" b="1" dirty="0"/>
              <a:t>Group work</a:t>
            </a:r>
            <a:r>
              <a:rPr lang="en-GB" altLang="en-US" sz="2400" dirty="0"/>
              <a:t>: </a:t>
            </a:r>
          </a:p>
          <a:p>
            <a:pPr marL="457200" indent="-457200">
              <a:buAutoNum type="arabicPeriod"/>
              <a:defRPr/>
            </a:pPr>
            <a:r>
              <a:rPr lang="en-GB" altLang="en-US" sz="2400" dirty="0"/>
              <a:t>For each of these type, identify one example in which you used (or observed the use of) it to control a certain phenomenon. Discuss the pros and cons of that choice in that specific example.</a:t>
            </a:r>
          </a:p>
          <a:p>
            <a:pPr marL="457200" indent="-457200">
              <a:buAutoNum type="arabicPeriod"/>
              <a:defRPr/>
            </a:pPr>
            <a:r>
              <a:rPr lang="en-GB" altLang="en-US" sz="2400" dirty="0"/>
              <a:t>Develop one application for each of these types to your study. How would these applications complement one another in helping you to improve your study?</a:t>
            </a:r>
          </a:p>
        </p:txBody>
      </p:sp>
      <p:sp>
        <p:nvSpPr>
          <p:cNvPr id="4" name="Date Placeholder 3">
            <a:extLst>
              <a:ext uri="{FF2B5EF4-FFF2-40B4-BE49-F238E27FC236}">
                <a16:creationId xmlns:a16="http://schemas.microsoft.com/office/drawing/2014/main" id="{752E8276-231E-8F62-12C5-58C3E84CF762}"/>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10245" name="Slide Number Placeholder 4">
            <a:extLst>
              <a:ext uri="{FF2B5EF4-FFF2-40B4-BE49-F238E27FC236}">
                <a16:creationId xmlns:a16="http://schemas.microsoft.com/office/drawing/2014/main" id="{BA87436E-BC96-C56C-C081-727F7D4BEA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5BAB86-3AA8-438E-B874-6011D1C4849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2786236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B19C664-7B36-598E-24D6-701E4BE9DA0A}"/>
              </a:ext>
            </a:extLst>
          </p:cNvPr>
          <p:cNvSpPr>
            <a:spLocks noGrp="1"/>
          </p:cNvSpPr>
          <p:nvPr>
            <p:ph type="title"/>
          </p:nvPr>
        </p:nvSpPr>
        <p:spPr>
          <a:xfrm>
            <a:off x="457200" y="198438"/>
            <a:ext cx="8229600" cy="1143000"/>
          </a:xfrm>
        </p:spPr>
        <p:txBody>
          <a:bodyPr/>
          <a:lstStyle/>
          <a:p>
            <a:r>
              <a:rPr lang="en-US" altLang="en-US" sz="4000" dirty="0"/>
              <a:t>2. Activity 2 – </a:t>
            </a:r>
            <a:r>
              <a:rPr lang="en-GB" altLang="en-US" sz="4000" dirty="0"/>
              <a:t>S</a:t>
            </a:r>
            <a:r>
              <a:rPr lang="en-GB" sz="4000" dirty="0"/>
              <a:t>tages of organisational control</a:t>
            </a:r>
            <a:endParaRPr lang="en-GB" altLang="en-US" sz="4000" dirty="0"/>
          </a:p>
        </p:txBody>
      </p:sp>
      <p:sp>
        <p:nvSpPr>
          <p:cNvPr id="9219" name="Content Placeholder 2">
            <a:extLst>
              <a:ext uri="{FF2B5EF4-FFF2-40B4-BE49-F238E27FC236}">
                <a16:creationId xmlns:a16="http://schemas.microsoft.com/office/drawing/2014/main" id="{5BAAD179-7259-6877-18FC-2ED9A621BB06}"/>
              </a:ext>
            </a:extLst>
          </p:cNvPr>
          <p:cNvSpPr>
            <a:spLocks noGrp="1"/>
          </p:cNvSpPr>
          <p:nvPr>
            <p:ph idx="1"/>
          </p:nvPr>
        </p:nvSpPr>
        <p:spPr>
          <a:xfrm>
            <a:off x="457200" y="1600200"/>
            <a:ext cx="8229600" cy="3916363"/>
          </a:xfrm>
        </p:spPr>
        <p:txBody>
          <a:bodyPr/>
          <a:lstStyle/>
          <a:p>
            <a:pPr marL="0" indent="0">
              <a:buNone/>
              <a:defRPr/>
            </a:pPr>
            <a:r>
              <a:rPr lang="en-GB" altLang="en-US" sz="2400" b="1" dirty="0"/>
              <a:t>Group work</a:t>
            </a:r>
            <a:r>
              <a:rPr lang="en-GB" altLang="en-US" sz="2400" dirty="0"/>
              <a:t>: </a:t>
            </a:r>
          </a:p>
          <a:p>
            <a:pPr marL="457200" indent="-457200">
              <a:buAutoNum type="arabicPeriod"/>
              <a:defRPr/>
            </a:pPr>
            <a:r>
              <a:rPr lang="en-GB" altLang="en-US" sz="2400" dirty="0"/>
              <a:t>Identify one example to illustrate the stages of organisational control.</a:t>
            </a:r>
          </a:p>
          <a:p>
            <a:pPr marL="457200" indent="-457200">
              <a:buAutoNum type="arabicPeriod"/>
              <a:defRPr/>
            </a:pPr>
            <a:r>
              <a:rPr lang="en-GB" altLang="en-US" sz="2400" dirty="0"/>
              <a:t>Which stage is the most important and why?</a:t>
            </a:r>
          </a:p>
        </p:txBody>
      </p:sp>
      <p:sp>
        <p:nvSpPr>
          <p:cNvPr id="4" name="Date Placeholder 3">
            <a:extLst>
              <a:ext uri="{FF2B5EF4-FFF2-40B4-BE49-F238E27FC236}">
                <a16:creationId xmlns:a16="http://schemas.microsoft.com/office/drawing/2014/main" id="{752E8276-231E-8F62-12C5-58C3E84CF762}"/>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10245" name="Slide Number Placeholder 4">
            <a:extLst>
              <a:ext uri="{FF2B5EF4-FFF2-40B4-BE49-F238E27FC236}">
                <a16:creationId xmlns:a16="http://schemas.microsoft.com/office/drawing/2014/main" id="{BA87436E-BC96-C56C-C081-727F7D4BEA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5BAB86-3AA8-438E-B874-6011D1C48495}"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2800486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B19C664-7B36-598E-24D6-701E4BE9DA0A}"/>
              </a:ext>
            </a:extLst>
          </p:cNvPr>
          <p:cNvSpPr>
            <a:spLocks noGrp="1"/>
          </p:cNvSpPr>
          <p:nvPr>
            <p:ph type="title"/>
          </p:nvPr>
        </p:nvSpPr>
        <p:spPr>
          <a:xfrm>
            <a:off x="457200" y="198438"/>
            <a:ext cx="8229600" cy="1143000"/>
          </a:xfrm>
        </p:spPr>
        <p:txBody>
          <a:bodyPr/>
          <a:lstStyle/>
          <a:p>
            <a:r>
              <a:rPr lang="en-US" altLang="en-US" sz="4000" dirty="0"/>
              <a:t>3. Activity 3 – </a:t>
            </a:r>
            <a:r>
              <a:rPr lang="en-GB" altLang="en-US" sz="4000" dirty="0"/>
              <a:t>Effective control</a:t>
            </a:r>
          </a:p>
        </p:txBody>
      </p:sp>
      <p:sp>
        <p:nvSpPr>
          <p:cNvPr id="9219" name="Content Placeholder 2">
            <a:extLst>
              <a:ext uri="{FF2B5EF4-FFF2-40B4-BE49-F238E27FC236}">
                <a16:creationId xmlns:a16="http://schemas.microsoft.com/office/drawing/2014/main" id="{5BAAD179-7259-6877-18FC-2ED9A621BB06}"/>
              </a:ext>
            </a:extLst>
          </p:cNvPr>
          <p:cNvSpPr>
            <a:spLocks noGrp="1"/>
          </p:cNvSpPr>
          <p:nvPr>
            <p:ph idx="1"/>
          </p:nvPr>
        </p:nvSpPr>
        <p:spPr>
          <a:xfrm>
            <a:off x="457200" y="1600200"/>
            <a:ext cx="8229600" cy="3916363"/>
          </a:xfrm>
        </p:spPr>
        <p:txBody>
          <a:bodyPr/>
          <a:lstStyle/>
          <a:p>
            <a:pPr marL="0" indent="0">
              <a:buNone/>
              <a:defRPr/>
            </a:pPr>
            <a:r>
              <a:rPr lang="en-GB" altLang="en-US" sz="2400" b="1" dirty="0"/>
              <a:t>Group work</a:t>
            </a:r>
            <a:r>
              <a:rPr lang="en-GB" altLang="en-US" sz="2400" dirty="0"/>
              <a:t>: </a:t>
            </a:r>
          </a:p>
          <a:p>
            <a:pPr marL="457200" indent="-457200">
              <a:buAutoNum type="arabicPeriod"/>
              <a:defRPr/>
            </a:pPr>
            <a:r>
              <a:rPr lang="en-GB" altLang="en-US" sz="2400" dirty="0"/>
              <a:t>Identify one control system</a:t>
            </a:r>
          </a:p>
          <a:p>
            <a:pPr marL="457200" indent="-457200">
              <a:buAutoNum type="arabicPeriod"/>
              <a:defRPr/>
            </a:pPr>
            <a:r>
              <a:rPr lang="en-GB" altLang="en-US" sz="2400" dirty="0"/>
              <a:t>How do you know if it </a:t>
            </a:r>
            <a:r>
              <a:rPr lang="en-GB" altLang="en-US" sz="2400"/>
              <a:t>is effective or not?</a:t>
            </a:r>
            <a:endParaRPr lang="en-GB" altLang="en-US" sz="2400" dirty="0"/>
          </a:p>
        </p:txBody>
      </p:sp>
      <p:sp>
        <p:nvSpPr>
          <p:cNvPr id="4" name="Date Placeholder 3">
            <a:extLst>
              <a:ext uri="{FF2B5EF4-FFF2-40B4-BE49-F238E27FC236}">
                <a16:creationId xmlns:a16="http://schemas.microsoft.com/office/drawing/2014/main" id="{752E8276-231E-8F62-12C5-58C3E84CF762}"/>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10245" name="Slide Number Placeholder 4">
            <a:extLst>
              <a:ext uri="{FF2B5EF4-FFF2-40B4-BE49-F238E27FC236}">
                <a16:creationId xmlns:a16="http://schemas.microsoft.com/office/drawing/2014/main" id="{BA87436E-BC96-C56C-C081-727F7D4BEA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5BAB86-3AA8-438E-B874-6011D1C48495}"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3348672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4. Activity 4 – the current situation</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a:t>
            </a:r>
            <a:r>
              <a:rPr lang="en-GB" altLang="en-US" sz="2000" dirty="0"/>
              <a:t>: To what extent do you agree:</a:t>
            </a:r>
          </a:p>
          <a:p>
            <a:pPr>
              <a:buAutoNum type="alphaLcParenBoth"/>
            </a:pPr>
            <a:r>
              <a:rPr lang="en-GB" altLang="en-US" sz="2000" dirty="0"/>
              <a:t>The changing nature of the workplace with flatter structures, a diminishing hierarchy, empowerment, remote working, demands for flexibility and working from home have all contributed to the loss of effective organisational control over the actions and behaviour of people at work.</a:t>
            </a:r>
          </a:p>
          <a:p>
            <a:pPr>
              <a:buAutoNum type="alphaLcParenBoth"/>
            </a:pPr>
            <a:r>
              <a:rPr lang="en-GB" altLang="en-US" sz="2000" dirty="0"/>
              <a:t>It is a poor manager who relies on the exercise of formal power and position within the hierarchy for the maintenance of order and control. Personal influence is the only truly effective way to ensure members of staff act and behave in the manner expected of them.</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2717460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controllers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a:t>
            </a:r>
            <a:r>
              <a:rPr lang="en-GB" altLang="en-US" sz="2000" dirty="0"/>
              <a:t>: </a:t>
            </a:r>
          </a:p>
          <a:p>
            <a:pPr marL="0" indent="0">
              <a:buNone/>
            </a:pPr>
            <a:r>
              <a:rPr lang="en-GB" altLang="en-US" sz="2000" dirty="0"/>
              <a:t>Control in its many forms is an inherent and essential feature of organisational behaviour. However the manner in which control is exercised is a variable dependent upon the extent to which an individual either prefers or believes it necessary to use positional power to maintain control. For some people power can be a positive source of motivation. </a:t>
            </a:r>
          </a:p>
          <a:p>
            <a:pPr marL="0" indent="0">
              <a:buNone/>
            </a:pPr>
            <a:r>
              <a:rPr lang="en-GB" altLang="en-US" sz="2000" dirty="0"/>
              <a:t>You are required to individually record honestly the extent to which you agree with the following ten questions. If necessary think how you would be likely to behave in a given situation. Then compare and discuss responses with your colleagues.</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controllers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a:t>
            </a:r>
            <a:r>
              <a:rPr lang="en-GB" altLang="en-US" sz="2000" dirty="0"/>
              <a:t>: </a:t>
            </a:r>
          </a:p>
          <a:p>
            <a:pPr marL="457200" indent="-457200">
              <a:buAutoNum type="arabicPeriod"/>
            </a:pPr>
            <a:r>
              <a:rPr lang="en-GB" altLang="en-US" sz="2000" dirty="0"/>
              <a:t>I enjoy and strive for power over other people. It is a natural human characteristic.</a:t>
            </a:r>
          </a:p>
          <a:p>
            <a:pPr marL="457200" indent="-457200">
              <a:buAutoNum type="arabicPeriod"/>
            </a:pPr>
            <a:r>
              <a:rPr lang="en-GB" altLang="en-US" sz="2000" dirty="0"/>
              <a:t>I am generally happy to put my trust in others to get work done on time and to a good standard.</a:t>
            </a:r>
          </a:p>
          <a:p>
            <a:pPr marL="457200" indent="-457200">
              <a:buAutoNum type="arabicPeriod"/>
            </a:pPr>
            <a:r>
              <a:rPr lang="en-GB" altLang="en-US" sz="2000" dirty="0"/>
              <a:t>Charisma and personal power is the most effective source of control.</a:t>
            </a:r>
          </a:p>
          <a:p>
            <a:pPr marL="457200" indent="-457200">
              <a:buAutoNum type="arabicPeriod"/>
            </a:pPr>
            <a:r>
              <a:rPr lang="en-GB" altLang="en-US" sz="2000" dirty="0"/>
              <a:t>I am happy to accept that other people often have better ideas than me.</a:t>
            </a:r>
          </a:p>
          <a:p>
            <a:pPr marL="457200" indent="-457200">
              <a:buAutoNum type="arabicPeriod"/>
            </a:pPr>
            <a:r>
              <a:rPr lang="en-GB" altLang="en-US" sz="2000" dirty="0"/>
              <a:t>If you are put in charge of a group project or assignment it is only natural to expect obedience based on your formal authority.</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311297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controllers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a:t>
            </a:r>
            <a:r>
              <a:rPr lang="en-GB" altLang="en-US" sz="2000" dirty="0"/>
              <a:t>: </a:t>
            </a:r>
          </a:p>
          <a:p>
            <a:pPr marL="0" indent="0">
              <a:buNone/>
            </a:pPr>
            <a:r>
              <a:rPr lang="en-GB" altLang="en-US" sz="2000" dirty="0"/>
              <a:t>6. Office politics, manipulation and the grapevine should be accepted as realities of organisational life.</a:t>
            </a:r>
          </a:p>
          <a:p>
            <a:pPr marL="0" indent="0">
              <a:buNone/>
            </a:pPr>
            <a:r>
              <a:rPr lang="en-GB" altLang="en-US" sz="2000" dirty="0"/>
              <a:t>7. I believe that I am right most of the time.</a:t>
            </a:r>
          </a:p>
          <a:p>
            <a:pPr marL="0" indent="0">
              <a:buNone/>
            </a:pPr>
            <a:r>
              <a:rPr lang="en-GB" altLang="en-US" sz="2000" dirty="0"/>
              <a:t>8. Control over employees through electronic surveillance is nothing more than an unwelcomed invasion of privacy.</a:t>
            </a:r>
          </a:p>
          <a:p>
            <a:pPr marL="0" indent="0">
              <a:buNone/>
            </a:pPr>
            <a:r>
              <a:rPr lang="en-GB" altLang="en-US" sz="2000" dirty="0"/>
              <a:t>9. Financial and accounting systems are the most reliable and fairest forms of control.</a:t>
            </a:r>
          </a:p>
          <a:p>
            <a:pPr marL="0" indent="0">
              <a:buNone/>
            </a:pPr>
            <a:r>
              <a:rPr lang="en-GB" altLang="en-US" sz="2000" dirty="0"/>
              <a:t>10. If you want a job done properly then do it yourself.</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3618131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controllers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 Discussion</a:t>
            </a:r>
          </a:p>
          <a:p>
            <a:pPr marL="457200" indent="-457200">
              <a:buFont typeface="+mj-lt"/>
              <a:buAutoNum type="arabicPeriod"/>
            </a:pPr>
            <a:r>
              <a:rPr lang="en-GB" altLang="en-US" sz="2000" dirty="0"/>
              <a:t>Do you think you have controlling issues or can you exercise flexibility?</a:t>
            </a:r>
          </a:p>
          <a:p>
            <a:pPr marL="457200" indent="-457200">
              <a:buFont typeface="+mj-lt"/>
              <a:buAutoNum type="arabicPeriod"/>
            </a:pPr>
            <a:r>
              <a:rPr lang="en-GB" altLang="en-US" sz="2000" dirty="0"/>
              <a:t>How can you attempt to develop charisma and the use of personal power?</a:t>
            </a:r>
          </a:p>
          <a:p>
            <a:pPr marL="457200" indent="-457200">
              <a:buFont typeface="+mj-lt"/>
              <a:buAutoNum type="arabicPeriod"/>
            </a:pPr>
            <a:r>
              <a:rPr lang="en-GB" altLang="en-US" sz="2000" dirty="0"/>
              <a:t>To what extent has this exercise provoked further thoughts on your attitude towards organisational control and power?</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1434089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6. Activity 6 – performance</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400" b="1" dirty="0"/>
              <a:t>Groupwork:</a:t>
            </a:r>
          </a:p>
          <a:p>
            <a:pPr marL="457200" indent="-457200">
              <a:buFont typeface="+mj-lt"/>
              <a:buAutoNum type="arabicPeriod"/>
            </a:pPr>
            <a:r>
              <a:rPr lang="en-GB" altLang="en-US" sz="2400" dirty="0"/>
              <a:t>Identify one company</a:t>
            </a:r>
          </a:p>
          <a:p>
            <a:pPr marL="457200" indent="-457200">
              <a:buFont typeface="+mj-lt"/>
              <a:buAutoNum type="arabicPeriod"/>
            </a:pPr>
            <a:r>
              <a:rPr lang="en-GB" altLang="en-US" sz="2400" dirty="0"/>
              <a:t>Discuss how to understand its performance </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2097518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6B88F70-7E91-E0B7-3C8D-772823DA62A3}"/>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F7F15AC-71B3-4465-B3D1-EC23678BFEB6}"/>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a:t>
            </a:r>
            <a:r>
              <a:rPr lang="en-GB" altLang="en-US" sz="2400">
                <a:ea typeface="Calibri" panose="020F0502020204030204" pitchFamily="34" charset="0"/>
              </a:rPr>
              <a:t>Hampshire: Cengage Learning EMEA.</a:t>
            </a:r>
            <a:endParaRPr lang="en-GB" altLang="en-US" sz="240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5D2DD887-FEAA-5D01-5D37-14815992B769}"/>
              </a:ext>
            </a:extLst>
          </p:cNvPr>
          <p:cNvSpPr>
            <a:spLocks noGrp="1"/>
          </p:cNvSpPr>
          <p:nvPr>
            <p:ph type="dt" sz="quarter" idx="10"/>
          </p:nvPr>
        </p:nvSpPr>
        <p:spPr/>
        <p:txBody>
          <a:bodyPr/>
          <a:lstStyle/>
          <a:p>
            <a:pPr>
              <a:defRPr/>
            </a:pPr>
            <a:fld id="{D2A88EF9-FD6A-4E22-AD5B-99F4A855266A}" type="datetime1">
              <a:rPr lang="en-GB" altLang="en-US" smtClean="0"/>
              <a:pPr>
                <a:defRPr/>
              </a:pPr>
              <a:t>28/09/2023</a:t>
            </a:fld>
            <a:endParaRPr lang="en-GB" altLang="en-US"/>
          </a:p>
        </p:txBody>
      </p:sp>
      <p:sp>
        <p:nvSpPr>
          <p:cNvPr id="23557" name="Slide Number Placeholder 4">
            <a:extLst>
              <a:ext uri="{FF2B5EF4-FFF2-40B4-BE49-F238E27FC236}">
                <a16:creationId xmlns:a16="http://schemas.microsoft.com/office/drawing/2014/main" id="{FAA5DE36-5639-70B8-4531-BCFD944125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69D34E-E0FE-4C64-9581-00A817AF0B54}"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A picture containing text, people&#10;&#10;Description automatically generated">
            <a:extLst>
              <a:ext uri="{FF2B5EF4-FFF2-40B4-BE49-F238E27FC236}">
                <a16:creationId xmlns:a16="http://schemas.microsoft.com/office/drawing/2014/main" id="{58A060EC-1FF0-A814-D461-D17BD341C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6622F966-4624-B66A-4BFC-831C979D5FEF}"/>
              </a:ext>
            </a:extLst>
          </p:cNvPr>
          <p:cNvSpPr>
            <a:spLocks noGrp="1"/>
          </p:cNvSpPr>
          <p:nvPr>
            <p:ph type="dt" sz="quarter" idx="10"/>
          </p:nvPr>
        </p:nvSpPr>
        <p:spPr/>
        <p:txBody>
          <a:bodyPr/>
          <a:lstStyle/>
          <a:p>
            <a:pPr>
              <a:defRPr/>
            </a:pPr>
            <a:fld id="{F3D86518-6479-48A0-A9D3-08C8076AEFA7}" type="datetime1">
              <a:rPr lang="en-GB" altLang="en-US"/>
              <a:pPr>
                <a:defRPr/>
              </a:pPr>
              <a:t>28/09/2023</a:t>
            </a:fld>
            <a:endParaRPr lang="en-GB" altLang="en-US"/>
          </a:p>
        </p:txBody>
      </p:sp>
      <p:sp>
        <p:nvSpPr>
          <p:cNvPr id="24580" name="Slide Number Placeholder 5">
            <a:extLst>
              <a:ext uri="{FF2B5EF4-FFF2-40B4-BE49-F238E27FC236}">
                <a16:creationId xmlns:a16="http://schemas.microsoft.com/office/drawing/2014/main" id="{FFAD8F49-A5D3-6095-196F-BDF70124CA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712E73-735C-471E-8745-B6632FC3CD30}"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BFADC5A1-4ED7-73DF-1E03-6A9A77A5BC3A}"/>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431270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844</Words>
  <Application>Microsoft Office PowerPoint</Application>
  <PresentationFormat>On-screen Show (4:3)</PresentationFormat>
  <Paragraphs>100</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Myriad Pro</vt:lpstr>
      <vt:lpstr>Aharoni</vt:lpstr>
      <vt:lpstr>Arial</vt:lpstr>
      <vt:lpstr>Calibri</vt:lpstr>
      <vt:lpstr>Verdana</vt:lpstr>
      <vt:lpstr>20140311PresentationUWTSDTemplate</vt:lpstr>
      <vt:lpstr>LCBB4003</vt:lpstr>
      <vt:lpstr>Feedback</vt:lpstr>
      <vt:lpstr>Assessment Q&amp;A</vt:lpstr>
      <vt:lpstr>1. Activity 1 – Feedforward, concurrent, and feedback control</vt:lpstr>
      <vt:lpstr>2. Activity 2 – Stages of organisational control</vt:lpstr>
      <vt:lpstr>3. Activity 3 – Effective control</vt:lpstr>
      <vt:lpstr>4. Activity 4 – the current situation</vt:lpstr>
      <vt:lpstr>5. Activity 5 – controllers</vt:lpstr>
      <vt:lpstr>5. Activity 5 – controllers</vt:lpstr>
      <vt:lpstr>5. Activity 5 – controllers</vt:lpstr>
      <vt:lpstr>5. Activity 5 – controllers</vt:lpstr>
      <vt:lpstr>6. Activity 6 – performance</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2023-09-28T09:52:29Z</dcterms:modified>
</cp:coreProperties>
</file>