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sldIdLst>
    <p:sldId id="256" r:id="rId4"/>
    <p:sldId id="258" r:id="rId5"/>
    <p:sldId id="259" r:id="rId6"/>
    <p:sldId id="260" r:id="rId7"/>
    <p:sldId id="262" r:id="rId8"/>
    <p:sldId id="263" r:id="rId9"/>
    <p:sldId id="264" r:id="rId10"/>
  </p:sldIdLst>
  <p:sldSz cx="9144000" cy="6858000" type="screen4x3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14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16284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12651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2653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5769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08529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77529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05064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703358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371353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9602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1727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880" cy="1142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0094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395281" y="1340640"/>
            <a:ext cx="8277664" cy="2386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dirty="0"/>
              <a:t/>
            </a:r>
            <a:br>
              <a:rPr dirty="0"/>
            </a:br>
            <a:r>
              <a:rPr lang="en-GB" sz="2800" b="1" dirty="0" smtClean="0">
                <a:solidFill>
                  <a:srgbClr val="FFFF00"/>
                </a:solidFill>
                <a:latin typeface="Myriad Pro" panose="020B0503030403020204" pitchFamily="34" charset="0"/>
              </a:rPr>
              <a:t>Module Code: </a:t>
            </a:r>
            <a:r>
              <a:rPr lang="en-GB" sz="2800" b="1" strike="noStrike" spc="-1" dirty="0" smtClean="0">
                <a:solidFill>
                  <a:srgbClr val="FFFF00"/>
                </a:solidFill>
                <a:latin typeface="Myriad Pro" panose="020B0503030403020204" pitchFamily="34" charset="0"/>
              </a:rPr>
              <a:t>LCBB 6002</a:t>
            </a:r>
            <a:r>
              <a:rPr sz="2800" dirty="0">
                <a:solidFill>
                  <a:srgbClr val="FFFF00"/>
                </a:solidFill>
                <a:latin typeface="Myriad Pro" panose="020B0503030403020204" pitchFamily="34" charset="0"/>
              </a:rPr>
              <a:t/>
            </a:r>
            <a:br>
              <a:rPr sz="2800" dirty="0">
                <a:solidFill>
                  <a:srgbClr val="FFFF00"/>
                </a:solidFill>
                <a:latin typeface="Myriad Pro" panose="020B0503030403020204" pitchFamily="34" charset="0"/>
              </a:rPr>
            </a:br>
            <a:endParaRPr lang="en-GB" sz="2800" dirty="0" smtClean="0">
              <a:solidFill>
                <a:srgbClr val="FFFF00"/>
              </a:solidFill>
              <a:latin typeface="Myriad Pro" panose="020B0503030403020204" pitchFamily="34" charset="0"/>
            </a:endParaRPr>
          </a:p>
          <a:p>
            <a:pPr algn="ctr">
              <a:lnSpc>
                <a:spcPct val="100000"/>
              </a:lnSpc>
            </a:pPr>
            <a:r>
              <a:rPr lang="en-GB" sz="2800" b="1" strike="noStrike" spc="-1" dirty="0" smtClean="0">
                <a:solidFill>
                  <a:srgbClr val="FFFF00"/>
                </a:solidFill>
                <a:latin typeface="Myriad Pro"/>
              </a:rPr>
              <a:t>Module Name: International Financial Management</a:t>
            </a:r>
            <a:r>
              <a:rPr sz="2800" dirty="0">
                <a:solidFill>
                  <a:srgbClr val="FFFF00"/>
                </a:solidFill>
              </a:rPr>
              <a:t/>
            </a:r>
            <a:br>
              <a:rPr sz="2800" dirty="0">
                <a:solidFill>
                  <a:srgbClr val="FFFF00"/>
                </a:solidFill>
              </a:rPr>
            </a:br>
            <a:endParaRPr lang="en-GB" sz="2800" b="0" strike="noStrike" spc="-1" dirty="0">
              <a:solidFill>
                <a:srgbClr val="FFFF00"/>
              </a:solidFill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1059873" y="3851542"/>
            <a:ext cx="7244640" cy="1654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18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r>
              <a:rPr lang="en-US" sz="2800" b="1" strike="noStrike" spc="-1" dirty="0">
                <a:solidFill>
                  <a:srgbClr val="FFFF00"/>
                </a:solidFill>
                <a:latin typeface="Myriad Pro"/>
              </a:rPr>
              <a:t>Guidelines </a:t>
            </a:r>
            <a:r>
              <a:rPr lang="en-US" sz="2800" b="1" strike="noStrike" spc="-1" dirty="0" smtClean="0">
                <a:solidFill>
                  <a:srgbClr val="FFFF00"/>
                </a:solidFill>
                <a:latin typeface="Myriad Pro"/>
              </a:rPr>
              <a:t>for Assignment</a:t>
            </a:r>
            <a:r>
              <a:rPr lang="en-GB" sz="2800" b="1" strike="noStrike" spc="-1" dirty="0" smtClean="0">
                <a:solidFill>
                  <a:srgbClr val="FFFF00"/>
                </a:solidFill>
                <a:latin typeface="Myriad Pro"/>
              </a:rPr>
              <a:t> </a:t>
            </a:r>
            <a:r>
              <a:rPr lang="en-GB" sz="2800" b="1" strike="noStrike" spc="-1" dirty="0">
                <a:solidFill>
                  <a:srgbClr val="FFFF00"/>
                </a:solidFill>
                <a:latin typeface="Myriad Pro"/>
              </a:rPr>
              <a:t>1</a:t>
            </a:r>
            <a:endParaRPr lang="en-GB" sz="28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8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r>
              <a:rPr lang="en-GB" sz="3200" b="1" strike="noStrike" spc="-1" dirty="0">
                <a:solidFill>
                  <a:srgbClr val="FFFF00"/>
                </a:solidFill>
                <a:latin typeface="Myriad Pro"/>
              </a:rPr>
              <a:t> </a:t>
            </a:r>
            <a:endParaRPr lang="en-GB" sz="32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479"/>
              </a:spcBef>
              <a:tabLst>
                <a:tab pos="0" algn="l"/>
              </a:tabLst>
            </a:pPr>
            <a:endParaRPr lang="en-GB" sz="3200" b="0" strike="noStrike" spc="-1" dirty="0">
              <a:latin typeface="Arial"/>
            </a:endParaRPr>
          </a:p>
        </p:txBody>
      </p:sp>
      <p:sp>
        <p:nvSpPr>
          <p:cNvPr id="78" name="CustomShape 3"/>
          <p:cNvSpPr/>
          <p:nvPr/>
        </p:nvSpPr>
        <p:spPr>
          <a:xfrm>
            <a:off x="39528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D359A53C-705C-4B0A-80E4-69B32EE8053C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19/03/2024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CustomShape 1"/>
          <p:cNvSpPr/>
          <p:nvPr/>
        </p:nvSpPr>
        <p:spPr>
          <a:xfrm>
            <a:off x="457200" y="116329"/>
            <a:ext cx="8228880" cy="561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200" b="1" strike="noStrike" spc="-1" dirty="0" smtClean="0">
                <a:solidFill>
                  <a:srgbClr val="000000"/>
                </a:solidFill>
                <a:latin typeface="Myriad Pro"/>
              </a:rPr>
              <a:t>IFM Assessment </a:t>
            </a:r>
            <a:r>
              <a:rPr lang="en-US" sz="3200" b="1" strike="noStrike" spc="-1" dirty="0" smtClean="0">
                <a:solidFill>
                  <a:srgbClr val="000000"/>
                </a:solidFill>
                <a:latin typeface="Myriad Pro"/>
              </a:rPr>
              <a:t>1- 2024</a:t>
            </a:r>
            <a:endParaRPr lang="en-GB" sz="3200" b="0" strike="noStrike" spc="-1" dirty="0">
              <a:latin typeface="Arial"/>
            </a:endParaRPr>
          </a:p>
        </p:txBody>
      </p:sp>
      <p:sp>
        <p:nvSpPr>
          <p:cNvPr id="82" name="CustomShape 2"/>
          <p:cNvSpPr/>
          <p:nvPr/>
        </p:nvSpPr>
        <p:spPr>
          <a:xfrm>
            <a:off x="457200" y="835920"/>
            <a:ext cx="8423564" cy="48107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6350" marR="67945" indent="-6350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Task: </a:t>
            </a:r>
            <a:endParaRPr lang="en-GB" sz="2000" b="1" dirty="0" smtClean="0">
              <a:solidFill>
                <a:srgbClr val="000000"/>
              </a:solidFill>
              <a:latin typeface="Myriad Pro" panose="020B0503030403020204" pitchFamily="34" charset="0"/>
              <a:ea typeface="Calibri" panose="020F0502020204030204" pitchFamily="34" charset="0"/>
            </a:endParaRPr>
          </a:p>
          <a:p>
            <a:pPr marL="6350" marR="67945" indent="-6350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Based </a:t>
            </a:r>
            <a:r>
              <a:rPr lang="en-GB" sz="20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on your knowledge of International Financial Management (IFM) theories, evaluate the different strategies that multinational corporations often adopt in managing their exposure to foreign exchange risks. </a:t>
            </a:r>
            <a:endParaRPr lang="en-GB" sz="1600" b="1" dirty="0">
              <a:solidFill>
                <a:srgbClr val="000000"/>
              </a:solidFill>
              <a:latin typeface="Myriad Pro" panose="020B0503030403020204" pitchFamily="34" charset="0"/>
              <a:ea typeface="Calibri" panose="020F0502020204030204" pitchFamily="34" charset="0"/>
            </a:endParaRPr>
          </a:p>
          <a:p>
            <a:pPr marL="6350" marR="67945" indent="-6350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solidFill>
                  <a:srgbClr val="FF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To achieve a high grade in this </a:t>
            </a:r>
            <a:r>
              <a:rPr lang="en-GB" sz="1600" b="1" dirty="0" smtClean="0">
                <a:solidFill>
                  <a:srgbClr val="FF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ass</a:t>
            </a:r>
            <a:r>
              <a:rPr lang="en-GB" sz="2000" b="1" dirty="0" smtClean="0">
                <a:solidFill>
                  <a:srgbClr val="FF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i</a:t>
            </a:r>
            <a:r>
              <a:rPr lang="en-GB" sz="1600" b="1" dirty="0" smtClean="0">
                <a:solidFill>
                  <a:srgbClr val="FF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gnment</a:t>
            </a:r>
            <a:r>
              <a:rPr lang="en-GB" sz="1600" b="1" dirty="0">
                <a:solidFill>
                  <a:srgbClr val="FF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, you must:  </a:t>
            </a:r>
          </a:p>
          <a:p>
            <a:pPr marL="285750" marR="67945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Provide </a:t>
            </a:r>
            <a:r>
              <a:rPr lang="en-GB" sz="16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evidence of extensive research and engagement with a wide range of literature on the topic of enquiry. </a:t>
            </a:r>
          </a:p>
          <a:p>
            <a:pPr marL="285750" marR="67945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Interrogate </a:t>
            </a:r>
            <a:r>
              <a:rPr lang="en-GB" sz="16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relevant literature.</a:t>
            </a:r>
          </a:p>
          <a:p>
            <a:pPr marL="285750" marR="67945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Demonstrate </a:t>
            </a:r>
            <a:r>
              <a:rPr lang="en-GB" sz="16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knowledge and understanding of foreign exchange risks.</a:t>
            </a:r>
          </a:p>
          <a:p>
            <a:pPr marL="285750" marR="67945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Critically </a:t>
            </a:r>
            <a:r>
              <a:rPr lang="en-GB" sz="16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analyse your points and provide empirical evidence to support claims.</a:t>
            </a:r>
          </a:p>
          <a:p>
            <a:pPr marL="285750" marR="67945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Evaluate </a:t>
            </a:r>
            <a:r>
              <a:rPr lang="en-GB" sz="16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the </a:t>
            </a: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po</a:t>
            </a:r>
            <a:r>
              <a:rPr lang="en-GB" sz="20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i</a:t>
            </a: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nts </a:t>
            </a:r>
            <a:r>
              <a:rPr lang="en-GB" sz="1600" b="1" dirty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made</a:t>
            </a:r>
            <a:r>
              <a:rPr lang="en-GB" sz="1600" b="1" dirty="0" smtClean="0">
                <a:solidFill>
                  <a:srgbClr val="000000"/>
                </a:solidFill>
                <a:latin typeface="Myriad Pro" panose="020B0503030403020204" pitchFamily="34" charset="0"/>
                <a:ea typeface="Calibri" panose="020F0502020204030204" pitchFamily="34" charset="0"/>
              </a:rPr>
              <a:t>.</a:t>
            </a:r>
            <a:endParaRPr lang="en-GB" sz="1600" b="1" dirty="0" smtClean="0">
              <a:solidFill>
                <a:srgbClr val="000000"/>
              </a:solidFill>
              <a:latin typeface="Myriad Pro" panose="020B0503030403020204" pitchFamily="34" charset="0"/>
              <a:ea typeface="Calibri" panose="020F0502020204030204" pitchFamily="34" charset="0"/>
            </a:endParaRPr>
          </a:p>
          <a:p>
            <a:pPr marR="67945" lvl="0">
              <a:lnSpc>
                <a:spcPct val="107000"/>
              </a:lnSpc>
              <a:spcAft>
                <a:spcPts val="800"/>
              </a:spcAft>
            </a:pPr>
            <a:r>
              <a:rPr lang="en-GB" sz="2000" b="0" strike="noStrike" spc="-1" dirty="0" smtClean="0">
                <a:solidFill>
                  <a:srgbClr val="FF0000"/>
                </a:solidFill>
                <a:latin typeface="Myriad Pro" panose="020B0503030403020204" pitchFamily="34" charset="0"/>
              </a:rPr>
              <a:t>*</a:t>
            </a:r>
            <a:r>
              <a:rPr lang="en-GB" sz="1400" b="1" strike="noStrike" spc="-1" dirty="0" smtClean="0">
                <a:solidFill>
                  <a:srgbClr val="FF0000"/>
                </a:solidFill>
                <a:latin typeface="Myriad Pro" panose="020B0503030403020204" pitchFamily="34" charset="0"/>
              </a:rPr>
              <a:t>You </a:t>
            </a:r>
            <a:r>
              <a:rPr lang="en-GB" sz="1400" b="1" strike="noStrike" spc="-1" dirty="0">
                <a:solidFill>
                  <a:srgbClr val="FF0000"/>
                </a:solidFill>
                <a:latin typeface="Myriad Pro" panose="020B0503030403020204" pitchFamily="34" charset="0"/>
              </a:rPr>
              <a:t>must reference any sources you use using the Harvard referencing system. </a:t>
            </a: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000" b="0" strike="noStrike" spc="-1" dirty="0">
              <a:latin typeface="Myriad Pro" panose="020B0503030403020204" pitchFamily="34" charset="0"/>
            </a:endParaRPr>
          </a:p>
        </p:txBody>
      </p:sp>
      <p:sp>
        <p:nvSpPr>
          <p:cNvPr id="83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2FAC6E47-3DB1-4E45-B1D9-2D54D5DA7EBB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19/03/2024</a:t>
            </a:fld>
            <a:endParaRPr lang="en-GB" sz="1050" b="0" strike="noStrike" spc="-1" dirty="0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strike="noStrike" spc="-1" dirty="0">
                <a:solidFill>
                  <a:srgbClr val="000000"/>
                </a:solidFill>
                <a:latin typeface="Myriad Pro"/>
              </a:rPr>
              <a:t>Guidelines</a:t>
            </a:r>
            <a:r>
              <a:rPr dirty="0"/>
              <a:t/>
            </a:r>
            <a:br>
              <a:rPr dirty="0"/>
            </a:br>
            <a:r>
              <a:rPr lang="en-US" sz="3600" b="1" strike="noStrike" spc="-1" dirty="0">
                <a:solidFill>
                  <a:srgbClr val="000000"/>
                </a:solidFill>
                <a:latin typeface="Myriad Pro"/>
              </a:rPr>
              <a:t> </a:t>
            </a:r>
            <a:endParaRPr lang="en-GB" sz="3600" b="0" strike="noStrike" spc="-1" dirty="0">
              <a:latin typeface="Arial"/>
            </a:endParaRPr>
          </a:p>
        </p:txBody>
      </p:sp>
      <p:sp>
        <p:nvSpPr>
          <p:cNvPr id="85" name="CustomShape 2"/>
          <p:cNvSpPr/>
          <p:nvPr/>
        </p:nvSpPr>
        <p:spPr>
          <a:xfrm>
            <a:off x="179640" y="980639"/>
            <a:ext cx="8784360" cy="475514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620" lvl="0" indent="-342900">
              <a:spcBef>
                <a:spcPts val="439"/>
              </a:spcBef>
              <a:buClr>
                <a:srgbClr val="000000"/>
              </a:buClr>
              <a:buFont typeface="Wingdings" panose="05000000000000000000" pitchFamily="2" charset="2"/>
              <a:buChar char="§"/>
              <a:tabLst>
                <a:tab pos="0" algn="l"/>
              </a:tabLst>
            </a:pPr>
            <a:r>
              <a:rPr lang="en-US" sz="2200" spc="-1" dirty="0">
                <a:solidFill>
                  <a:srgbClr val="000000"/>
                </a:solidFill>
                <a:latin typeface="Myriad Pro"/>
                <a:ea typeface="Calibri"/>
              </a:rPr>
              <a:t>Individual Essay (1500 words</a:t>
            </a:r>
            <a:r>
              <a:rPr lang="en-US" sz="2200" spc="-1" dirty="0" smtClean="0">
                <a:solidFill>
                  <a:srgbClr val="000000"/>
                </a:solidFill>
                <a:latin typeface="Myriad Pro"/>
                <a:ea typeface="Calibri"/>
              </a:rPr>
              <a:t>)</a:t>
            </a:r>
            <a:endParaRPr lang="en-GB" sz="2200" spc="-1" dirty="0">
              <a:solidFill>
                <a:prstClr val="black"/>
              </a:solidFill>
            </a:endParaRPr>
          </a:p>
          <a:p>
            <a:pPr marL="343620" indent="-34290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endParaRPr lang="en-GB" sz="2400" strike="noStrike" spc="-1" dirty="0" smtClean="0">
              <a:solidFill>
                <a:srgbClr val="000000"/>
              </a:solidFill>
              <a:latin typeface="Myriad Pro"/>
            </a:endParaRPr>
          </a:p>
          <a:p>
            <a:pPr marL="343620" indent="-34290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GB" sz="2200" b="0" strike="noStrike" spc="-1" dirty="0" smtClean="0">
                <a:solidFill>
                  <a:srgbClr val="000000"/>
                </a:solidFill>
                <a:latin typeface="Myriad Pro"/>
              </a:rPr>
              <a:t>This </a:t>
            </a:r>
            <a:r>
              <a:rPr lang="en-GB" sz="2200" b="0" strike="noStrike" spc="-1" dirty="0">
                <a:solidFill>
                  <a:srgbClr val="000000"/>
                </a:solidFill>
                <a:latin typeface="Myriad Pro"/>
              </a:rPr>
              <a:t>will be an individual written </a:t>
            </a:r>
            <a:r>
              <a:rPr lang="en-GB" sz="2200" b="0" strike="noStrike" spc="-1" dirty="0" smtClean="0">
                <a:solidFill>
                  <a:srgbClr val="000000"/>
                </a:solidFill>
                <a:latin typeface="Myriad Pro"/>
              </a:rPr>
              <a:t>essay </a:t>
            </a:r>
            <a:r>
              <a:rPr lang="en-GB" sz="2200" b="0" strike="noStrike" spc="-1" dirty="0">
                <a:solidFill>
                  <a:srgbClr val="000000"/>
                </a:solidFill>
                <a:latin typeface="Myriad Pro"/>
              </a:rPr>
              <a:t>of </a:t>
            </a:r>
            <a:r>
              <a:rPr lang="en-GB" sz="2200" b="0" strike="noStrike" spc="-1" dirty="0" smtClean="0">
                <a:solidFill>
                  <a:srgbClr val="000000"/>
                </a:solidFill>
                <a:latin typeface="Myriad Pro"/>
              </a:rPr>
              <a:t>1500 words</a:t>
            </a:r>
            <a:r>
              <a:rPr lang="en-GB" sz="2200" spc="-1" dirty="0">
                <a:solidFill>
                  <a:srgbClr val="000000"/>
                </a:solidFill>
                <a:latin typeface="Myriad Pro"/>
              </a:rPr>
              <a:t> </a:t>
            </a:r>
            <a:r>
              <a:rPr lang="en-GB" sz="2200" spc="-1" dirty="0" smtClean="0">
                <a:solidFill>
                  <a:srgbClr val="000000"/>
                </a:solidFill>
                <a:latin typeface="Myriad Pro"/>
              </a:rPr>
              <a:t>and</a:t>
            </a:r>
            <a:r>
              <a:rPr lang="en-GB" sz="2200" b="0" strike="noStrike" spc="-1" dirty="0" smtClean="0">
                <a:solidFill>
                  <a:srgbClr val="000000"/>
                </a:solidFill>
                <a:latin typeface="Myriad Pro"/>
              </a:rPr>
              <a:t> it is </a:t>
            </a:r>
            <a:r>
              <a:rPr lang="en-US" sz="2200" spc="-1" dirty="0" smtClean="0">
                <a:solidFill>
                  <a:srgbClr val="000000"/>
                </a:solidFill>
                <a:latin typeface="Myriad Pro"/>
                <a:ea typeface="Calibri"/>
              </a:rPr>
              <a:t>30</a:t>
            </a:r>
            <a:r>
              <a:rPr lang="en-US" sz="2200" spc="-1" dirty="0">
                <a:solidFill>
                  <a:srgbClr val="000000"/>
                </a:solidFill>
                <a:latin typeface="Myriad Pro"/>
                <a:ea typeface="Calibri"/>
              </a:rPr>
              <a:t>% of the final mark for the module</a:t>
            </a:r>
            <a:endParaRPr lang="en-GB" sz="2200" b="0" strike="noStrike" spc="-1" dirty="0" smtClean="0">
              <a:solidFill>
                <a:srgbClr val="000000"/>
              </a:solidFill>
              <a:latin typeface="Myriad Pro"/>
            </a:endParaRPr>
          </a:p>
          <a:p>
            <a:pPr marL="72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</a:pPr>
            <a:endParaRPr lang="en-GB" sz="22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GB" sz="2200" b="0" strike="noStrike" spc="-1" dirty="0">
                <a:solidFill>
                  <a:srgbClr val="000000"/>
                </a:solidFill>
                <a:latin typeface="Myriad Pro"/>
              </a:rPr>
              <a:t>Submission date will be advised later, but it will be at or after the end of this term</a:t>
            </a:r>
            <a:r>
              <a:rPr lang="en-GB" sz="2200" b="0" strike="noStrike" spc="-1" dirty="0" smtClean="0">
                <a:solidFill>
                  <a:srgbClr val="000000"/>
                </a:solidFill>
                <a:latin typeface="Myriad Pro"/>
              </a:rPr>
              <a:t>.</a:t>
            </a:r>
          </a:p>
          <a:p>
            <a:pPr marL="72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</a:pPr>
            <a:r>
              <a:rPr lang="en-GB" sz="2200" b="0" strike="noStrike" spc="-1" dirty="0" smtClean="0">
                <a:solidFill>
                  <a:srgbClr val="000000"/>
                </a:solidFill>
                <a:latin typeface="Myriad Pro"/>
              </a:rPr>
              <a:t> </a:t>
            </a:r>
            <a:endParaRPr lang="en-GB" sz="22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GB" sz="2200" b="0" strike="noStrike" spc="-1" dirty="0">
                <a:solidFill>
                  <a:srgbClr val="000000"/>
                </a:solidFill>
                <a:latin typeface="Myriad Pro"/>
              </a:rPr>
              <a:t>You should produce a WORD or PDF document and upload it to </a:t>
            </a:r>
            <a:r>
              <a:rPr lang="en-GB" sz="2200" b="0" strike="noStrike" spc="-1" dirty="0" err="1">
                <a:solidFill>
                  <a:srgbClr val="000000"/>
                </a:solidFill>
                <a:latin typeface="Myriad Pro"/>
              </a:rPr>
              <a:t>Turnitin</a:t>
            </a:r>
            <a:r>
              <a:rPr lang="en-GB" sz="2200" b="0" strike="noStrike" spc="-1" dirty="0">
                <a:solidFill>
                  <a:srgbClr val="000000"/>
                </a:solidFill>
                <a:latin typeface="Myriad Pro"/>
              </a:rPr>
              <a:t>/Moodle (you will be shown how to do this</a:t>
            </a:r>
            <a:r>
              <a:rPr lang="en-GB" sz="2200" b="0" strike="noStrike" spc="-1" dirty="0" smtClean="0">
                <a:solidFill>
                  <a:srgbClr val="000000"/>
                </a:solidFill>
                <a:latin typeface="Myriad Pro"/>
              </a:rPr>
              <a:t>) to check for evidence of copying so that you can modified your texts to avoid being penalised for academic misconduct. </a:t>
            </a:r>
          </a:p>
          <a:p>
            <a:pPr marL="6350" marR="67945" lvl="0" indent="-6350">
              <a:lnSpc>
                <a:spcPct val="107000"/>
              </a:lnSpc>
              <a:spcAft>
                <a:spcPts val="800"/>
              </a:spcAft>
            </a:pPr>
            <a:endParaRPr lang="en-GB" sz="1600" dirty="0" smtClean="0">
              <a:solidFill>
                <a:srgbClr val="FF0000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86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DE75B4EC-1111-4AA5-BD2E-24318D42C35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19/03/2024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3600" b="1" strike="noStrike" spc="-1">
                <a:solidFill>
                  <a:srgbClr val="000000"/>
                </a:solidFill>
                <a:latin typeface="Myriad Pro"/>
              </a:rPr>
              <a:t>Further guidelines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88" name="CustomShape 2"/>
          <p:cNvSpPr/>
          <p:nvPr/>
        </p:nvSpPr>
        <p:spPr>
          <a:xfrm>
            <a:off x="250920" y="1448460"/>
            <a:ext cx="8228880" cy="4535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The length should be </a:t>
            </a:r>
            <a:r>
              <a:rPr lang="en-GB" sz="2400" b="0" strike="noStrike" spc="-1" dirty="0" smtClean="0">
                <a:solidFill>
                  <a:srgbClr val="000000"/>
                </a:solidFill>
                <a:latin typeface="Myriad Pro"/>
              </a:rPr>
              <a:t>1,500 </a:t>
            </a: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words, </a:t>
            </a:r>
            <a:r>
              <a:rPr lang="en-GB" sz="2400" b="0" strike="noStrike" spc="-1" dirty="0">
                <a:solidFill>
                  <a:srgbClr val="FF0000"/>
                </a:solidFill>
                <a:latin typeface="Myriad Pro"/>
              </a:rPr>
              <a:t>plus or minus </a:t>
            </a: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10% </a:t>
            </a:r>
            <a:endParaRPr lang="en-GB" sz="24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The summary should be relatively brief, leaving most of the space for </a:t>
            </a:r>
            <a:r>
              <a:rPr lang="en-GB" sz="2400" b="0" strike="noStrike" spc="-1" dirty="0" smtClean="0">
                <a:solidFill>
                  <a:srgbClr val="000000"/>
                </a:solidFill>
                <a:latin typeface="Myriad Pro"/>
              </a:rPr>
              <a:t>critical </a:t>
            </a: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analysis and evaluation.</a:t>
            </a:r>
            <a:endParaRPr lang="en-GB" sz="24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Make sure you cite and reference your source(s) using the Harvard Referencing </a:t>
            </a:r>
            <a:r>
              <a:rPr lang="en-GB" sz="2400" b="0" strike="noStrike" spc="-1" dirty="0" smtClean="0">
                <a:solidFill>
                  <a:srgbClr val="000000"/>
                </a:solidFill>
                <a:latin typeface="Myriad Pro"/>
              </a:rPr>
              <a:t>System.  The </a:t>
            </a: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mark for assessment 1 will be </a:t>
            </a:r>
            <a:r>
              <a:rPr lang="en-GB" sz="2400" spc="-1" dirty="0" smtClean="0">
                <a:solidFill>
                  <a:srgbClr val="000000"/>
                </a:solidFill>
                <a:latin typeface="Myriad Pro"/>
              </a:rPr>
              <a:t>30</a:t>
            </a:r>
            <a:r>
              <a:rPr lang="en-GB" sz="2400" b="0" strike="noStrike" spc="-1" dirty="0" smtClean="0">
                <a:solidFill>
                  <a:srgbClr val="000000"/>
                </a:solidFill>
                <a:latin typeface="Myriad Pro"/>
              </a:rPr>
              <a:t>% </a:t>
            </a: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of the total mark for the module.</a:t>
            </a:r>
            <a:endParaRPr lang="en-GB" sz="24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This is an individual assessment so </a:t>
            </a:r>
            <a:r>
              <a:rPr lang="en-GB" sz="2400" b="0" u="sng" strike="noStrike" spc="-1" dirty="0">
                <a:solidFill>
                  <a:srgbClr val="FF0000"/>
                </a:solidFill>
                <a:latin typeface="Myriad Pro"/>
              </a:rPr>
              <a:t>you must </a:t>
            </a:r>
            <a:r>
              <a:rPr lang="en-GB" sz="2400" b="0" strike="noStrike" spc="-1" dirty="0">
                <a:solidFill>
                  <a:srgbClr val="000000"/>
                </a:solidFill>
                <a:latin typeface="Myriad Pro"/>
              </a:rPr>
              <a:t>write this yourself, on your own.</a:t>
            </a: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3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3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89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B8F28F4E-9B7F-4782-AFFB-144DCDDC6469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19/03/2024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strike="noStrike" spc="-1">
                <a:solidFill>
                  <a:srgbClr val="000000"/>
                </a:solidFill>
                <a:latin typeface="Myriad Pro"/>
              </a:rPr>
              <a:t>Format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94" name="CustomShape 2"/>
          <p:cNvSpPr/>
          <p:nvPr/>
        </p:nvSpPr>
        <p:spPr>
          <a:xfrm>
            <a:off x="457200" y="1268640"/>
            <a:ext cx="8506440" cy="417619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This is a piece of formal </a:t>
            </a: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academic </a:t>
            </a:r>
            <a:r>
              <a:rPr lang="en-US" sz="2000" spc="-1" smtClean="0">
                <a:solidFill>
                  <a:srgbClr val="000000"/>
                </a:solidFill>
                <a:latin typeface="Myriad Pro"/>
              </a:rPr>
              <a:t>essay</a:t>
            </a:r>
            <a:r>
              <a:rPr lang="en-US" sz="2000" b="0" strike="noStrike" spc="-1" smtClean="0">
                <a:solidFill>
                  <a:srgbClr val="000000"/>
                </a:solidFill>
                <a:latin typeface="Myriad Pro"/>
              </a:rPr>
              <a:t>, </a:t>
            </a: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so do not use informal vocabulary, and try to structure your sentences and paragraphs </a:t>
            </a:r>
            <a:r>
              <a:rPr lang="en-GB" sz="2000" b="0" strike="noStrike" spc="-1" dirty="0" smtClean="0">
                <a:solidFill>
                  <a:srgbClr val="000000"/>
                </a:solidFill>
                <a:latin typeface="Myriad Pro"/>
              </a:rPr>
              <a:t>to be consistent with the expected standard of a level 6 course.</a:t>
            </a:r>
            <a:endParaRPr lang="en-GB" sz="20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Your submission should begin with a title page, followed by a table of contents, then the main body of your </a:t>
            </a:r>
            <a:r>
              <a:rPr lang="en-US" sz="2000" spc="-1" dirty="0" smtClean="0">
                <a:solidFill>
                  <a:srgbClr val="000000"/>
                </a:solidFill>
                <a:latin typeface="Myriad Pro"/>
              </a:rPr>
              <a:t>essay</a:t>
            </a:r>
            <a:r>
              <a:rPr lang="en-US" sz="2000" b="0" strike="noStrike" spc="-1" dirty="0" smtClean="0">
                <a:solidFill>
                  <a:srgbClr val="000000"/>
                </a:solidFill>
                <a:latin typeface="Myriad Pro"/>
              </a:rPr>
              <a:t> </a:t>
            </a: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– which will consist of an introduction, the main paragraphs</a:t>
            </a:r>
            <a:r>
              <a:rPr lang="en-US" sz="2000" b="0" strike="noStrike" spc="-1" dirty="0" smtClean="0">
                <a:solidFill>
                  <a:srgbClr val="000000"/>
                </a:solidFill>
                <a:latin typeface="Myriad Pro"/>
              </a:rPr>
              <a:t>, and a conclusion. </a:t>
            </a: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It should end with a list of references.</a:t>
            </a:r>
            <a:endParaRPr lang="en-GB" sz="20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The title page should include your name and student number, the name of the </a:t>
            </a:r>
            <a:r>
              <a:rPr lang="en-US" sz="2000" b="0" strike="noStrike" spc="-1" dirty="0" smtClean="0">
                <a:solidFill>
                  <a:srgbClr val="000000"/>
                </a:solidFill>
                <a:latin typeface="Myriad Pro"/>
              </a:rPr>
              <a:t>module, the </a:t>
            </a: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module lecturer, and the title you are giving your </a:t>
            </a:r>
            <a:r>
              <a:rPr lang="en-US" sz="2000" b="0" strike="noStrike" spc="-1" dirty="0" smtClean="0">
                <a:solidFill>
                  <a:srgbClr val="000000"/>
                </a:solidFill>
                <a:latin typeface="Myriad Pro"/>
              </a:rPr>
              <a:t>essay (which </a:t>
            </a: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could be `Assessment 1’ or any title that you think is appropriate). You can include a date if you wish.</a:t>
            </a:r>
            <a:endParaRPr lang="en-GB" sz="2000" b="0" strike="noStrike" spc="-1" dirty="0">
              <a:latin typeface="Arial"/>
            </a:endParaRPr>
          </a:p>
          <a:p>
            <a:pPr marL="343620" indent="-3429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Wingdings" panose="05000000000000000000" pitchFamily="2" charset="2"/>
              <a:buChar char="§"/>
            </a:pPr>
            <a:r>
              <a:rPr lang="en-US" sz="2000" b="0" strike="noStrike" spc="-1" dirty="0">
                <a:solidFill>
                  <a:srgbClr val="000000"/>
                </a:solidFill>
                <a:latin typeface="Myriad Pro"/>
              </a:rPr>
              <a:t>The contents page should list the contents and the page numbers they appear on.</a:t>
            </a: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</p:txBody>
      </p:sp>
      <p:sp>
        <p:nvSpPr>
          <p:cNvPr id="95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1431972B-1B4B-4EB0-9895-A436BB3E1FE4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19/03/2024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strike="noStrike" spc="-1">
                <a:solidFill>
                  <a:srgbClr val="000000"/>
                </a:solidFill>
                <a:latin typeface="Myriad Pro"/>
              </a:rPr>
              <a:t>How to go about it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97" name="CustomShape 2"/>
          <p:cNvSpPr/>
          <p:nvPr/>
        </p:nvSpPr>
        <p:spPr>
          <a:xfrm>
            <a:off x="457200" y="1268640"/>
            <a:ext cx="8228880" cy="4246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You need to show that you understand what each skill discussed means by writing a summary. </a:t>
            </a:r>
            <a:endParaRPr lang="en-GB" sz="24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You then need to analyse how you can use this to improve your own skills, either now or in the future.</a:t>
            </a:r>
            <a:endParaRPr lang="en-GB" sz="24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>
                <a:solidFill>
                  <a:srgbClr val="000000"/>
                </a:solidFill>
                <a:latin typeface="Myriad Pro"/>
              </a:rPr>
              <a:t>You need to evaluate what you have learnt. You could make use of the different tools and techniques discussed in class or discovered through reading.</a:t>
            </a:r>
            <a:endParaRPr lang="en-GB" sz="2400" b="0" strike="noStrike" spc="-1">
              <a:latin typeface="Arial"/>
            </a:endParaRPr>
          </a:p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>
                <a:solidFill>
                  <a:srgbClr val="000000"/>
                </a:solidFill>
                <a:latin typeface="Myriad Pro"/>
              </a:rPr>
              <a:t>Plan what you are going to say before you start writing, then follow the plan. When you have finished, proof read for errors before submitting the report. 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>
              <a:latin typeface="Arial"/>
            </a:endParaRPr>
          </a:p>
        </p:txBody>
      </p:sp>
      <p:sp>
        <p:nvSpPr>
          <p:cNvPr id="98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E281CDA6-3885-4429-9CB4-86B67E1FC7D5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19/03/2024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p15="http://schemas.microsoft.com/office/powerpoint/2012/main"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 and Good Luck!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19/03/2024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03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5111</TotalTime>
  <Words>567</Words>
  <Application>Microsoft Office PowerPoint</Application>
  <PresentationFormat>On-screen Show (4:3)</PresentationFormat>
  <Paragraphs>54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Arial</vt:lpstr>
      <vt:lpstr>Calibri</vt:lpstr>
      <vt:lpstr>DejaVu Sans</vt:lpstr>
      <vt:lpstr>Myriad Pro</vt:lpstr>
      <vt:lpstr>Symbol</vt:lpstr>
      <vt:lpstr>Wingdings</vt:lpstr>
      <vt:lpstr>Office Theme</vt:lpstr>
      <vt:lpstr>Office Theme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subject/>
  <dc:creator>Bob Wilson</dc:creator>
  <dc:description/>
  <cp:lastModifiedBy>Timothy Osadiya</cp:lastModifiedBy>
  <cp:revision>430</cp:revision>
  <dcterms:created xsi:type="dcterms:W3CDTF">2012-10-20T16:04:33Z</dcterms:created>
  <dcterms:modified xsi:type="dcterms:W3CDTF">2024-03-19T04:47:06Z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  <property fmtid="{D5CDD505-2E9C-101B-9397-08002B2CF9AE}" pid="3" name="Slides">
    <vt:i4>17</vt:i4>
  </property>
</Properties>
</file>