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7" r:id="rId1"/>
  </p:sldMasterIdLst>
  <p:notesMasterIdLst>
    <p:notesMasterId r:id="rId27"/>
  </p:notesMasterIdLst>
  <p:sldIdLst>
    <p:sldId id="432" r:id="rId2"/>
    <p:sldId id="357" r:id="rId3"/>
    <p:sldId id="428" r:id="rId4"/>
    <p:sldId id="618" r:id="rId5"/>
    <p:sldId id="633" r:id="rId6"/>
    <p:sldId id="326" r:id="rId7"/>
    <p:sldId id="369" r:id="rId8"/>
    <p:sldId id="329" r:id="rId9"/>
    <p:sldId id="373" r:id="rId10"/>
    <p:sldId id="637" r:id="rId11"/>
    <p:sldId id="443" r:id="rId12"/>
    <p:sldId id="434" r:id="rId13"/>
    <p:sldId id="437" r:id="rId14"/>
    <p:sldId id="623" r:id="rId15"/>
    <p:sldId id="627" r:id="rId16"/>
    <p:sldId id="629" r:id="rId17"/>
    <p:sldId id="631" r:id="rId18"/>
    <p:sldId id="634" r:id="rId19"/>
    <p:sldId id="636" r:id="rId20"/>
    <p:sldId id="635" r:id="rId21"/>
    <p:sldId id="388" r:id="rId22"/>
    <p:sldId id="630" r:id="rId23"/>
    <p:sldId id="619" r:id="rId24"/>
    <p:sldId id="632" r:id="rId25"/>
    <p:sldId id="360"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8511"/>
    <p:restoredTop sz="94618"/>
  </p:normalViewPr>
  <p:slideViewPr>
    <p:cSldViewPr snapToGrid="0" snapToObjects="1">
      <p:cViewPr varScale="1">
        <p:scale>
          <a:sx n="92" d="100"/>
          <a:sy n="92" d="100"/>
        </p:scale>
        <p:origin x="184" y="2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D3EB8C4-DE31-7344-A111-CFBFC912A1E4}" type="datetimeFigureOut">
              <a:rPr lang="en-US" smtClean="0"/>
              <a:t>10/22/20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FD00DC6-4F87-224F-A371-7676806EEDB9}" type="slidenum">
              <a:rPr lang="en-US" smtClean="0"/>
              <a:t>‹#›</a:t>
            </a:fld>
            <a:endParaRPr lang="en-US"/>
          </a:p>
        </p:txBody>
      </p:sp>
    </p:spTree>
    <p:extLst>
      <p:ext uri="{BB962C8B-B14F-4D97-AF65-F5344CB8AC3E}">
        <p14:creationId xmlns:p14="http://schemas.microsoft.com/office/powerpoint/2010/main" val="35114012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F8AED8A-F357-D24F-B67B-0021F2FF37E1}" type="slidenum">
              <a:rPr lang="en-US" smtClean="0"/>
              <a:t>1</a:t>
            </a:fld>
            <a:endParaRPr lang="en-US"/>
          </a:p>
        </p:txBody>
      </p:sp>
    </p:spTree>
    <p:extLst>
      <p:ext uri="{BB962C8B-B14F-4D97-AF65-F5344CB8AC3E}">
        <p14:creationId xmlns:p14="http://schemas.microsoft.com/office/powerpoint/2010/main" val="21179981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627A534A-3FC9-3244-87CE-F1634651C42B}" type="slidenum">
              <a:rPr lang="en-US" smtClean="0"/>
              <a:pPr/>
              <a:t>6</a:t>
            </a:fld>
            <a:endParaRPr lang="en-US"/>
          </a:p>
        </p:txBody>
      </p:sp>
    </p:spTree>
    <p:extLst>
      <p:ext uri="{BB962C8B-B14F-4D97-AF65-F5344CB8AC3E}">
        <p14:creationId xmlns:p14="http://schemas.microsoft.com/office/powerpoint/2010/main" val="18367600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E0F9B07-D5A8-9E44-920F-378EE5279D96}" type="datetimeFigureOut">
              <a:rPr lang="en-US" smtClean="0"/>
              <a:t>10/22/20</a:t>
            </a:fld>
            <a:endParaRPr lang="en-US"/>
          </a:p>
        </p:txBody>
      </p:sp>
      <p:sp>
        <p:nvSpPr>
          <p:cNvPr id="5" name="Footer Placeholder 4"/>
          <p:cNvSpPr>
            <a:spLocks noGrp="1"/>
          </p:cNvSpPr>
          <p:nvPr>
            <p:ph type="ftr" sz="quarter" idx="11"/>
          </p:nvPr>
        </p:nvSpPr>
        <p:spPr/>
        <p:txBody>
          <a:bodyPr/>
          <a:lstStyle/>
          <a:p>
            <a:endParaRPr lang="en-US"/>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1494390C-B2A5-6442-9CAC-D07C3B320737}" type="slidenum">
              <a:rPr lang="en-US" smtClean="0"/>
              <a:t>‹#›</a:t>
            </a:fld>
            <a:endParaRPr lang="en-US"/>
          </a:p>
        </p:txBody>
      </p:sp>
    </p:spTree>
    <p:extLst>
      <p:ext uri="{BB962C8B-B14F-4D97-AF65-F5344CB8AC3E}">
        <p14:creationId xmlns:p14="http://schemas.microsoft.com/office/powerpoint/2010/main" val="5637379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E0F9B07-D5A8-9E44-920F-378EE5279D96}" type="datetimeFigureOut">
              <a:rPr lang="en-US" smtClean="0"/>
              <a:t>10/22/20</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1494390C-B2A5-6442-9CAC-D07C3B320737}" type="slidenum">
              <a:rPr lang="en-US" smtClean="0"/>
              <a:t>‹#›</a:t>
            </a:fld>
            <a:endParaRPr lang="en-US"/>
          </a:p>
        </p:txBody>
      </p:sp>
    </p:spTree>
    <p:extLst>
      <p:ext uri="{BB962C8B-B14F-4D97-AF65-F5344CB8AC3E}">
        <p14:creationId xmlns:p14="http://schemas.microsoft.com/office/powerpoint/2010/main" val="19730711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E0F9B07-D5A8-9E44-920F-378EE5279D96}" type="datetimeFigureOut">
              <a:rPr lang="en-US" smtClean="0"/>
              <a:t>10/22/20</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1494390C-B2A5-6442-9CAC-D07C3B320737}" type="slidenum">
              <a:rPr lang="en-US" smtClean="0"/>
              <a:t>‹#›</a:t>
            </a:fld>
            <a:endParaRPr lang="en-US"/>
          </a:p>
        </p:txBody>
      </p:sp>
    </p:spTree>
    <p:extLst>
      <p:ext uri="{BB962C8B-B14F-4D97-AF65-F5344CB8AC3E}">
        <p14:creationId xmlns:p14="http://schemas.microsoft.com/office/powerpoint/2010/main" val="19564603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E0F9B07-D5A8-9E44-920F-378EE5279D96}" type="datetimeFigureOut">
              <a:rPr lang="en-US" smtClean="0"/>
              <a:t>10/22/20</a:t>
            </a:fld>
            <a:endParaRPr lang="en-US"/>
          </a:p>
        </p:txBody>
      </p:sp>
      <p:sp>
        <p:nvSpPr>
          <p:cNvPr id="6" name="Footer Placeholder 5"/>
          <p:cNvSpPr>
            <a:spLocks noGrp="1"/>
          </p:cNvSpPr>
          <p:nvPr>
            <p:ph type="ftr" sz="quarter" idx="11"/>
          </p:nvPr>
        </p:nvSpPr>
        <p:spPr/>
        <p:txBody>
          <a:bodyPr/>
          <a:lstStyle/>
          <a:p>
            <a:endParaRPr lang="en-US"/>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1494390C-B2A5-6442-9CAC-D07C3B320737}" type="slidenum">
              <a:rPr lang="en-US" smtClean="0"/>
              <a:t>‹#›</a:t>
            </a:fld>
            <a:endParaRPr lang="en-US"/>
          </a:p>
        </p:txBody>
      </p:sp>
    </p:spTree>
    <p:extLst>
      <p:ext uri="{BB962C8B-B14F-4D97-AF65-F5344CB8AC3E}">
        <p14:creationId xmlns:p14="http://schemas.microsoft.com/office/powerpoint/2010/main" val="36264690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E0F9B07-D5A8-9E44-920F-378EE5279D96}" type="datetimeFigureOut">
              <a:rPr lang="en-US" smtClean="0"/>
              <a:t>10/22/20</a:t>
            </a:fld>
            <a:endParaRPr lang="en-US"/>
          </a:p>
        </p:txBody>
      </p:sp>
      <p:sp>
        <p:nvSpPr>
          <p:cNvPr id="8" name="Footer Placeholder 7"/>
          <p:cNvSpPr>
            <a:spLocks noGrp="1"/>
          </p:cNvSpPr>
          <p:nvPr>
            <p:ph type="ftr" sz="quarter" idx="11"/>
          </p:nvPr>
        </p:nvSpPr>
        <p:spPr/>
        <p:txBody>
          <a:bodyPr/>
          <a:lstStyle/>
          <a:p>
            <a:endParaRPr lang="en-US"/>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1494390C-B2A5-6442-9CAC-D07C3B320737}" type="slidenum">
              <a:rPr lang="en-US" smtClean="0"/>
              <a:t>‹#›</a:t>
            </a:fld>
            <a:endParaRPr lang="en-US"/>
          </a:p>
        </p:txBody>
      </p:sp>
    </p:spTree>
    <p:extLst>
      <p:ext uri="{BB962C8B-B14F-4D97-AF65-F5344CB8AC3E}">
        <p14:creationId xmlns:p14="http://schemas.microsoft.com/office/powerpoint/2010/main" val="40274082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E0F9B07-D5A8-9E44-920F-378EE5279D96}" type="datetimeFigureOut">
              <a:rPr lang="en-US" smtClean="0"/>
              <a:t>10/22/20</a:t>
            </a:fld>
            <a:endParaRPr lang="en-US"/>
          </a:p>
        </p:txBody>
      </p:sp>
      <p:sp>
        <p:nvSpPr>
          <p:cNvPr id="4" name="Footer Placeholder 3"/>
          <p:cNvSpPr>
            <a:spLocks noGrp="1"/>
          </p:cNvSpPr>
          <p:nvPr>
            <p:ph type="ftr" sz="quarter" idx="11"/>
          </p:nvPr>
        </p:nvSpPr>
        <p:spPr/>
        <p:txBody>
          <a:bodyPr/>
          <a:lstStyle/>
          <a:p>
            <a:endParaRPr lang="en-US"/>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1494390C-B2A5-6442-9CAC-D07C3B320737}" type="slidenum">
              <a:rPr lang="en-US" smtClean="0"/>
              <a:t>‹#›</a:t>
            </a:fld>
            <a:endParaRPr lang="en-US"/>
          </a:p>
        </p:txBody>
      </p:sp>
    </p:spTree>
    <p:extLst>
      <p:ext uri="{BB962C8B-B14F-4D97-AF65-F5344CB8AC3E}">
        <p14:creationId xmlns:p14="http://schemas.microsoft.com/office/powerpoint/2010/main" val="19876366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0F9B07-D5A8-9E44-920F-378EE5279D96}" type="datetimeFigureOut">
              <a:rPr lang="en-US" smtClean="0"/>
              <a:t>10/22/20</a:t>
            </a:fld>
            <a:endParaRPr lang="en-US"/>
          </a:p>
        </p:txBody>
      </p:sp>
      <p:sp>
        <p:nvSpPr>
          <p:cNvPr id="3" name="Footer Placeholder 2"/>
          <p:cNvSpPr>
            <a:spLocks noGrp="1"/>
          </p:cNvSpPr>
          <p:nvPr>
            <p:ph type="ftr" sz="quarter" idx="11"/>
          </p:nvPr>
        </p:nvSpPr>
        <p:spPr/>
        <p:txBody>
          <a:bodyPr/>
          <a:lstStyle/>
          <a:p>
            <a:endParaRPr lang="en-US"/>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1494390C-B2A5-6442-9CAC-D07C3B320737}" type="slidenum">
              <a:rPr lang="en-US" smtClean="0"/>
              <a:t>‹#›</a:t>
            </a:fld>
            <a:endParaRPr lang="en-US"/>
          </a:p>
        </p:txBody>
      </p:sp>
    </p:spTree>
    <p:extLst>
      <p:ext uri="{BB962C8B-B14F-4D97-AF65-F5344CB8AC3E}">
        <p14:creationId xmlns:p14="http://schemas.microsoft.com/office/powerpoint/2010/main" val="25039996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E0F9B07-D5A8-9E44-920F-378EE5279D96}" type="datetimeFigureOut">
              <a:rPr lang="en-US" smtClean="0"/>
              <a:t>10/22/20</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1494390C-B2A5-6442-9CAC-D07C3B320737}" type="slidenum">
              <a:rPr lang="en-US" smtClean="0"/>
              <a:t>‹#›</a:t>
            </a:fld>
            <a:endParaRPr lang="en-US"/>
          </a:p>
        </p:txBody>
      </p:sp>
    </p:spTree>
    <p:extLst>
      <p:ext uri="{BB962C8B-B14F-4D97-AF65-F5344CB8AC3E}">
        <p14:creationId xmlns:p14="http://schemas.microsoft.com/office/powerpoint/2010/main" val="29799551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E0F9B07-D5A8-9E44-920F-378EE5279D96}" type="datetimeFigureOut">
              <a:rPr lang="en-US" smtClean="0"/>
              <a:t>10/22/20</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1494390C-B2A5-6442-9CAC-D07C3B320737}" type="slidenum">
              <a:rPr lang="en-US" smtClean="0"/>
              <a:t>‹#›</a:t>
            </a:fld>
            <a:endParaRPr lang="en-US"/>
          </a:p>
        </p:txBody>
      </p:sp>
    </p:spTree>
    <p:extLst>
      <p:ext uri="{BB962C8B-B14F-4D97-AF65-F5344CB8AC3E}">
        <p14:creationId xmlns:p14="http://schemas.microsoft.com/office/powerpoint/2010/main" val="19864312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E0F9B07-D5A8-9E44-920F-378EE5279D96}" type="datetimeFigureOut">
              <a:rPr lang="en-US" smtClean="0"/>
              <a:t>10/22/20</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1494390C-B2A5-6442-9CAC-D07C3B320737}" type="slidenum">
              <a:rPr lang="en-US" smtClean="0"/>
              <a:t>‹#›</a:t>
            </a:fld>
            <a:endParaRPr lang="en-US"/>
          </a:p>
        </p:txBody>
      </p:sp>
    </p:spTree>
    <p:extLst>
      <p:ext uri="{BB962C8B-B14F-4D97-AF65-F5344CB8AC3E}">
        <p14:creationId xmlns:p14="http://schemas.microsoft.com/office/powerpoint/2010/main" val="5285643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E0F9B07-D5A8-9E44-920F-378EE5279D96}" type="datetimeFigureOut">
              <a:rPr lang="en-US" smtClean="0"/>
              <a:t>10/22/20</a:t>
            </a:fld>
            <a:endParaRPr lang="en-US"/>
          </a:p>
        </p:txBody>
      </p:sp>
      <p:sp>
        <p:nvSpPr>
          <p:cNvPr id="5" name="Footer Placeholder 4"/>
          <p:cNvSpPr>
            <a:spLocks noGrp="1"/>
          </p:cNvSpPr>
          <p:nvPr>
            <p:ph type="ftr" sz="quarter" idx="11"/>
          </p:nvPr>
        </p:nvSpPr>
        <p:spPr/>
        <p:txBody>
          <a:bodyPr/>
          <a:lstStyle/>
          <a:p>
            <a:endParaRPr lang="en-US"/>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1494390C-B2A5-6442-9CAC-D07C3B320737}" type="slidenum">
              <a:rPr lang="en-US" smtClean="0"/>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81613962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4E0F9B07-D5A8-9E44-920F-378EE5279D96}" type="datetimeFigureOut">
              <a:rPr lang="en-US" smtClean="0"/>
              <a:t>10/22/20</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1494390C-B2A5-6442-9CAC-D07C3B320737}" type="slidenum">
              <a:rPr lang="en-US" smtClean="0"/>
              <a:t>‹#›</a:t>
            </a:fld>
            <a:endParaRPr lang="en-US"/>
          </a:p>
        </p:txBody>
      </p:sp>
    </p:spTree>
    <p:extLst>
      <p:ext uri="{BB962C8B-B14F-4D97-AF65-F5344CB8AC3E}">
        <p14:creationId xmlns:p14="http://schemas.microsoft.com/office/powerpoint/2010/main" val="251427383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4E0F9B07-D5A8-9E44-920F-378EE5279D96}" type="datetimeFigureOut">
              <a:rPr lang="en-US" smtClean="0"/>
              <a:t>10/22/20</a:t>
            </a:fld>
            <a:endParaRPr lang="en-US"/>
          </a:p>
        </p:txBody>
      </p:sp>
      <p:sp>
        <p:nvSpPr>
          <p:cNvPr id="6" name="Footer Placeholder 5"/>
          <p:cNvSpPr>
            <a:spLocks noGrp="1"/>
          </p:cNvSpPr>
          <p:nvPr>
            <p:ph type="ftr" sz="quarter" idx="11"/>
          </p:nvPr>
        </p:nvSpPr>
        <p:spPr/>
        <p:txBody>
          <a:bodyPr/>
          <a:lstStyle/>
          <a:p>
            <a:endParaRPr lang="en-US"/>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1494390C-B2A5-6442-9CAC-D07C3B320737}" type="slidenum">
              <a:rPr lang="en-US" smtClean="0"/>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91786927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4E0F9B07-D5A8-9E44-920F-378EE5279D96}" type="datetimeFigureOut">
              <a:rPr lang="en-US" smtClean="0"/>
              <a:t>10/22/20</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1494390C-B2A5-6442-9CAC-D07C3B320737}" type="slidenum">
              <a:rPr lang="en-US" smtClean="0"/>
              <a:t>‹#›</a:t>
            </a:fld>
            <a:endParaRPr lang="en-US"/>
          </a:p>
        </p:txBody>
      </p:sp>
    </p:spTree>
    <p:extLst>
      <p:ext uri="{BB962C8B-B14F-4D97-AF65-F5344CB8AC3E}">
        <p14:creationId xmlns:p14="http://schemas.microsoft.com/office/powerpoint/2010/main" val="218498412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E0F9B07-D5A8-9E44-920F-378EE5279D96}" type="datetimeFigureOut">
              <a:rPr lang="en-US" smtClean="0"/>
              <a:t>10/22/20</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1494390C-B2A5-6442-9CAC-D07C3B320737}" type="slidenum">
              <a:rPr lang="en-US" smtClean="0"/>
              <a:t>‹#›</a:t>
            </a:fld>
            <a:endParaRPr lang="en-US"/>
          </a:p>
        </p:txBody>
      </p:sp>
    </p:spTree>
    <p:extLst>
      <p:ext uri="{BB962C8B-B14F-4D97-AF65-F5344CB8AC3E}">
        <p14:creationId xmlns:p14="http://schemas.microsoft.com/office/powerpoint/2010/main" val="243470284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E0F9B07-D5A8-9E44-920F-378EE5279D96}" type="datetimeFigureOut">
              <a:rPr lang="en-US" smtClean="0"/>
              <a:t>10/22/20</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1494390C-B2A5-6442-9CAC-D07C3B320737}" type="slidenum">
              <a:rPr lang="en-US" smtClean="0"/>
              <a:t>‹#›</a:t>
            </a:fld>
            <a:endParaRPr lang="en-US"/>
          </a:p>
        </p:txBody>
      </p:sp>
    </p:spTree>
    <p:extLst>
      <p:ext uri="{BB962C8B-B14F-4D97-AF65-F5344CB8AC3E}">
        <p14:creationId xmlns:p14="http://schemas.microsoft.com/office/powerpoint/2010/main" val="4715685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Title Slide with Box">
    <p:spTree>
      <p:nvGrpSpPr>
        <p:cNvPr id="1" name=""/>
        <p:cNvGrpSpPr/>
        <p:nvPr/>
      </p:nvGrpSpPr>
      <p:grpSpPr>
        <a:xfrm>
          <a:off x="0" y="0"/>
          <a:ext cx="0" cy="0"/>
          <a:chOff x="0" y="0"/>
          <a:chExt cx="0" cy="0"/>
        </a:xfrm>
      </p:grpSpPr>
      <p:sp>
        <p:nvSpPr>
          <p:cNvPr id="2" name="Rounded Rectangle 1">
            <a:extLst>
              <a:ext uri="{FF2B5EF4-FFF2-40B4-BE49-F238E27FC236}">
                <a16:creationId xmlns:a16="http://schemas.microsoft.com/office/drawing/2014/main" id="{E448B5F0-6B30-754A-8A34-9B9DDFF3DC5B}"/>
              </a:ext>
            </a:extLst>
          </p:cNvPr>
          <p:cNvSpPr/>
          <p:nvPr userDrawn="1"/>
        </p:nvSpPr>
        <p:spPr bwMode="auto">
          <a:xfrm>
            <a:off x="609601" y="438150"/>
            <a:ext cx="10960100" cy="5957888"/>
          </a:xfrm>
          <a:prstGeom prst="roundRect">
            <a:avLst>
              <a:gd name="adj" fmla="val 2649"/>
            </a:avLst>
          </a:prstGeom>
          <a:solidFill>
            <a:schemeClr val="bg1">
              <a:alpha val="89000"/>
            </a:schemeClr>
          </a:solidFill>
          <a:ln w="25400" cap="rnd">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r>
              <a:rPr lang="en-GB" sz="1350"/>
              <a:t> </a:t>
            </a:r>
          </a:p>
        </p:txBody>
      </p:sp>
    </p:spTree>
    <p:extLst>
      <p:ext uri="{BB962C8B-B14F-4D97-AF65-F5344CB8AC3E}">
        <p14:creationId xmlns:p14="http://schemas.microsoft.com/office/powerpoint/2010/main" val="28549982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157"/>
            <a:ext cx="2356674" cy="6853096"/>
            <a:chOff x="6627813" y="195610"/>
            <a:chExt cx="1952625" cy="5678141"/>
          </a:xfrm>
        </p:grpSpPr>
        <p:sp>
          <p:nvSpPr>
            <p:cNvPr id="11" name="Freeform 27"/>
            <p:cNvSpPr/>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4E0F9B07-D5A8-9E44-920F-378EE5279D96}" type="datetimeFigureOut">
              <a:rPr lang="en-US" smtClean="0"/>
              <a:t>10/22/20</a:t>
            </a:fld>
            <a:endParaRPr lang="en-US"/>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1494390C-B2A5-6442-9CAC-D07C3B320737}" type="slidenum">
              <a:rPr lang="en-US" smtClean="0"/>
              <a:t>‹#›</a:t>
            </a:fld>
            <a:endParaRPr lang="en-US"/>
          </a:p>
        </p:txBody>
      </p:sp>
    </p:spTree>
    <p:extLst>
      <p:ext uri="{BB962C8B-B14F-4D97-AF65-F5344CB8AC3E}">
        <p14:creationId xmlns:p14="http://schemas.microsoft.com/office/powerpoint/2010/main" val="1658016564"/>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 id="2147483694" r:id="rId17"/>
  </p:sldLayoutIdLst>
  <p:txStyles>
    <p:title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tiff"/><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tiff"/></Relationships>
</file>

<file path=ppt/slides/_rels/slide2.xml.rels><?xml version="1.0" encoding="UTF-8" standalone="yes"?>
<Relationships xmlns="http://schemas.openxmlformats.org/package/2006/relationships"><Relationship Id="rId2" Type="http://schemas.openxmlformats.org/officeDocument/2006/relationships/image" Target="../media/image2.tiff"/><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tif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tiff"/><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image" Target="../media/image2.tiff"/><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hyperlink" Target="https://whiteboard.fi/u3z89"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tiff"/><Relationship Id="rId1" Type="http://schemas.openxmlformats.org/officeDocument/2006/relationships/slideLayout" Target="../slideLayouts/slideLayout17.xml"/></Relationships>
</file>

<file path=ppt/slides/_rels/slide9.xml.rels><?xml version="1.0" encoding="UTF-8" standalone="yes"?>
<Relationships xmlns="http://schemas.openxmlformats.org/package/2006/relationships"><Relationship Id="rId3" Type="http://schemas.openxmlformats.org/officeDocument/2006/relationships/image" Target="../media/image4.tiff"/><Relationship Id="rId2" Type="http://schemas.openxmlformats.org/officeDocument/2006/relationships/image" Target="../media/image2.tif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tiff"/><Relationship Id="rId2" Type="http://schemas.openxmlformats.org/officeDocument/2006/relationships/image" Target="../media/image2.tif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tiff"/><Relationship Id="rId2" Type="http://schemas.openxmlformats.org/officeDocument/2006/relationships/hyperlink" Target="https://uwtsd.hosted.panopto.com/Panopto/Pages/Viewer.aspx?id=ed9172f5-f240-427e-ac0f-ac3800b644e8" TargetMode="External"/><Relationship Id="rId1" Type="http://schemas.openxmlformats.org/officeDocument/2006/relationships/slideLayout" Target="../slideLayouts/slideLayout7.xml"/><Relationship Id="rId4" Type="http://schemas.openxmlformats.org/officeDocument/2006/relationships/image" Target="../media/image2.tiff"/></Relationships>
</file>

<file path=ppt/slides/_rels/slide12.xml.rels><?xml version="1.0" encoding="UTF-8" standalone="yes"?>
<Relationships xmlns="http://schemas.openxmlformats.org/package/2006/relationships"><Relationship Id="rId2" Type="http://schemas.openxmlformats.org/officeDocument/2006/relationships/image" Target="../media/image4.tif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tiff"/><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image" Target="../media/image13.tiff"/><Relationship Id="rId3" Type="http://schemas.openxmlformats.org/officeDocument/2006/relationships/image" Target="../media/image8.png"/><Relationship Id="rId7" Type="http://schemas.openxmlformats.org/officeDocument/2006/relationships/image" Target="../media/image12.jpeg"/><Relationship Id="rId2" Type="http://schemas.openxmlformats.org/officeDocument/2006/relationships/image" Target="../media/image7.jpeg"/><Relationship Id="rId1" Type="http://schemas.openxmlformats.org/officeDocument/2006/relationships/slideLayout" Target="../slideLayouts/slideLayout6.xml"/><Relationship Id="rId6" Type="http://schemas.openxmlformats.org/officeDocument/2006/relationships/image" Target="../media/image11.jpeg"/><Relationship Id="rId5" Type="http://schemas.openxmlformats.org/officeDocument/2006/relationships/image" Target="../media/image10.jpeg"/><Relationship Id="rId4" Type="http://schemas.openxmlformats.org/officeDocument/2006/relationships/image" Target="../media/image9.jpeg"/></Relationships>
</file>

<file path=ppt/slides/_rels/slide15.xml.rels><?xml version="1.0" encoding="UTF-8" standalone="yes"?>
<Relationships xmlns="http://schemas.openxmlformats.org/package/2006/relationships"><Relationship Id="rId8" Type="http://schemas.openxmlformats.org/officeDocument/2006/relationships/image" Target="../media/image13.tiff"/><Relationship Id="rId3" Type="http://schemas.openxmlformats.org/officeDocument/2006/relationships/image" Target="../media/image8.png"/><Relationship Id="rId7" Type="http://schemas.openxmlformats.org/officeDocument/2006/relationships/image" Target="../media/image12.jpeg"/><Relationship Id="rId2" Type="http://schemas.openxmlformats.org/officeDocument/2006/relationships/image" Target="../media/image7.jpeg"/><Relationship Id="rId1" Type="http://schemas.openxmlformats.org/officeDocument/2006/relationships/slideLayout" Target="../slideLayouts/slideLayout6.xml"/><Relationship Id="rId6" Type="http://schemas.openxmlformats.org/officeDocument/2006/relationships/image" Target="../media/image11.jpeg"/><Relationship Id="rId5" Type="http://schemas.openxmlformats.org/officeDocument/2006/relationships/image" Target="../media/image10.jpeg"/><Relationship Id="rId4" Type="http://schemas.openxmlformats.org/officeDocument/2006/relationships/image" Target="../media/image9.jpeg"/></Relationships>
</file>

<file path=ppt/slides/_rels/slide16.xml.rels><?xml version="1.0" encoding="UTF-8" standalone="yes"?>
<Relationships xmlns="http://schemas.openxmlformats.org/package/2006/relationships"><Relationship Id="rId8" Type="http://schemas.openxmlformats.org/officeDocument/2006/relationships/image" Target="../media/image13.tiff"/><Relationship Id="rId3" Type="http://schemas.openxmlformats.org/officeDocument/2006/relationships/image" Target="../media/image8.png"/><Relationship Id="rId7" Type="http://schemas.openxmlformats.org/officeDocument/2006/relationships/image" Target="../media/image12.jpeg"/><Relationship Id="rId2" Type="http://schemas.openxmlformats.org/officeDocument/2006/relationships/image" Target="../media/image7.jpeg"/><Relationship Id="rId1" Type="http://schemas.openxmlformats.org/officeDocument/2006/relationships/slideLayout" Target="../slideLayouts/slideLayout6.xml"/><Relationship Id="rId6" Type="http://schemas.openxmlformats.org/officeDocument/2006/relationships/image" Target="../media/image11.jpeg"/><Relationship Id="rId5" Type="http://schemas.openxmlformats.org/officeDocument/2006/relationships/image" Target="../media/image10.jpeg"/><Relationship Id="rId4" Type="http://schemas.openxmlformats.org/officeDocument/2006/relationships/image" Target="../media/image9.jpeg"/></Relationships>
</file>

<file path=ppt/slides/_rels/slide17.xml.rels><?xml version="1.0" encoding="UTF-8" standalone="yes"?>
<Relationships xmlns="http://schemas.openxmlformats.org/package/2006/relationships"><Relationship Id="rId3" Type="http://schemas.openxmlformats.org/officeDocument/2006/relationships/image" Target="../media/image2.tiff"/><Relationship Id="rId2" Type="http://schemas.openxmlformats.org/officeDocument/2006/relationships/hyperlink" Target="https://uwtsd.hosted.panopto.com/Panopto/Pages/Viewer.aspx?id=f0023ced-0f35-4ef9-956f-ac5300ecfa5c" TargetMode="External"/><Relationship Id="rId1" Type="http://schemas.openxmlformats.org/officeDocument/2006/relationships/slideLayout" Target="../slideLayouts/slideLayout7.xml"/><Relationship Id="rId4" Type="http://schemas.openxmlformats.org/officeDocument/2006/relationships/image" Target="../media/image14.tiff"/></Relationships>
</file>

<file path=ppt/slides/_rels/slide18.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image" Target="../media/image2.tiff"/><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image" Target="../media/image2.tiff"/><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image" Target="../media/image2.tiff"/><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tiff"/><Relationship Id="rId2" Type="http://schemas.openxmlformats.org/officeDocument/2006/relationships/image" Target="../media/image1.tiff"/><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5.tiff"/><Relationship Id="rId2" Type="http://schemas.openxmlformats.org/officeDocument/2006/relationships/image" Target="../media/image2.tiff"/><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tiff"/><Relationship Id="rId2" Type="http://schemas.openxmlformats.org/officeDocument/2006/relationships/image" Target="../media/image16.tif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698C23-9D8C-4446-BE17-A73B1E48D74F}"/>
              </a:ext>
            </a:extLst>
          </p:cNvPr>
          <p:cNvSpPr txBox="1">
            <a:spLocks/>
          </p:cNvSpPr>
          <p:nvPr/>
        </p:nvSpPr>
        <p:spPr>
          <a:xfrm>
            <a:off x="462793" y="229249"/>
            <a:ext cx="11091897" cy="2719128"/>
          </a:xfrm>
          <a:prstGeom prst="rect">
            <a:avLst/>
          </a:prstGeom>
        </p:spPr>
        <p:txBody>
          <a:bodyPr vert="horz" lIns="91440" tIns="45720" rIns="91440" bIns="45720" rtlCol="0" anchor="b">
            <a:normAutofit/>
          </a:bodyPr>
          <a:lstStyle>
            <a:defPPr marR="0" lvl="0" algn="l" rtl="0">
              <a:lnSpc>
                <a:spcPct val="100000"/>
              </a:lnSpc>
              <a:spcBef>
                <a:spcPts val="0"/>
              </a:spcBef>
              <a:spcAft>
                <a:spcPts val="0"/>
              </a:spcAft>
            </a:defPPr>
            <a:lvl1pPr marR="0" lvl="0"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algn="ctr" defTabSz="914400">
              <a:lnSpc>
                <a:spcPct val="90000"/>
              </a:lnSpc>
              <a:spcBef>
                <a:spcPct val="0"/>
              </a:spcBef>
              <a:spcAft>
                <a:spcPts val="600"/>
              </a:spcAft>
            </a:pPr>
            <a:r>
              <a:rPr lang="en-US" sz="11500" b="1" cap="all" dirty="0">
                <a:solidFill>
                  <a:srgbClr val="FF0000"/>
                </a:solidFill>
                <a:latin typeface="Segoe Script" panose="020B0804020000000003" pitchFamily="34" charset="0"/>
                <a:ea typeface="Ayuthaya" pitchFamily="2" charset="-34"/>
                <a:cs typeface="Ayuthaya" pitchFamily="2" charset="-34"/>
              </a:rPr>
              <a:t>Y </a:t>
            </a:r>
            <a:r>
              <a:rPr lang="en-US" sz="11500" b="1" cap="all" dirty="0" err="1">
                <a:solidFill>
                  <a:srgbClr val="FF0000"/>
                </a:solidFill>
                <a:latin typeface="Segoe Script" panose="020B0804020000000003" pitchFamily="34" charset="0"/>
                <a:ea typeface="Ayuthaya" pitchFamily="2" charset="-34"/>
                <a:cs typeface="Ayuthaya" pitchFamily="2" charset="-34"/>
              </a:rPr>
              <a:t>Gymraeg</a:t>
            </a:r>
            <a:endParaRPr lang="en-US" sz="11500" b="1" cap="all" dirty="0">
              <a:solidFill>
                <a:srgbClr val="FF0000"/>
              </a:solidFill>
              <a:latin typeface="Segoe Script" panose="020B0804020000000003" pitchFamily="34" charset="0"/>
              <a:ea typeface="Ayuthaya" pitchFamily="2" charset="-34"/>
              <a:cs typeface="Ayuthaya" pitchFamily="2" charset="-34"/>
            </a:endParaRPr>
          </a:p>
          <a:p>
            <a:pPr algn="ctr" defTabSz="914400">
              <a:lnSpc>
                <a:spcPct val="90000"/>
              </a:lnSpc>
              <a:spcBef>
                <a:spcPct val="0"/>
              </a:spcBef>
              <a:spcAft>
                <a:spcPts val="600"/>
              </a:spcAft>
            </a:pPr>
            <a:r>
              <a:rPr lang="en-US" sz="5400" b="1" cap="all" dirty="0">
                <a:solidFill>
                  <a:schemeClr val="tx1"/>
                </a:solidFill>
                <a:latin typeface="+mj-lt"/>
                <a:ea typeface="+mj-ea"/>
                <a:cs typeface="+mj-cs"/>
              </a:rPr>
              <a:t>B.A. </a:t>
            </a:r>
            <a:r>
              <a:rPr lang="en-US" sz="5400" b="1" cap="all" dirty="0" err="1">
                <a:solidFill>
                  <a:schemeClr val="tx1"/>
                </a:solidFill>
                <a:latin typeface="+mj-lt"/>
                <a:ea typeface="+mj-ea"/>
                <a:cs typeface="+mj-cs"/>
              </a:rPr>
              <a:t>AddysG</a:t>
            </a:r>
            <a:r>
              <a:rPr lang="en-US" sz="5400" b="1" cap="all" dirty="0">
                <a:solidFill>
                  <a:schemeClr val="tx1"/>
                </a:solidFill>
                <a:latin typeface="+mj-lt"/>
                <a:ea typeface="+mj-ea"/>
                <a:cs typeface="+mj-cs"/>
              </a:rPr>
              <a:t> 1C  </a:t>
            </a:r>
          </a:p>
        </p:txBody>
      </p:sp>
      <p:sp>
        <p:nvSpPr>
          <p:cNvPr id="3" name="Title 1">
            <a:extLst>
              <a:ext uri="{FF2B5EF4-FFF2-40B4-BE49-F238E27FC236}">
                <a16:creationId xmlns:a16="http://schemas.microsoft.com/office/drawing/2014/main" id="{8ED56267-21D4-EC43-A714-9CE239FF8FD9}"/>
              </a:ext>
            </a:extLst>
          </p:cNvPr>
          <p:cNvSpPr txBox="1">
            <a:spLocks/>
          </p:cNvSpPr>
          <p:nvPr/>
        </p:nvSpPr>
        <p:spPr>
          <a:xfrm>
            <a:off x="2923309" y="5554352"/>
            <a:ext cx="6170867" cy="1081975"/>
          </a:xfrm>
          <a:prstGeom prst="rect">
            <a:avLst/>
          </a:prstGeom>
        </p:spPr>
        <p:txBody>
          <a:bodyPr anchor="t"/>
          <a:lstStyle>
            <a:defPPr marR="0" lvl="0" algn="l" rtl="0">
              <a:lnSpc>
                <a:spcPct val="100000"/>
              </a:lnSpc>
              <a:spcBef>
                <a:spcPts val="0"/>
              </a:spcBef>
              <a:spcAft>
                <a:spcPts val="0"/>
              </a:spcAft>
            </a:defPPr>
            <a:lvl1pPr marR="0" lvl="0"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algn="ctr">
              <a:spcAft>
                <a:spcPts val="600"/>
              </a:spcAft>
            </a:pPr>
            <a:r>
              <a:rPr lang="en-US" sz="2400" b="1" kern="0" dirty="0" err="1">
                <a:solidFill>
                  <a:schemeClr val="tx1"/>
                </a:solidFill>
                <a:latin typeface="American Typewriter"/>
              </a:rPr>
              <a:t>Dydd</a:t>
            </a:r>
            <a:r>
              <a:rPr lang="en-US" sz="2400" b="1" kern="0" dirty="0">
                <a:solidFill>
                  <a:schemeClr val="tx1"/>
                </a:solidFill>
                <a:latin typeface="American Typewriter"/>
              </a:rPr>
              <a:t> </a:t>
            </a:r>
            <a:r>
              <a:rPr lang="en-US" sz="2400" b="1" kern="0" dirty="0" err="1">
                <a:solidFill>
                  <a:schemeClr val="tx1"/>
                </a:solidFill>
                <a:latin typeface="American Typewriter"/>
              </a:rPr>
              <a:t>Iau</a:t>
            </a:r>
            <a:r>
              <a:rPr lang="en-US" sz="2400" b="1" kern="0" dirty="0">
                <a:solidFill>
                  <a:schemeClr val="tx1"/>
                </a:solidFill>
                <a:latin typeface="American Typewriter"/>
              </a:rPr>
              <a:t>, 22ain o </a:t>
            </a:r>
            <a:r>
              <a:rPr lang="en-US" sz="2400" b="1" kern="0" dirty="0" err="1">
                <a:solidFill>
                  <a:schemeClr val="tx1"/>
                </a:solidFill>
                <a:latin typeface="American Typewriter"/>
              </a:rPr>
              <a:t>Hydref</a:t>
            </a:r>
            <a:r>
              <a:rPr lang="en-US" sz="2400" b="1" kern="0" dirty="0">
                <a:solidFill>
                  <a:schemeClr val="tx1"/>
                </a:solidFill>
                <a:latin typeface="American Typewriter"/>
              </a:rPr>
              <a:t> 2020</a:t>
            </a:r>
          </a:p>
          <a:p>
            <a:pPr algn="ctr">
              <a:spcAft>
                <a:spcPts val="600"/>
              </a:spcAft>
            </a:pPr>
            <a:r>
              <a:rPr lang="en-US" sz="2400" b="1" kern="0" dirty="0">
                <a:solidFill>
                  <a:schemeClr val="tx1"/>
                </a:solidFill>
                <a:latin typeface="American Typewriter"/>
              </a:rPr>
              <a:t>22.10.2020</a:t>
            </a:r>
            <a:endParaRPr lang="en-US" sz="3600" b="1" kern="0" dirty="0">
              <a:solidFill>
                <a:schemeClr val="tx1"/>
              </a:solidFill>
              <a:latin typeface="American Typewriter"/>
            </a:endParaRPr>
          </a:p>
        </p:txBody>
      </p:sp>
      <p:pic>
        <p:nvPicPr>
          <p:cNvPr id="4" name="Picture 3">
            <a:extLst>
              <a:ext uri="{FF2B5EF4-FFF2-40B4-BE49-F238E27FC236}">
                <a16:creationId xmlns:a16="http://schemas.microsoft.com/office/drawing/2014/main" id="{F4A33D40-BDCB-3B41-B047-F11EF13385FB}"/>
              </a:ext>
            </a:extLst>
          </p:cNvPr>
          <p:cNvPicPr>
            <a:picLocks noChangeAspect="1"/>
          </p:cNvPicPr>
          <p:nvPr/>
        </p:nvPicPr>
        <p:blipFill rotWithShape="1">
          <a:blip r:embed="rId3"/>
          <a:srcRect l="2973" t="19687" r="736" b="30368"/>
          <a:stretch/>
        </p:blipFill>
        <p:spPr>
          <a:xfrm>
            <a:off x="4267200" y="3177637"/>
            <a:ext cx="3622629" cy="2147455"/>
          </a:xfrm>
          <a:prstGeom prst="rect">
            <a:avLst/>
          </a:prstGeom>
          <a:ln w="76200">
            <a:solidFill>
              <a:schemeClr val="tx1"/>
            </a:solidFill>
          </a:ln>
        </p:spPr>
      </p:pic>
      <p:sp>
        <p:nvSpPr>
          <p:cNvPr id="5" name="6-Point Star 4">
            <a:extLst>
              <a:ext uri="{FF2B5EF4-FFF2-40B4-BE49-F238E27FC236}">
                <a16:creationId xmlns:a16="http://schemas.microsoft.com/office/drawing/2014/main" id="{E4FFBF73-F58C-C445-8285-9D920FB109F5}"/>
              </a:ext>
            </a:extLst>
          </p:cNvPr>
          <p:cNvSpPr/>
          <p:nvPr/>
        </p:nvSpPr>
        <p:spPr>
          <a:xfrm>
            <a:off x="8675721" y="2325230"/>
            <a:ext cx="3097824" cy="3458690"/>
          </a:xfrm>
          <a:prstGeom prst="star6">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94159790-7F13-CC46-AA1D-0607A78B1EAB}"/>
              </a:ext>
            </a:extLst>
          </p:cNvPr>
          <p:cNvSpPr txBox="1"/>
          <p:nvPr/>
        </p:nvSpPr>
        <p:spPr>
          <a:xfrm>
            <a:off x="9345478" y="3363132"/>
            <a:ext cx="1890793" cy="1323439"/>
          </a:xfrm>
          <a:prstGeom prst="rect">
            <a:avLst/>
          </a:prstGeom>
          <a:noFill/>
        </p:spPr>
        <p:txBody>
          <a:bodyPr wrap="square" rtlCol="0">
            <a:spAutoFit/>
          </a:bodyPr>
          <a:lstStyle/>
          <a:p>
            <a:pPr algn="ctr"/>
            <a:r>
              <a:rPr lang="en-US" sz="4000" b="1" dirty="0" err="1">
                <a:solidFill>
                  <a:schemeClr val="accent2"/>
                </a:solidFill>
              </a:rPr>
              <a:t>Darlith</a:t>
            </a:r>
            <a:endParaRPr lang="en-US" sz="4000" b="1" dirty="0">
              <a:solidFill>
                <a:schemeClr val="accent2"/>
              </a:solidFill>
            </a:endParaRPr>
          </a:p>
          <a:p>
            <a:pPr algn="ctr"/>
            <a:r>
              <a:rPr lang="en-US" sz="4000" b="1" dirty="0">
                <a:solidFill>
                  <a:schemeClr val="accent2"/>
                </a:solidFill>
              </a:rPr>
              <a:t>4</a:t>
            </a:r>
            <a:endParaRPr lang="en-US" b="1" dirty="0">
              <a:solidFill>
                <a:schemeClr val="accent2"/>
              </a:solidFill>
            </a:endParaRPr>
          </a:p>
        </p:txBody>
      </p:sp>
      <p:pic>
        <p:nvPicPr>
          <p:cNvPr id="7" name="Picture 6">
            <a:extLst>
              <a:ext uri="{FF2B5EF4-FFF2-40B4-BE49-F238E27FC236}">
                <a16:creationId xmlns:a16="http://schemas.microsoft.com/office/drawing/2014/main" id="{A1E504C2-79ED-B547-876D-CDC83D48E631}"/>
              </a:ext>
            </a:extLst>
          </p:cNvPr>
          <p:cNvPicPr>
            <a:picLocks noChangeAspect="1"/>
          </p:cNvPicPr>
          <p:nvPr/>
        </p:nvPicPr>
        <p:blipFill>
          <a:blip r:embed="rId4"/>
          <a:stretch>
            <a:fillRect/>
          </a:stretch>
        </p:blipFill>
        <p:spPr>
          <a:xfrm>
            <a:off x="0" y="6299200"/>
            <a:ext cx="3606800" cy="558800"/>
          </a:xfrm>
          <a:prstGeom prst="rect">
            <a:avLst/>
          </a:prstGeom>
        </p:spPr>
      </p:pic>
      <p:sp>
        <p:nvSpPr>
          <p:cNvPr id="8" name="TextBox 7">
            <a:extLst>
              <a:ext uri="{FF2B5EF4-FFF2-40B4-BE49-F238E27FC236}">
                <a16:creationId xmlns:a16="http://schemas.microsoft.com/office/drawing/2014/main" id="{1DBD3ACB-3E63-9944-9DAE-6E17659A1DB1}"/>
              </a:ext>
            </a:extLst>
          </p:cNvPr>
          <p:cNvSpPr txBox="1"/>
          <p:nvPr/>
        </p:nvSpPr>
        <p:spPr>
          <a:xfrm>
            <a:off x="8517041" y="6285498"/>
            <a:ext cx="3547666" cy="461665"/>
          </a:xfrm>
          <a:prstGeom prst="rect">
            <a:avLst/>
          </a:prstGeom>
          <a:solidFill>
            <a:schemeClr val="bg1"/>
          </a:solidFill>
          <a:ln>
            <a:solidFill>
              <a:schemeClr val="accent2">
                <a:lumMod val="50000"/>
              </a:schemeClr>
            </a:solidFill>
          </a:ln>
        </p:spPr>
        <p:txBody>
          <a:bodyPr wrap="square" rtlCol="0">
            <a:spAutoFit/>
          </a:bodyPr>
          <a:lstStyle/>
          <a:p>
            <a:r>
              <a:rPr lang="en-US" sz="2400" b="1" dirty="0" err="1"/>
              <a:t>n.evans@uwtsd.ac.uk</a:t>
            </a:r>
            <a:endParaRPr lang="en-US" sz="2400" b="1" dirty="0"/>
          </a:p>
        </p:txBody>
      </p:sp>
    </p:spTree>
    <p:extLst>
      <p:ext uri="{BB962C8B-B14F-4D97-AF65-F5344CB8AC3E}">
        <p14:creationId xmlns:p14="http://schemas.microsoft.com/office/powerpoint/2010/main" val="23932556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3E5711-6209-41AE-A70C-E8BB5C3EBE74}"/>
              </a:ext>
            </a:extLst>
          </p:cNvPr>
          <p:cNvSpPr>
            <a:spLocks noGrp="1"/>
          </p:cNvSpPr>
          <p:nvPr>
            <p:ph type="title"/>
          </p:nvPr>
        </p:nvSpPr>
        <p:spPr>
          <a:xfrm>
            <a:off x="2495743" y="160812"/>
            <a:ext cx="7018240" cy="1565728"/>
          </a:xfrm>
        </p:spPr>
        <p:style>
          <a:lnRef idx="1">
            <a:schemeClr val="dk1"/>
          </a:lnRef>
          <a:fillRef idx="3">
            <a:schemeClr val="dk1"/>
          </a:fillRef>
          <a:effectRef idx="2">
            <a:schemeClr val="dk1"/>
          </a:effectRef>
          <a:fontRef idx="minor">
            <a:schemeClr val="lt1"/>
          </a:fontRef>
        </p:style>
        <p:txBody>
          <a:bodyPr>
            <a:normAutofit/>
          </a:bodyPr>
          <a:lstStyle/>
          <a:p>
            <a:pPr algn="ctr"/>
            <a:r>
              <a:rPr lang="en-GB" sz="4400" b="1" dirty="0">
                <a:latin typeface="+mj-lt"/>
              </a:rPr>
              <a:t>Heddiw, </a:t>
            </a:r>
            <a:r>
              <a:rPr lang="en-GB" sz="4400" b="1" dirty="0" err="1">
                <a:latin typeface="+mj-lt"/>
              </a:rPr>
              <a:t>fe</a:t>
            </a:r>
            <a:r>
              <a:rPr lang="en-GB" sz="4400" b="1" dirty="0">
                <a:latin typeface="+mj-lt"/>
              </a:rPr>
              <a:t> </a:t>
            </a:r>
            <a:r>
              <a:rPr lang="en-GB" sz="4400" b="1" dirty="0" err="1">
                <a:latin typeface="+mj-lt"/>
              </a:rPr>
              <a:t>fyddwn</a:t>
            </a:r>
            <a:r>
              <a:rPr lang="en-GB" sz="4400" b="1" dirty="0">
                <a:latin typeface="+mj-lt"/>
              </a:rPr>
              <a:t> </a:t>
            </a:r>
            <a:r>
              <a:rPr lang="en-GB" sz="4400" b="1" dirty="0" err="1">
                <a:latin typeface="+mj-lt"/>
              </a:rPr>
              <a:t>ni</a:t>
            </a:r>
            <a:r>
              <a:rPr lang="en-GB" sz="4400" b="1" dirty="0">
                <a:latin typeface="+mj-lt"/>
              </a:rPr>
              <a:t>:</a:t>
            </a:r>
            <a:br>
              <a:rPr lang="en-GB" sz="4400" b="1" dirty="0">
                <a:latin typeface="+mj-lt"/>
              </a:rPr>
            </a:br>
            <a:r>
              <a:rPr lang="en-GB" sz="4400" b="1" dirty="0">
                <a:latin typeface="+mj-lt"/>
              </a:rPr>
              <a:t>Today we will: </a:t>
            </a:r>
          </a:p>
        </p:txBody>
      </p:sp>
      <p:sp>
        <p:nvSpPr>
          <p:cNvPr id="3" name="Content Placeholder 2">
            <a:extLst>
              <a:ext uri="{FF2B5EF4-FFF2-40B4-BE49-F238E27FC236}">
                <a16:creationId xmlns:a16="http://schemas.microsoft.com/office/drawing/2014/main" id="{8FF87B40-E73D-4518-AA0F-AC1D3275C2D4}"/>
              </a:ext>
            </a:extLst>
          </p:cNvPr>
          <p:cNvSpPr>
            <a:spLocks noGrp="1"/>
          </p:cNvSpPr>
          <p:nvPr>
            <p:ph idx="1"/>
          </p:nvPr>
        </p:nvSpPr>
        <p:spPr>
          <a:xfrm>
            <a:off x="288904" y="1984473"/>
            <a:ext cx="5461126" cy="3880773"/>
          </a:xfrm>
          <a:solidFill>
            <a:schemeClr val="bg1"/>
          </a:solidFill>
          <a:ln w="76200">
            <a:solidFill>
              <a:schemeClr val="accent2">
                <a:lumMod val="50000"/>
              </a:schemeClr>
            </a:solidFill>
          </a:ln>
        </p:spPr>
        <p:txBody>
          <a:bodyPr vert="horz" lIns="91440" tIns="45720" rIns="91440" bIns="45720" rtlCol="0" anchor="t">
            <a:normAutofit/>
          </a:bodyPr>
          <a:lstStyle/>
          <a:p>
            <a:r>
              <a:rPr lang="en-GB" sz="3200" b="1" dirty="0" err="1">
                <a:solidFill>
                  <a:schemeClr val="tx1"/>
                </a:solidFill>
              </a:rPr>
              <a:t>adolygu’r</a:t>
            </a:r>
            <a:r>
              <a:rPr lang="en-GB" sz="3200" b="1" dirty="0">
                <a:solidFill>
                  <a:schemeClr val="tx1"/>
                </a:solidFill>
              </a:rPr>
              <a:t> </a:t>
            </a:r>
            <a:r>
              <a:rPr lang="en-GB" sz="3200" b="1" dirty="0" err="1">
                <a:solidFill>
                  <a:schemeClr val="tx1"/>
                </a:solidFill>
              </a:rPr>
              <a:t>Wyddor</a:t>
            </a:r>
            <a:r>
              <a:rPr lang="en-GB" sz="3200" b="1" dirty="0">
                <a:solidFill>
                  <a:schemeClr val="tx1"/>
                </a:solidFill>
              </a:rPr>
              <a:t> a </a:t>
            </a:r>
            <a:r>
              <a:rPr lang="en-GB" sz="3200" b="1" dirty="0" err="1">
                <a:solidFill>
                  <a:schemeClr val="tx1"/>
                </a:solidFill>
              </a:rPr>
              <a:t>darllen</a:t>
            </a:r>
            <a:r>
              <a:rPr lang="en-GB" sz="3200" b="1" dirty="0">
                <a:solidFill>
                  <a:schemeClr val="tx1"/>
                </a:solidFill>
              </a:rPr>
              <a:t> </a:t>
            </a:r>
            <a:r>
              <a:rPr lang="en-GB" sz="3200" b="1" dirty="0" err="1">
                <a:solidFill>
                  <a:schemeClr val="tx1"/>
                </a:solidFill>
              </a:rPr>
              <a:t>geiriau</a:t>
            </a:r>
            <a:r>
              <a:rPr lang="en-GB" sz="3200" b="1" dirty="0">
                <a:solidFill>
                  <a:schemeClr val="tx1"/>
                </a:solidFill>
              </a:rPr>
              <a:t> </a:t>
            </a:r>
            <a:r>
              <a:rPr lang="en-GB" sz="3200" b="1" dirty="0" err="1">
                <a:solidFill>
                  <a:schemeClr val="tx1"/>
                </a:solidFill>
              </a:rPr>
              <a:t>Cymraeg</a:t>
            </a:r>
            <a:endParaRPr lang="en-GB" sz="3200" b="1" dirty="0">
              <a:solidFill>
                <a:schemeClr val="tx1"/>
              </a:solidFill>
            </a:endParaRPr>
          </a:p>
          <a:p>
            <a:pPr marL="0" indent="0">
              <a:buNone/>
            </a:pPr>
            <a:r>
              <a:rPr lang="en-GB" sz="3200" b="1" dirty="0">
                <a:solidFill>
                  <a:schemeClr val="tx1"/>
                </a:solidFill>
              </a:rPr>
              <a:t> </a:t>
            </a:r>
          </a:p>
          <a:p>
            <a:r>
              <a:rPr lang="en-GB" sz="3200" b="1" dirty="0" err="1">
                <a:solidFill>
                  <a:schemeClr val="tx1"/>
                </a:solidFill>
              </a:rPr>
              <a:t>dechrau</a:t>
            </a:r>
            <a:r>
              <a:rPr lang="en-GB" sz="3200" b="1" dirty="0">
                <a:solidFill>
                  <a:schemeClr val="tx1"/>
                </a:solidFill>
              </a:rPr>
              <a:t> </a:t>
            </a:r>
            <a:r>
              <a:rPr lang="en-GB" sz="3200" b="1" dirty="0" err="1">
                <a:solidFill>
                  <a:schemeClr val="tx1"/>
                </a:solidFill>
              </a:rPr>
              <a:t>sgwrs</a:t>
            </a:r>
            <a:r>
              <a:rPr lang="en-GB" sz="3200" b="1" dirty="0">
                <a:solidFill>
                  <a:schemeClr val="tx1"/>
                </a:solidFill>
              </a:rPr>
              <a:t> </a:t>
            </a:r>
            <a:r>
              <a:rPr lang="en-GB" sz="3200" b="1" dirty="0" err="1">
                <a:solidFill>
                  <a:schemeClr val="tx1"/>
                </a:solidFill>
              </a:rPr>
              <a:t>yn</a:t>
            </a:r>
            <a:r>
              <a:rPr lang="en-GB" sz="3200" b="1" dirty="0">
                <a:solidFill>
                  <a:schemeClr val="tx1"/>
                </a:solidFill>
              </a:rPr>
              <a:t> </a:t>
            </a:r>
            <a:r>
              <a:rPr lang="en-GB" sz="3200" b="1" dirty="0" err="1">
                <a:solidFill>
                  <a:schemeClr val="tx1"/>
                </a:solidFill>
              </a:rPr>
              <a:t>Gymraeg</a:t>
            </a:r>
            <a:endParaRPr lang="en-GB" sz="3200" b="1" dirty="0">
              <a:solidFill>
                <a:schemeClr val="tx1"/>
              </a:solidFill>
            </a:endParaRPr>
          </a:p>
          <a:p>
            <a:pPr marL="0" indent="0">
              <a:buNone/>
            </a:pPr>
            <a:endParaRPr lang="en-GB" sz="3200" b="1" dirty="0">
              <a:solidFill>
                <a:srgbClr val="FF0000"/>
              </a:solidFill>
            </a:endParaRPr>
          </a:p>
        </p:txBody>
      </p:sp>
      <p:sp>
        <p:nvSpPr>
          <p:cNvPr id="4" name="Content Placeholder 2">
            <a:extLst>
              <a:ext uri="{FF2B5EF4-FFF2-40B4-BE49-F238E27FC236}">
                <a16:creationId xmlns:a16="http://schemas.microsoft.com/office/drawing/2014/main" id="{683C93EB-E877-D94B-A47F-6F63A3248221}"/>
              </a:ext>
            </a:extLst>
          </p:cNvPr>
          <p:cNvSpPr txBox="1">
            <a:spLocks/>
          </p:cNvSpPr>
          <p:nvPr/>
        </p:nvSpPr>
        <p:spPr>
          <a:xfrm>
            <a:off x="6364627" y="1984473"/>
            <a:ext cx="5461126" cy="3880773"/>
          </a:xfrm>
          <a:prstGeom prst="rect">
            <a:avLst/>
          </a:prstGeom>
          <a:solidFill>
            <a:schemeClr val="bg1"/>
          </a:solidFill>
          <a:ln w="76200">
            <a:solidFill>
              <a:schemeClr val="accent2">
                <a:lumMod val="50000"/>
              </a:schemeClr>
            </a:solidFill>
          </a:ln>
        </p:spPr>
        <p:txBody>
          <a:bodyPr vert="horz" lIns="91440" tIns="45720" rIns="91440" bIns="45720" rtlCol="0" anchor="t">
            <a:normAutofit lnSpcReduction="10000"/>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r>
              <a:rPr lang="en-GB" sz="3200" b="1" dirty="0">
                <a:solidFill>
                  <a:schemeClr val="tx1"/>
                </a:solidFill>
              </a:rPr>
              <a:t>revise the Welsh alphabet and read Welsh words</a:t>
            </a:r>
          </a:p>
          <a:p>
            <a:endParaRPr lang="en-GB" sz="3200" b="1" dirty="0">
              <a:solidFill>
                <a:schemeClr val="tx1"/>
              </a:solidFill>
            </a:endParaRPr>
          </a:p>
          <a:p>
            <a:r>
              <a:rPr lang="en-GB" sz="3200" b="1" dirty="0">
                <a:solidFill>
                  <a:schemeClr val="tx1"/>
                </a:solidFill>
              </a:rPr>
              <a:t>begin a conversation in Welsh</a:t>
            </a:r>
          </a:p>
          <a:p>
            <a:pPr marL="0" indent="0">
              <a:buNone/>
            </a:pPr>
            <a:r>
              <a:rPr lang="en-GB" sz="3200" b="1" dirty="0">
                <a:solidFill>
                  <a:srgbClr val="FF0000"/>
                </a:solidFill>
              </a:rPr>
              <a:t> </a:t>
            </a:r>
          </a:p>
        </p:txBody>
      </p:sp>
      <p:pic>
        <p:nvPicPr>
          <p:cNvPr id="5" name="Picture 4">
            <a:extLst>
              <a:ext uri="{FF2B5EF4-FFF2-40B4-BE49-F238E27FC236}">
                <a16:creationId xmlns:a16="http://schemas.microsoft.com/office/drawing/2014/main" id="{08FB6B26-B34C-A144-BD39-909F55D3EB89}"/>
              </a:ext>
            </a:extLst>
          </p:cNvPr>
          <p:cNvPicPr>
            <a:picLocks noChangeAspect="1"/>
          </p:cNvPicPr>
          <p:nvPr/>
        </p:nvPicPr>
        <p:blipFill>
          <a:blip r:embed="rId2"/>
          <a:stretch>
            <a:fillRect/>
          </a:stretch>
        </p:blipFill>
        <p:spPr>
          <a:xfrm>
            <a:off x="0" y="6372614"/>
            <a:ext cx="3132944" cy="485386"/>
          </a:xfrm>
          <a:prstGeom prst="rect">
            <a:avLst/>
          </a:prstGeom>
        </p:spPr>
      </p:pic>
    </p:spTree>
    <p:extLst>
      <p:ext uri="{BB962C8B-B14F-4D97-AF65-F5344CB8AC3E}">
        <p14:creationId xmlns:p14="http://schemas.microsoft.com/office/powerpoint/2010/main" val="32128004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FDDBD7-93DD-654D-A919-23669FC936B0}"/>
              </a:ext>
            </a:extLst>
          </p:cNvPr>
          <p:cNvSpPr>
            <a:spLocks noGrp="1"/>
          </p:cNvSpPr>
          <p:nvPr>
            <p:ph type="title"/>
          </p:nvPr>
        </p:nvSpPr>
        <p:spPr>
          <a:xfrm>
            <a:off x="318655" y="97638"/>
            <a:ext cx="11665527" cy="2188362"/>
          </a:xfrm>
          <a:solidFill>
            <a:schemeClr val="bg1"/>
          </a:solidFill>
          <a:ln w="76200">
            <a:solidFill>
              <a:schemeClr val="accent2">
                <a:lumMod val="50000"/>
              </a:schemeClr>
            </a:solidFill>
          </a:ln>
        </p:spPr>
        <p:txBody>
          <a:bodyPr>
            <a:normAutofit fontScale="90000"/>
          </a:bodyPr>
          <a:lstStyle/>
          <a:p>
            <a:r>
              <a:rPr lang="en-US" b="1" dirty="0" err="1"/>
              <a:t>Maes</a:t>
            </a:r>
            <a:r>
              <a:rPr lang="en-US" b="1" dirty="0"/>
              <a:t> </a:t>
            </a:r>
            <a:r>
              <a:rPr lang="en-US" b="1" dirty="0" err="1"/>
              <a:t>Dysgu</a:t>
            </a:r>
            <a:r>
              <a:rPr lang="en-US" b="1" dirty="0"/>
              <a:t> a </a:t>
            </a:r>
            <a:r>
              <a:rPr lang="en-US" b="1" dirty="0" err="1"/>
              <a:t>Phrofiad</a:t>
            </a:r>
            <a:r>
              <a:rPr lang="en-US" b="1" dirty="0"/>
              <a:t> </a:t>
            </a:r>
            <a:r>
              <a:rPr lang="en-US" b="1" dirty="0" err="1"/>
              <a:t>Ieithoedd</a:t>
            </a:r>
            <a:r>
              <a:rPr lang="en-US" b="1" dirty="0"/>
              <a:t>, </a:t>
            </a:r>
            <a:r>
              <a:rPr lang="en-US" b="1" dirty="0" err="1"/>
              <a:t>Llythrennedd</a:t>
            </a:r>
            <a:r>
              <a:rPr lang="en-US" b="1" dirty="0"/>
              <a:t> a </a:t>
            </a:r>
            <a:r>
              <a:rPr lang="en-US" b="1" dirty="0" err="1"/>
              <a:t>Chyfathrebu</a:t>
            </a:r>
            <a:br>
              <a:rPr lang="en-US" b="1" dirty="0"/>
            </a:br>
            <a:r>
              <a:rPr lang="en-US" b="1" dirty="0"/>
              <a:t>Languages, Literacy and Communication Are of Learning and Experience   </a:t>
            </a:r>
            <a:br>
              <a:rPr lang="en-US" dirty="0"/>
            </a:br>
            <a:br>
              <a:rPr lang="en-US" dirty="0"/>
            </a:br>
            <a:endParaRPr lang="en-US" dirty="0"/>
          </a:p>
        </p:txBody>
      </p:sp>
      <p:sp>
        <p:nvSpPr>
          <p:cNvPr id="7" name="Content Placeholder 2">
            <a:extLst>
              <a:ext uri="{FF2B5EF4-FFF2-40B4-BE49-F238E27FC236}">
                <a16:creationId xmlns:a16="http://schemas.microsoft.com/office/drawing/2014/main" id="{02B2EE1A-70BE-F74E-965C-3CF64900F2A6}"/>
              </a:ext>
            </a:extLst>
          </p:cNvPr>
          <p:cNvSpPr>
            <a:spLocks noGrp="1"/>
          </p:cNvSpPr>
          <p:nvPr>
            <p:ph idx="1"/>
          </p:nvPr>
        </p:nvSpPr>
        <p:spPr>
          <a:xfrm>
            <a:off x="6331526" y="2646219"/>
            <a:ext cx="5514109" cy="3416320"/>
          </a:xfrm>
          <a:solidFill>
            <a:schemeClr val="bg1"/>
          </a:solidFill>
          <a:ln w="76200">
            <a:solidFill>
              <a:schemeClr val="accent2">
                <a:lumMod val="50000"/>
              </a:schemeClr>
            </a:solidFill>
          </a:ln>
        </p:spPr>
        <p:txBody>
          <a:bodyPr/>
          <a:lstStyle/>
          <a:p>
            <a:pPr marL="0" indent="0">
              <a:buNone/>
            </a:pPr>
            <a:r>
              <a:rPr lang="en-GB" dirty="0"/>
              <a:t>Given that a key aspect of effective language learning is the willingness to experiment and take risks in trying out new structures, sounds and patterns, learning and experience in this Area can empower learners to be creative and to persevere when facing challenges. Together, these skills can build learners’ confidence to grasp new opportunities and to adapt to different roles which in turn can develop them as </a:t>
            </a:r>
            <a:r>
              <a:rPr lang="en-GB" b="1" dirty="0"/>
              <a:t>enterprising, creative contributors, ready to play a full part in life and work</a:t>
            </a:r>
            <a:r>
              <a:rPr lang="en-GB" dirty="0"/>
              <a:t>.</a:t>
            </a:r>
            <a:endParaRPr lang="en-US" dirty="0"/>
          </a:p>
        </p:txBody>
      </p:sp>
      <p:sp>
        <p:nvSpPr>
          <p:cNvPr id="8" name="TextBox 7">
            <a:extLst>
              <a:ext uri="{FF2B5EF4-FFF2-40B4-BE49-F238E27FC236}">
                <a16:creationId xmlns:a16="http://schemas.microsoft.com/office/drawing/2014/main" id="{1EC5DB26-3127-AA49-81E6-A8CBE56AB17D}"/>
              </a:ext>
            </a:extLst>
          </p:cNvPr>
          <p:cNvSpPr txBox="1"/>
          <p:nvPr/>
        </p:nvSpPr>
        <p:spPr>
          <a:xfrm>
            <a:off x="221673" y="2646219"/>
            <a:ext cx="5514109" cy="3416320"/>
          </a:xfrm>
          <a:prstGeom prst="rect">
            <a:avLst/>
          </a:prstGeom>
          <a:solidFill>
            <a:schemeClr val="bg1"/>
          </a:solidFill>
          <a:ln w="76200">
            <a:solidFill>
              <a:schemeClr val="accent2">
                <a:lumMod val="50000"/>
              </a:schemeClr>
            </a:solidFill>
          </a:ln>
        </p:spPr>
        <p:txBody>
          <a:bodyPr wrap="square" rtlCol="0">
            <a:spAutoFit/>
          </a:bodyPr>
          <a:lstStyle/>
          <a:p>
            <a:r>
              <a:rPr lang="en-GB" dirty="0"/>
              <a:t>O gofio </a:t>
            </a:r>
            <a:r>
              <a:rPr lang="en-GB" dirty="0" err="1"/>
              <a:t>mai</a:t>
            </a:r>
            <a:r>
              <a:rPr lang="en-GB" dirty="0"/>
              <a:t> un </a:t>
            </a:r>
            <a:r>
              <a:rPr lang="en-GB" dirty="0" err="1"/>
              <a:t>agwedd</a:t>
            </a:r>
            <a:r>
              <a:rPr lang="en-GB" dirty="0"/>
              <a:t> </a:t>
            </a:r>
            <a:r>
              <a:rPr lang="en-GB" dirty="0" err="1"/>
              <a:t>allweddol</a:t>
            </a:r>
            <a:r>
              <a:rPr lang="en-GB" dirty="0"/>
              <a:t> </a:t>
            </a:r>
            <a:r>
              <a:rPr lang="en-GB" dirty="0" err="1"/>
              <a:t>ar</a:t>
            </a:r>
            <a:r>
              <a:rPr lang="en-GB" dirty="0"/>
              <a:t> </a:t>
            </a:r>
            <a:r>
              <a:rPr lang="en-GB" dirty="0" err="1"/>
              <a:t>ddysgu</a:t>
            </a:r>
            <a:r>
              <a:rPr lang="en-GB" dirty="0"/>
              <a:t> </a:t>
            </a:r>
            <a:r>
              <a:rPr lang="en-GB" dirty="0" err="1"/>
              <a:t>iaith</a:t>
            </a:r>
            <a:r>
              <a:rPr lang="en-GB" dirty="0"/>
              <a:t> </a:t>
            </a:r>
            <a:r>
              <a:rPr lang="en-GB" dirty="0" err="1"/>
              <a:t>yn</a:t>
            </a:r>
            <a:r>
              <a:rPr lang="en-GB" dirty="0"/>
              <a:t> </a:t>
            </a:r>
            <a:r>
              <a:rPr lang="en-GB" dirty="0" err="1"/>
              <a:t>effeithiol</a:t>
            </a:r>
            <a:r>
              <a:rPr lang="en-GB" dirty="0"/>
              <a:t> </a:t>
            </a:r>
            <a:r>
              <a:rPr lang="en-GB" dirty="0" err="1"/>
              <a:t>yw’r</a:t>
            </a:r>
            <a:r>
              <a:rPr lang="en-GB" dirty="0"/>
              <a:t> </a:t>
            </a:r>
            <a:r>
              <a:rPr lang="en-GB" dirty="0" err="1"/>
              <a:t>parodrwydd</a:t>
            </a:r>
            <a:r>
              <a:rPr lang="en-GB" dirty="0"/>
              <a:t> </a:t>
            </a:r>
            <a:r>
              <a:rPr lang="en-GB" dirty="0" err="1"/>
              <a:t>i</a:t>
            </a:r>
            <a:r>
              <a:rPr lang="en-GB" dirty="0"/>
              <a:t> </a:t>
            </a:r>
            <a:r>
              <a:rPr lang="en-GB" dirty="0" err="1"/>
              <a:t>arbrofi</a:t>
            </a:r>
            <a:r>
              <a:rPr lang="en-GB" dirty="0"/>
              <a:t> ac </a:t>
            </a:r>
            <a:r>
              <a:rPr lang="en-GB" dirty="0" err="1"/>
              <a:t>i</a:t>
            </a:r>
            <a:r>
              <a:rPr lang="en-GB" dirty="0"/>
              <a:t> </a:t>
            </a:r>
            <a:r>
              <a:rPr lang="en-GB" dirty="0" err="1"/>
              <a:t>fentro</a:t>
            </a:r>
            <a:r>
              <a:rPr lang="en-GB" dirty="0"/>
              <a:t> </a:t>
            </a:r>
            <a:r>
              <a:rPr lang="en-GB" dirty="0" err="1"/>
              <a:t>wrth</a:t>
            </a:r>
            <a:r>
              <a:rPr lang="en-GB" dirty="0"/>
              <a:t> </a:t>
            </a:r>
            <a:r>
              <a:rPr lang="en-GB" dirty="0" err="1"/>
              <a:t>roi</a:t>
            </a:r>
            <a:r>
              <a:rPr lang="en-GB" dirty="0"/>
              <a:t> </a:t>
            </a:r>
            <a:r>
              <a:rPr lang="en-GB" dirty="0" err="1"/>
              <a:t>cynnig</a:t>
            </a:r>
            <a:r>
              <a:rPr lang="en-GB" dirty="0"/>
              <a:t> </a:t>
            </a:r>
            <a:r>
              <a:rPr lang="en-GB" dirty="0" err="1"/>
              <a:t>ar</a:t>
            </a:r>
            <a:r>
              <a:rPr lang="en-GB" dirty="0"/>
              <a:t> </a:t>
            </a:r>
            <a:r>
              <a:rPr lang="en-GB" dirty="0" err="1"/>
              <a:t>strwythurau</a:t>
            </a:r>
            <a:r>
              <a:rPr lang="en-GB" dirty="0"/>
              <a:t>, </a:t>
            </a:r>
            <a:r>
              <a:rPr lang="en-GB" dirty="0" err="1"/>
              <a:t>seiniau</a:t>
            </a:r>
            <a:r>
              <a:rPr lang="en-GB" dirty="0"/>
              <a:t> a </a:t>
            </a:r>
            <a:r>
              <a:rPr lang="en-GB" dirty="0" err="1"/>
              <a:t>phatrymau</a:t>
            </a:r>
            <a:r>
              <a:rPr lang="en-GB" dirty="0"/>
              <a:t> </a:t>
            </a:r>
            <a:r>
              <a:rPr lang="en-GB" dirty="0" err="1"/>
              <a:t>newydd</a:t>
            </a:r>
            <a:r>
              <a:rPr lang="en-GB" dirty="0"/>
              <a:t>, gall </a:t>
            </a:r>
            <a:r>
              <a:rPr lang="en-GB" dirty="0" err="1"/>
              <a:t>dysgu</a:t>
            </a:r>
            <a:r>
              <a:rPr lang="en-GB" dirty="0"/>
              <a:t> a </a:t>
            </a:r>
            <a:r>
              <a:rPr lang="en-GB" dirty="0" err="1"/>
              <a:t>phrofiad</a:t>
            </a:r>
            <a:r>
              <a:rPr lang="en-GB" dirty="0"/>
              <a:t> </a:t>
            </a:r>
            <a:r>
              <a:rPr lang="en-GB" dirty="0" err="1"/>
              <a:t>yn</a:t>
            </a:r>
            <a:r>
              <a:rPr lang="en-GB" dirty="0"/>
              <a:t> y </a:t>
            </a:r>
            <a:r>
              <a:rPr lang="en-GB" dirty="0" err="1"/>
              <a:t>Maes</a:t>
            </a:r>
            <a:r>
              <a:rPr lang="en-GB" dirty="0"/>
              <a:t> </a:t>
            </a:r>
            <a:r>
              <a:rPr lang="en-GB" dirty="0" err="1"/>
              <a:t>hwn</a:t>
            </a:r>
            <a:r>
              <a:rPr lang="en-GB" dirty="0"/>
              <a:t> </a:t>
            </a:r>
            <a:r>
              <a:rPr lang="en-GB" dirty="0" err="1"/>
              <a:t>rymuso’r</a:t>
            </a:r>
            <a:r>
              <a:rPr lang="en-GB" dirty="0"/>
              <a:t> </a:t>
            </a:r>
            <a:r>
              <a:rPr lang="en-GB" dirty="0" err="1"/>
              <a:t>dysgwyr</a:t>
            </a:r>
            <a:r>
              <a:rPr lang="en-GB" dirty="0"/>
              <a:t> </a:t>
            </a:r>
            <a:r>
              <a:rPr lang="en-GB" dirty="0" err="1"/>
              <a:t>i</a:t>
            </a:r>
            <a:r>
              <a:rPr lang="en-GB" dirty="0"/>
              <a:t> </a:t>
            </a:r>
            <a:r>
              <a:rPr lang="en-GB" dirty="0" err="1"/>
              <a:t>fod</a:t>
            </a:r>
            <a:r>
              <a:rPr lang="en-GB" dirty="0"/>
              <a:t> </a:t>
            </a:r>
            <a:r>
              <a:rPr lang="en-GB" dirty="0" err="1"/>
              <a:t>yn</a:t>
            </a:r>
            <a:r>
              <a:rPr lang="en-GB" dirty="0"/>
              <a:t> </a:t>
            </a:r>
            <a:r>
              <a:rPr lang="en-GB" dirty="0" err="1"/>
              <a:t>greadigol</a:t>
            </a:r>
            <a:r>
              <a:rPr lang="en-GB" dirty="0"/>
              <a:t> ac </a:t>
            </a:r>
            <a:r>
              <a:rPr lang="en-GB" dirty="0" err="1"/>
              <a:t>i</a:t>
            </a:r>
            <a:r>
              <a:rPr lang="en-GB" dirty="0"/>
              <a:t> </a:t>
            </a:r>
            <a:r>
              <a:rPr lang="en-GB" dirty="0" err="1"/>
              <a:t>ddal</a:t>
            </a:r>
            <a:r>
              <a:rPr lang="en-GB" dirty="0"/>
              <a:t> </a:t>
            </a:r>
            <a:r>
              <a:rPr lang="en-GB" dirty="0" err="1"/>
              <a:t>ati</a:t>
            </a:r>
            <a:r>
              <a:rPr lang="en-GB" dirty="0"/>
              <a:t> pan </a:t>
            </a:r>
            <a:r>
              <a:rPr lang="en-GB" dirty="0" err="1"/>
              <a:t>fyddan</a:t>
            </a:r>
            <a:r>
              <a:rPr lang="en-GB" dirty="0"/>
              <a:t> </a:t>
            </a:r>
            <a:r>
              <a:rPr lang="en-GB" dirty="0" err="1"/>
              <a:t>nhw’n</a:t>
            </a:r>
            <a:r>
              <a:rPr lang="en-GB" dirty="0"/>
              <a:t> </a:t>
            </a:r>
            <a:r>
              <a:rPr lang="en-GB" dirty="0" err="1"/>
              <a:t>wynebu</a:t>
            </a:r>
            <a:r>
              <a:rPr lang="en-GB" dirty="0"/>
              <a:t> </a:t>
            </a:r>
            <a:r>
              <a:rPr lang="en-GB" dirty="0" err="1"/>
              <a:t>heriau</a:t>
            </a:r>
            <a:r>
              <a:rPr lang="en-GB" dirty="0"/>
              <a:t>. </a:t>
            </a:r>
            <a:r>
              <a:rPr lang="en-GB" dirty="0" err="1"/>
              <a:t>Gyda’i</a:t>
            </a:r>
            <a:r>
              <a:rPr lang="en-GB" dirty="0"/>
              <a:t> </a:t>
            </a:r>
            <a:r>
              <a:rPr lang="en-GB" dirty="0" err="1"/>
              <a:t>gilydd</a:t>
            </a:r>
            <a:r>
              <a:rPr lang="en-GB" dirty="0"/>
              <a:t>, gall y </a:t>
            </a:r>
            <a:r>
              <a:rPr lang="en-GB" dirty="0" err="1"/>
              <a:t>sgiliau</a:t>
            </a:r>
            <a:r>
              <a:rPr lang="en-GB" dirty="0"/>
              <a:t> </a:t>
            </a:r>
            <a:r>
              <a:rPr lang="en-GB" dirty="0" err="1"/>
              <a:t>hyn</a:t>
            </a:r>
            <a:r>
              <a:rPr lang="en-GB" dirty="0"/>
              <a:t> </a:t>
            </a:r>
            <a:r>
              <a:rPr lang="en-GB" dirty="0" err="1"/>
              <a:t>feithrin</a:t>
            </a:r>
            <a:r>
              <a:rPr lang="en-GB" dirty="0"/>
              <a:t> </a:t>
            </a:r>
            <a:r>
              <a:rPr lang="en-GB" dirty="0" err="1"/>
              <a:t>hyder</a:t>
            </a:r>
            <a:r>
              <a:rPr lang="en-GB" dirty="0"/>
              <a:t> </a:t>
            </a:r>
            <a:r>
              <a:rPr lang="en-GB" dirty="0" err="1"/>
              <a:t>dysgwyr</a:t>
            </a:r>
            <a:r>
              <a:rPr lang="en-GB" dirty="0"/>
              <a:t> </a:t>
            </a:r>
            <a:r>
              <a:rPr lang="en-GB" dirty="0" err="1"/>
              <a:t>i</a:t>
            </a:r>
            <a:r>
              <a:rPr lang="en-GB" dirty="0"/>
              <a:t> </a:t>
            </a:r>
            <a:r>
              <a:rPr lang="en-GB" dirty="0" err="1"/>
              <a:t>fanteisio</a:t>
            </a:r>
            <a:r>
              <a:rPr lang="en-GB" dirty="0"/>
              <a:t> </a:t>
            </a:r>
            <a:r>
              <a:rPr lang="en-GB" dirty="0" err="1"/>
              <a:t>ar</a:t>
            </a:r>
            <a:r>
              <a:rPr lang="en-GB" dirty="0"/>
              <a:t> </a:t>
            </a:r>
            <a:r>
              <a:rPr lang="en-GB" dirty="0" err="1"/>
              <a:t>gyfleoedd</a:t>
            </a:r>
            <a:r>
              <a:rPr lang="en-GB" dirty="0"/>
              <a:t> </a:t>
            </a:r>
            <a:r>
              <a:rPr lang="en-GB" dirty="0" err="1"/>
              <a:t>newydd</a:t>
            </a:r>
            <a:r>
              <a:rPr lang="en-GB" dirty="0"/>
              <a:t> ac </a:t>
            </a:r>
            <a:r>
              <a:rPr lang="en-GB" dirty="0" err="1"/>
              <a:t>i</a:t>
            </a:r>
            <a:r>
              <a:rPr lang="en-GB" dirty="0"/>
              <a:t> </a:t>
            </a:r>
            <a:r>
              <a:rPr lang="en-GB" dirty="0" err="1"/>
              <a:t>addasu</a:t>
            </a:r>
            <a:r>
              <a:rPr lang="en-GB" dirty="0"/>
              <a:t> </a:t>
            </a:r>
            <a:r>
              <a:rPr lang="en-GB" dirty="0" err="1"/>
              <a:t>i</a:t>
            </a:r>
            <a:r>
              <a:rPr lang="en-GB" dirty="0"/>
              <a:t> </a:t>
            </a:r>
            <a:r>
              <a:rPr lang="en-GB" dirty="0" err="1"/>
              <a:t>wahanol</a:t>
            </a:r>
            <a:r>
              <a:rPr lang="en-GB" dirty="0"/>
              <a:t> </a:t>
            </a:r>
            <a:r>
              <a:rPr lang="en-GB" dirty="0" err="1"/>
              <a:t>rolau</a:t>
            </a:r>
            <a:r>
              <a:rPr lang="en-GB" dirty="0"/>
              <a:t>, </a:t>
            </a:r>
            <a:r>
              <a:rPr lang="en-GB" dirty="0" err="1"/>
              <a:t>sydd</a:t>
            </a:r>
            <a:r>
              <a:rPr lang="en-GB" dirty="0"/>
              <a:t> </a:t>
            </a:r>
            <a:r>
              <a:rPr lang="en-GB" dirty="0" err="1"/>
              <a:t>yn</a:t>
            </a:r>
            <a:r>
              <a:rPr lang="en-GB" dirty="0"/>
              <a:t> </a:t>
            </a:r>
            <a:r>
              <a:rPr lang="en-GB" dirty="0" err="1"/>
              <a:t>ei</a:t>
            </a:r>
            <a:r>
              <a:rPr lang="en-GB" dirty="0"/>
              <a:t> </a:t>
            </a:r>
            <a:r>
              <a:rPr lang="en-GB" dirty="0" err="1"/>
              <a:t>dro</a:t>
            </a:r>
            <a:r>
              <a:rPr lang="en-GB" dirty="0"/>
              <a:t>, </a:t>
            </a:r>
            <a:r>
              <a:rPr lang="en-GB" dirty="0" err="1"/>
              <a:t>yn</a:t>
            </a:r>
            <a:r>
              <a:rPr lang="en-GB" dirty="0"/>
              <a:t> </a:t>
            </a:r>
            <a:r>
              <a:rPr lang="en-GB" dirty="0" err="1"/>
              <a:t>gallu</a:t>
            </a:r>
            <a:r>
              <a:rPr lang="en-GB" dirty="0"/>
              <a:t> </a:t>
            </a:r>
            <a:r>
              <a:rPr lang="en-GB" dirty="0" err="1"/>
              <a:t>eu</a:t>
            </a:r>
            <a:r>
              <a:rPr lang="en-GB" dirty="0"/>
              <a:t> </a:t>
            </a:r>
            <a:r>
              <a:rPr lang="en-GB" dirty="0" err="1"/>
              <a:t>datblygu’n</a:t>
            </a:r>
            <a:r>
              <a:rPr lang="en-GB" dirty="0"/>
              <a:t> </a:t>
            </a:r>
            <a:r>
              <a:rPr lang="en-GB" b="1" dirty="0" err="1"/>
              <a:t>gyfranwyr</a:t>
            </a:r>
            <a:r>
              <a:rPr lang="en-GB" b="1" dirty="0"/>
              <a:t> </a:t>
            </a:r>
            <a:r>
              <a:rPr lang="en-GB" b="1" dirty="0" err="1"/>
              <a:t>mentrus</a:t>
            </a:r>
            <a:r>
              <a:rPr lang="en-GB" b="1" dirty="0"/>
              <a:t>, </a:t>
            </a:r>
            <a:r>
              <a:rPr lang="en-GB" b="1" dirty="0" err="1"/>
              <a:t>creadigol</a:t>
            </a:r>
            <a:r>
              <a:rPr lang="en-GB" b="1" dirty="0"/>
              <a:t>, </a:t>
            </a:r>
            <a:r>
              <a:rPr lang="en-GB" b="1" dirty="0" err="1"/>
              <a:t>sy’n</a:t>
            </a:r>
            <a:r>
              <a:rPr lang="en-GB" b="1" dirty="0"/>
              <a:t> </a:t>
            </a:r>
            <a:r>
              <a:rPr lang="en-GB" b="1" dirty="0" err="1"/>
              <a:t>barod</a:t>
            </a:r>
            <a:r>
              <a:rPr lang="en-GB" b="1" dirty="0"/>
              <a:t> </a:t>
            </a:r>
            <a:r>
              <a:rPr lang="en-GB" b="1" dirty="0" err="1"/>
              <a:t>i</a:t>
            </a:r>
            <a:r>
              <a:rPr lang="en-GB" b="1" dirty="0"/>
              <a:t> </a:t>
            </a:r>
            <a:r>
              <a:rPr lang="en-GB" b="1" dirty="0" err="1"/>
              <a:t>chwarae</a:t>
            </a:r>
            <a:r>
              <a:rPr lang="en-GB" b="1" dirty="0"/>
              <a:t> </a:t>
            </a:r>
            <a:r>
              <a:rPr lang="en-GB" b="1" dirty="0" err="1"/>
              <a:t>eu</a:t>
            </a:r>
            <a:r>
              <a:rPr lang="en-GB" b="1" dirty="0"/>
              <a:t> </a:t>
            </a:r>
            <a:r>
              <a:rPr lang="en-GB" b="1" dirty="0" err="1"/>
              <a:t>rhan</a:t>
            </a:r>
            <a:r>
              <a:rPr lang="en-GB" b="1" dirty="0"/>
              <a:t> </a:t>
            </a:r>
            <a:r>
              <a:rPr lang="en-GB" b="1" dirty="0" err="1"/>
              <a:t>yn</a:t>
            </a:r>
            <a:r>
              <a:rPr lang="en-GB" b="1" dirty="0"/>
              <a:t> </a:t>
            </a:r>
            <a:r>
              <a:rPr lang="en-GB" b="1" dirty="0" err="1"/>
              <a:t>llawn</a:t>
            </a:r>
            <a:r>
              <a:rPr lang="en-GB" b="1" dirty="0"/>
              <a:t> </a:t>
            </a:r>
            <a:r>
              <a:rPr lang="en-GB" b="1" dirty="0" err="1"/>
              <a:t>yn</a:t>
            </a:r>
            <a:r>
              <a:rPr lang="en-GB" b="1" dirty="0"/>
              <a:t> </a:t>
            </a:r>
            <a:r>
              <a:rPr lang="en-GB" b="1" dirty="0" err="1"/>
              <a:t>eu</a:t>
            </a:r>
            <a:r>
              <a:rPr lang="en-GB" b="1" dirty="0"/>
              <a:t> </a:t>
            </a:r>
            <a:r>
              <a:rPr lang="en-GB" b="1" dirty="0" err="1"/>
              <a:t>bywyd</a:t>
            </a:r>
            <a:r>
              <a:rPr lang="en-GB" b="1" dirty="0"/>
              <a:t> </a:t>
            </a:r>
            <a:r>
              <a:rPr lang="en-GB" b="1" dirty="0" err="1"/>
              <a:t>a’u</a:t>
            </a:r>
            <a:r>
              <a:rPr lang="en-GB" b="1" dirty="0"/>
              <a:t> </a:t>
            </a:r>
            <a:r>
              <a:rPr lang="en-GB" b="1" dirty="0" err="1"/>
              <a:t>gwaith</a:t>
            </a:r>
            <a:r>
              <a:rPr lang="en-GB" b="1" dirty="0"/>
              <a:t>.</a:t>
            </a:r>
            <a:endParaRPr lang="en-US" dirty="0"/>
          </a:p>
        </p:txBody>
      </p:sp>
      <p:pic>
        <p:nvPicPr>
          <p:cNvPr id="5" name="Picture 4">
            <a:extLst>
              <a:ext uri="{FF2B5EF4-FFF2-40B4-BE49-F238E27FC236}">
                <a16:creationId xmlns:a16="http://schemas.microsoft.com/office/drawing/2014/main" id="{45BA8932-734D-854D-8203-7E356FF0DDBC}"/>
              </a:ext>
            </a:extLst>
          </p:cNvPr>
          <p:cNvPicPr>
            <a:picLocks noChangeAspect="1"/>
          </p:cNvPicPr>
          <p:nvPr/>
        </p:nvPicPr>
        <p:blipFill>
          <a:blip r:embed="rId2"/>
          <a:stretch>
            <a:fillRect/>
          </a:stretch>
        </p:blipFill>
        <p:spPr>
          <a:xfrm>
            <a:off x="0" y="6372614"/>
            <a:ext cx="3132944" cy="485386"/>
          </a:xfrm>
          <a:prstGeom prst="rect">
            <a:avLst/>
          </a:prstGeom>
        </p:spPr>
      </p:pic>
      <p:sp>
        <p:nvSpPr>
          <p:cNvPr id="3" name="Freeform 2">
            <a:extLst>
              <a:ext uri="{FF2B5EF4-FFF2-40B4-BE49-F238E27FC236}">
                <a16:creationId xmlns:a16="http://schemas.microsoft.com/office/drawing/2014/main" id="{D9F282B7-A2FF-584D-8352-3D0E1A82F093}"/>
              </a:ext>
            </a:extLst>
          </p:cNvPr>
          <p:cNvSpPr/>
          <p:nvPr/>
        </p:nvSpPr>
        <p:spPr>
          <a:xfrm>
            <a:off x="5924550" y="2495551"/>
            <a:ext cx="5715000" cy="1657350"/>
          </a:xfrm>
          <a:custGeom>
            <a:avLst/>
            <a:gdLst>
              <a:gd name="connsiteX0" fmla="*/ 4762500 w 5183807"/>
              <a:gd name="connsiteY0" fmla="*/ 63609 h 997059"/>
              <a:gd name="connsiteX1" fmla="*/ 4248150 w 5183807"/>
              <a:gd name="connsiteY1" fmla="*/ 63609 h 997059"/>
              <a:gd name="connsiteX2" fmla="*/ 3733800 w 5183807"/>
              <a:gd name="connsiteY2" fmla="*/ 44559 h 997059"/>
              <a:gd name="connsiteX3" fmla="*/ 2686050 w 5183807"/>
              <a:gd name="connsiteY3" fmla="*/ 6459 h 997059"/>
              <a:gd name="connsiteX4" fmla="*/ 1314450 w 5183807"/>
              <a:gd name="connsiteY4" fmla="*/ 25509 h 997059"/>
              <a:gd name="connsiteX5" fmla="*/ 952500 w 5183807"/>
              <a:gd name="connsiteY5" fmla="*/ 63609 h 997059"/>
              <a:gd name="connsiteX6" fmla="*/ 781050 w 5183807"/>
              <a:gd name="connsiteY6" fmla="*/ 120759 h 997059"/>
              <a:gd name="connsiteX7" fmla="*/ 495300 w 5183807"/>
              <a:gd name="connsiteY7" fmla="*/ 216009 h 997059"/>
              <a:gd name="connsiteX8" fmla="*/ 323850 w 5183807"/>
              <a:gd name="connsiteY8" fmla="*/ 273159 h 997059"/>
              <a:gd name="connsiteX9" fmla="*/ 266700 w 5183807"/>
              <a:gd name="connsiteY9" fmla="*/ 292209 h 997059"/>
              <a:gd name="connsiteX10" fmla="*/ 209550 w 5183807"/>
              <a:gd name="connsiteY10" fmla="*/ 311259 h 997059"/>
              <a:gd name="connsiteX11" fmla="*/ 95250 w 5183807"/>
              <a:gd name="connsiteY11" fmla="*/ 387459 h 997059"/>
              <a:gd name="connsiteX12" fmla="*/ 0 w 5183807"/>
              <a:gd name="connsiteY12" fmla="*/ 558909 h 997059"/>
              <a:gd name="connsiteX13" fmla="*/ 19050 w 5183807"/>
              <a:gd name="connsiteY13" fmla="*/ 711309 h 997059"/>
              <a:gd name="connsiteX14" fmla="*/ 76200 w 5183807"/>
              <a:gd name="connsiteY14" fmla="*/ 768459 h 997059"/>
              <a:gd name="connsiteX15" fmla="*/ 190500 w 5183807"/>
              <a:gd name="connsiteY15" fmla="*/ 844659 h 997059"/>
              <a:gd name="connsiteX16" fmla="*/ 457200 w 5183807"/>
              <a:gd name="connsiteY16" fmla="*/ 901809 h 997059"/>
              <a:gd name="connsiteX17" fmla="*/ 1485900 w 5183807"/>
              <a:gd name="connsiteY17" fmla="*/ 863709 h 997059"/>
              <a:gd name="connsiteX18" fmla="*/ 1619250 w 5183807"/>
              <a:gd name="connsiteY18" fmla="*/ 844659 h 997059"/>
              <a:gd name="connsiteX19" fmla="*/ 1790700 w 5183807"/>
              <a:gd name="connsiteY19" fmla="*/ 825609 h 997059"/>
              <a:gd name="connsiteX20" fmla="*/ 2190750 w 5183807"/>
              <a:gd name="connsiteY20" fmla="*/ 806559 h 997059"/>
              <a:gd name="connsiteX21" fmla="*/ 2590800 w 5183807"/>
              <a:gd name="connsiteY21" fmla="*/ 825609 h 997059"/>
              <a:gd name="connsiteX22" fmla="*/ 2686050 w 5183807"/>
              <a:gd name="connsiteY22" fmla="*/ 844659 h 997059"/>
              <a:gd name="connsiteX23" fmla="*/ 2914650 w 5183807"/>
              <a:gd name="connsiteY23" fmla="*/ 863709 h 997059"/>
              <a:gd name="connsiteX24" fmla="*/ 3086100 w 5183807"/>
              <a:gd name="connsiteY24" fmla="*/ 882759 h 997059"/>
              <a:gd name="connsiteX25" fmla="*/ 3676650 w 5183807"/>
              <a:gd name="connsiteY25" fmla="*/ 901809 h 997059"/>
              <a:gd name="connsiteX26" fmla="*/ 4057650 w 5183807"/>
              <a:gd name="connsiteY26" fmla="*/ 939909 h 997059"/>
              <a:gd name="connsiteX27" fmla="*/ 4305300 w 5183807"/>
              <a:gd name="connsiteY27" fmla="*/ 978009 h 997059"/>
              <a:gd name="connsiteX28" fmla="*/ 4552950 w 5183807"/>
              <a:gd name="connsiteY28" fmla="*/ 997059 h 997059"/>
              <a:gd name="connsiteX29" fmla="*/ 4933950 w 5183807"/>
              <a:gd name="connsiteY29" fmla="*/ 939909 h 997059"/>
              <a:gd name="connsiteX30" fmla="*/ 5048250 w 5183807"/>
              <a:gd name="connsiteY30" fmla="*/ 863709 h 997059"/>
              <a:gd name="connsiteX31" fmla="*/ 5124450 w 5183807"/>
              <a:gd name="connsiteY31" fmla="*/ 749409 h 997059"/>
              <a:gd name="connsiteX32" fmla="*/ 5162550 w 5183807"/>
              <a:gd name="connsiteY32" fmla="*/ 692259 h 997059"/>
              <a:gd name="connsiteX33" fmla="*/ 5181600 w 5183807"/>
              <a:gd name="connsiteY33" fmla="*/ 635109 h 997059"/>
              <a:gd name="connsiteX34" fmla="*/ 5124450 w 5183807"/>
              <a:gd name="connsiteY34" fmla="*/ 292209 h 997059"/>
              <a:gd name="connsiteX35" fmla="*/ 5067300 w 5183807"/>
              <a:gd name="connsiteY35" fmla="*/ 254109 h 997059"/>
              <a:gd name="connsiteX36" fmla="*/ 5029200 w 5183807"/>
              <a:gd name="connsiteY36" fmla="*/ 196959 h 997059"/>
              <a:gd name="connsiteX37" fmla="*/ 4972050 w 5183807"/>
              <a:gd name="connsiteY37" fmla="*/ 158859 h 997059"/>
              <a:gd name="connsiteX38" fmla="*/ 4705350 w 5183807"/>
              <a:gd name="connsiteY38" fmla="*/ 101709 h 997059"/>
              <a:gd name="connsiteX39" fmla="*/ 4629150 w 5183807"/>
              <a:gd name="connsiteY39" fmla="*/ 82659 h 997059"/>
              <a:gd name="connsiteX40" fmla="*/ 4552950 w 5183807"/>
              <a:gd name="connsiteY40" fmla="*/ 63609 h 9970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Lst>
            <a:rect l="l" t="t" r="r" b="b"/>
            <a:pathLst>
              <a:path w="5183807" h="997059">
                <a:moveTo>
                  <a:pt x="4762500" y="63609"/>
                </a:moveTo>
                <a:cubicBezTo>
                  <a:pt x="4480706" y="98833"/>
                  <a:pt x="4683667" y="82545"/>
                  <a:pt x="4248150" y="63609"/>
                </a:cubicBezTo>
                <a:lnTo>
                  <a:pt x="3733800" y="44559"/>
                </a:lnTo>
                <a:cubicBezTo>
                  <a:pt x="3327293" y="-23192"/>
                  <a:pt x="3539089" y="6459"/>
                  <a:pt x="2686050" y="6459"/>
                </a:cubicBezTo>
                <a:cubicBezTo>
                  <a:pt x="2228806" y="6459"/>
                  <a:pt x="1771650" y="19159"/>
                  <a:pt x="1314450" y="25509"/>
                </a:cubicBezTo>
                <a:cubicBezTo>
                  <a:pt x="1230537" y="31964"/>
                  <a:pt x="1054113" y="38206"/>
                  <a:pt x="952500" y="63609"/>
                </a:cubicBezTo>
                <a:lnTo>
                  <a:pt x="781050" y="120759"/>
                </a:lnTo>
                <a:lnTo>
                  <a:pt x="495300" y="216009"/>
                </a:lnTo>
                <a:lnTo>
                  <a:pt x="323850" y="273159"/>
                </a:lnTo>
                <a:lnTo>
                  <a:pt x="266700" y="292209"/>
                </a:lnTo>
                <a:cubicBezTo>
                  <a:pt x="247650" y="298559"/>
                  <a:pt x="226258" y="300120"/>
                  <a:pt x="209550" y="311259"/>
                </a:cubicBezTo>
                <a:lnTo>
                  <a:pt x="95250" y="387459"/>
                </a:lnTo>
                <a:cubicBezTo>
                  <a:pt x="7911" y="518467"/>
                  <a:pt x="33530" y="458318"/>
                  <a:pt x="0" y="558909"/>
                </a:cubicBezTo>
                <a:cubicBezTo>
                  <a:pt x="6350" y="609709"/>
                  <a:pt x="1554" y="663196"/>
                  <a:pt x="19050" y="711309"/>
                </a:cubicBezTo>
                <a:cubicBezTo>
                  <a:pt x="28257" y="736628"/>
                  <a:pt x="54934" y="751919"/>
                  <a:pt x="76200" y="768459"/>
                </a:cubicBezTo>
                <a:cubicBezTo>
                  <a:pt x="112345" y="796572"/>
                  <a:pt x="147059" y="830179"/>
                  <a:pt x="190500" y="844659"/>
                </a:cubicBezTo>
                <a:cubicBezTo>
                  <a:pt x="353368" y="898948"/>
                  <a:pt x="264949" y="877778"/>
                  <a:pt x="457200" y="901809"/>
                </a:cubicBezTo>
                <a:cubicBezTo>
                  <a:pt x="1158821" y="851693"/>
                  <a:pt x="117423" y="921942"/>
                  <a:pt x="1485900" y="863709"/>
                </a:cubicBezTo>
                <a:cubicBezTo>
                  <a:pt x="1530761" y="861800"/>
                  <a:pt x="1574695" y="850228"/>
                  <a:pt x="1619250" y="844659"/>
                </a:cubicBezTo>
                <a:cubicBezTo>
                  <a:pt x="1676308" y="837527"/>
                  <a:pt x="1733326" y="829434"/>
                  <a:pt x="1790700" y="825609"/>
                </a:cubicBezTo>
                <a:cubicBezTo>
                  <a:pt x="1923905" y="816729"/>
                  <a:pt x="2057400" y="812909"/>
                  <a:pt x="2190750" y="806559"/>
                </a:cubicBezTo>
                <a:cubicBezTo>
                  <a:pt x="2324100" y="812909"/>
                  <a:pt x="2457692" y="815370"/>
                  <a:pt x="2590800" y="825609"/>
                </a:cubicBezTo>
                <a:cubicBezTo>
                  <a:pt x="2623083" y="828092"/>
                  <a:pt x="2653893" y="840876"/>
                  <a:pt x="2686050" y="844659"/>
                </a:cubicBezTo>
                <a:cubicBezTo>
                  <a:pt x="2761990" y="853593"/>
                  <a:pt x="2838530" y="856460"/>
                  <a:pt x="2914650" y="863709"/>
                </a:cubicBezTo>
                <a:cubicBezTo>
                  <a:pt x="2971893" y="869161"/>
                  <a:pt x="3028670" y="879888"/>
                  <a:pt x="3086100" y="882759"/>
                </a:cubicBezTo>
                <a:cubicBezTo>
                  <a:pt x="3282807" y="892594"/>
                  <a:pt x="3479800" y="895459"/>
                  <a:pt x="3676650" y="901809"/>
                </a:cubicBezTo>
                <a:cubicBezTo>
                  <a:pt x="3842648" y="957142"/>
                  <a:pt x="3680039" y="908441"/>
                  <a:pt x="4057650" y="939909"/>
                </a:cubicBezTo>
                <a:cubicBezTo>
                  <a:pt x="4279701" y="958413"/>
                  <a:pt x="4103299" y="956746"/>
                  <a:pt x="4305300" y="978009"/>
                </a:cubicBezTo>
                <a:cubicBezTo>
                  <a:pt x="4387639" y="986676"/>
                  <a:pt x="4470400" y="990709"/>
                  <a:pt x="4552950" y="997059"/>
                </a:cubicBezTo>
                <a:cubicBezTo>
                  <a:pt x="4612580" y="992800"/>
                  <a:pt x="4846455" y="998239"/>
                  <a:pt x="4933950" y="939909"/>
                </a:cubicBezTo>
                <a:lnTo>
                  <a:pt x="5048250" y="863709"/>
                </a:lnTo>
                <a:lnTo>
                  <a:pt x="5124450" y="749409"/>
                </a:lnTo>
                <a:cubicBezTo>
                  <a:pt x="5137150" y="730359"/>
                  <a:pt x="5155310" y="713979"/>
                  <a:pt x="5162550" y="692259"/>
                </a:cubicBezTo>
                <a:lnTo>
                  <a:pt x="5181600" y="635109"/>
                </a:lnTo>
                <a:cubicBezTo>
                  <a:pt x="5174586" y="529894"/>
                  <a:pt x="5212251" y="380010"/>
                  <a:pt x="5124450" y="292209"/>
                </a:cubicBezTo>
                <a:cubicBezTo>
                  <a:pt x="5108261" y="276020"/>
                  <a:pt x="5086350" y="266809"/>
                  <a:pt x="5067300" y="254109"/>
                </a:cubicBezTo>
                <a:cubicBezTo>
                  <a:pt x="5054600" y="235059"/>
                  <a:pt x="5045389" y="213148"/>
                  <a:pt x="5029200" y="196959"/>
                </a:cubicBezTo>
                <a:cubicBezTo>
                  <a:pt x="5013011" y="180770"/>
                  <a:pt x="4992972" y="168158"/>
                  <a:pt x="4972050" y="158859"/>
                </a:cubicBezTo>
                <a:cubicBezTo>
                  <a:pt x="4851707" y="105373"/>
                  <a:pt x="4843392" y="124716"/>
                  <a:pt x="4705350" y="101709"/>
                </a:cubicBezTo>
                <a:cubicBezTo>
                  <a:pt x="4679525" y="97405"/>
                  <a:pt x="4654324" y="89852"/>
                  <a:pt x="4629150" y="82659"/>
                </a:cubicBezTo>
                <a:cubicBezTo>
                  <a:pt x="4555447" y="61601"/>
                  <a:pt x="4595410" y="63609"/>
                  <a:pt x="4552950" y="63609"/>
                </a:cubicBezTo>
              </a:path>
            </a:pathLst>
          </a:custGeom>
          <a:ln w="76200"/>
        </p:spPr>
        <p:style>
          <a:lnRef idx="1">
            <a:schemeClr val="accent2"/>
          </a:lnRef>
          <a:fillRef idx="0">
            <a:schemeClr val="accent2"/>
          </a:fillRef>
          <a:effectRef idx="0">
            <a:schemeClr val="accent2"/>
          </a:effectRef>
          <a:fontRef idx="minor">
            <a:schemeClr val="tx1"/>
          </a:fontRef>
        </p:style>
        <p:txBody>
          <a:bodyPr rtlCol="0" anchor="ctr"/>
          <a:lstStyle/>
          <a:p>
            <a:pPr algn="ctr"/>
            <a:endParaRPr lang="en-US"/>
          </a:p>
        </p:txBody>
      </p:sp>
    </p:spTree>
    <p:extLst>
      <p:ext uri="{BB962C8B-B14F-4D97-AF65-F5344CB8AC3E}">
        <p14:creationId xmlns:p14="http://schemas.microsoft.com/office/powerpoint/2010/main" val="32400411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E91EF-DCA4-1342-9E41-113173DFE23D}"/>
              </a:ext>
            </a:extLst>
          </p:cNvPr>
          <p:cNvSpPr>
            <a:spLocks noGrp="1"/>
          </p:cNvSpPr>
          <p:nvPr>
            <p:ph type="title"/>
          </p:nvPr>
        </p:nvSpPr>
        <p:spPr>
          <a:xfrm>
            <a:off x="247638" y="176786"/>
            <a:ext cx="11687688" cy="787309"/>
          </a:xfrm>
          <a:solidFill>
            <a:schemeClr val="tx1"/>
          </a:solidFill>
        </p:spPr>
        <p:txBody>
          <a:bodyPr>
            <a:normAutofit/>
          </a:bodyPr>
          <a:lstStyle/>
          <a:p>
            <a:pPr algn="ctr"/>
            <a:r>
              <a:rPr lang="en-US" sz="4000" b="1" dirty="0" err="1">
                <a:solidFill>
                  <a:schemeClr val="bg1"/>
                </a:solidFill>
              </a:rPr>
              <a:t>Amser</a:t>
            </a:r>
            <a:r>
              <a:rPr lang="en-US" sz="4000" b="1" dirty="0">
                <a:solidFill>
                  <a:schemeClr val="bg1"/>
                </a:solidFill>
              </a:rPr>
              <a:t> </a:t>
            </a:r>
            <a:r>
              <a:rPr lang="en-US" sz="4000" b="1" dirty="0" err="1">
                <a:solidFill>
                  <a:schemeClr val="bg1"/>
                </a:solidFill>
              </a:rPr>
              <a:t>cofrestru</a:t>
            </a:r>
            <a:r>
              <a:rPr lang="en-US" sz="4000" b="1" dirty="0">
                <a:solidFill>
                  <a:schemeClr val="bg1"/>
                </a:solidFill>
              </a:rPr>
              <a:t> ...              Registration time ...</a:t>
            </a:r>
            <a:r>
              <a:rPr lang="en-US" b="1" dirty="0">
                <a:latin typeface="Segoe Print"/>
              </a:rPr>
              <a:t> </a:t>
            </a:r>
            <a:endParaRPr lang="en-US" dirty="0"/>
          </a:p>
        </p:txBody>
      </p:sp>
      <p:sp>
        <p:nvSpPr>
          <p:cNvPr id="7" name="TextBox 6">
            <a:extLst>
              <a:ext uri="{FF2B5EF4-FFF2-40B4-BE49-F238E27FC236}">
                <a16:creationId xmlns:a16="http://schemas.microsoft.com/office/drawing/2014/main" id="{BB432A23-5CCC-A14D-AEBC-4870579A811D}"/>
              </a:ext>
            </a:extLst>
          </p:cNvPr>
          <p:cNvSpPr txBox="1"/>
          <p:nvPr/>
        </p:nvSpPr>
        <p:spPr>
          <a:xfrm>
            <a:off x="2175451" y="2573183"/>
            <a:ext cx="8149649" cy="1354217"/>
          </a:xfrm>
          <a:prstGeom prst="rect">
            <a:avLst/>
          </a:prstGeom>
          <a:solidFill>
            <a:schemeClr val="tx2"/>
          </a:solidFill>
          <a:ln w="57150">
            <a:solidFill>
              <a:schemeClr val="bg1"/>
            </a:solidFill>
          </a:ln>
        </p:spPr>
        <p:txBody>
          <a:bodyPr wrap="square" rtlCol="0" anchor="t">
            <a:spAutoFit/>
          </a:bodyPr>
          <a:lstStyle/>
          <a:p>
            <a:pPr algn="ctr"/>
            <a:r>
              <a:rPr lang="en-US" sz="4000" b="1" dirty="0" err="1">
                <a:solidFill>
                  <a:schemeClr val="bg1"/>
                </a:solidFill>
              </a:rPr>
              <a:t>Ydy</a:t>
            </a:r>
            <a:r>
              <a:rPr lang="en-US" sz="4000" b="1" dirty="0">
                <a:solidFill>
                  <a:schemeClr val="bg1"/>
                </a:solidFill>
              </a:rPr>
              <a:t>  ….....  </a:t>
            </a:r>
            <a:r>
              <a:rPr lang="en-US" sz="4000" b="1" dirty="0" err="1">
                <a:solidFill>
                  <a:schemeClr val="bg1"/>
                </a:solidFill>
              </a:rPr>
              <a:t>yma</a:t>
            </a:r>
            <a:r>
              <a:rPr lang="en-US" sz="4000" b="1" dirty="0">
                <a:solidFill>
                  <a:schemeClr val="bg1"/>
                </a:solidFill>
              </a:rPr>
              <a:t> </a:t>
            </a:r>
            <a:r>
              <a:rPr lang="en-US" sz="4000" b="1" dirty="0" err="1">
                <a:solidFill>
                  <a:schemeClr val="bg1"/>
                </a:solidFill>
              </a:rPr>
              <a:t>heddiw</a:t>
            </a:r>
            <a:r>
              <a:rPr lang="en-US" sz="4000" b="1" dirty="0">
                <a:solidFill>
                  <a:schemeClr val="bg1"/>
                </a:solidFill>
              </a:rPr>
              <a:t>?</a:t>
            </a:r>
          </a:p>
          <a:p>
            <a:pPr algn="ctr"/>
            <a:endParaRPr lang="en-US" sz="1400" b="1" dirty="0">
              <a:solidFill>
                <a:schemeClr val="bg1"/>
              </a:solidFill>
            </a:endParaRPr>
          </a:p>
          <a:p>
            <a:pPr algn="ctr"/>
            <a:r>
              <a:rPr lang="en-US" sz="2800" b="1" i="1" dirty="0">
                <a:solidFill>
                  <a:schemeClr val="bg1"/>
                </a:solidFill>
              </a:rPr>
              <a:t>Is …… here today?</a:t>
            </a:r>
          </a:p>
        </p:txBody>
      </p:sp>
      <p:sp>
        <p:nvSpPr>
          <p:cNvPr id="13" name="TextBox 12">
            <a:extLst>
              <a:ext uri="{FF2B5EF4-FFF2-40B4-BE49-F238E27FC236}">
                <a16:creationId xmlns:a16="http://schemas.microsoft.com/office/drawing/2014/main" id="{223197D9-22AB-4244-8C25-108B1C578569}"/>
              </a:ext>
            </a:extLst>
          </p:cNvPr>
          <p:cNvSpPr txBox="1"/>
          <p:nvPr/>
        </p:nvSpPr>
        <p:spPr>
          <a:xfrm>
            <a:off x="1924793" y="4838796"/>
            <a:ext cx="1864398" cy="1107996"/>
          </a:xfrm>
          <a:prstGeom prst="rect">
            <a:avLst/>
          </a:prstGeom>
          <a:solidFill>
            <a:schemeClr val="bg1"/>
          </a:solidFill>
          <a:ln w="57150">
            <a:solidFill>
              <a:schemeClr val="tx2"/>
            </a:solidFill>
          </a:ln>
        </p:spPr>
        <p:txBody>
          <a:bodyPr wrap="square" rtlCol="0" anchor="t">
            <a:spAutoFit/>
          </a:bodyPr>
          <a:lstStyle/>
          <a:p>
            <a:pPr algn="ctr"/>
            <a:r>
              <a:rPr lang="en-US" sz="3200" b="1" dirty="0" err="1"/>
              <a:t>Yma</a:t>
            </a:r>
            <a:r>
              <a:rPr lang="en-US" sz="3200" b="1" dirty="0"/>
              <a:t>.</a:t>
            </a:r>
          </a:p>
          <a:p>
            <a:pPr algn="ctr"/>
            <a:endParaRPr lang="en-US" sz="1400" b="1" dirty="0"/>
          </a:p>
          <a:p>
            <a:pPr algn="ctr"/>
            <a:r>
              <a:rPr lang="en-US" sz="2000" b="1" i="1" dirty="0"/>
              <a:t>Here.</a:t>
            </a:r>
          </a:p>
        </p:txBody>
      </p:sp>
      <p:sp>
        <p:nvSpPr>
          <p:cNvPr id="14" name="TextBox 13">
            <a:extLst>
              <a:ext uri="{FF2B5EF4-FFF2-40B4-BE49-F238E27FC236}">
                <a16:creationId xmlns:a16="http://schemas.microsoft.com/office/drawing/2014/main" id="{E703710D-4139-4FC7-B318-8B20FE219457}"/>
              </a:ext>
            </a:extLst>
          </p:cNvPr>
          <p:cNvSpPr txBox="1"/>
          <p:nvPr/>
        </p:nvSpPr>
        <p:spPr>
          <a:xfrm>
            <a:off x="6635731" y="4777240"/>
            <a:ext cx="4988616" cy="1169551"/>
          </a:xfrm>
          <a:prstGeom prst="rect">
            <a:avLst/>
          </a:prstGeom>
          <a:solidFill>
            <a:schemeClr val="bg1"/>
          </a:solidFill>
          <a:ln w="57150">
            <a:solidFill>
              <a:schemeClr val="tx2"/>
            </a:solidFill>
          </a:ln>
        </p:spPr>
        <p:txBody>
          <a:bodyPr wrap="square" rtlCol="0" anchor="t">
            <a:spAutoFit/>
          </a:bodyPr>
          <a:lstStyle/>
          <a:p>
            <a:pPr algn="ctr"/>
            <a:r>
              <a:rPr lang="en-US" sz="3600" b="1" dirty="0" err="1"/>
              <a:t>Nac</a:t>
            </a:r>
            <a:r>
              <a:rPr lang="en-US" sz="3600" b="1" dirty="0"/>
              <a:t> </a:t>
            </a:r>
            <a:r>
              <a:rPr lang="en-US" sz="3600" b="1" dirty="0" err="1"/>
              <a:t>ydy</a:t>
            </a:r>
            <a:r>
              <a:rPr lang="en-US" sz="3600" b="1" dirty="0"/>
              <a:t>. </a:t>
            </a:r>
            <a:r>
              <a:rPr lang="en-US" sz="3600" b="1" dirty="0" err="1"/>
              <a:t>Absennol</a:t>
            </a:r>
            <a:r>
              <a:rPr lang="en-US" sz="3600" b="1" dirty="0"/>
              <a:t>.</a:t>
            </a:r>
          </a:p>
          <a:p>
            <a:pPr algn="ctr"/>
            <a:endParaRPr lang="en-US" sz="1400" b="1" dirty="0"/>
          </a:p>
          <a:p>
            <a:pPr algn="ctr"/>
            <a:r>
              <a:rPr lang="en-US" sz="2000" b="1" i="1" dirty="0"/>
              <a:t>No. Absent.</a:t>
            </a:r>
          </a:p>
        </p:txBody>
      </p:sp>
      <p:cxnSp>
        <p:nvCxnSpPr>
          <p:cNvPr id="6" name="Straight Arrow Connector 5">
            <a:extLst>
              <a:ext uri="{FF2B5EF4-FFF2-40B4-BE49-F238E27FC236}">
                <a16:creationId xmlns:a16="http://schemas.microsoft.com/office/drawing/2014/main" id="{48B5E393-AFF9-9648-BC8C-5E81508FD669}"/>
              </a:ext>
            </a:extLst>
          </p:cNvPr>
          <p:cNvCxnSpPr>
            <a:cxnSpLocks/>
          </p:cNvCxnSpPr>
          <p:nvPr/>
        </p:nvCxnSpPr>
        <p:spPr>
          <a:xfrm>
            <a:off x="8135209" y="3499604"/>
            <a:ext cx="994830" cy="1032527"/>
          </a:xfrm>
          <a:prstGeom prst="straightConnector1">
            <a:avLst/>
          </a:prstGeom>
          <a:ln w="76200">
            <a:solidFill>
              <a:schemeClr val="accent3"/>
            </a:solidFill>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A25D8507-FFAD-4A48-B415-DA04E5A78C5D}"/>
              </a:ext>
            </a:extLst>
          </p:cNvPr>
          <p:cNvCxnSpPr>
            <a:cxnSpLocks/>
          </p:cNvCxnSpPr>
          <p:nvPr/>
        </p:nvCxnSpPr>
        <p:spPr>
          <a:xfrm flipH="1">
            <a:off x="2856992" y="3600382"/>
            <a:ext cx="1067814" cy="1061588"/>
          </a:xfrm>
          <a:prstGeom prst="straightConnector1">
            <a:avLst/>
          </a:prstGeom>
          <a:ln w="76200">
            <a:solidFill>
              <a:schemeClr val="accent3"/>
            </a:solidFill>
            <a:tailEnd type="triangle"/>
          </a:ln>
        </p:spPr>
        <p:style>
          <a:lnRef idx="1">
            <a:schemeClr val="accent1"/>
          </a:lnRef>
          <a:fillRef idx="0">
            <a:schemeClr val="accent1"/>
          </a:fillRef>
          <a:effectRef idx="0">
            <a:schemeClr val="accent1"/>
          </a:effectRef>
          <a:fontRef idx="minor">
            <a:schemeClr val="tx1"/>
          </a:fontRef>
        </p:style>
      </p:cxnSp>
      <p:pic>
        <p:nvPicPr>
          <p:cNvPr id="25" name="Picture 24">
            <a:extLst>
              <a:ext uri="{FF2B5EF4-FFF2-40B4-BE49-F238E27FC236}">
                <a16:creationId xmlns:a16="http://schemas.microsoft.com/office/drawing/2014/main" id="{949B03B4-DE8A-C844-882D-E779969E502A}"/>
              </a:ext>
            </a:extLst>
          </p:cNvPr>
          <p:cNvPicPr>
            <a:picLocks noChangeAspect="1"/>
          </p:cNvPicPr>
          <p:nvPr/>
        </p:nvPicPr>
        <p:blipFill>
          <a:blip r:embed="rId2"/>
          <a:stretch>
            <a:fillRect/>
          </a:stretch>
        </p:blipFill>
        <p:spPr>
          <a:xfrm>
            <a:off x="0" y="6415367"/>
            <a:ext cx="2856992" cy="442633"/>
          </a:xfrm>
          <a:prstGeom prst="rect">
            <a:avLst/>
          </a:prstGeom>
        </p:spPr>
      </p:pic>
      <p:sp>
        <p:nvSpPr>
          <p:cNvPr id="9" name="Speech Bubble: Rectangle with Corners Rounded 7">
            <a:extLst>
              <a:ext uri="{FF2B5EF4-FFF2-40B4-BE49-F238E27FC236}">
                <a16:creationId xmlns:a16="http://schemas.microsoft.com/office/drawing/2014/main" id="{0955910B-59D2-AB47-8A89-D2F1BF06F2E6}"/>
              </a:ext>
            </a:extLst>
          </p:cNvPr>
          <p:cNvSpPr/>
          <p:nvPr/>
        </p:nvSpPr>
        <p:spPr>
          <a:xfrm>
            <a:off x="247638" y="1140921"/>
            <a:ext cx="2412999" cy="1554139"/>
          </a:xfrm>
          <a:prstGeom prst="wedgeRoundRectCallout">
            <a:avLst>
              <a:gd name="adj1" fmla="val 62535"/>
              <a:gd name="adj2" fmla="val 89731"/>
              <a:gd name="adj3" fmla="val 16667"/>
            </a:avLst>
          </a:prstGeom>
          <a:solidFill>
            <a:schemeClr val="accent4"/>
          </a:solidFill>
          <a:ln>
            <a:solidFill>
              <a:schemeClr val="tx2"/>
            </a:solidFill>
          </a:ln>
        </p:spPr>
        <p:style>
          <a:lnRef idx="1">
            <a:schemeClr val="accent5"/>
          </a:lnRef>
          <a:fillRef idx="3">
            <a:schemeClr val="accent5"/>
          </a:fillRef>
          <a:effectRef idx="2">
            <a:schemeClr val="accent5"/>
          </a:effectRef>
          <a:fontRef idx="minor">
            <a:schemeClr val="lt1"/>
          </a:fontRef>
        </p:style>
        <p:txBody>
          <a:bodyPr rtlCol="0" anchor="ctr"/>
          <a:lstStyle/>
          <a:p>
            <a:pPr algn="ctr"/>
            <a:r>
              <a:rPr lang="en-GB" sz="3200" b="1" dirty="0"/>
              <a:t>Bore da!</a:t>
            </a:r>
          </a:p>
          <a:p>
            <a:pPr algn="ctr"/>
            <a:endParaRPr lang="en-GB" dirty="0"/>
          </a:p>
          <a:p>
            <a:pPr algn="ctr"/>
            <a:r>
              <a:rPr lang="en-GB" dirty="0">
                <a:latin typeface="Berlin Sans FB"/>
              </a:rPr>
              <a:t>Good morning!</a:t>
            </a:r>
          </a:p>
        </p:txBody>
      </p:sp>
      <p:sp>
        <p:nvSpPr>
          <p:cNvPr id="10" name="Speech Bubble: Rectangle with Corners Rounded 9">
            <a:extLst>
              <a:ext uri="{FF2B5EF4-FFF2-40B4-BE49-F238E27FC236}">
                <a16:creationId xmlns:a16="http://schemas.microsoft.com/office/drawing/2014/main" id="{FC1186C3-BE6C-0F41-A90E-4B9C481502C9}"/>
              </a:ext>
            </a:extLst>
          </p:cNvPr>
          <p:cNvSpPr/>
          <p:nvPr/>
        </p:nvSpPr>
        <p:spPr>
          <a:xfrm>
            <a:off x="9486899" y="1108393"/>
            <a:ext cx="2636709" cy="1586667"/>
          </a:xfrm>
          <a:prstGeom prst="wedgeRoundRectCallout">
            <a:avLst>
              <a:gd name="adj1" fmla="val -62375"/>
              <a:gd name="adj2" fmla="val 94773"/>
              <a:gd name="adj3" fmla="val 16667"/>
            </a:avLst>
          </a:prstGeom>
          <a:solidFill>
            <a:schemeClr val="accent4"/>
          </a:solidFill>
          <a:ln>
            <a:solidFill>
              <a:schemeClr val="tx2"/>
            </a:solidFill>
          </a:ln>
        </p:spPr>
        <p:style>
          <a:lnRef idx="1">
            <a:schemeClr val="accent5"/>
          </a:lnRef>
          <a:fillRef idx="3">
            <a:schemeClr val="accent5"/>
          </a:fillRef>
          <a:effectRef idx="2">
            <a:schemeClr val="accent5"/>
          </a:effectRef>
          <a:fontRef idx="minor">
            <a:schemeClr val="lt1"/>
          </a:fontRef>
        </p:style>
        <p:txBody>
          <a:bodyPr rtlCol="0" anchor="ctr"/>
          <a:lstStyle/>
          <a:p>
            <a:pPr algn="ctr"/>
            <a:r>
              <a:rPr lang="en-GB" sz="3200" b="1" dirty="0" err="1"/>
              <a:t>Prynhawn</a:t>
            </a:r>
            <a:r>
              <a:rPr lang="en-GB" sz="3200" b="1" dirty="0"/>
              <a:t> da!</a:t>
            </a:r>
          </a:p>
          <a:p>
            <a:pPr algn="ctr"/>
            <a:endParaRPr lang="en-GB" dirty="0"/>
          </a:p>
          <a:p>
            <a:pPr algn="ctr"/>
            <a:r>
              <a:rPr lang="en-GB" dirty="0">
                <a:latin typeface="Berlin Sans FB"/>
              </a:rPr>
              <a:t>Good afternoon!</a:t>
            </a:r>
          </a:p>
        </p:txBody>
      </p:sp>
    </p:spTree>
    <p:extLst>
      <p:ext uri="{BB962C8B-B14F-4D97-AF65-F5344CB8AC3E}">
        <p14:creationId xmlns:p14="http://schemas.microsoft.com/office/powerpoint/2010/main" val="23518039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additive="base">
                                        <p:cTn id="7" dur="500" fill="hold"/>
                                        <p:tgtEl>
                                          <p:spTgt spid="13"/>
                                        </p:tgtEl>
                                        <p:attrNameLst>
                                          <p:attrName>ppt_x</p:attrName>
                                        </p:attrNameLst>
                                      </p:cBhvr>
                                      <p:tavLst>
                                        <p:tav tm="0">
                                          <p:val>
                                            <p:strVal val="#ppt_x"/>
                                          </p:val>
                                        </p:tav>
                                        <p:tav tm="100000">
                                          <p:val>
                                            <p:strVal val="#ppt_x"/>
                                          </p:val>
                                        </p:tav>
                                      </p:tavLst>
                                    </p:anim>
                                    <p:anim calcmode="lin" valueType="num">
                                      <p:cBhvr additive="base">
                                        <p:cTn id="8"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4"/>
                                        </p:tgtEl>
                                        <p:attrNameLst>
                                          <p:attrName>style.visibility</p:attrName>
                                        </p:attrNameLst>
                                      </p:cBhvr>
                                      <p:to>
                                        <p:strVal val="visible"/>
                                      </p:to>
                                    </p:set>
                                    <p:anim calcmode="lin" valueType="num">
                                      <p:cBhvr additive="base">
                                        <p:cTn id="13" dur="500" fill="hold"/>
                                        <p:tgtEl>
                                          <p:spTgt spid="14"/>
                                        </p:tgtEl>
                                        <p:attrNameLst>
                                          <p:attrName>ppt_x</p:attrName>
                                        </p:attrNameLst>
                                      </p:cBhvr>
                                      <p:tavLst>
                                        <p:tav tm="0">
                                          <p:val>
                                            <p:strVal val="#ppt_x"/>
                                          </p:val>
                                        </p:tav>
                                        <p:tav tm="100000">
                                          <p:val>
                                            <p:strVal val="#ppt_x"/>
                                          </p:val>
                                        </p:tav>
                                      </p:tavLst>
                                    </p:anim>
                                    <p:anim calcmode="lin" valueType="num">
                                      <p:cBhvr additive="base">
                                        <p:cTn id="14"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anim calcmode="lin" valueType="num">
                                      <p:cBhvr additive="base">
                                        <p:cTn id="19" dur="500" fill="hold"/>
                                        <p:tgtEl>
                                          <p:spTgt spid="9"/>
                                        </p:tgtEl>
                                        <p:attrNameLst>
                                          <p:attrName>ppt_x</p:attrName>
                                        </p:attrNameLst>
                                      </p:cBhvr>
                                      <p:tavLst>
                                        <p:tav tm="0">
                                          <p:val>
                                            <p:strVal val="#ppt_x"/>
                                          </p:val>
                                        </p:tav>
                                        <p:tav tm="100000">
                                          <p:val>
                                            <p:strVal val="#ppt_x"/>
                                          </p:val>
                                        </p:tav>
                                      </p:tavLst>
                                    </p:anim>
                                    <p:anim calcmode="lin" valueType="num">
                                      <p:cBhvr additive="base">
                                        <p:cTn id="20"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0"/>
                                        </p:tgtEl>
                                        <p:attrNameLst>
                                          <p:attrName>style.visibility</p:attrName>
                                        </p:attrNameLst>
                                      </p:cBhvr>
                                      <p:to>
                                        <p:strVal val="visible"/>
                                      </p:to>
                                    </p:set>
                                    <p:anim calcmode="lin" valueType="num">
                                      <p:cBhvr additive="base">
                                        <p:cTn id="25" dur="500" fill="hold"/>
                                        <p:tgtEl>
                                          <p:spTgt spid="10"/>
                                        </p:tgtEl>
                                        <p:attrNameLst>
                                          <p:attrName>ppt_x</p:attrName>
                                        </p:attrNameLst>
                                      </p:cBhvr>
                                      <p:tavLst>
                                        <p:tav tm="0">
                                          <p:val>
                                            <p:strVal val="#ppt_x"/>
                                          </p:val>
                                        </p:tav>
                                        <p:tav tm="100000">
                                          <p:val>
                                            <p:strVal val="#ppt_x"/>
                                          </p:val>
                                        </p:tav>
                                      </p:tavLst>
                                    </p:anim>
                                    <p:anim calcmode="lin" valueType="num">
                                      <p:cBhvr additive="base">
                                        <p:cTn id="26"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4" grpId="0" animBg="1"/>
      <p:bldP spid="9" grpId="0" animBg="1"/>
      <p:bldP spid="10"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E91EF-DCA4-1342-9E41-113173DFE23D}"/>
              </a:ext>
            </a:extLst>
          </p:cNvPr>
          <p:cNvSpPr>
            <a:spLocks noGrp="1"/>
          </p:cNvSpPr>
          <p:nvPr>
            <p:ph type="title"/>
          </p:nvPr>
        </p:nvSpPr>
        <p:spPr>
          <a:xfrm>
            <a:off x="247638" y="176786"/>
            <a:ext cx="11687688" cy="787309"/>
          </a:xfrm>
          <a:solidFill>
            <a:schemeClr val="tx1"/>
          </a:solidFill>
        </p:spPr>
        <p:txBody>
          <a:bodyPr>
            <a:normAutofit/>
          </a:bodyPr>
          <a:lstStyle/>
          <a:p>
            <a:pPr algn="ctr"/>
            <a:r>
              <a:rPr lang="en-US" sz="4000" b="1" dirty="0" err="1">
                <a:solidFill>
                  <a:schemeClr val="bg1"/>
                </a:solidFill>
              </a:rPr>
              <a:t>Amser</a:t>
            </a:r>
            <a:r>
              <a:rPr lang="en-US" sz="4000" b="1" dirty="0">
                <a:solidFill>
                  <a:schemeClr val="bg1"/>
                </a:solidFill>
              </a:rPr>
              <a:t> </a:t>
            </a:r>
            <a:r>
              <a:rPr lang="en-US" sz="4000" b="1" dirty="0" err="1">
                <a:solidFill>
                  <a:schemeClr val="bg1"/>
                </a:solidFill>
              </a:rPr>
              <a:t>cofrestru</a:t>
            </a:r>
            <a:r>
              <a:rPr lang="en-US" sz="4000" b="1" dirty="0">
                <a:solidFill>
                  <a:schemeClr val="bg1"/>
                </a:solidFill>
              </a:rPr>
              <a:t> ...              Registration time ...</a:t>
            </a:r>
            <a:r>
              <a:rPr lang="en-US" b="1" dirty="0">
                <a:latin typeface="Segoe Print"/>
              </a:rPr>
              <a:t> </a:t>
            </a:r>
            <a:endParaRPr lang="en-US" dirty="0"/>
          </a:p>
        </p:txBody>
      </p:sp>
      <p:pic>
        <p:nvPicPr>
          <p:cNvPr id="25" name="Picture 24">
            <a:extLst>
              <a:ext uri="{FF2B5EF4-FFF2-40B4-BE49-F238E27FC236}">
                <a16:creationId xmlns:a16="http://schemas.microsoft.com/office/drawing/2014/main" id="{949B03B4-DE8A-C844-882D-E779969E502A}"/>
              </a:ext>
            </a:extLst>
          </p:cNvPr>
          <p:cNvPicPr>
            <a:picLocks noChangeAspect="1"/>
          </p:cNvPicPr>
          <p:nvPr/>
        </p:nvPicPr>
        <p:blipFill>
          <a:blip r:embed="rId2"/>
          <a:stretch>
            <a:fillRect/>
          </a:stretch>
        </p:blipFill>
        <p:spPr>
          <a:xfrm>
            <a:off x="0" y="6415367"/>
            <a:ext cx="2856992" cy="442633"/>
          </a:xfrm>
          <a:prstGeom prst="rect">
            <a:avLst/>
          </a:prstGeom>
        </p:spPr>
      </p:pic>
      <p:sp>
        <p:nvSpPr>
          <p:cNvPr id="11" name="TextBox 10">
            <a:extLst>
              <a:ext uri="{FF2B5EF4-FFF2-40B4-BE49-F238E27FC236}">
                <a16:creationId xmlns:a16="http://schemas.microsoft.com/office/drawing/2014/main" id="{C5FE26C0-452F-8E48-A19E-3FF3210926F8}"/>
              </a:ext>
            </a:extLst>
          </p:cNvPr>
          <p:cNvSpPr txBox="1"/>
          <p:nvPr/>
        </p:nvSpPr>
        <p:spPr>
          <a:xfrm>
            <a:off x="2016657" y="1299555"/>
            <a:ext cx="8149649" cy="1354217"/>
          </a:xfrm>
          <a:prstGeom prst="rect">
            <a:avLst/>
          </a:prstGeom>
          <a:solidFill>
            <a:schemeClr val="tx2"/>
          </a:solidFill>
          <a:ln w="57150">
            <a:solidFill>
              <a:schemeClr val="bg1"/>
            </a:solidFill>
          </a:ln>
        </p:spPr>
        <p:txBody>
          <a:bodyPr wrap="square" rtlCol="0" anchor="t">
            <a:spAutoFit/>
          </a:bodyPr>
          <a:lstStyle/>
          <a:p>
            <a:pPr algn="ctr"/>
            <a:r>
              <a:rPr lang="en-US" sz="4000" b="1" dirty="0" err="1">
                <a:solidFill>
                  <a:schemeClr val="bg1"/>
                </a:solidFill>
              </a:rPr>
              <a:t>Ydy</a:t>
            </a:r>
            <a:r>
              <a:rPr lang="en-US" sz="4000" b="1" dirty="0">
                <a:solidFill>
                  <a:schemeClr val="bg1"/>
                </a:solidFill>
              </a:rPr>
              <a:t>  ….....  </a:t>
            </a:r>
            <a:r>
              <a:rPr lang="en-US" sz="4000" b="1" dirty="0" err="1">
                <a:solidFill>
                  <a:schemeClr val="bg1"/>
                </a:solidFill>
              </a:rPr>
              <a:t>yma</a:t>
            </a:r>
            <a:r>
              <a:rPr lang="en-US" sz="4000" b="1" dirty="0">
                <a:solidFill>
                  <a:schemeClr val="bg1"/>
                </a:solidFill>
              </a:rPr>
              <a:t> </a:t>
            </a:r>
            <a:r>
              <a:rPr lang="en-US" sz="4000" b="1" dirty="0" err="1">
                <a:solidFill>
                  <a:schemeClr val="bg1"/>
                </a:solidFill>
              </a:rPr>
              <a:t>heddiw</a:t>
            </a:r>
            <a:r>
              <a:rPr lang="en-US" sz="4000" b="1" dirty="0">
                <a:solidFill>
                  <a:schemeClr val="bg1"/>
                </a:solidFill>
              </a:rPr>
              <a:t>?</a:t>
            </a:r>
          </a:p>
          <a:p>
            <a:pPr algn="ctr"/>
            <a:endParaRPr lang="en-US" sz="1400" b="1" dirty="0">
              <a:solidFill>
                <a:schemeClr val="bg1"/>
              </a:solidFill>
            </a:endParaRPr>
          </a:p>
          <a:p>
            <a:pPr algn="ctr"/>
            <a:r>
              <a:rPr lang="en-US" sz="2800" b="1" i="1" dirty="0">
                <a:solidFill>
                  <a:schemeClr val="bg1"/>
                </a:solidFill>
              </a:rPr>
              <a:t>Is …… here today?</a:t>
            </a:r>
          </a:p>
        </p:txBody>
      </p:sp>
      <p:graphicFrame>
        <p:nvGraphicFramePr>
          <p:cNvPr id="3" name="Table 2">
            <a:extLst>
              <a:ext uri="{FF2B5EF4-FFF2-40B4-BE49-F238E27FC236}">
                <a16:creationId xmlns:a16="http://schemas.microsoft.com/office/drawing/2014/main" id="{FCE3C58E-2EDE-BC40-ADE5-98B8C72759E3}"/>
              </a:ext>
            </a:extLst>
          </p:cNvPr>
          <p:cNvGraphicFramePr>
            <a:graphicFrameLocks noGrp="1"/>
          </p:cNvGraphicFramePr>
          <p:nvPr>
            <p:extLst>
              <p:ext uri="{D42A27DB-BD31-4B8C-83A1-F6EECF244321}">
                <p14:modId xmlns:p14="http://schemas.microsoft.com/office/powerpoint/2010/main" val="1778525526"/>
              </p:ext>
            </p:extLst>
          </p:nvPr>
        </p:nvGraphicFramePr>
        <p:xfrm>
          <a:off x="389616" y="2807021"/>
          <a:ext cx="4002276" cy="3337560"/>
        </p:xfrm>
        <a:graphic>
          <a:graphicData uri="http://schemas.openxmlformats.org/drawingml/2006/table">
            <a:tbl>
              <a:tblPr firstRow="1" bandRow="1">
                <a:tableStyleId>{5C22544A-7EE6-4342-B048-85BDC9FD1C3A}</a:tableStyleId>
              </a:tblPr>
              <a:tblGrid>
                <a:gridCol w="974724">
                  <a:extLst>
                    <a:ext uri="{9D8B030D-6E8A-4147-A177-3AD203B41FA5}">
                      <a16:colId xmlns:a16="http://schemas.microsoft.com/office/drawing/2014/main" val="4152480405"/>
                    </a:ext>
                  </a:extLst>
                </a:gridCol>
                <a:gridCol w="3027552">
                  <a:extLst>
                    <a:ext uri="{9D8B030D-6E8A-4147-A177-3AD203B41FA5}">
                      <a16:colId xmlns:a16="http://schemas.microsoft.com/office/drawing/2014/main" val="397749686"/>
                    </a:ext>
                  </a:extLst>
                </a:gridCol>
              </a:tblGrid>
              <a:tr h="370840">
                <a:tc>
                  <a:txBody>
                    <a:bodyPr/>
                    <a:lstStyle/>
                    <a:p>
                      <a:r>
                        <a:rPr lang="en-US" dirty="0" err="1"/>
                        <a:t>Rhif</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dirty="0" err="1"/>
                        <a:t>Pwy</a:t>
                      </a:r>
                      <a:r>
                        <a:rPr lang="en-US" dirty="0"/>
                        <a: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086787795"/>
                  </a:ext>
                </a:extLst>
              </a:tr>
              <a:tr h="370840">
                <a:tc>
                  <a:txBody>
                    <a:bodyPr/>
                    <a:lstStyle/>
                    <a:p>
                      <a:r>
                        <a:rPr lang="en-US" dirty="0"/>
                        <a:t>1</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137859828"/>
                  </a:ext>
                </a:extLst>
              </a:tr>
              <a:tr h="370840">
                <a:tc>
                  <a:txBody>
                    <a:bodyPr/>
                    <a:lstStyle/>
                    <a:p>
                      <a:r>
                        <a:rPr lang="en-US" dirty="0"/>
                        <a:t>2</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694166042"/>
                  </a:ext>
                </a:extLst>
              </a:tr>
              <a:tr h="370840">
                <a:tc>
                  <a:txBody>
                    <a:bodyPr/>
                    <a:lstStyle/>
                    <a:p>
                      <a:r>
                        <a:rPr lang="en-US" dirty="0"/>
                        <a:t>3</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535230655"/>
                  </a:ext>
                </a:extLst>
              </a:tr>
              <a:tr h="370840">
                <a:tc>
                  <a:txBody>
                    <a:bodyPr/>
                    <a:lstStyle/>
                    <a:p>
                      <a:r>
                        <a:rPr lang="en-US" dirty="0"/>
                        <a:t>4</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146198912"/>
                  </a:ext>
                </a:extLst>
              </a:tr>
              <a:tr h="370840">
                <a:tc>
                  <a:txBody>
                    <a:bodyPr/>
                    <a:lstStyle/>
                    <a:p>
                      <a:r>
                        <a:rPr lang="en-US" dirty="0"/>
                        <a:t>5</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918992176"/>
                  </a:ext>
                </a:extLst>
              </a:tr>
              <a:tr h="370840">
                <a:tc>
                  <a:txBody>
                    <a:bodyPr/>
                    <a:lstStyle/>
                    <a:p>
                      <a:r>
                        <a:rPr lang="en-US" dirty="0"/>
                        <a:t>6</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545893354"/>
                  </a:ext>
                </a:extLst>
              </a:tr>
              <a:tr h="370840">
                <a:tc>
                  <a:txBody>
                    <a:bodyPr/>
                    <a:lstStyle/>
                    <a:p>
                      <a:r>
                        <a:rPr lang="en-US" dirty="0"/>
                        <a:t>7</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883102091"/>
                  </a:ext>
                </a:extLst>
              </a:tr>
              <a:tr h="370840">
                <a:tc>
                  <a:txBody>
                    <a:bodyPr/>
                    <a:lstStyle/>
                    <a:p>
                      <a:r>
                        <a:rPr lang="en-US" dirty="0"/>
                        <a:t>8</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858230273"/>
                  </a:ext>
                </a:extLst>
              </a:tr>
            </a:tbl>
          </a:graphicData>
        </a:graphic>
      </p:graphicFrame>
      <p:graphicFrame>
        <p:nvGraphicFramePr>
          <p:cNvPr id="15" name="Table 14">
            <a:extLst>
              <a:ext uri="{FF2B5EF4-FFF2-40B4-BE49-F238E27FC236}">
                <a16:creationId xmlns:a16="http://schemas.microsoft.com/office/drawing/2014/main" id="{FD37CF4F-0FBF-1648-989C-65B93D8F38B5}"/>
              </a:ext>
            </a:extLst>
          </p:cNvPr>
          <p:cNvGraphicFramePr>
            <a:graphicFrameLocks noGrp="1"/>
          </p:cNvGraphicFramePr>
          <p:nvPr>
            <p:extLst>
              <p:ext uri="{D42A27DB-BD31-4B8C-83A1-F6EECF244321}">
                <p14:modId xmlns:p14="http://schemas.microsoft.com/office/powerpoint/2010/main" val="3826957273"/>
              </p:ext>
            </p:extLst>
          </p:nvPr>
        </p:nvGraphicFramePr>
        <p:xfrm>
          <a:off x="7829506" y="2807021"/>
          <a:ext cx="3905294" cy="3337560"/>
        </p:xfrm>
        <a:graphic>
          <a:graphicData uri="http://schemas.openxmlformats.org/drawingml/2006/table">
            <a:tbl>
              <a:tblPr firstRow="1" bandRow="1">
                <a:tableStyleId>{5C22544A-7EE6-4342-B048-85BDC9FD1C3A}</a:tableStyleId>
              </a:tblPr>
              <a:tblGrid>
                <a:gridCol w="951104">
                  <a:extLst>
                    <a:ext uri="{9D8B030D-6E8A-4147-A177-3AD203B41FA5}">
                      <a16:colId xmlns:a16="http://schemas.microsoft.com/office/drawing/2014/main" val="4152480405"/>
                    </a:ext>
                  </a:extLst>
                </a:gridCol>
                <a:gridCol w="2954190">
                  <a:extLst>
                    <a:ext uri="{9D8B030D-6E8A-4147-A177-3AD203B41FA5}">
                      <a16:colId xmlns:a16="http://schemas.microsoft.com/office/drawing/2014/main" val="397749686"/>
                    </a:ext>
                  </a:extLst>
                </a:gridCol>
              </a:tblGrid>
              <a:tr h="370840">
                <a:tc>
                  <a:txBody>
                    <a:bodyPr/>
                    <a:lstStyle/>
                    <a:p>
                      <a:r>
                        <a:rPr lang="en-US" dirty="0" err="1"/>
                        <a:t>Rhif</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dirty="0" err="1"/>
                        <a:t>Pwy</a:t>
                      </a:r>
                      <a:r>
                        <a:rPr lang="en-US" dirty="0"/>
                        <a: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086787795"/>
                  </a:ext>
                </a:extLst>
              </a:tr>
              <a:tr h="370840">
                <a:tc>
                  <a:txBody>
                    <a:bodyPr/>
                    <a:lstStyle/>
                    <a:p>
                      <a:r>
                        <a:rPr lang="en-US" dirty="0"/>
                        <a:t>9</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137859828"/>
                  </a:ext>
                </a:extLst>
              </a:tr>
              <a:tr h="370840">
                <a:tc>
                  <a:txBody>
                    <a:bodyPr/>
                    <a:lstStyle/>
                    <a:p>
                      <a:r>
                        <a:rPr lang="en-US" dirty="0"/>
                        <a:t>10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694166042"/>
                  </a:ext>
                </a:extLst>
              </a:tr>
              <a:tr h="370840">
                <a:tc>
                  <a:txBody>
                    <a:bodyPr/>
                    <a:lstStyle/>
                    <a:p>
                      <a:r>
                        <a:rPr lang="en-US" dirty="0"/>
                        <a:t>11</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535230655"/>
                  </a:ext>
                </a:extLst>
              </a:tr>
              <a:tr h="370840">
                <a:tc>
                  <a:txBody>
                    <a:bodyPr/>
                    <a:lstStyle/>
                    <a:p>
                      <a:r>
                        <a:rPr lang="en-US" dirty="0"/>
                        <a:t>12</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146198912"/>
                  </a:ext>
                </a:extLst>
              </a:tr>
              <a:tr h="370840">
                <a:tc>
                  <a:txBody>
                    <a:bodyPr/>
                    <a:lstStyle/>
                    <a:p>
                      <a:r>
                        <a:rPr lang="en-US" dirty="0"/>
                        <a:t>13</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918992176"/>
                  </a:ext>
                </a:extLst>
              </a:tr>
              <a:tr h="370840">
                <a:tc>
                  <a:txBody>
                    <a:bodyPr/>
                    <a:lstStyle/>
                    <a:p>
                      <a:r>
                        <a:rPr lang="en-US" dirty="0"/>
                        <a:t>14</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545893354"/>
                  </a:ext>
                </a:extLst>
              </a:tr>
              <a:tr h="370840">
                <a:tc>
                  <a:txBody>
                    <a:bodyPr/>
                    <a:lstStyle/>
                    <a:p>
                      <a:r>
                        <a:rPr lang="en-US" dirty="0"/>
                        <a:t>15</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883102091"/>
                  </a:ext>
                </a:extLst>
              </a:tr>
              <a:tr h="370840">
                <a:tc>
                  <a:txBody>
                    <a:bodyPr/>
                    <a:lstStyle/>
                    <a:p>
                      <a:r>
                        <a:rPr lang="en-US" dirty="0"/>
                        <a:t>16</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858230273"/>
                  </a:ext>
                </a:extLst>
              </a:tr>
            </a:tbl>
          </a:graphicData>
        </a:graphic>
      </p:graphicFrame>
      <p:pic>
        <p:nvPicPr>
          <p:cNvPr id="16" name="Picture 15">
            <a:extLst>
              <a:ext uri="{FF2B5EF4-FFF2-40B4-BE49-F238E27FC236}">
                <a16:creationId xmlns:a16="http://schemas.microsoft.com/office/drawing/2014/main" id="{9602AD11-8007-5347-BE8B-D9D3DF21A1D0}"/>
              </a:ext>
            </a:extLst>
          </p:cNvPr>
          <p:cNvPicPr>
            <a:picLocks noChangeAspect="1"/>
          </p:cNvPicPr>
          <p:nvPr/>
        </p:nvPicPr>
        <p:blipFill>
          <a:blip r:embed="rId3"/>
          <a:stretch>
            <a:fillRect/>
          </a:stretch>
        </p:blipFill>
        <p:spPr>
          <a:xfrm>
            <a:off x="4552929" y="3229585"/>
            <a:ext cx="3115540" cy="2492432"/>
          </a:xfrm>
          <a:prstGeom prst="rect">
            <a:avLst/>
          </a:prstGeom>
        </p:spPr>
      </p:pic>
    </p:spTree>
    <p:extLst>
      <p:ext uri="{BB962C8B-B14F-4D97-AF65-F5344CB8AC3E}">
        <p14:creationId xmlns:p14="http://schemas.microsoft.com/office/powerpoint/2010/main" val="30743008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p:cNvGraphicFramePr>
            <a:graphicFrameLocks noGrp="1"/>
          </p:cNvGraphicFramePr>
          <p:nvPr>
            <p:extLst>
              <p:ext uri="{D42A27DB-BD31-4B8C-83A1-F6EECF244321}">
                <p14:modId xmlns:p14="http://schemas.microsoft.com/office/powerpoint/2010/main" val="1673276010"/>
              </p:ext>
            </p:extLst>
          </p:nvPr>
        </p:nvGraphicFramePr>
        <p:xfrm>
          <a:off x="1390148" y="251081"/>
          <a:ext cx="9502842" cy="5143500"/>
        </p:xfrm>
        <a:graphic>
          <a:graphicData uri="http://schemas.openxmlformats.org/drawingml/2006/table">
            <a:tbl>
              <a:tblPr firstRow="1" bandRow="1">
                <a:tableStyleId>{5C22544A-7EE6-4342-B048-85BDC9FD1C3A}</a:tableStyleId>
              </a:tblPr>
              <a:tblGrid>
                <a:gridCol w="1583807">
                  <a:extLst>
                    <a:ext uri="{9D8B030D-6E8A-4147-A177-3AD203B41FA5}">
                      <a16:colId xmlns:a16="http://schemas.microsoft.com/office/drawing/2014/main" val="20000"/>
                    </a:ext>
                  </a:extLst>
                </a:gridCol>
                <a:gridCol w="1583807">
                  <a:extLst>
                    <a:ext uri="{9D8B030D-6E8A-4147-A177-3AD203B41FA5}">
                      <a16:colId xmlns:a16="http://schemas.microsoft.com/office/drawing/2014/main" val="20001"/>
                    </a:ext>
                  </a:extLst>
                </a:gridCol>
                <a:gridCol w="1583807">
                  <a:extLst>
                    <a:ext uri="{9D8B030D-6E8A-4147-A177-3AD203B41FA5}">
                      <a16:colId xmlns:a16="http://schemas.microsoft.com/office/drawing/2014/main" val="20002"/>
                    </a:ext>
                  </a:extLst>
                </a:gridCol>
                <a:gridCol w="1583807">
                  <a:extLst>
                    <a:ext uri="{9D8B030D-6E8A-4147-A177-3AD203B41FA5}">
                      <a16:colId xmlns:a16="http://schemas.microsoft.com/office/drawing/2014/main" val="20003"/>
                    </a:ext>
                  </a:extLst>
                </a:gridCol>
                <a:gridCol w="1583807">
                  <a:extLst>
                    <a:ext uri="{9D8B030D-6E8A-4147-A177-3AD203B41FA5}">
                      <a16:colId xmlns:a16="http://schemas.microsoft.com/office/drawing/2014/main" val="20004"/>
                    </a:ext>
                  </a:extLst>
                </a:gridCol>
                <a:gridCol w="1583807">
                  <a:extLst>
                    <a:ext uri="{9D8B030D-6E8A-4147-A177-3AD203B41FA5}">
                      <a16:colId xmlns:a16="http://schemas.microsoft.com/office/drawing/2014/main" val="20005"/>
                    </a:ext>
                  </a:extLst>
                </a:gridCol>
              </a:tblGrid>
              <a:tr h="1028700">
                <a:tc>
                  <a:txBody>
                    <a:bodyPr/>
                    <a:lstStyle/>
                    <a:p>
                      <a:pPr algn="ctr"/>
                      <a:r>
                        <a:rPr lang="en-US" sz="3000" b="1" dirty="0" err="1">
                          <a:solidFill>
                            <a:schemeClr val="tx1"/>
                          </a:solidFill>
                        </a:rPr>
                        <a:t>Yr</a:t>
                      </a:r>
                      <a:r>
                        <a:rPr lang="en-US" sz="3000" b="1" dirty="0">
                          <a:solidFill>
                            <a:schemeClr val="tx1"/>
                          </a:solidFill>
                        </a:rPr>
                        <a:t> </a:t>
                      </a:r>
                      <a:r>
                        <a:rPr lang="en-US" sz="3000" b="1" dirty="0" err="1">
                          <a:solidFill>
                            <a:schemeClr val="tx1"/>
                          </a:solidFill>
                        </a:rPr>
                        <a:t>Wyddor</a:t>
                      </a:r>
                      <a:endParaRPr lang="en-US" sz="3000" b="1" dirty="0">
                        <a:solidFill>
                          <a:schemeClr val="tx1"/>
                        </a:solidFill>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00"/>
                    </a:solidFill>
                  </a:tcPr>
                </a:tc>
                <a:tc>
                  <a:txBody>
                    <a:bodyPr/>
                    <a:lstStyle/>
                    <a:p>
                      <a:pPr algn="ctr"/>
                      <a:r>
                        <a:rPr lang="en-US" sz="4500" b="1" dirty="0">
                          <a:solidFill>
                            <a:schemeClr val="tx1"/>
                          </a:solidFill>
                        </a:rPr>
                        <a:t>a</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B0F0"/>
                    </a:solidFill>
                  </a:tcPr>
                </a:tc>
                <a:tc>
                  <a:txBody>
                    <a:bodyPr/>
                    <a:lstStyle/>
                    <a:p>
                      <a:pPr algn="ctr"/>
                      <a:r>
                        <a:rPr lang="en-US" sz="4500" b="1">
                          <a:solidFill>
                            <a:schemeClr val="tx1"/>
                          </a:solidFill>
                        </a:rPr>
                        <a:t>b</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sz="4500" b="1">
                          <a:solidFill>
                            <a:schemeClr val="tx1"/>
                          </a:solidFill>
                        </a:rPr>
                        <a:t>c</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sz="4500" b="1" err="1">
                          <a:solidFill>
                            <a:schemeClr val="tx1"/>
                          </a:solidFill>
                        </a:rPr>
                        <a:t>ch</a:t>
                      </a:r>
                      <a:endParaRPr lang="en-US" sz="4500" b="1">
                        <a:solidFill>
                          <a:schemeClr val="tx1"/>
                        </a:solidFill>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0000"/>
                    </a:solidFill>
                  </a:tcPr>
                </a:tc>
                <a:tc>
                  <a:txBody>
                    <a:bodyPr/>
                    <a:lstStyle/>
                    <a:p>
                      <a:pPr algn="ctr"/>
                      <a:r>
                        <a:rPr lang="en-US" sz="4500" b="1">
                          <a:solidFill>
                            <a:schemeClr val="tx1"/>
                          </a:solidFill>
                        </a:rPr>
                        <a:t>d</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0"/>
                  </a:ext>
                </a:extLst>
              </a:tr>
              <a:tr h="1028700">
                <a:tc>
                  <a:txBody>
                    <a:bodyPr/>
                    <a:lstStyle/>
                    <a:p>
                      <a:pPr algn="ctr"/>
                      <a:r>
                        <a:rPr lang="en-US" sz="4500" b="1" err="1">
                          <a:solidFill>
                            <a:schemeClr val="tx1"/>
                          </a:solidFill>
                        </a:rPr>
                        <a:t>dd</a:t>
                      </a:r>
                      <a:endParaRPr lang="en-US" sz="4500" b="1">
                        <a:solidFill>
                          <a:schemeClr val="tx1"/>
                        </a:solidFill>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0000"/>
                    </a:solidFill>
                  </a:tcPr>
                </a:tc>
                <a:tc>
                  <a:txBody>
                    <a:bodyPr/>
                    <a:lstStyle/>
                    <a:p>
                      <a:pPr algn="ctr"/>
                      <a:r>
                        <a:rPr lang="en-US" sz="4500" b="1">
                          <a:solidFill>
                            <a:schemeClr val="tx1"/>
                          </a:solidFill>
                        </a:rPr>
                        <a:t>e</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B0F0"/>
                    </a:solidFill>
                  </a:tcPr>
                </a:tc>
                <a:tc>
                  <a:txBody>
                    <a:bodyPr/>
                    <a:lstStyle/>
                    <a:p>
                      <a:pPr algn="ctr"/>
                      <a:r>
                        <a:rPr lang="en-US" sz="4500" b="1">
                          <a:solidFill>
                            <a:schemeClr val="tx1"/>
                          </a:solidFill>
                        </a:rPr>
                        <a:t>f</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sz="4500" b="1" err="1">
                          <a:solidFill>
                            <a:schemeClr val="tx1"/>
                          </a:solidFill>
                        </a:rPr>
                        <a:t>ff</a:t>
                      </a:r>
                      <a:endParaRPr lang="en-US" sz="4500" b="1">
                        <a:solidFill>
                          <a:schemeClr val="tx1"/>
                        </a:solidFill>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0000"/>
                    </a:solidFill>
                  </a:tcPr>
                </a:tc>
                <a:tc>
                  <a:txBody>
                    <a:bodyPr/>
                    <a:lstStyle/>
                    <a:p>
                      <a:pPr algn="ctr"/>
                      <a:r>
                        <a:rPr lang="en-US" sz="4500" b="1">
                          <a:solidFill>
                            <a:schemeClr val="tx1"/>
                          </a:solidFill>
                        </a:rPr>
                        <a:t>g</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sz="4500" b="1">
                          <a:solidFill>
                            <a:schemeClr val="tx1"/>
                          </a:solidFill>
                        </a:rPr>
                        <a:t>ng</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0000"/>
                    </a:solidFill>
                  </a:tcPr>
                </a:tc>
                <a:extLst>
                  <a:ext uri="{0D108BD9-81ED-4DB2-BD59-A6C34878D82A}">
                    <a16:rowId xmlns:a16="http://schemas.microsoft.com/office/drawing/2014/main" val="10001"/>
                  </a:ext>
                </a:extLst>
              </a:tr>
              <a:tr h="1028700">
                <a:tc>
                  <a:txBody>
                    <a:bodyPr/>
                    <a:lstStyle/>
                    <a:p>
                      <a:pPr algn="ctr"/>
                      <a:r>
                        <a:rPr lang="en-US" sz="4500" b="1">
                          <a:solidFill>
                            <a:schemeClr val="tx1"/>
                          </a:solidFill>
                        </a:rPr>
                        <a:t>h</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sz="4500" b="1" err="1">
                          <a:solidFill>
                            <a:schemeClr val="tx1"/>
                          </a:solidFill>
                        </a:rPr>
                        <a:t>i</a:t>
                      </a:r>
                      <a:endParaRPr lang="en-US" sz="4500" b="1">
                        <a:solidFill>
                          <a:schemeClr val="tx1"/>
                        </a:solidFill>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B0F0"/>
                    </a:solidFill>
                  </a:tcPr>
                </a:tc>
                <a:tc>
                  <a:txBody>
                    <a:bodyPr/>
                    <a:lstStyle/>
                    <a:p>
                      <a:pPr algn="ctr"/>
                      <a:r>
                        <a:rPr lang="en-US" sz="4500" b="1">
                          <a:solidFill>
                            <a:schemeClr val="tx1"/>
                          </a:solidFill>
                        </a:rPr>
                        <a:t>j</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sz="4500" b="1">
                          <a:solidFill>
                            <a:schemeClr val="tx1"/>
                          </a:solidFill>
                        </a:rPr>
                        <a:t>l</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sz="4500" b="1" err="1">
                          <a:solidFill>
                            <a:schemeClr val="tx1"/>
                          </a:solidFill>
                        </a:rPr>
                        <a:t>ll</a:t>
                      </a:r>
                      <a:endParaRPr lang="en-US" sz="4500" b="1">
                        <a:solidFill>
                          <a:schemeClr val="tx1"/>
                        </a:solidFill>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0000"/>
                    </a:solidFill>
                  </a:tcPr>
                </a:tc>
                <a:tc>
                  <a:txBody>
                    <a:bodyPr/>
                    <a:lstStyle/>
                    <a:p>
                      <a:pPr algn="ctr"/>
                      <a:r>
                        <a:rPr lang="en-US" sz="4500" b="1">
                          <a:solidFill>
                            <a:schemeClr val="tx1"/>
                          </a:solidFill>
                        </a:rPr>
                        <a:t>m</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2"/>
                  </a:ext>
                </a:extLst>
              </a:tr>
              <a:tr h="1028700">
                <a:tc>
                  <a:txBody>
                    <a:bodyPr/>
                    <a:lstStyle/>
                    <a:p>
                      <a:pPr algn="ctr"/>
                      <a:r>
                        <a:rPr lang="en-US" sz="4500" b="1">
                          <a:solidFill>
                            <a:schemeClr val="tx1"/>
                          </a:solidFill>
                        </a:rPr>
                        <a:t>n</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sz="4500" b="1">
                          <a:solidFill>
                            <a:schemeClr val="tx1"/>
                          </a:solidFill>
                        </a:rPr>
                        <a:t>o</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B0F0"/>
                    </a:solidFill>
                  </a:tcPr>
                </a:tc>
                <a:tc>
                  <a:txBody>
                    <a:bodyPr/>
                    <a:lstStyle/>
                    <a:p>
                      <a:pPr algn="ctr"/>
                      <a:r>
                        <a:rPr lang="en-US" sz="4500" b="1">
                          <a:solidFill>
                            <a:schemeClr val="tx1"/>
                          </a:solidFill>
                        </a:rPr>
                        <a:t>p</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sz="4500" b="1" err="1">
                          <a:solidFill>
                            <a:schemeClr val="tx1"/>
                          </a:solidFill>
                        </a:rPr>
                        <a:t>ph</a:t>
                      </a:r>
                      <a:endParaRPr lang="en-US" sz="4500" b="1">
                        <a:solidFill>
                          <a:schemeClr val="tx1"/>
                        </a:solidFill>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0000"/>
                    </a:solidFill>
                  </a:tcPr>
                </a:tc>
                <a:tc>
                  <a:txBody>
                    <a:bodyPr/>
                    <a:lstStyle/>
                    <a:p>
                      <a:pPr algn="ctr"/>
                      <a:r>
                        <a:rPr lang="en-US" sz="4500" b="1">
                          <a:solidFill>
                            <a:schemeClr val="tx1"/>
                          </a:solidFill>
                        </a:rPr>
                        <a:t>r</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sz="4500" b="1" err="1">
                          <a:solidFill>
                            <a:schemeClr val="tx1"/>
                          </a:solidFill>
                        </a:rPr>
                        <a:t>rh</a:t>
                      </a:r>
                      <a:endParaRPr lang="en-US" sz="4500" b="1">
                        <a:solidFill>
                          <a:schemeClr val="tx1"/>
                        </a:solidFill>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0000"/>
                    </a:solidFill>
                  </a:tcPr>
                </a:tc>
                <a:extLst>
                  <a:ext uri="{0D108BD9-81ED-4DB2-BD59-A6C34878D82A}">
                    <a16:rowId xmlns:a16="http://schemas.microsoft.com/office/drawing/2014/main" val="10003"/>
                  </a:ext>
                </a:extLst>
              </a:tr>
              <a:tr h="1028700">
                <a:tc>
                  <a:txBody>
                    <a:bodyPr/>
                    <a:lstStyle/>
                    <a:p>
                      <a:pPr algn="ctr"/>
                      <a:r>
                        <a:rPr lang="en-US" sz="4500" b="1">
                          <a:solidFill>
                            <a:schemeClr val="tx1"/>
                          </a:solidFill>
                        </a:rPr>
                        <a:t>s</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sz="4500" b="1">
                          <a:solidFill>
                            <a:schemeClr val="tx1"/>
                          </a:solidFill>
                        </a:rPr>
                        <a:t>t</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sz="4500" b="1" dirty="0" err="1">
                          <a:solidFill>
                            <a:schemeClr val="tx1"/>
                          </a:solidFill>
                        </a:rPr>
                        <a:t>th</a:t>
                      </a:r>
                      <a:endParaRPr lang="en-US" sz="4500" b="1" dirty="0">
                        <a:solidFill>
                          <a:schemeClr val="tx1"/>
                        </a:solidFill>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0000"/>
                    </a:solidFill>
                  </a:tcPr>
                </a:tc>
                <a:tc>
                  <a:txBody>
                    <a:bodyPr/>
                    <a:lstStyle/>
                    <a:p>
                      <a:pPr algn="ctr"/>
                      <a:r>
                        <a:rPr lang="en-US" sz="4500" b="1">
                          <a:solidFill>
                            <a:schemeClr val="tx1"/>
                          </a:solidFill>
                        </a:rPr>
                        <a:t>u</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B0F0"/>
                    </a:solidFill>
                  </a:tcPr>
                </a:tc>
                <a:tc>
                  <a:txBody>
                    <a:bodyPr/>
                    <a:lstStyle/>
                    <a:p>
                      <a:pPr algn="ctr"/>
                      <a:r>
                        <a:rPr lang="en-US" sz="4500" b="1">
                          <a:solidFill>
                            <a:schemeClr val="tx1"/>
                          </a:solidFill>
                        </a:rPr>
                        <a:t>w</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B0F0"/>
                    </a:solidFill>
                  </a:tcPr>
                </a:tc>
                <a:tc>
                  <a:txBody>
                    <a:bodyPr/>
                    <a:lstStyle/>
                    <a:p>
                      <a:pPr algn="ctr"/>
                      <a:r>
                        <a:rPr lang="en-US" sz="4500" b="1" dirty="0">
                          <a:solidFill>
                            <a:schemeClr val="tx1"/>
                          </a:solidFill>
                        </a:rPr>
                        <a:t>y</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B0F0"/>
                    </a:solidFill>
                  </a:tcPr>
                </a:tc>
                <a:extLst>
                  <a:ext uri="{0D108BD9-81ED-4DB2-BD59-A6C34878D82A}">
                    <a16:rowId xmlns:a16="http://schemas.microsoft.com/office/drawing/2014/main" val="10004"/>
                  </a:ext>
                </a:extLst>
              </a:tr>
            </a:tbl>
          </a:graphicData>
        </a:graphic>
      </p:graphicFrame>
      <p:grpSp>
        <p:nvGrpSpPr>
          <p:cNvPr id="6" name="Group 5"/>
          <p:cNvGrpSpPr/>
          <p:nvPr/>
        </p:nvGrpSpPr>
        <p:grpSpPr>
          <a:xfrm>
            <a:off x="1181163" y="5494084"/>
            <a:ext cx="4813237" cy="1216531"/>
            <a:chOff x="-130629" y="5551882"/>
            <a:chExt cx="3683726" cy="1050994"/>
          </a:xfrm>
        </p:grpSpPr>
        <p:sp>
          <p:nvSpPr>
            <p:cNvPr id="2" name="TextBox 1"/>
            <p:cNvSpPr txBox="1"/>
            <p:nvPr/>
          </p:nvSpPr>
          <p:spPr>
            <a:xfrm>
              <a:off x="-130629" y="5551882"/>
              <a:ext cx="3683726" cy="990685"/>
            </a:xfrm>
            <a:prstGeom prst="rect">
              <a:avLst/>
            </a:prstGeom>
            <a:noFill/>
          </p:spPr>
          <p:txBody>
            <a:bodyPr wrap="square" rtlCol="0">
              <a:spAutoFit/>
            </a:bodyPr>
            <a:lstStyle/>
            <a:p>
              <a:r>
                <a:rPr lang="en-US" b="1" u="sng" dirty="0" err="1"/>
                <a:t>Allwedd</a:t>
              </a:r>
              <a:r>
                <a:rPr lang="en-US" b="1" u="sng" dirty="0"/>
                <a:t> / Key:</a:t>
              </a:r>
              <a:endParaRPr lang="en-US" b="1" dirty="0"/>
            </a:p>
            <a:p>
              <a:pPr>
                <a:lnSpc>
                  <a:spcPct val="150000"/>
                </a:lnSpc>
              </a:pPr>
              <a:r>
                <a:rPr lang="en-US" b="1" dirty="0"/>
                <a:t>		</a:t>
              </a:r>
              <a:r>
                <a:rPr lang="en-US" b="1" dirty="0" err="1"/>
                <a:t>llafariaid</a:t>
              </a:r>
              <a:r>
                <a:rPr lang="en-US" b="1" dirty="0"/>
                <a:t> / vowels</a:t>
              </a:r>
            </a:p>
            <a:p>
              <a:pPr>
                <a:lnSpc>
                  <a:spcPct val="150000"/>
                </a:lnSpc>
              </a:pPr>
              <a:r>
                <a:rPr lang="en-US" b="1" dirty="0"/>
                <a:t>		</a:t>
              </a:r>
              <a:r>
                <a:rPr lang="en-US" b="1" dirty="0" err="1"/>
                <a:t>cytseiniaid</a:t>
              </a:r>
              <a:r>
                <a:rPr lang="en-US" b="1" dirty="0"/>
                <a:t> / consonants</a:t>
              </a:r>
            </a:p>
          </p:txBody>
        </p:sp>
        <p:sp>
          <p:nvSpPr>
            <p:cNvPr id="3" name="Rectangle 2"/>
            <p:cNvSpPr/>
            <p:nvPr/>
          </p:nvSpPr>
          <p:spPr>
            <a:xfrm>
              <a:off x="137160" y="5888440"/>
              <a:ext cx="326572" cy="314236"/>
            </a:xfrm>
            <a:prstGeom prst="rect">
              <a:avLst/>
            </a:prstGeom>
            <a:solidFill>
              <a:srgbClr val="00B0F0"/>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5" name="Rectangle 4"/>
            <p:cNvSpPr/>
            <p:nvPr/>
          </p:nvSpPr>
          <p:spPr>
            <a:xfrm>
              <a:off x="137160" y="6288640"/>
              <a:ext cx="326572" cy="314236"/>
            </a:xfrm>
            <a:prstGeom prst="rect">
              <a:avLst/>
            </a:prstGeom>
            <a:solidFill>
              <a:schemeClr val="bg1"/>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7" name="Rectangle 6">
            <a:extLst>
              <a:ext uri="{FF2B5EF4-FFF2-40B4-BE49-F238E27FC236}">
                <a16:creationId xmlns:a16="http://schemas.microsoft.com/office/drawing/2014/main" id="{E0D22D83-B99A-5B47-B3AB-F882C074B76F}"/>
              </a:ext>
            </a:extLst>
          </p:cNvPr>
          <p:cNvSpPr/>
          <p:nvPr/>
        </p:nvSpPr>
        <p:spPr>
          <a:xfrm>
            <a:off x="6492747" y="6260551"/>
            <a:ext cx="426706" cy="363730"/>
          </a:xfrm>
          <a:prstGeom prst="rect">
            <a:avLst/>
          </a:prstGeom>
          <a:solidFill>
            <a:srgbClr val="FF0000"/>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solidFill>
                <a:schemeClr val="bg1"/>
              </a:solidFill>
            </a:endParaRPr>
          </a:p>
        </p:txBody>
      </p:sp>
      <p:sp>
        <p:nvSpPr>
          <p:cNvPr id="8" name="Rectangle 7">
            <a:extLst>
              <a:ext uri="{FF2B5EF4-FFF2-40B4-BE49-F238E27FC236}">
                <a16:creationId xmlns:a16="http://schemas.microsoft.com/office/drawing/2014/main" id="{25F83A6F-E872-5940-A290-18EDFACBDBFB}"/>
              </a:ext>
            </a:extLst>
          </p:cNvPr>
          <p:cNvSpPr/>
          <p:nvPr/>
        </p:nvSpPr>
        <p:spPr>
          <a:xfrm>
            <a:off x="6919453" y="6217151"/>
            <a:ext cx="4224531" cy="369332"/>
          </a:xfrm>
          <a:prstGeom prst="rect">
            <a:avLst/>
          </a:prstGeom>
        </p:spPr>
        <p:txBody>
          <a:bodyPr wrap="square">
            <a:spAutoFit/>
          </a:bodyPr>
          <a:lstStyle/>
          <a:p>
            <a:r>
              <a:rPr lang="en-US" b="1" dirty="0"/>
              <a:t> </a:t>
            </a:r>
            <a:r>
              <a:rPr lang="en-US" b="1" dirty="0" err="1"/>
              <a:t>llythrennau</a:t>
            </a:r>
            <a:r>
              <a:rPr lang="en-US" b="1" dirty="0"/>
              <a:t> </a:t>
            </a:r>
            <a:r>
              <a:rPr lang="en-US" b="1" dirty="0" err="1"/>
              <a:t>dwbl</a:t>
            </a:r>
            <a:r>
              <a:rPr lang="en-US" b="1" dirty="0"/>
              <a:t> / double letters</a:t>
            </a:r>
            <a:endParaRPr lang="en-US" dirty="0"/>
          </a:p>
        </p:txBody>
      </p:sp>
    </p:spTree>
    <p:extLst>
      <p:ext uri="{BB962C8B-B14F-4D97-AF65-F5344CB8AC3E}">
        <p14:creationId xmlns:p14="http://schemas.microsoft.com/office/powerpoint/2010/main" val="15838572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circle(in)">
                                      <p:cBhvr>
                                        <p:cTn id="7"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C36405-3D3F-D049-99EC-ABB9AE132E04}"/>
              </a:ext>
            </a:extLst>
          </p:cNvPr>
          <p:cNvSpPr>
            <a:spLocks noGrp="1"/>
          </p:cNvSpPr>
          <p:nvPr>
            <p:ph type="title"/>
          </p:nvPr>
        </p:nvSpPr>
        <p:spPr>
          <a:xfrm>
            <a:off x="1209524" y="162076"/>
            <a:ext cx="9370763" cy="1006324"/>
          </a:xfrm>
        </p:spPr>
        <p:style>
          <a:lnRef idx="1">
            <a:schemeClr val="dk1"/>
          </a:lnRef>
          <a:fillRef idx="3">
            <a:schemeClr val="dk1"/>
          </a:fillRef>
          <a:effectRef idx="2">
            <a:schemeClr val="dk1"/>
          </a:effectRef>
          <a:fontRef idx="minor">
            <a:schemeClr val="lt1"/>
          </a:fontRef>
        </p:style>
        <p:txBody>
          <a:bodyPr>
            <a:normAutofit/>
          </a:bodyPr>
          <a:lstStyle/>
          <a:p>
            <a:pPr algn="ctr"/>
            <a:r>
              <a:rPr lang="en-US" sz="4400">
                <a:latin typeface="Segoe Print"/>
              </a:rPr>
              <a:t>Beth </a:t>
            </a:r>
            <a:r>
              <a:rPr lang="en-US" sz="4400" err="1">
                <a:latin typeface="Segoe Print"/>
              </a:rPr>
              <a:t>sy’n</a:t>
            </a:r>
            <a:r>
              <a:rPr lang="en-US" sz="4400">
                <a:latin typeface="Segoe Print"/>
              </a:rPr>
              <a:t> </a:t>
            </a:r>
            <a:r>
              <a:rPr lang="en-US" sz="4400" err="1">
                <a:latin typeface="Segoe Print"/>
              </a:rPr>
              <a:t>dod</a:t>
            </a:r>
            <a:r>
              <a:rPr lang="en-US" sz="4400">
                <a:latin typeface="Segoe Print"/>
              </a:rPr>
              <a:t> cyn …...?</a:t>
            </a:r>
          </a:p>
        </p:txBody>
      </p:sp>
      <p:sp>
        <p:nvSpPr>
          <p:cNvPr id="4" name="TextBox 3">
            <a:extLst>
              <a:ext uri="{FF2B5EF4-FFF2-40B4-BE49-F238E27FC236}">
                <a16:creationId xmlns:a16="http://schemas.microsoft.com/office/drawing/2014/main" id="{3B53667F-E2E4-498C-8A1D-0A781C7876EE}"/>
              </a:ext>
            </a:extLst>
          </p:cNvPr>
          <p:cNvSpPr txBox="1"/>
          <p:nvPr/>
        </p:nvSpPr>
        <p:spPr>
          <a:xfrm>
            <a:off x="757162" y="2063448"/>
            <a:ext cx="1219199" cy="1200329"/>
          </a:xfrm>
          <a:prstGeom prst="rect">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7200" b="1">
                <a:solidFill>
                  <a:schemeClr val="tx1"/>
                </a:solidFill>
                <a:latin typeface="Segoe Print"/>
              </a:rPr>
              <a:t>s</a:t>
            </a:r>
          </a:p>
        </p:txBody>
      </p:sp>
      <p:sp>
        <p:nvSpPr>
          <p:cNvPr id="5" name="TextBox 4">
            <a:extLst>
              <a:ext uri="{FF2B5EF4-FFF2-40B4-BE49-F238E27FC236}">
                <a16:creationId xmlns:a16="http://schemas.microsoft.com/office/drawing/2014/main" id="{0306CB68-A453-4432-A701-367AAD37A18D}"/>
              </a:ext>
            </a:extLst>
          </p:cNvPr>
          <p:cNvSpPr txBox="1"/>
          <p:nvPr/>
        </p:nvSpPr>
        <p:spPr>
          <a:xfrm>
            <a:off x="4010780" y="1712685"/>
            <a:ext cx="1219199" cy="1200329"/>
          </a:xfrm>
          <a:prstGeom prst="rect">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7200" b="1" dirty="0">
                <a:solidFill>
                  <a:schemeClr val="tx1"/>
                </a:solidFill>
                <a:latin typeface="Segoe Print"/>
              </a:rPr>
              <a:t>b</a:t>
            </a:r>
          </a:p>
        </p:txBody>
      </p:sp>
      <p:sp>
        <p:nvSpPr>
          <p:cNvPr id="6" name="TextBox 5">
            <a:extLst>
              <a:ext uri="{FF2B5EF4-FFF2-40B4-BE49-F238E27FC236}">
                <a16:creationId xmlns:a16="http://schemas.microsoft.com/office/drawing/2014/main" id="{E01AF4D5-5837-456D-B01E-AFCE9D941CCB}"/>
              </a:ext>
            </a:extLst>
          </p:cNvPr>
          <p:cNvSpPr txBox="1"/>
          <p:nvPr/>
        </p:nvSpPr>
        <p:spPr>
          <a:xfrm>
            <a:off x="2438399" y="3756781"/>
            <a:ext cx="1219199" cy="120032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7200" b="1" dirty="0">
                <a:solidFill>
                  <a:schemeClr val="tx1"/>
                </a:solidFill>
                <a:latin typeface="Segoe Print"/>
              </a:rPr>
              <a:t>y</a:t>
            </a:r>
          </a:p>
        </p:txBody>
      </p:sp>
      <p:sp>
        <p:nvSpPr>
          <p:cNvPr id="7" name="TextBox 6">
            <a:extLst>
              <a:ext uri="{FF2B5EF4-FFF2-40B4-BE49-F238E27FC236}">
                <a16:creationId xmlns:a16="http://schemas.microsoft.com/office/drawing/2014/main" id="{D1B110D2-548D-4B97-96CB-3DD5CDCE1B49}"/>
              </a:ext>
            </a:extLst>
          </p:cNvPr>
          <p:cNvSpPr txBox="1"/>
          <p:nvPr/>
        </p:nvSpPr>
        <p:spPr>
          <a:xfrm>
            <a:off x="6889447" y="2063447"/>
            <a:ext cx="1406675" cy="1200329"/>
          </a:xfrm>
          <a:prstGeom prst="rect">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7200" b="1" dirty="0" err="1">
                <a:solidFill>
                  <a:schemeClr val="tx1"/>
                </a:solidFill>
                <a:latin typeface="Segoe Print"/>
              </a:rPr>
              <a:t>ch</a:t>
            </a:r>
            <a:endParaRPr lang="en-GB" sz="7200" b="1" dirty="0">
              <a:solidFill>
                <a:schemeClr val="tx1"/>
              </a:solidFill>
              <a:latin typeface="Segoe Print"/>
            </a:endParaRPr>
          </a:p>
        </p:txBody>
      </p:sp>
      <p:sp>
        <p:nvSpPr>
          <p:cNvPr id="8" name="TextBox 7">
            <a:extLst>
              <a:ext uri="{FF2B5EF4-FFF2-40B4-BE49-F238E27FC236}">
                <a16:creationId xmlns:a16="http://schemas.microsoft.com/office/drawing/2014/main" id="{EDAA0BAB-CB9F-43E9-AF68-A82DE5793E67}"/>
              </a:ext>
            </a:extLst>
          </p:cNvPr>
          <p:cNvSpPr txBox="1"/>
          <p:nvPr/>
        </p:nvSpPr>
        <p:spPr>
          <a:xfrm>
            <a:off x="5413828" y="4264781"/>
            <a:ext cx="1219199" cy="120032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7200" b="1" dirty="0">
                <a:solidFill>
                  <a:schemeClr val="tx1"/>
                </a:solidFill>
                <a:latin typeface="Segoe Print"/>
              </a:rPr>
              <a:t>f</a:t>
            </a:r>
          </a:p>
        </p:txBody>
      </p:sp>
      <p:sp>
        <p:nvSpPr>
          <p:cNvPr id="9" name="TextBox 8">
            <a:extLst>
              <a:ext uri="{FF2B5EF4-FFF2-40B4-BE49-F238E27FC236}">
                <a16:creationId xmlns:a16="http://schemas.microsoft.com/office/drawing/2014/main" id="{FD0F934C-A8AA-4E02-B5B3-0D16F8B6877A}"/>
              </a:ext>
            </a:extLst>
          </p:cNvPr>
          <p:cNvSpPr txBox="1"/>
          <p:nvPr/>
        </p:nvSpPr>
        <p:spPr>
          <a:xfrm>
            <a:off x="1216781" y="5401733"/>
            <a:ext cx="1219199" cy="120032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7200" b="1" dirty="0">
                <a:solidFill>
                  <a:schemeClr val="tx1"/>
                </a:solidFill>
                <a:latin typeface="Segoe Print"/>
              </a:rPr>
              <a:t>r</a:t>
            </a:r>
          </a:p>
        </p:txBody>
      </p:sp>
      <p:sp>
        <p:nvSpPr>
          <p:cNvPr id="10" name="TextBox 9">
            <a:extLst>
              <a:ext uri="{FF2B5EF4-FFF2-40B4-BE49-F238E27FC236}">
                <a16:creationId xmlns:a16="http://schemas.microsoft.com/office/drawing/2014/main" id="{6FF4CF3A-200D-4DC2-B86F-3535F07F305F}"/>
              </a:ext>
            </a:extLst>
          </p:cNvPr>
          <p:cNvSpPr txBox="1"/>
          <p:nvPr/>
        </p:nvSpPr>
        <p:spPr>
          <a:xfrm>
            <a:off x="9054495" y="3152019"/>
            <a:ext cx="1219199" cy="1200329"/>
          </a:xfrm>
          <a:prstGeom prst="rect">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7200" b="1">
                <a:solidFill>
                  <a:schemeClr val="tx1"/>
                </a:solidFill>
                <a:latin typeface="Segoe Print"/>
              </a:rPr>
              <a:t>i</a:t>
            </a:r>
          </a:p>
        </p:txBody>
      </p:sp>
      <p:sp>
        <p:nvSpPr>
          <p:cNvPr id="11" name="TextBox 10">
            <a:extLst>
              <a:ext uri="{FF2B5EF4-FFF2-40B4-BE49-F238E27FC236}">
                <a16:creationId xmlns:a16="http://schemas.microsoft.com/office/drawing/2014/main" id="{7C81D861-3E25-4011-9684-59627DBAFDE8}"/>
              </a:ext>
            </a:extLst>
          </p:cNvPr>
          <p:cNvSpPr txBox="1"/>
          <p:nvPr/>
        </p:nvSpPr>
        <p:spPr>
          <a:xfrm>
            <a:off x="9970687" y="5401732"/>
            <a:ext cx="1219199" cy="120032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7200" b="1">
                <a:solidFill>
                  <a:schemeClr val="tx1"/>
                </a:solidFill>
                <a:latin typeface="Segoe Print"/>
              </a:rPr>
              <a:t>l</a:t>
            </a:r>
          </a:p>
        </p:txBody>
      </p:sp>
      <p:sp>
        <p:nvSpPr>
          <p:cNvPr id="3" name="TextBox 2">
            <a:extLst>
              <a:ext uri="{FF2B5EF4-FFF2-40B4-BE49-F238E27FC236}">
                <a16:creationId xmlns:a16="http://schemas.microsoft.com/office/drawing/2014/main" id="{97FEEDAC-4FFE-034F-B7ED-5D2368F6FE97}"/>
              </a:ext>
            </a:extLst>
          </p:cNvPr>
          <p:cNvSpPr txBox="1"/>
          <p:nvPr/>
        </p:nvSpPr>
        <p:spPr>
          <a:xfrm>
            <a:off x="9664094" y="906790"/>
            <a:ext cx="2459438" cy="523220"/>
          </a:xfrm>
          <a:prstGeom prst="rect">
            <a:avLst/>
          </a:prstGeom>
          <a:solidFill>
            <a:schemeClr val="bg1"/>
          </a:solidFill>
          <a:ln w="76200">
            <a:solidFill>
              <a:srgbClr val="FFC000"/>
            </a:solidFill>
          </a:ln>
        </p:spPr>
        <p:txBody>
          <a:bodyPr wrap="square" rtlCol="0">
            <a:spAutoFit/>
          </a:bodyPr>
          <a:lstStyle/>
          <a:p>
            <a:r>
              <a:rPr lang="en-US" sz="2800" b="1" dirty="0" err="1"/>
              <a:t>cyn</a:t>
            </a:r>
            <a:r>
              <a:rPr lang="en-US" sz="2800" b="1" dirty="0"/>
              <a:t> = before</a:t>
            </a:r>
          </a:p>
        </p:txBody>
      </p:sp>
      <p:sp>
        <p:nvSpPr>
          <p:cNvPr id="13" name="Rectangle 12">
            <a:extLst>
              <a:ext uri="{FF2B5EF4-FFF2-40B4-BE49-F238E27FC236}">
                <a16:creationId xmlns:a16="http://schemas.microsoft.com/office/drawing/2014/main" id="{27462501-2893-0A45-A9F4-55D4126CD7E3}"/>
              </a:ext>
            </a:extLst>
          </p:cNvPr>
          <p:cNvSpPr/>
          <p:nvPr/>
        </p:nvSpPr>
        <p:spPr>
          <a:xfrm>
            <a:off x="4038841" y="5924953"/>
            <a:ext cx="3810483" cy="677108"/>
          </a:xfrm>
          <a:prstGeom prst="rect">
            <a:avLst/>
          </a:prstGeom>
          <a:solidFill>
            <a:schemeClr val="bg1"/>
          </a:solidFill>
        </p:spPr>
        <p:txBody>
          <a:bodyPr wrap="square">
            <a:spAutoFit/>
          </a:bodyPr>
          <a:lstStyle/>
          <a:p>
            <a:r>
              <a:rPr lang="en-US" sz="2000" dirty="0">
                <a:hlinkClick r:id="rId2">
                  <a:extLst>
                    <a:ext uri="{A12FA001-AC4F-418D-AE19-62706E023703}">
                      <ahyp:hlinkClr xmlns:ahyp="http://schemas.microsoft.com/office/drawing/2018/hyperlinkcolor" val="tx"/>
                    </a:ext>
                  </a:extLst>
                </a:hlinkClick>
              </a:rPr>
              <a:t>https://whiteboard.fi/u3z89</a:t>
            </a:r>
            <a:endParaRPr lang="en-US" sz="2000" dirty="0"/>
          </a:p>
          <a:p>
            <a:endParaRPr lang="en-US" dirty="0"/>
          </a:p>
        </p:txBody>
      </p:sp>
    </p:spTree>
    <p:extLst>
      <p:ext uri="{BB962C8B-B14F-4D97-AF65-F5344CB8AC3E}">
        <p14:creationId xmlns:p14="http://schemas.microsoft.com/office/powerpoint/2010/main" val="4460677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5"/>
          <p:cNvGraphicFramePr>
            <a:graphicFrameLocks noGrp="1"/>
          </p:cNvGraphicFramePr>
          <p:nvPr>
            <p:ph idx="4294967295"/>
            <p:extLst>
              <p:ext uri="{D42A27DB-BD31-4B8C-83A1-F6EECF244321}">
                <p14:modId xmlns:p14="http://schemas.microsoft.com/office/powerpoint/2010/main" val="185936911"/>
              </p:ext>
            </p:extLst>
          </p:nvPr>
        </p:nvGraphicFramePr>
        <p:xfrm>
          <a:off x="878223" y="945963"/>
          <a:ext cx="10431781" cy="5282793"/>
        </p:xfrm>
        <a:graphic>
          <a:graphicData uri="http://schemas.openxmlformats.org/drawingml/2006/table">
            <a:tbl>
              <a:tblPr firstRow="1" bandRow="1">
                <a:tableStyleId>{BC89EF96-8CEA-46FF-86C4-4CE0E7609802}</a:tableStyleId>
              </a:tblPr>
              <a:tblGrid>
                <a:gridCol w="1447802">
                  <a:extLst>
                    <a:ext uri="{9D8B030D-6E8A-4147-A177-3AD203B41FA5}">
                      <a16:colId xmlns:a16="http://schemas.microsoft.com/office/drawing/2014/main" val="20000"/>
                    </a:ext>
                  </a:extLst>
                </a:gridCol>
                <a:gridCol w="3198962">
                  <a:extLst>
                    <a:ext uri="{9D8B030D-6E8A-4147-A177-3AD203B41FA5}">
                      <a16:colId xmlns:a16="http://schemas.microsoft.com/office/drawing/2014/main" val="20001"/>
                    </a:ext>
                  </a:extLst>
                </a:gridCol>
                <a:gridCol w="5785017">
                  <a:extLst>
                    <a:ext uri="{9D8B030D-6E8A-4147-A177-3AD203B41FA5}">
                      <a16:colId xmlns:a16="http://schemas.microsoft.com/office/drawing/2014/main" val="20002"/>
                    </a:ext>
                  </a:extLst>
                </a:gridCol>
              </a:tblGrid>
              <a:tr h="959559">
                <a:tc>
                  <a:txBody>
                    <a:bodyPr/>
                    <a:lstStyle/>
                    <a:p>
                      <a:pPr algn="ctr"/>
                      <a:r>
                        <a:rPr lang="en-US" i="0" err="1"/>
                        <a:t>ai</a:t>
                      </a:r>
                      <a:r>
                        <a:rPr lang="en-US" i="0" baseline="0"/>
                        <a:t>  </a:t>
                      </a:r>
                      <a:r>
                        <a:rPr lang="en-US" i="0" err="1"/>
                        <a:t>ae</a:t>
                      </a:r>
                      <a:r>
                        <a:rPr lang="en-US" i="0"/>
                        <a:t>  au</a:t>
                      </a:r>
                    </a:p>
                  </a:txBody>
                  <a:tcPr/>
                </a:tc>
                <a:tc>
                  <a:txBody>
                    <a:bodyPr/>
                    <a:lstStyle/>
                    <a:p>
                      <a:r>
                        <a:rPr lang="en-US" b="0" i="0"/>
                        <a:t>Similar to English </a:t>
                      </a:r>
                      <a:r>
                        <a:rPr lang="en-US" b="0" i="1"/>
                        <a:t>eye</a:t>
                      </a:r>
                    </a:p>
                  </a:txBody>
                  <a:tcPr/>
                </a:tc>
                <a:tc>
                  <a:txBody>
                    <a:bodyPr/>
                    <a:lstStyle/>
                    <a:p>
                      <a:r>
                        <a:rPr lang="en-US" b="0" i="0" u="none" err="1"/>
                        <a:t>gw</a:t>
                      </a:r>
                      <a:r>
                        <a:rPr lang="en-US" b="1" i="0" u="none" err="1"/>
                        <a:t>ai</a:t>
                      </a:r>
                      <a:r>
                        <a:rPr lang="en-US" b="0" i="0" u="none" err="1"/>
                        <a:t>th</a:t>
                      </a:r>
                      <a:r>
                        <a:rPr lang="en-US" b="0" i="0" u="none"/>
                        <a:t>, </a:t>
                      </a:r>
                      <a:r>
                        <a:rPr lang="en-US" b="0" i="0" u="none" err="1"/>
                        <a:t>gw</a:t>
                      </a:r>
                      <a:r>
                        <a:rPr lang="en-US" b="1" i="0" u="none" err="1"/>
                        <a:t>ai</a:t>
                      </a:r>
                      <a:r>
                        <a:rPr lang="en-US" b="0" i="0" u="none" err="1"/>
                        <a:t>r</a:t>
                      </a:r>
                      <a:r>
                        <a:rPr lang="en-US" b="0" i="0" u="none"/>
                        <a:t>, </a:t>
                      </a:r>
                      <a:r>
                        <a:rPr lang="en-US" b="0" i="0" u="none" err="1"/>
                        <a:t>cad</a:t>
                      </a:r>
                      <a:r>
                        <a:rPr lang="en-US" b="1" i="0" u="none" err="1"/>
                        <a:t>ai</a:t>
                      </a:r>
                      <a:r>
                        <a:rPr lang="en-US" b="0" i="0" u="none" err="1"/>
                        <a:t>r</a:t>
                      </a:r>
                      <a:r>
                        <a:rPr lang="en-US" b="0" i="0" u="none"/>
                        <a:t>, </a:t>
                      </a:r>
                      <a:r>
                        <a:rPr lang="en-US" b="0" i="0" u="none" err="1"/>
                        <a:t>Ow</a:t>
                      </a:r>
                      <a:r>
                        <a:rPr lang="en-US" b="1" i="0" u="none" err="1"/>
                        <a:t>ai</a:t>
                      </a:r>
                      <a:r>
                        <a:rPr lang="en-US" b="0" i="0" u="none" err="1"/>
                        <a:t>n</a:t>
                      </a:r>
                      <a:r>
                        <a:rPr lang="en-US" b="0" i="0" u="none"/>
                        <a:t>, </a:t>
                      </a:r>
                      <a:r>
                        <a:rPr lang="en-US" b="0" i="0" u="none" err="1"/>
                        <a:t>llyg</a:t>
                      </a:r>
                      <a:r>
                        <a:rPr lang="en-US" b="1" i="0" u="none" err="1"/>
                        <a:t>ai</a:t>
                      </a:r>
                      <a:r>
                        <a:rPr lang="en-US" b="0" i="0" u="none" err="1"/>
                        <a:t>d</a:t>
                      </a:r>
                      <a:r>
                        <a:rPr lang="en-US" b="0" i="0" u="none"/>
                        <a:t>, </a:t>
                      </a:r>
                      <a:r>
                        <a:rPr lang="en-US" b="0" i="0" u="none" err="1"/>
                        <a:t>bl</a:t>
                      </a:r>
                      <a:r>
                        <a:rPr lang="en-US" b="1" i="0" u="none" err="1"/>
                        <a:t>ai</a:t>
                      </a:r>
                      <a:r>
                        <a:rPr lang="en-US" b="0" i="0" u="none" err="1"/>
                        <a:t>dd</a:t>
                      </a:r>
                      <a:r>
                        <a:rPr lang="en-US" b="0" i="0" u="none"/>
                        <a:t> </a:t>
                      </a:r>
                    </a:p>
                    <a:p>
                      <a:r>
                        <a:rPr lang="en-US" b="0" i="0" u="none" err="1"/>
                        <a:t>ll</a:t>
                      </a:r>
                      <a:r>
                        <a:rPr lang="en-US" b="1" i="0" u="none" err="1"/>
                        <a:t>ae</a:t>
                      </a:r>
                      <a:r>
                        <a:rPr lang="en-US" b="0" i="0" u="none" err="1"/>
                        <a:t>th</a:t>
                      </a:r>
                      <a:r>
                        <a:rPr lang="en-US" b="0" i="0" u="none"/>
                        <a:t>, </a:t>
                      </a:r>
                      <a:r>
                        <a:rPr lang="en-US" b="0" i="0" u="none" err="1"/>
                        <a:t>penn</a:t>
                      </a:r>
                      <a:r>
                        <a:rPr lang="en-US" b="1" i="0" u="none" err="1"/>
                        <a:t>ae</a:t>
                      </a:r>
                      <a:r>
                        <a:rPr lang="en-US" b="0" i="0" u="none" err="1"/>
                        <a:t>th</a:t>
                      </a:r>
                      <a:r>
                        <a:rPr lang="en-US" b="0" i="0" u="none"/>
                        <a:t>, </a:t>
                      </a:r>
                      <a:r>
                        <a:rPr lang="en-US" b="0" i="0" u="none" err="1"/>
                        <a:t>chwar</a:t>
                      </a:r>
                      <a:r>
                        <a:rPr lang="en-US" b="1" i="0" u="none" err="1"/>
                        <a:t>ae</a:t>
                      </a:r>
                      <a:r>
                        <a:rPr lang="en-US" b="0" i="0" u="none" err="1"/>
                        <a:t>on</a:t>
                      </a:r>
                      <a:r>
                        <a:rPr lang="en-US" b="0" i="0" u="none"/>
                        <a:t>, </a:t>
                      </a:r>
                      <a:r>
                        <a:rPr lang="en-US" b="0" i="0" u="none" err="1"/>
                        <a:t>gwasan</a:t>
                      </a:r>
                      <a:r>
                        <a:rPr lang="en-US" b="1" i="0" u="none" err="1"/>
                        <a:t>ae</a:t>
                      </a:r>
                      <a:r>
                        <a:rPr lang="en-US" b="0" i="0" u="none" err="1"/>
                        <a:t>th</a:t>
                      </a:r>
                      <a:r>
                        <a:rPr lang="en-US" b="0" i="0" u="none"/>
                        <a:t>, </a:t>
                      </a:r>
                      <a:r>
                        <a:rPr lang="en-US" b="0" i="0" u="none" err="1"/>
                        <a:t>chw</a:t>
                      </a:r>
                      <a:r>
                        <a:rPr lang="en-US" b="1" i="0" u="none" err="1"/>
                        <a:t>ae</a:t>
                      </a:r>
                      <a:r>
                        <a:rPr lang="en-US" b="0" i="0" u="none" err="1"/>
                        <a:t>r</a:t>
                      </a:r>
                      <a:r>
                        <a:rPr lang="en-US" b="0" i="0" u="none"/>
                        <a:t>, </a:t>
                      </a:r>
                      <a:r>
                        <a:rPr lang="en-US" b="0" i="0" u="none" err="1"/>
                        <a:t>g</a:t>
                      </a:r>
                      <a:r>
                        <a:rPr lang="en-US" b="1" i="0" u="none" err="1"/>
                        <a:t>ae</a:t>
                      </a:r>
                      <a:r>
                        <a:rPr lang="en-US" b="0" i="0" u="none" err="1"/>
                        <a:t>af</a:t>
                      </a:r>
                      <a:endParaRPr lang="en-US" b="0" i="0" u="none"/>
                    </a:p>
                    <a:p>
                      <a:r>
                        <a:rPr lang="en-US" b="0" i="0" u="none" err="1"/>
                        <a:t>c</a:t>
                      </a:r>
                      <a:r>
                        <a:rPr lang="en-US" b="1" i="0" u="none" err="1"/>
                        <a:t>au</a:t>
                      </a:r>
                      <a:r>
                        <a:rPr lang="en-US" b="0" i="0" u="none"/>
                        <a:t>, </a:t>
                      </a:r>
                      <a:r>
                        <a:rPr lang="en-US" b="0" i="0" u="none" err="1"/>
                        <a:t>adnodd</a:t>
                      </a:r>
                      <a:r>
                        <a:rPr lang="en-US" b="1" i="0" u="none" err="1"/>
                        <a:t>au</a:t>
                      </a:r>
                      <a:r>
                        <a:rPr lang="en-US" b="0" i="0" u="none"/>
                        <a:t>, </a:t>
                      </a:r>
                      <a:r>
                        <a:rPr lang="en-US" b="0" i="0" u="none" err="1"/>
                        <a:t>bloci</a:t>
                      </a:r>
                      <a:r>
                        <a:rPr lang="en-US" b="1" i="0" u="none" err="1"/>
                        <a:t>au</a:t>
                      </a:r>
                      <a:r>
                        <a:rPr lang="en-US" b="0" i="0" u="none"/>
                        <a:t>, </a:t>
                      </a:r>
                      <a:r>
                        <a:rPr lang="en-US" b="0" i="0" u="none" err="1"/>
                        <a:t>esgidi</a:t>
                      </a:r>
                      <a:r>
                        <a:rPr lang="en-US" b="1" i="0" u="none" err="1"/>
                        <a:t>au</a:t>
                      </a:r>
                      <a:r>
                        <a:rPr lang="en-US" b="0" i="0" u="none"/>
                        <a:t>, </a:t>
                      </a:r>
                      <a:r>
                        <a:rPr lang="en-US" b="0" i="0" u="none" err="1"/>
                        <a:t>dechr</a:t>
                      </a:r>
                      <a:r>
                        <a:rPr lang="en-US" b="1" i="0" u="none" err="1"/>
                        <a:t>au</a:t>
                      </a:r>
                      <a:r>
                        <a:rPr lang="en-US" b="0" i="0" u="none"/>
                        <a:t>, </a:t>
                      </a:r>
                      <a:r>
                        <a:rPr lang="en-US" b="0" i="0" u="none" err="1"/>
                        <a:t>gol</a:t>
                      </a:r>
                      <a:r>
                        <a:rPr lang="en-US" b="1" i="0" u="none" err="1"/>
                        <a:t>au</a:t>
                      </a:r>
                      <a:r>
                        <a:rPr lang="en-US" b="0" i="0" u="none"/>
                        <a:t>, </a:t>
                      </a:r>
                      <a:r>
                        <a:rPr lang="en-US" b="0" i="0" u="none" err="1"/>
                        <a:t>llyfr</a:t>
                      </a:r>
                      <a:r>
                        <a:rPr lang="en-US" b="1" i="0" u="none" err="1"/>
                        <a:t>au</a:t>
                      </a:r>
                      <a:r>
                        <a:rPr lang="en-US" b="0" i="0" u="none"/>
                        <a:t>.</a:t>
                      </a:r>
                    </a:p>
                  </a:txBody>
                  <a:tcPr/>
                </a:tc>
                <a:extLst>
                  <a:ext uri="{0D108BD9-81ED-4DB2-BD59-A6C34878D82A}">
                    <a16:rowId xmlns:a16="http://schemas.microsoft.com/office/drawing/2014/main" val="10000"/>
                  </a:ext>
                </a:extLst>
              </a:tr>
              <a:tr h="652153">
                <a:tc>
                  <a:txBody>
                    <a:bodyPr/>
                    <a:lstStyle/>
                    <a:p>
                      <a:r>
                        <a:rPr lang="en-US" b="0" i="0" baseline="0"/>
                        <a:t>  </a:t>
                      </a:r>
                      <a:r>
                        <a:rPr lang="en-US" b="1" i="0"/>
                        <a:t>aw</a:t>
                      </a:r>
                    </a:p>
                  </a:txBody>
                  <a:tcPr/>
                </a:tc>
                <a:tc>
                  <a:txBody>
                    <a:bodyPr/>
                    <a:lstStyle/>
                    <a:p>
                      <a:r>
                        <a:rPr lang="en-US" i="0"/>
                        <a:t>Similar to English </a:t>
                      </a:r>
                      <a:r>
                        <a:rPr lang="en-US" i="1" err="1"/>
                        <a:t>ow</a:t>
                      </a:r>
                      <a:r>
                        <a:rPr lang="en-US" i="0"/>
                        <a:t> in </a:t>
                      </a:r>
                      <a:r>
                        <a:rPr lang="en-US" i="1"/>
                        <a:t>cow</a:t>
                      </a:r>
                    </a:p>
                  </a:txBody>
                  <a:tcPr/>
                </a:tc>
                <a:tc>
                  <a:txBody>
                    <a:bodyPr/>
                    <a:lstStyle/>
                    <a:p>
                      <a:r>
                        <a:rPr lang="en-US" b="1" i="0" u="none" err="1"/>
                        <a:t>aw</a:t>
                      </a:r>
                      <a:r>
                        <a:rPr lang="en-US" i="0" u="none" err="1"/>
                        <a:t>r</a:t>
                      </a:r>
                      <a:r>
                        <a:rPr lang="en-US" i="0" u="none"/>
                        <a:t>, </a:t>
                      </a:r>
                      <a:r>
                        <a:rPr lang="en-US" b="1" i="0" u="none" err="1"/>
                        <a:t>aw</a:t>
                      </a:r>
                      <a:r>
                        <a:rPr lang="en-US" i="0" u="none" err="1"/>
                        <a:t>yren</a:t>
                      </a:r>
                      <a:r>
                        <a:rPr lang="en-US" i="0" u="none"/>
                        <a:t>, c</a:t>
                      </a:r>
                      <a:r>
                        <a:rPr lang="en-US" b="1" i="0" u="none"/>
                        <a:t>aw</a:t>
                      </a:r>
                      <a:r>
                        <a:rPr lang="en-US" i="0" u="none"/>
                        <a:t>s, </a:t>
                      </a:r>
                      <a:r>
                        <a:rPr lang="en-US" i="0" u="none" err="1"/>
                        <a:t>c</a:t>
                      </a:r>
                      <a:r>
                        <a:rPr lang="en-US" b="1" i="0" u="none" err="1"/>
                        <a:t>aw</a:t>
                      </a:r>
                      <a:r>
                        <a:rPr lang="en-US" i="0" u="none" err="1"/>
                        <a:t>l</a:t>
                      </a:r>
                      <a:r>
                        <a:rPr lang="en-US" i="0" u="none"/>
                        <a:t>, d</a:t>
                      </a:r>
                      <a:r>
                        <a:rPr lang="en-US" b="1" i="0" u="none"/>
                        <a:t>aw</a:t>
                      </a:r>
                      <a:r>
                        <a:rPr lang="en-US" i="0" u="none"/>
                        <a:t>n, </a:t>
                      </a:r>
                      <a:r>
                        <a:rPr lang="en-US" i="0" u="none" err="1"/>
                        <a:t>ll</a:t>
                      </a:r>
                      <a:r>
                        <a:rPr lang="en-US" b="1" i="0" u="none" err="1"/>
                        <a:t>aw</a:t>
                      </a:r>
                      <a:r>
                        <a:rPr lang="en-US" i="0" u="none" err="1"/>
                        <a:t>n</a:t>
                      </a:r>
                      <a:r>
                        <a:rPr lang="en-US" i="0" u="none"/>
                        <a:t>, </a:t>
                      </a:r>
                      <a:r>
                        <a:rPr lang="en-US" i="0" u="none" err="1"/>
                        <a:t>rh</a:t>
                      </a:r>
                      <a:r>
                        <a:rPr lang="en-US" b="1" i="0" u="none" err="1"/>
                        <a:t>aw</a:t>
                      </a:r>
                      <a:r>
                        <a:rPr lang="en-US" i="0" u="none"/>
                        <a:t>, b</a:t>
                      </a:r>
                      <a:r>
                        <a:rPr lang="en-US" b="1" i="0" u="none"/>
                        <a:t>aw</a:t>
                      </a:r>
                      <a:r>
                        <a:rPr lang="en-US" i="0" u="none"/>
                        <a:t>d, </a:t>
                      </a:r>
                      <a:r>
                        <a:rPr lang="en-US" i="0" u="none" err="1"/>
                        <a:t>M</a:t>
                      </a:r>
                      <a:r>
                        <a:rPr lang="en-US" b="1" i="0" u="none" err="1"/>
                        <a:t>aw</a:t>
                      </a:r>
                      <a:r>
                        <a:rPr lang="en-US" i="0" u="none" err="1"/>
                        <a:t>rth</a:t>
                      </a:r>
                      <a:endParaRPr lang="en-US" i="0"/>
                    </a:p>
                  </a:txBody>
                  <a:tcPr/>
                </a:tc>
                <a:extLst>
                  <a:ext uri="{0D108BD9-81ED-4DB2-BD59-A6C34878D82A}">
                    <a16:rowId xmlns:a16="http://schemas.microsoft.com/office/drawing/2014/main" val="10001"/>
                  </a:ext>
                </a:extLst>
              </a:tr>
              <a:tr h="931647">
                <a:tc>
                  <a:txBody>
                    <a:bodyPr/>
                    <a:lstStyle/>
                    <a:p>
                      <a:r>
                        <a:rPr lang="en-US" b="0" i="0" baseline="0"/>
                        <a:t>  </a:t>
                      </a:r>
                      <a:r>
                        <a:rPr lang="en-US" b="1" i="0" err="1"/>
                        <a:t>ei</a:t>
                      </a:r>
                      <a:r>
                        <a:rPr lang="en-US" b="1" i="0"/>
                        <a:t>  </a:t>
                      </a:r>
                      <a:r>
                        <a:rPr lang="en-US" b="1" i="0" err="1"/>
                        <a:t>eu</a:t>
                      </a:r>
                      <a:r>
                        <a:rPr lang="en-US" b="1" i="0"/>
                        <a:t>  </a:t>
                      </a:r>
                      <a:r>
                        <a:rPr lang="en-US" b="1" i="0" err="1"/>
                        <a:t>ey</a:t>
                      </a:r>
                      <a:endParaRPr lang="en-US" b="1" i="0"/>
                    </a:p>
                  </a:txBody>
                  <a:tcPr/>
                </a:tc>
                <a:tc>
                  <a:txBody>
                    <a:bodyPr/>
                    <a:lstStyle/>
                    <a:p>
                      <a:r>
                        <a:rPr lang="en-US" i="0"/>
                        <a:t>Similar to English </a:t>
                      </a:r>
                      <a:r>
                        <a:rPr lang="en-US" i="1"/>
                        <a:t>say</a:t>
                      </a: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b="1" i="0" baseline="0" err="1"/>
                        <a:t>ei</a:t>
                      </a:r>
                      <a:r>
                        <a:rPr lang="en-US" i="0" baseline="0" err="1"/>
                        <a:t>ch</a:t>
                      </a:r>
                      <a:r>
                        <a:rPr lang="en-US" i="0" baseline="0"/>
                        <a:t>, </a:t>
                      </a:r>
                      <a:r>
                        <a:rPr lang="en-US" i="0" err="1"/>
                        <a:t>gw</a:t>
                      </a:r>
                      <a:r>
                        <a:rPr lang="en-US" b="1" i="0" err="1"/>
                        <a:t>ei</a:t>
                      </a:r>
                      <a:r>
                        <a:rPr lang="en-US" i="0" err="1"/>
                        <a:t>thio</a:t>
                      </a:r>
                      <a:r>
                        <a:rPr lang="en-US" i="0"/>
                        <a:t>, </a:t>
                      </a:r>
                      <a:r>
                        <a:rPr lang="en-US" i="0" err="1"/>
                        <a:t>t</a:t>
                      </a:r>
                      <a:r>
                        <a:rPr lang="en-US" b="1" i="0" err="1"/>
                        <a:t>ei</a:t>
                      </a:r>
                      <a:r>
                        <a:rPr lang="en-US" i="0" err="1"/>
                        <a:t>thio</a:t>
                      </a:r>
                      <a:r>
                        <a:rPr lang="en-US" i="0"/>
                        <a:t>, </a:t>
                      </a:r>
                      <a:r>
                        <a:rPr lang="en-US" i="0" err="1"/>
                        <a:t>n</a:t>
                      </a:r>
                      <a:r>
                        <a:rPr lang="en-US" b="1" i="0" err="1"/>
                        <a:t>ei</a:t>
                      </a:r>
                      <a:r>
                        <a:rPr lang="en-US" i="0" err="1"/>
                        <a:t>dio</a:t>
                      </a:r>
                      <a:r>
                        <a:rPr lang="en-US" i="0"/>
                        <a:t>, </a:t>
                      </a:r>
                      <a:r>
                        <a:rPr lang="en-US" i="0" err="1"/>
                        <a:t>cyf</a:t>
                      </a:r>
                      <a:r>
                        <a:rPr lang="en-US" b="1" i="0" err="1"/>
                        <a:t>ei</a:t>
                      </a:r>
                      <a:r>
                        <a:rPr lang="en-US" i="0" err="1"/>
                        <a:t>riad</a:t>
                      </a:r>
                      <a:r>
                        <a:rPr lang="en-US" i="0"/>
                        <a:t>, </a:t>
                      </a:r>
                      <a:r>
                        <a:rPr lang="en-US" i="0" err="1"/>
                        <a:t>gw</a:t>
                      </a:r>
                      <a:r>
                        <a:rPr lang="en-US" b="1" i="0" err="1"/>
                        <a:t>ei</a:t>
                      </a:r>
                      <a:r>
                        <a:rPr lang="en-US" i="0" err="1"/>
                        <a:t>thgaredd</a:t>
                      </a:r>
                      <a:r>
                        <a:rPr lang="en-US" i="0"/>
                        <a:t>, </a:t>
                      </a:r>
                      <a:r>
                        <a:rPr lang="en-US" b="1" i="0" err="1"/>
                        <a:t>ei</a:t>
                      </a:r>
                      <a:r>
                        <a:rPr lang="en-US" i="0" err="1"/>
                        <a:t>liad</a:t>
                      </a:r>
                      <a:r>
                        <a:rPr lang="en-US" i="0"/>
                        <a:t>,  </a:t>
                      </a:r>
                      <a:r>
                        <a:rPr lang="en-US" i="0" err="1"/>
                        <a:t>dw</a:t>
                      </a:r>
                      <a:r>
                        <a:rPr lang="en-US" b="1" i="0" err="1"/>
                        <a:t>eu</a:t>
                      </a:r>
                      <a:r>
                        <a:rPr lang="en-US" i="0" err="1"/>
                        <a:t>d</a:t>
                      </a:r>
                      <a:r>
                        <a:rPr lang="en-US" i="0"/>
                        <a:t>, </a:t>
                      </a:r>
                      <a:r>
                        <a:rPr lang="en-US" i="0" err="1"/>
                        <a:t>gwn</a:t>
                      </a:r>
                      <a:r>
                        <a:rPr lang="en-US" b="1" i="0" err="1"/>
                        <a:t>eu</a:t>
                      </a:r>
                      <a:r>
                        <a:rPr lang="en-US" i="0" err="1"/>
                        <a:t>d</a:t>
                      </a:r>
                      <a:r>
                        <a:rPr lang="en-US" i="0"/>
                        <a:t>, </a:t>
                      </a:r>
                      <a:r>
                        <a:rPr lang="en-US" b="1" i="0" err="1"/>
                        <a:t>Eu</a:t>
                      </a:r>
                      <a:r>
                        <a:rPr lang="en-US" i="0" err="1"/>
                        <a:t>rwen</a:t>
                      </a:r>
                      <a:r>
                        <a:rPr lang="en-US" i="0"/>
                        <a:t>, </a:t>
                      </a:r>
                      <a:r>
                        <a:rPr lang="en-US" i="0" err="1"/>
                        <a:t>gol</a:t>
                      </a:r>
                      <a:r>
                        <a:rPr lang="en-US" b="1" i="0" err="1"/>
                        <a:t>eu</a:t>
                      </a:r>
                      <a:r>
                        <a:rPr lang="en-US" i="0" err="1"/>
                        <a:t>dy</a:t>
                      </a:r>
                      <a:r>
                        <a:rPr lang="en-US" i="0"/>
                        <a:t>, </a:t>
                      </a:r>
                      <a:r>
                        <a:rPr lang="en-US" i="0" err="1"/>
                        <a:t>Llangynd</a:t>
                      </a:r>
                      <a:r>
                        <a:rPr lang="en-US" b="1" i="0" err="1"/>
                        <a:t>ey</a:t>
                      </a:r>
                      <a:r>
                        <a:rPr lang="en-US" i="0" err="1"/>
                        <a:t>rn</a:t>
                      </a:r>
                      <a:r>
                        <a:rPr lang="en-US" i="0"/>
                        <a:t>.</a:t>
                      </a:r>
                    </a:p>
                  </a:txBody>
                  <a:tcPr/>
                </a:tc>
                <a:extLst>
                  <a:ext uri="{0D108BD9-81ED-4DB2-BD59-A6C34878D82A}">
                    <a16:rowId xmlns:a16="http://schemas.microsoft.com/office/drawing/2014/main" val="10002"/>
                  </a:ext>
                </a:extLst>
              </a:tr>
              <a:tr h="652153">
                <a:tc>
                  <a:txBody>
                    <a:bodyPr/>
                    <a:lstStyle/>
                    <a:p>
                      <a:r>
                        <a:rPr lang="en-US" i="0"/>
                        <a:t>  </a:t>
                      </a:r>
                      <a:r>
                        <a:rPr lang="en-US" b="1" i="0" err="1"/>
                        <a:t>oi</a:t>
                      </a:r>
                      <a:r>
                        <a:rPr lang="en-US" b="1" i="0"/>
                        <a:t>  </a:t>
                      </a:r>
                      <a:r>
                        <a:rPr lang="en-US" b="1" i="0" err="1"/>
                        <a:t>oe</a:t>
                      </a:r>
                      <a:r>
                        <a:rPr lang="en-US" b="1" i="0"/>
                        <a:t>  </a:t>
                      </a:r>
                      <a:r>
                        <a:rPr lang="en-US" b="1" i="0" err="1"/>
                        <a:t>ou</a:t>
                      </a:r>
                      <a:r>
                        <a:rPr lang="en-US" b="1" i="0"/>
                        <a:t> </a:t>
                      </a:r>
                    </a:p>
                  </a:txBody>
                  <a:tcPr/>
                </a:tc>
                <a:tc>
                  <a:txBody>
                    <a:bodyPr/>
                    <a:lstStyle/>
                    <a:p>
                      <a:r>
                        <a:rPr lang="en-US" i="0"/>
                        <a:t>Similar to English </a:t>
                      </a:r>
                      <a:r>
                        <a:rPr lang="en-US" i="1" err="1"/>
                        <a:t>oy</a:t>
                      </a:r>
                      <a:r>
                        <a:rPr lang="en-US" i="0"/>
                        <a:t> in </a:t>
                      </a:r>
                      <a:r>
                        <a:rPr lang="en-US" i="1"/>
                        <a:t>boy</a:t>
                      </a:r>
                    </a:p>
                  </a:txBody>
                  <a:tcPr/>
                </a:tc>
                <a:tc>
                  <a:txBody>
                    <a:bodyPr/>
                    <a:lstStyle/>
                    <a:p>
                      <a:r>
                        <a:rPr lang="en-US" i="0" err="1"/>
                        <a:t>cl</a:t>
                      </a:r>
                      <a:r>
                        <a:rPr lang="en-US" b="1" i="0" err="1"/>
                        <a:t>oi</a:t>
                      </a:r>
                      <a:r>
                        <a:rPr lang="en-US" i="0"/>
                        <a:t>, </a:t>
                      </a:r>
                      <a:r>
                        <a:rPr lang="en-US" i="0" err="1"/>
                        <a:t>tr</a:t>
                      </a:r>
                      <a:r>
                        <a:rPr lang="en-US" b="1" i="0" err="1"/>
                        <a:t>oi</a:t>
                      </a:r>
                      <a:r>
                        <a:rPr lang="en-US" i="0"/>
                        <a:t>, </a:t>
                      </a:r>
                      <a:r>
                        <a:rPr lang="en-US" i="0" err="1"/>
                        <a:t>rh</a:t>
                      </a:r>
                      <a:r>
                        <a:rPr lang="en-US" b="1" i="0" err="1"/>
                        <a:t>oi</a:t>
                      </a:r>
                      <a:r>
                        <a:rPr lang="en-US" i="0"/>
                        <a:t>, </a:t>
                      </a:r>
                    </a:p>
                    <a:p>
                      <a:r>
                        <a:rPr lang="en-US" b="1" i="0" err="1"/>
                        <a:t>oe</a:t>
                      </a:r>
                      <a:r>
                        <a:rPr lang="en-US" i="0" err="1"/>
                        <a:t>d</a:t>
                      </a:r>
                      <a:r>
                        <a:rPr lang="en-US" i="0"/>
                        <a:t>, </a:t>
                      </a:r>
                      <a:r>
                        <a:rPr lang="en-US" b="1" i="0" err="1"/>
                        <a:t>oe</a:t>
                      </a:r>
                      <a:r>
                        <a:rPr lang="en-US" i="0" err="1"/>
                        <a:t>r</a:t>
                      </a:r>
                      <a:r>
                        <a:rPr lang="en-US" i="0"/>
                        <a:t>, </a:t>
                      </a:r>
                      <a:r>
                        <a:rPr lang="en-US" i="0" err="1"/>
                        <a:t>dd</a:t>
                      </a:r>
                      <a:r>
                        <a:rPr lang="en-US" b="1" i="0" err="1"/>
                        <a:t>oe</a:t>
                      </a:r>
                      <a:r>
                        <a:rPr lang="en-US" i="0"/>
                        <a:t>, </a:t>
                      </a:r>
                      <a:r>
                        <a:rPr lang="en-US" i="0" err="1"/>
                        <a:t>c</a:t>
                      </a:r>
                      <a:r>
                        <a:rPr lang="en-US" b="1" i="0" err="1"/>
                        <a:t>oe</a:t>
                      </a:r>
                      <a:r>
                        <a:rPr lang="en-US" i="0" err="1"/>
                        <a:t>den</a:t>
                      </a:r>
                      <a:r>
                        <a:rPr lang="en-US" i="0"/>
                        <a:t>, </a:t>
                      </a:r>
                      <a:r>
                        <a:rPr lang="en-US" i="0" err="1"/>
                        <a:t>c</a:t>
                      </a:r>
                      <a:r>
                        <a:rPr lang="en-US" b="1" i="0" err="1"/>
                        <a:t>oe</a:t>
                      </a:r>
                      <a:r>
                        <a:rPr lang="en-US" i="0" err="1"/>
                        <a:t>s</a:t>
                      </a:r>
                      <a:r>
                        <a:rPr lang="en-US" i="0"/>
                        <a:t>, </a:t>
                      </a:r>
                      <a:r>
                        <a:rPr lang="en-US" i="0" err="1"/>
                        <a:t>cyffr</a:t>
                      </a:r>
                      <a:r>
                        <a:rPr lang="en-US" b="1" i="0" err="1"/>
                        <a:t>ou</a:t>
                      </a:r>
                      <a:r>
                        <a:rPr lang="en-US" i="0" err="1"/>
                        <a:t>s</a:t>
                      </a:r>
                      <a:r>
                        <a:rPr lang="en-US" i="0"/>
                        <a:t>, </a:t>
                      </a:r>
                      <a:r>
                        <a:rPr lang="en-US" i="0" err="1"/>
                        <a:t>cl</a:t>
                      </a:r>
                      <a:r>
                        <a:rPr lang="en-US" b="1" i="0" err="1"/>
                        <a:t>ou</a:t>
                      </a:r>
                      <a:r>
                        <a:rPr lang="en-US" i="0"/>
                        <a:t>.</a:t>
                      </a:r>
                    </a:p>
                  </a:txBody>
                  <a:tcPr/>
                </a:tc>
                <a:extLst>
                  <a:ext uri="{0D108BD9-81ED-4DB2-BD59-A6C34878D82A}">
                    <a16:rowId xmlns:a16="http://schemas.microsoft.com/office/drawing/2014/main" val="10003"/>
                  </a:ext>
                </a:extLst>
              </a:tr>
              <a:tr h="652153">
                <a:tc>
                  <a:txBody>
                    <a:bodyPr/>
                    <a:lstStyle/>
                    <a:p>
                      <a:r>
                        <a:rPr lang="en-US" b="0" i="0" baseline="0"/>
                        <a:t>  </a:t>
                      </a:r>
                      <a:r>
                        <a:rPr lang="en-US" b="1" i="0" err="1"/>
                        <a:t>ow</a:t>
                      </a:r>
                      <a:endParaRPr lang="en-US" b="1" i="0"/>
                    </a:p>
                  </a:txBody>
                  <a:tcPr/>
                </a:tc>
                <a:tc>
                  <a:txBody>
                    <a:bodyPr/>
                    <a:lstStyle/>
                    <a:p>
                      <a:r>
                        <a:rPr lang="en-US" i="0"/>
                        <a:t>Similar to English </a:t>
                      </a:r>
                      <a:r>
                        <a:rPr lang="en-US" i="1" err="1"/>
                        <a:t>ow</a:t>
                      </a:r>
                      <a:r>
                        <a:rPr lang="en-US" i="0"/>
                        <a:t> in </a:t>
                      </a:r>
                      <a:r>
                        <a:rPr lang="en-US" i="1"/>
                        <a:t>own</a:t>
                      </a:r>
                    </a:p>
                  </a:txBody>
                  <a:tcPr/>
                </a:tc>
                <a:tc>
                  <a:txBody>
                    <a:bodyPr/>
                    <a:lstStyle/>
                    <a:p>
                      <a:r>
                        <a:rPr lang="en-US" b="1" i="0"/>
                        <a:t>Ow</a:t>
                      </a:r>
                      <a:r>
                        <a:rPr lang="en-US" i="0"/>
                        <a:t>en, </a:t>
                      </a:r>
                      <a:r>
                        <a:rPr lang="en-US" i="0" err="1"/>
                        <a:t>cl</a:t>
                      </a:r>
                      <a:r>
                        <a:rPr lang="en-US" b="1" i="0" err="1"/>
                        <a:t>ow</a:t>
                      </a:r>
                      <a:r>
                        <a:rPr lang="en-US" i="0" err="1"/>
                        <a:t>ch</a:t>
                      </a:r>
                      <a:r>
                        <a:rPr lang="en-US" i="0"/>
                        <a:t>, </a:t>
                      </a:r>
                      <a:r>
                        <a:rPr lang="en-US" i="0" err="1"/>
                        <a:t>tr</a:t>
                      </a:r>
                      <a:r>
                        <a:rPr lang="en-US" b="1" i="0" err="1"/>
                        <a:t>ow</a:t>
                      </a:r>
                      <a:r>
                        <a:rPr lang="en-US" i="0" err="1"/>
                        <a:t>ch</a:t>
                      </a:r>
                      <a:r>
                        <a:rPr lang="en-US" i="0"/>
                        <a:t>, </a:t>
                      </a:r>
                      <a:r>
                        <a:rPr lang="en-US" i="0" err="1"/>
                        <a:t>rh</a:t>
                      </a:r>
                      <a:r>
                        <a:rPr lang="en-US" b="1" i="0" err="1"/>
                        <a:t>ow</a:t>
                      </a:r>
                      <a:r>
                        <a:rPr lang="en-US" i="0" err="1"/>
                        <a:t>ch</a:t>
                      </a:r>
                      <a:r>
                        <a:rPr lang="en-US" i="0"/>
                        <a:t>, </a:t>
                      </a:r>
                      <a:r>
                        <a:rPr lang="en-US" i="0" err="1"/>
                        <a:t>tr</a:t>
                      </a:r>
                      <a:r>
                        <a:rPr lang="en-US" b="1" i="0" err="1"/>
                        <a:t>ow</a:t>
                      </a:r>
                      <a:r>
                        <a:rPr lang="en-US" i="0" err="1"/>
                        <a:t>sus</a:t>
                      </a:r>
                      <a:r>
                        <a:rPr lang="en-US" i="0"/>
                        <a:t>, br</a:t>
                      </a:r>
                      <a:r>
                        <a:rPr lang="en-US" b="1" i="0"/>
                        <a:t>ow</a:t>
                      </a:r>
                      <a:r>
                        <a:rPr lang="en-US" i="0"/>
                        <a:t>n, </a:t>
                      </a:r>
                      <a:r>
                        <a:rPr lang="en-US" i="0" err="1"/>
                        <a:t>p</a:t>
                      </a:r>
                      <a:r>
                        <a:rPr lang="en-US" b="1" i="0" err="1"/>
                        <a:t>ow</a:t>
                      </a:r>
                      <a:r>
                        <a:rPr lang="en-US" i="0" err="1"/>
                        <a:t>len</a:t>
                      </a:r>
                      <a:r>
                        <a:rPr lang="en-US" i="0"/>
                        <a:t>,</a:t>
                      </a:r>
                    </a:p>
                  </a:txBody>
                  <a:tcPr/>
                </a:tc>
                <a:extLst>
                  <a:ext uri="{0D108BD9-81ED-4DB2-BD59-A6C34878D82A}">
                    <a16:rowId xmlns:a16="http://schemas.microsoft.com/office/drawing/2014/main" val="10004"/>
                  </a:ext>
                </a:extLst>
              </a:tr>
              <a:tr h="931647">
                <a:tc>
                  <a:txBody>
                    <a:bodyPr/>
                    <a:lstStyle/>
                    <a:p>
                      <a:r>
                        <a:rPr lang="en-US" b="0" i="0" baseline="0"/>
                        <a:t>  </a:t>
                      </a:r>
                      <a:r>
                        <a:rPr lang="en-US" b="1" i="0" err="1"/>
                        <a:t>wy</a:t>
                      </a:r>
                      <a:endParaRPr lang="en-US" b="1" i="0"/>
                    </a:p>
                  </a:txBody>
                  <a:tcPr/>
                </a:tc>
                <a:tc>
                  <a:txBody>
                    <a:bodyPr/>
                    <a:lstStyle/>
                    <a:p>
                      <a:r>
                        <a:rPr lang="en-US" i="0"/>
                        <a:t>This</a:t>
                      </a:r>
                      <a:r>
                        <a:rPr lang="en-US" i="0" baseline="0"/>
                        <a:t> sound doesn’t occur in English</a:t>
                      </a:r>
                      <a:endParaRPr lang="en-US" i="0"/>
                    </a:p>
                  </a:txBody>
                  <a:tcPr/>
                </a:tc>
                <a:tc>
                  <a:txBody>
                    <a:bodyPr/>
                    <a:lstStyle/>
                    <a:p>
                      <a:r>
                        <a:rPr lang="en-US" i="0" dirty="0" err="1"/>
                        <a:t>s</a:t>
                      </a:r>
                      <a:r>
                        <a:rPr lang="en-US" b="1" i="0" dirty="0" err="1"/>
                        <a:t>wy</a:t>
                      </a:r>
                      <a:r>
                        <a:rPr lang="en-US" i="0" dirty="0" err="1"/>
                        <a:t>ddfa</a:t>
                      </a:r>
                      <a:r>
                        <a:rPr lang="en-US" i="0" dirty="0"/>
                        <a:t>, </a:t>
                      </a:r>
                      <a:r>
                        <a:rPr lang="en-US" i="0" dirty="0" err="1"/>
                        <a:t>c</a:t>
                      </a:r>
                      <a:r>
                        <a:rPr lang="en-US" b="1" i="0" dirty="0" err="1"/>
                        <a:t>wy</a:t>
                      </a:r>
                      <a:r>
                        <a:rPr lang="en-US" i="0" dirty="0" err="1"/>
                        <a:t>n</a:t>
                      </a:r>
                      <a:r>
                        <a:rPr lang="en-US" i="0" dirty="0"/>
                        <a:t>, </a:t>
                      </a:r>
                      <a:r>
                        <a:rPr lang="en-US" i="0" dirty="0" err="1"/>
                        <a:t>h</a:t>
                      </a:r>
                      <a:r>
                        <a:rPr lang="en-US" b="1" i="0" dirty="0" err="1"/>
                        <a:t>wy</a:t>
                      </a:r>
                      <a:r>
                        <a:rPr lang="en-US" i="0" dirty="0" err="1"/>
                        <a:t>r</a:t>
                      </a:r>
                      <a:r>
                        <a:rPr lang="en-US" i="0" dirty="0"/>
                        <a:t>, </a:t>
                      </a:r>
                      <a:r>
                        <a:rPr lang="en-US" i="0" dirty="0" err="1"/>
                        <a:t>h</a:t>
                      </a:r>
                      <a:r>
                        <a:rPr lang="en-US" b="1" i="0" dirty="0" err="1"/>
                        <a:t>wy</a:t>
                      </a:r>
                      <a:r>
                        <a:rPr lang="en-US" i="0" dirty="0" err="1"/>
                        <a:t>l</a:t>
                      </a:r>
                      <a:r>
                        <a:rPr lang="en-US" i="0" dirty="0"/>
                        <a:t>, </a:t>
                      </a:r>
                      <a:r>
                        <a:rPr lang="en-US" i="0" dirty="0" err="1"/>
                        <a:t>h</a:t>
                      </a:r>
                      <a:r>
                        <a:rPr lang="en-US" b="1" i="0" dirty="0" err="1"/>
                        <a:t>wy</a:t>
                      </a:r>
                      <a:r>
                        <a:rPr lang="en-US" i="0" dirty="0" err="1"/>
                        <a:t>aden</a:t>
                      </a:r>
                      <a:r>
                        <a:rPr lang="en-US" i="0" dirty="0"/>
                        <a:t>, </a:t>
                      </a:r>
                      <a:r>
                        <a:rPr lang="en-US" i="0" dirty="0" err="1"/>
                        <a:t>d</a:t>
                      </a:r>
                      <a:r>
                        <a:rPr lang="en-US" b="1" i="0" dirty="0" err="1"/>
                        <a:t>wy</a:t>
                      </a:r>
                      <a:r>
                        <a:rPr lang="en-US" i="0" dirty="0"/>
                        <a:t>, </a:t>
                      </a:r>
                      <a:r>
                        <a:rPr lang="en-US" i="0" dirty="0" err="1"/>
                        <a:t>ll</a:t>
                      </a:r>
                      <a:r>
                        <a:rPr lang="en-US" b="1" i="0" dirty="0" err="1"/>
                        <a:t>wy</a:t>
                      </a:r>
                      <a:r>
                        <a:rPr lang="en-US" i="0" dirty="0"/>
                        <a:t>, </a:t>
                      </a:r>
                      <a:r>
                        <a:rPr lang="en-US" i="0" dirty="0" err="1"/>
                        <a:t>b</a:t>
                      </a:r>
                      <a:r>
                        <a:rPr lang="en-US" b="1" i="0" dirty="0" err="1"/>
                        <a:t>wy</a:t>
                      </a:r>
                      <a:r>
                        <a:rPr lang="en-US" i="0" dirty="0" err="1"/>
                        <a:t>d</a:t>
                      </a:r>
                      <a:r>
                        <a:rPr lang="en-US" i="0" dirty="0"/>
                        <a:t>, </a:t>
                      </a:r>
                      <a:r>
                        <a:rPr lang="en-US" i="0" dirty="0" err="1"/>
                        <a:t>b</a:t>
                      </a:r>
                      <a:r>
                        <a:rPr lang="en-US" b="1" i="0" dirty="0" err="1"/>
                        <a:t>wy</a:t>
                      </a:r>
                      <a:r>
                        <a:rPr lang="en-US" i="0" dirty="0" err="1"/>
                        <a:t>ta</a:t>
                      </a:r>
                      <a:r>
                        <a:rPr lang="en-US" i="0" dirty="0"/>
                        <a:t>, </a:t>
                      </a:r>
                      <a:r>
                        <a:rPr lang="en-US" i="0" dirty="0" err="1"/>
                        <a:t>rh</a:t>
                      </a:r>
                      <a:r>
                        <a:rPr lang="en-US" b="1" i="0" dirty="0" err="1"/>
                        <a:t>wy</a:t>
                      </a:r>
                      <a:r>
                        <a:rPr lang="en-US" i="0" dirty="0" err="1"/>
                        <a:t>dd</a:t>
                      </a:r>
                      <a:r>
                        <a:rPr lang="en-US" i="0" dirty="0"/>
                        <a:t>, </a:t>
                      </a:r>
                      <a:r>
                        <a:rPr lang="en-US" i="0" dirty="0" err="1"/>
                        <a:t>eg</a:t>
                      </a:r>
                      <a:r>
                        <a:rPr lang="en-US" b="1" i="0" dirty="0" err="1"/>
                        <a:t>wy</a:t>
                      </a:r>
                      <a:r>
                        <a:rPr lang="en-US" i="0" dirty="0" err="1"/>
                        <a:t>l</a:t>
                      </a:r>
                      <a:r>
                        <a:rPr lang="en-US" i="0" dirty="0"/>
                        <a:t>,</a:t>
                      </a:r>
                      <a:r>
                        <a:rPr lang="en-US" i="0" baseline="0" dirty="0"/>
                        <a:t> </a:t>
                      </a:r>
                      <a:r>
                        <a:rPr lang="en-US" i="0" baseline="0" dirty="0" err="1"/>
                        <a:t>m</a:t>
                      </a:r>
                      <a:r>
                        <a:rPr lang="en-US" b="1" i="0" baseline="0" dirty="0" err="1"/>
                        <a:t>wy</a:t>
                      </a:r>
                      <a:r>
                        <a:rPr lang="en-US" i="0" baseline="0" dirty="0" err="1"/>
                        <a:t>dyn</a:t>
                      </a:r>
                      <a:r>
                        <a:rPr lang="en-US" i="0" baseline="0" dirty="0"/>
                        <a:t>, </a:t>
                      </a:r>
                      <a:r>
                        <a:rPr lang="en-US" i="0" baseline="0" dirty="0" err="1"/>
                        <a:t>ol</a:t>
                      </a:r>
                      <a:r>
                        <a:rPr lang="en-US" b="1" i="0" baseline="0" dirty="0" err="1"/>
                        <a:t>wy</a:t>
                      </a:r>
                      <a:r>
                        <a:rPr lang="en-US" i="0" baseline="0" dirty="0" err="1"/>
                        <a:t>n</a:t>
                      </a:r>
                      <a:r>
                        <a:rPr lang="en-US" i="0" baseline="0" dirty="0"/>
                        <a:t>, </a:t>
                      </a:r>
                      <a:r>
                        <a:rPr lang="en-US" i="0" baseline="0" dirty="0" err="1"/>
                        <a:t>ll</a:t>
                      </a:r>
                      <a:r>
                        <a:rPr lang="en-US" b="1" i="0" baseline="0" dirty="0" err="1"/>
                        <a:t>wy</a:t>
                      </a:r>
                      <a:r>
                        <a:rPr lang="en-US" i="0" baseline="0" dirty="0" err="1"/>
                        <a:t>nog</a:t>
                      </a:r>
                      <a:r>
                        <a:rPr lang="en-US" i="0" baseline="0" dirty="0"/>
                        <a:t>, </a:t>
                      </a:r>
                      <a:r>
                        <a:rPr lang="en-US" i="0" baseline="0" dirty="0" err="1"/>
                        <a:t>modr</a:t>
                      </a:r>
                      <a:r>
                        <a:rPr lang="en-US" b="1" i="0" baseline="0" dirty="0" err="1"/>
                        <a:t>wy</a:t>
                      </a:r>
                      <a:r>
                        <a:rPr lang="en-US" i="0" baseline="0" dirty="0"/>
                        <a:t>.</a:t>
                      </a:r>
                      <a:endParaRPr lang="en-US" i="0" dirty="0"/>
                    </a:p>
                  </a:txBody>
                  <a:tcPr/>
                </a:tc>
                <a:extLst>
                  <a:ext uri="{0D108BD9-81ED-4DB2-BD59-A6C34878D82A}">
                    <a16:rowId xmlns:a16="http://schemas.microsoft.com/office/drawing/2014/main" val="10005"/>
                  </a:ext>
                </a:extLst>
              </a:tr>
            </a:tbl>
          </a:graphicData>
        </a:graphic>
      </p:graphicFrame>
      <p:pic>
        <p:nvPicPr>
          <p:cNvPr id="4" name="Picture 3">
            <a:extLst>
              <a:ext uri="{FF2B5EF4-FFF2-40B4-BE49-F238E27FC236}">
                <a16:creationId xmlns:a16="http://schemas.microsoft.com/office/drawing/2014/main" id="{5DEC0307-8340-5C45-9A97-7EFE880BB773}"/>
              </a:ext>
            </a:extLst>
          </p:cNvPr>
          <p:cNvPicPr>
            <a:picLocks noChangeAspect="1"/>
          </p:cNvPicPr>
          <p:nvPr/>
        </p:nvPicPr>
        <p:blipFill>
          <a:blip r:embed="rId2"/>
          <a:stretch>
            <a:fillRect/>
          </a:stretch>
        </p:blipFill>
        <p:spPr>
          <a:xfrm>
            <a:off x="0" y="6372614"/>
            <a:ext cx="3132944" cy="485386"/>
          </a:xfrm>
          <a:prstGeom prst="rect">
            <a:avLst/>
          </a:prstGeom>
        </p:spPr>
      </p:pic>
      <p:sp>
        <p:nvSpPr>
          <p:cNvPr id="5" name="Title 2">
            <a:extLst>
              <a:ext uri="{FF2B5EF4-FFF2-40B4-BE49-F238E27FC236}">
                <a16:creationId xmlns:a16="http://schemas.microsoft.com/office/drawing/2014/main" id="{7981A3C1-6B38-AF4F-990F-5EABBDCE2210}"/>
              </a:ext>
            </a:extLst>
          </p:cNvPr>
          <p:cNvSpPr txBox="1">
            <a:spLocks/>
          </p:cNvSpPr>
          <p:nvPr/>
        </p:nvSpPr>
        <p:spPr>
          <a:xfrm>
            <a:off x="511340" y="36486"/>
            <a:ext cx="11415236" cy="765620"/>
          </a:xfrm>
          <a:prstGeom prst="rect">
            <a:avLst/>
          </a:prstGeom>
        </p:spPr>
        <p:style>
          <a:lnRef idx="1">
            <a:schemeClr val="dk1"/>
          </a:lnRef>
          <a:fillRef idx="3">
            <a:schemeClr val="dk1"/>
          </a:fillRef>
          <a:effectRef idx="2">
            <a:schemeClr val="dk1"/>
          </a:effectRef>
          <a:fontRef idx="minor">
            <a:schemeClr val="lt1"/>
          </a:fontRef>
        </p:style>
        <p:txBody>
          <a:bodyPr>
            <a:normAutofit/>
          </a:bodyPr>
          <a:lstStyle>
            <a:lvl1pPr algn="l" defTabSz="457200" rtl="0" eaLnBrk="1" latinLnBrk="0" hangingPunct="1">
              <a:spcBef>
                <a:spcPct val="0"/>
              </a:spcBef>
              <a:buNone/>
              <a:defRPr sz="3600" kern="1200">
                <a:solidFill>
                  <a:schemeClr val="lt1"/>
                </a:solidFill>
                <a:latin typeface="+mn-lt"/>
                <a:ea typeface="+mn-ea"/>
                <a:cs typeface="+mn-cs"/>
              </a:defRPr>
            </a:lvl1pPr>
            <a:lvl2pPr eaLnBrk="1" hangingPunct="1">
              <a:defRPr>
                <a:solidFill>
                  <a:schemeClr val="lt1"/>
                </a:solidFill>
                <a:latin typeface="+mn-lt"/>
                <a:ea typeface="+mn-ea"/>
                <a:cs typeface="+mn-cs"/>
              </a:defRPr>
            </a:lvl2pPr>
            <a:lvl3pPr eaLnBrk="1" hangingPunct="1">
              <a:defRPr>
                <a:solidFill>
                  <a:schemeClr val="lt1"/>
                </a:solidFill>
                <a:latin typeface="+mn-lt"/>
                <a:ea typeface="+mn-ea"/>
                <a:cs typeface="+mn-cs"/>
              </a:defRPr>
            </a:lvl3pPr>
            <a:lvl4pPr eaLnBrk="1" hangingPunct="1">
              <a:defRPr>
                <a:solidFill>
                  <a:schemeClr val="lt1"/>
                </a:solidFill>
                <a:latin typeface="+mn-lt"/>
                <a:ea typeface="+mn-ea"/>
                <a:cs typeface="+mn-cs"/>
              </a:defRPr>
            </a:lvl4pPr>
            <a:lvl5pPr eaLnBrk="1" hangingPunct="1">
              <a:defRPr>
                <a:solidFill>
                  <a:schemeClr val="lt1"/>
                </a:solidFill>
                <a:latin typeface="+mn-lt"/>
                <a:ea typeface="+mn-ea"/>
                <a:cs typeface="+mn-cs"/>
              </a:defRPr>
            </a:lvl5pPr>
            <a:lvl6pPr eaLnBrk="1" hangingPunct="1">
              <a:defRPr>
                <a:solidFill>
                  <a:schemeClr val="lt1"/>
                </a:solidFill>
                <a:latin typeface="+mn-lt"/>
                <a:ea typeface="+mn-ea"/>
                <a:cs typeface="+mn-cs"/>
              </a:defRPr>
            </a:lvl6pPr>
            <a:lvl7pPr eaLnBrk="1" hangingPunct="1">
              <a:defRPr>
                <a:solidFill>
                  <a:schemeClr val="lt1"/>
                </a:solidFill>
                <a:latin typeface="+mn-lt"/>
                <a:ea typeface="+mn-ea"/>
                <a:cs typeface="+mn-cs"/>
              </a:defRPr>
            </a:lvl7pPr>
            <a:lvl8pPr eaLnBrk="1" hangingPunct="1">
              <a:defRPr>
                <a:solidFill>
                  <a:schemeClr val="lt1"/>
                </a:solidFill>
                <a:latin typeface="+mn-lt"/>
                <a:ea typeface="+mn-ea"/>
                <a:cs typeface="+mn-cs"/>
              </a:defRPr>
            </a:lvl8pPr>
            <a:lvl9pPr eaLnBrk="1" hangingPunct="1">
              <a:defRPr>
                <a:solidFill>
                  <a:schemeClr val="lt1"/>
                </a:solidFill>
                <a:latin typeface="+mn-lt"/>
                <a:ea typeface="+mn-ea"/>
                <a:cs typeface="+mn-cs"/>
              </a:defRPr>
            </a:lvl9pPr>
          </a:lstStyle>
          <a:p>
            <a:r>
              <a:rPr lang="en-GB" b="1" dirty="0" err="1">
                <a:latin typeface="+mj-lt"/>
              </a:rPr>
              <a:t>Llafariaid</a:t>
            </a:r>
            <a:r>
              <a:rPr lang="en-GB" b="1" dirty="0">
                <a:latin typeface="+mj-lt"/>
              </a:rPr>
              <a:t>                         Vowels: Two-letter sounds</a:t>
            </a:r>
          </a:p>
        </p:txBody>
      </p:sp>
    </p:spTree>
    <p:extLst>
      <p:ext uri="{BB962C8B-B14F-4D97-AF65-F5344CB8AC3E}">
        <p14:creationId xmlns:p14="http://schemas.microsoft.com/office/powerpoint/2010/main" val="37455212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E8E530-8448-4C90-801F-6F8621B7C170}"/>
              </a:ext>
            </a:extLst>
          </p:cNvPr>
          <p:cNvSpPr>
            <a:spLocks noGrp="1"/>
          </p:cNvSpPr>
          <p:nvPr>
            <p:ph type="title"/>
          </p:nvPr>
        </p:nvSpPr>
        <p:spPr>
          <a:xfrm>
            <a:off x="361507" y="240506"/>
            <a:ext cx="11377088" cy="808832"/>
          </a:xfrm>
        </p:spPr>
        <p:style>
          <a:lnRef idx="1">
            <a:schemeClr val="dk1"/>
          </a:lnRef>
          <a:fillRef idx="3">
            <a:schemeClr val="dk1"/>
          </a:fillRef>
          <a:effectRef idx="2">
            <a:schemeClr val="dk1"/>
          </a:effectRef>
          <a:fontRef idx="minor">
            <a:schemeClr val="lt1"/>
          </a:fontRef>
        </p:style>
        <p:txBody>
          <a:bodyPr>
            <a:normAutofit/>
          </a:bodyPr>
          <a:lstStyle/>
          <a:p>
            <a:r>
              <a:rPr lang="en-GB" b="1" dirty="0" err="1">
                <a:solidFill>
                  <a:schemeClr val="bg1"/>
                </a:solidFill>
                <a:latin typeface="+mj-lt"/>
              </a:rPr>
              <a:t>Sut</a:t>
            </a:r>
            <a:r>
              <a:rPr lang="en-GB" b="1" dirty="0">
                <a:solidFill>
                  <a:schemeClr val="bg1"/>
                </a:solidFill>
                <a:latin typeface="+mj-lt"/>
              </a:rPr>
              <a:t> </a:t>
            </a:r>
            <a:r>
              <a:rPr lang="en-GB" b="1" dirty="0" err="1">
                <a:solidFill>
                  <a:schemeClr val="bg1"/>
                </a:solidFill>
                <a:latin typeface="+mj-lt"/>
              </a:rPr>
              <a:t>mae</a:t>
            </a:r>
            <a:r>
              <a:rPr lang="en-GB" b="1" dirty="0">
                <a:solidFill>
                  <a:schemeClr val="bg1"/>
                </a:solidFill>
                <a:latin typeface="+mj-lt"/>
              </a:rPr>
              <a:t> </a:t>
            </a:r>
            <a:r>
              <a:rPr lang="en-GB" b="1" dirty="0" err="1">
                <a:solidFill>
                  <a:schemeClr val="bg1"/>
                </a:solidFill>
                <a:latin typeface="+mj-lt"/>
              </a:rPr>
              <a:t>dweud</a:t>
            </a:r>
            <a:r>
              <a:rPr lang="en-GB" b="1" dirty="0">
                <a:solidFill>
                  <a:schemeClr val="bg1"/>
                </a:solidFill>
                <a:latin typeface="+mj-lt"/>
              </a:rPr>
              <a:t>.....?                How do we say ….?</a:t>
            </a:r>
          </a:p>
        </p:txBody>
      </p:sp>
      <p:sp>
        <p:nvSpPr>
          <p:cNvPr id="13" name="TextBox 12">
            <a:extLst>
              <a:ext uri="{FF2B5EF4-FFF2-40B4-BE49-F238E27FC236}">
                <a16:creationId xmlns:a16="http://schemas.microsoft.com/office/drawing/2014/main" id="{8E7BD583-7EF1-4558-9711-DEE2ADAA7648}"/>
              </a:ext>
            </a:extLst>
          </p:cNvPr>
          <p:cNvSpPr txBox="1"/>
          <p:nvPr/>
        </p:nvSpPr>
        <p:spPr>
          <a:xfrm>
            <a:off x="805732" y="1716749"/>
            <a:ext cx="2429856" cy="70788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dirty="0" err="1">
                <a:solidFill>
                  <a:schemeClr val="tx1"/>
                </a:solidFill>
                <a:latin typeface="Segoe Print"/>
              </a:rPr>
              <a:t>gw</a:t>
            </a:r>
            <a:r>
              <a:rPr lang="en-GB" sz="4000" b="1" u="sng" dirty="0" err="1">
                <a:solidFill>
                  <a:schemeClr val="accent2"/>
                </a:solidFill>
                <a:latin typeface="Segoe Print"/>
              </a:rPr>
              <a:t>ai</a:t>
            </a:r>
            <a:r>
              <a:rPr lang="en-GB" sz="4000" b="1" dirty="0" err="1">
                <a:solidFill>
                  <a:schemeClr val="tx1"/>
                </a:solidFill>
                <a:latin typeface="Segoe Print"/>
              </a:rPr>
              <a:t>th</a:t>
            </a:r>
            <a:endParaRPr lang="en-GB" sz="4000" b="1" dirty="0">
              <a:solidFill>
                <a:schemeClr val="tx1"/>
              </a:solidFill>
              <a:latin typeface="Segoe Print"/>
            </a:endParaRPr>
          </a:p>
        </p:txBody>
      </p:sp>
      <p:sp>
        <p:nvSpPr>
          <p:cNvPr id="14" name="TextBox 13">
            <a:extLst>
              <a:ext uri="{FF2B5EF4-FFF2-40B4-BE49-F238E27FC236}">
                <a16:creationId xmlns:a16="http://schemas.microsoft.com/office/drawing/2014/main" id="{A3A0EDC0-53E3-4EBC-B8B0-08E3EC6E0EB6}"/>
              </a:ext>
            </a:extLst>
          </p:cNvPr>
          <p:cNvSpPr txBox="1"/>
          <p:nvPr/>
        </p:nvSpPr>
        <p:spPr>
          <a:xfrm>
            <a:off x="8656196" y="1715562"/>
            <a:ext cx="2429856" cy="70788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dirty="0" err="1">
                <a:solidFill>
                  <a:schemeClr val="tx1"/>
                </a:solidFill>
                <a:latin typeface="Segoe Print"/>
              </a:rPr>
              <a:t>b</a:t>
            </a:r>
            <a:r>
              <a:rPr lang="en-GB" sz="4000" b="1" u="sng" dirty="0" err="1">
                <a:solidFill>
                  <a:schemeClr val="accent2"/>
                </a:solidFill>
                <a:latin typeface="Segoe Print"/>
              </a:rPr>
              <a:t>wy</a:t>
            </a:r>
            <a:r>
              <a:rPr lang="en-GB" sz="4000" b="1" dirty="0" err="1">
                <a:solidFill>
                  <a:schemeClr val="tx1"/>
                </a:solidFill>
                <a:latin typeface="Segoe Print"/>
              </a:rPr>
              <a:t>d</a:t>
            </a:r>
            <a:endParaRPr lang="en-GB" sz="4000" b="1" dirty="0">
              <a:solidFill>
                <a:schemeClr val="tx1"/>
              </a:solidFill>
              <a:latin typeface="Segoe Print"/>
            </a:endParaRPr>
          </a:p>
        </p:txBody>
      </p:sp>
      <p:sp>
        <p:nvSpPr>
          <p:cNvPr id="18" name="TextBox 17">
            <a:extLst>
              <a:ext uri="{FF2B5EF4-FFF2-40B4-BE49-F238E27FC236}">
                <a16:creationId xmlns:a16="http://schemas.microsoft.com/office/drawing/2014/main" id="{86901BC0-977F-4134-8900-FCE4DB0339E1}"/>
              </a:ext>
            </a:extLst>
          </p:cNvPr>
          <p:cNvSpPr txBox="1"/>
          <p:nvPr/>
        </p:nvSpPr>
        <p:spPr>
          <a:xfrm>
            <a:off x="6749332" y="3089672"/>
            <a:ext cx="2429856" cy="70788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dirty="0" err="1">
                <a:solidFill>
                  <a:schemeClr val="tx1"/>
                </a:solidFill>
                <a:latin typeface="Segoe Print"/>
              </a:rPr>
              <a:t>llyg</a:t>
            </a:r>
            <a:r>
              <a:rPr lang="en-GB" sz="4000" b="1" u="sng" dirty="0" err="1">
                <a:solidFill>
                  <a:schemeClr val="accent2"/>
                </a:solidFill>
                <a:latin typeface="Segoe Print"/>
              </a:rPr>
              <a:t>ai</a:t>
            </a:r>
            <a:r>
              <a:rPr lang="en-GB" sz="4000" b="1" dirty="0" err="1">
                <a:solidFill>
                  <a:schemeClr val="tx1"/>
                </a:solidFill>
                <a:latin typeface="Segoe Print"/>
              </a:rPr>
              <a:t>d</a:t>
            </a:r>
            <a:endParaRPr lang="en-GB" sz="4000" b="1" dirty="0">
              <a:solidFill>
                <a:schemeClr val="tx1"/>
              </a:solidFill>
              <a:latin typeface="Segoe Print"/>
            </a:endParaRPr>
          </a:p>
        </p:txBody>
      </p:sp>
      <p:pic>
        <p:nvPicPr>
          <p:cNvPr id="9" name="Picture 8">
            <a:extLst>
              <a:ext uri="{FF2B5EF4-FFF2-40B4-BE49-F238E27FC236}">
                <a16:creationId xmlns:a16="http://schemas.microsoft.com/office/drawing/2014/main" id="{E8F8DA1A-F3A6-8F48-9575-1303C4E23E1F}"/>
              </a:ext>
            </a:extLst>
          </p:cNvPr>
          <p:cNvPicPr>
            <a:picLocks noChangeAspect="1"/>
          </p:cNvPicPr>
          <p:nvPr/>
        </p:nvPicPr>
        <p:blipFill>
          <a:blip r:embed="rId2"/>
          <a:stretch>
            <a:fillRect/>
          </a:stretch>
        </p:blipFill>
        <p:spPr>
          <a:xfrm>
            <a:off x="0" y="6372614"/>
            <a:ext cx="3132944" cy="485386"/>
          </a:xfrm>
          <a:prstGeom prst="rect">
            <a:avLst/>
          </a:prstGeom>
        </p:spPr>
      </p:pic>
      <p:sp>
        <p:nvSpPr>
          <p:cNvPr id="10" name="TextBox 9">
            <a:extLst>
              <a:ext uri="{FF2B5EF4-FFF2-40B4-BE49-F238E27FC236}">
                <a16:creationId xmlns:a16="http://schemas.microsoft.com/office/drawing/2014/main" id="{360D509B-EB5F-C947-8B08-E29894EA88C9}"/>
              </a:ext>
            </a:extLst>
          </p:cNvPr>
          <p:cNvSpPr txBox="1"/>
          <p:nvPr/>
        </p:nvSpPr>
        <p:spPr>
          <a:xfrm>
            <a:off x="2748670" y="3099132"/>
            <a:ext cx="2429856" cy="70788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dirty="0" err="1">
                <a:solidFill>
                  <a:schemeClr val="tx1"/>
                </a:solidFill>
                <a:latin typeface="Segoe Print"/>
              </a:rPr>
              <a:t>chw</a:t>
            </a:r>
            <a:r>
              <a:rPr lang="en-GB" sz="4000" b="1" u="sng" dirty="0" err="1">
                <a:solidFill>
                  <a:schemeClr val="accent2"/>
                </a:solidFill>
                <a:latin typeface="Segoe Print"/>
              </a:rPr>
              <a:t>ae</a:t>
            </a:r>
            <a:r>
              <a:rPr lang="en-GB" sz="4000" b="1" dirty="0" err="1">
                <a:solidFill>
                  <a:schemeClr val="tx1"/>
                </a:solidFill>
                <a:latin typeface="Segoe Print"/>
              </a:rPr>
              <a:t>r</a:t>
            </a:r>
            <a:endParaRPr lang="en-GB" sz="4000" b="1" dirty="0">
              <a:solidFill>
                <a:schemeClr val="tx1"/>
              </a:solidFill>
              <a:latin typeface="Segoe Print"/>
            </a:endParaRPr>
          </a:p>
        </p:txBody>
      </p:sp>
      <p:sp>
        <p:nvSpPr>
          <p:cNvPr id="16" name="TextBox 15">
            <a:extLst>
              <a:ext uri="{FF2B5EF4-FFF2-40B4-BE49-F238E27FC236}">
                <a16:creationId xmlns:a16="http://schemas.microsoft.com/office/drawing/2014/main" id="{ED8B161F-D63B-454C-83E5-E804FF44B565}"/>
              </a:ext>
            </a:extLst>
          </p:cNvPr>
          <p:cNvSpPr txBox="1"/>
          <p:nvPr/>
        </p:nvSpPr>
        <p:spPr>
          <a:xfrm>
            <a:off x="4835123" y="1720292"/>
            <a:ext cx="2429856" cy="70788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u="sng" dirty="0" err="1">
                <a:solidFill>
                  <a:schemeClr val="accent2"/>
                </a:solidFill>
                <a:latin typeface="Segoe Print"/>
              </a:rPr>
              <a:t>au</a:t>
            </a:r>
            <a:r>
              <a:rPr lang="en-GB" sz="4000" b="1" dirty="0" err="1">
                <a:solidFill>
                  <a:schemeClr val="tx1"/>
                </a:solidFill>
                <a:latin typeface="Segoe Print"/>
              </a:rPr>
              <a:t>r</a:t>
            </a:r>
            <a:endParaRPr lang="en-GB" sz="4000" b="1" dirty="0">
              <a:solidFill>
                <a:schemeClr val="tx1"/>
              </a:solidFill>
              <a:latin typeface="Segoe Print"/>
            </a:endParaRPr>
          </a:p>
        </p:txBody>
      </p:sp>
      <p:sp>
        <p:nvSpPr>
          <p:cNvPr id="17" name="TextBox 16">
            <a:extLst>
              <a:ext uri="{FF2B5EF4-FFF2-40B4-BE49-F238E27FC236}">
                <a16:creationId xmlns:a16="http://schemas.microsoft.com/office/drawing/2014/main" id="{775D9056-7F17-E944-B9DC-10BA985C1C7D}"/>
              </a:ext>
            </a:extLst>
          </p:cNvPr>
          <p:cNvSpPr txBox="1"/>
          <p:nvPr/>
        </p:nvSpPr>
        <p:spPr>
          <a:xfrm>
            <a:off x="2748670" y="5547051"/>
            <a:ext cx="2429856" cy="70788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dirty="0" err="1">
                <a:solidFill>
                  <a:schemeClr val="tx1"/>
                </a:solidFill>
                <a:latin typeface="Segoe Print"/>
              </a:rPr>
              <a:t>rh</a:t>
            </a:r>
            <a:r>
              <a:rPr lang="en-GB" sz="4000" b="1" u="sng" dirty="0" err="1">
                <a:solidFill>
                  <a:schemeClr val="accent2"/>
                </a:solidFill>
                <a:latin typeface="Segoe Print"/>
              </a:rPr>
              <a:t>oi</a:t>
            </a:r>
            <a:endParaRPr lang="en-GB" sz="4000" b="1" u="sng" dirty="0">
              <a:solidFill>
                <a:schemeClr val="accent2"/>
              </a:solidFill>
              <a:latin typeface="Segoe Print"/>
            </a:endParaRPr>
          </a:p>
        </p:txBody>
      </p:sp>
      <p:sp>
        <p:nvSpPr>
          <p:cNvPr id="19" name="TextBox 18">
            <a:extLst>
              <a:ext uri="{FF2B5EF4-FFF2-40B4-BE49-F238E27FC236}">
                <a16:creationId xmlns:a16="http://schemas.microsoft.com/office/drawing/2014/main" id="{2689C7BB-8EAD-0842-AB99-9E83FFF46B6B}"/>
              </a:ext>
            </a:extLst>
          </p:cNvPr>
          <p:cNvSpPr txBox="1"/>
          <p:nvPr/>
        </p:nvSpPr>
        <p:spPr>
          <a:xfrm>
            <a:off x="8656196" y="4491264"/>
            <a:ext cx="2429856" cy="70788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dirty="0">
                <a:solidFill>
                  <a:schemeClr val="tx1"/>
                </a:solidFill>
                <a:latin typeface="Segoe Print"/>
              </a:rPr>
              <a:t>cl</a:t>
            </a:r>
            <a:r>
              <a:rPr lang="en-GB" sz="4000" b="1" u="sng" dirty="0">
                <a:solidFill>
                  <a:schemeClr val="accent2"/>
                </a:solidFill>
                <a:latin typeface="Segoe Print"/>
              </a:rPr>
              <a:t>ow</a:t>
            </a:r>
            <a:r>
              <a:rPr lang="en-GB" sz="4000" b="1" dirty="0">
                <a:solidFill>
                  <a:schemeClr val="tx1"/>
                </a:solidFill>
                <a:latin typeface="Segoe Print"/>
              </a:rPr>
              <a:t>n</a:t>
            </a:r>
          </a:p>
        </p:txBody>
      </p:sp>
      <p:sp>
        <p:nvSpPr>
          <p:cNvPr id="20" name="TextBox 19">
            <a:extLst>
              <a:ext uri="{FF2B5EF4-FFF2-40B4-BE49-F238E27FC236}">
                <a16:creationId xmlns:a16="http://schemas.microsoft.com/office/drawing/2014/main" id="{C6D014F6-2365-694B-AEA8-0647EE9AD5E9}"/>
              </a:ext>
            </a:extLst>
          </p:cNvPr>
          <p:cNvSpPr txBox="1"/>
          <p:nvPr/>
        </p:nvSpPr>
        <p:spPr>
          <a:xfrm>
            <a:off x="4920067" y="4491264"/>
            <a:ext cx="2429856" cy="70788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dirty="0">
                <a:solidFill>
                  <a:schemeClr val="tx1"/>
                </a:solidFill>
                <a:latin typeface="Segoe Print"/>
              </a:rPr>
              <a:t>c</a:t>
            </a:r>
            <a:r>
              <a:rPr lang="en-GB" sz="4000" b="1" u="sng" dirty="0">
                <a:solidFill>
                  <a:schemeClr val="accent2"/>
                </a:solidFill>
                <a:latin typeface="Segoe Print"/>
              </a:rPr>
              <a:t>aw</a:t>
            </a:r>
            <a:r>
              <a:rPr lang="en-GB" sz="4000" b="1" dirty="0">
                <a:solidFill>
                  <a:schemeClr val="tx1"/>
                </a:solidFill>
                <a:latin typeface="Segoe Print"/>
              </a:rPr>
              <a:t>s</a:t>
            </a:r>
          </a:p>
        </p:txBody>
      </p:sp>
      <p:sp>
        <p:nvSpPr>
          <p:cNvPr id="21" name="TextBox 20">
            <a:extLst>
              <a:ext uri="{FF2B5EF4-FFF2-40B4-BE49-F238E27FC236}">
                <a16:creationId xmlns:a16="http://schemas.microsoft.com/office/drawing/2014/main" id="{10F27847-9C3D-BB48-8D37-F27E73618D22}"/>
              </a:ext>
            </a:extLst>
          </p:cNvPr>
          <p:cNvSpPr txBox="1"/>
          <p:nvPr/>
        </p:nvSpPr>
        <p:spPr>
          <a:xfrm>
            <a:off x="985926" y="4425286"/>
            <a:ext cx="2429856" cy="70788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dirty="0" err="1">
                <a:solidFill>
                  <a:schemeClr val="tx1"/>
                </a:solidFill>
                <a:latin typeface="Segoe Print"/>
              </a:rPr>
              <a:t>dw</a:t>
            </a:r>
            <a:r>
              <a:rPr lang="en-GB" sz="4000" b="1" u="sng" dirty="0" err="1">
                <a:solidFill>
                  <a:schemeClr val="accent2"/>
                </a:solidFill>
                <a:latin typeface="Segoe Print"/>
              </a:rPr>
              <a:t>eu</a:t>
            </a:r>
            <a:r>
              <a:rPr lang="en-GB" sz="4000" b="1" dirty="0" err="1">
                <a:solidFill>
                  <a:schemeClr val="tx1"/>
                </a:solidFill>
                <a:latin typeface="Segoe Print"/>
              </a:rPr>
              <a:t>d</a:t>
            </a:r>
            <a:endParaRPr lang="en-GB" sz="4000" b="1" dirty="0">
              <a:solidFill>
                <a:schemeClr val="tx1"/>
              </a:solidFill>
              <a:latin typeface="Segoe Print"/>
            </a:endParaRPr>
          </a:p>
        </p:txBody>
      </p:sp>
      <p:sp>
        <p:nvSpPr>
          <p:cNvPr id="22" name="TextBox 21">
            <a:extLst>
              <a:ext uri="{FF2B5EF4-FFF2-40B4-BE49-F238E27FC236}">
                <a16:creationId xmlns:a16="http://schemas.microsoft.com/office/drawing/2014/main" id="{297183BA-3358-C148-8D3F-5029AB1E4517}"/>
              </a:ext>
            </a:extLst>
          </p:cNvPr>
          <p:cNvSpPr txBox="1"/>
          <p:nvPr/>
        </p:nvSpPr>
        <p:spPr>
          <a:xfrm>
            <a:off x="6797369" y="5547051"/>
            <a:ext cx="2429856" cy="70788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dirty="0" err="1">
                <a:solidFill>
                  <a:schemeClr val="tx1"/>
                </a:solidFill>
                <a:latin typeface="Segoe Print"/>
              </a:rPr>
              <a:t>gwn</a:t>
            </a:r>
            <a:r>
              <a:rPr lang="en-GB" sz="4000" b="1" dirty="0" err="1">
                <a:solidFill>
                  <a:schemeClr val="accent2"/>
                </a:solidFill>
                <a:latin typeface="Segoe Print"/>
              </a:rPr>
              <a:t>eu</a:t>
            </a:r>
            <a:r>
              <a:rPr lang="en-GB" sz="4000" b="1" dirty="0" err="1">
                <a:solidFill>
                  <a:schemeClr val="tx1"/>
                </a:solidFill>
                <a:latin typeface="Segoe Print"/>
              </a:rPr>
              <a:t>d</a:t>
            </a:r>
            <a:endParaRPr lang="en-GB" sz="4000" b="1" dirty="0">
              <a:solidFill>
                <a:schemeClr val="tx1"/>
              </a:solidFill>
              <a:latin typeface="Segoe Print"/>
            </a:endParaRPr>
          </a:p>
        </p:txBody>
      </p:sp>
      <p:pic>
        <p:nvPicPr>
          <p:cNvPr id="4" name="Picture 3">
            <a:extLst>
              <a:ext uri="{FF2B5EF4-FFF2-40B4-BE49-F238E27FC236}">
                <a16:creationId xmlns:a16="http://schemas.microsoft.com/office/drawing/2014/main" id="{A9969904-7D84-1946-BFDB-A18D2CFD79C4}"/>
              </a:ext>
            </a:extLst>
          </p:cNvPr>
          <p:cNvPicPr>
            <a:picLocks noChangeAspect="1"/>
          </p:cNvPicPr>
          <p:nvPr/>
        </p:nvPicPr>
        <p:blipFill>
          <a:blip r:embed="rId3"/>
          <a:stretch>
            <a:fillRect/>
          </a:stretch>
        </p:blipFill>
        <p:spPr>
          <a:xfrm>
            <a:off x="10706100" y="5499100"/>
            <a:ext cx="1485900" cy="1358900"/>
          </a:xfrm>
          <a:prstGeom prst="rect">
            <a:avLst/>
          </a:prstGeom>
        </p:spPr>
      </p:pic>
      <p:sp>
        <p:nvSpPr>
          <p:cNvPr id="3" name="TextBox 2">
            <a:extLst>
              <a:ext uri="{FF2B5EF4-FFF2-40B4-BE49-F238E27FC236}">
                <a16:creationId xmlns:a16="http://schemas.microsoft.com/office/drawing/2014/main" id="{1EF3EF84-1670-6D46-94C3-CE650512F8E2}"/>
              </a:ext>
            </a:extLst>
          </p:cNvPr>
          <p:cNvSpPr txBox="1"/>
          <p:nvPr/>
        </p:nvSpPr>
        <p:spPr>
          <a:xfrm>
            <a:off x="7730047" y="5126653"/>
            <a:ext cx="581890" cy="369332"/>
          </a:xfrm>
          <a:prstGeom prst="rect">
            <a:avLst/>
          </a:prstGeom>
          <a:solidFill>
            <a:schemeClr val="accent2"/>
          </a:solidFill>
        </p:spPr>
        <p:txBody>
          <a:bodyPr wrap="square" rtlCol="0">
            <a:spAutoFit/>
          </a:bodyPr>
          <a:lstStyle/>
          <a:p>
            <a:pPr algn="ctr"/>
            <a:r>
              <a:rPr lang="en-US" b="1" dirty="0"/>
              <a:t>10</a:t>
            </a:r>
          </a:p>
        </p:txBody>
      </p:sp>
      <p:sp>
        <p:nvSpPr>
          <p:cNvPr id="23" name="TextBox 22">
            <a:extLst>
              <a:ext uri="{FF2B5EF4-FFF2-40B4-BE49-F238E27FC236}">
                <a16:creationId xmlns:a16="http://schemas.microsoft.com/office/drawing/2014/main" id="{67DC4946-AEE8-C545-BEDD-04DAA656C279}"/>
              </a:ext>
            </a:extLst>
          </p:cNvPr>
          <p:cNvSpPr txBox="1"/>
          <p:nvPr/>
        </p:nvSpPr>
        <p:spPr>
          <a:xfrm>
            <a:off x="3667108" y="5126653"/>
            <a:ext cx="581890" cy="369332"/>
          </a:xfrm>
          <a:prstGeom prst="rect">
            <a:avLst/>
          </a:prstGeom>
          <a:solidFill>
            <a:schemeClr val="accent2"/>
          </a:solidFill>
        </p:spPr>
        <p:txBody>
          <a:bodyPr wrap="square" rtlCol="0">
            <a:spAutoFit/>
          </a:bodyPr>
          <a:lstStyle/>
          <a:p>
            <a:pPr algn="ctr"/>
            <a:r>
              <a:rPr lang="en-US" b="1" dirty="0"/>
              <a:t>9</a:t>
            </a:r>
          </a:p>
        </p:txBody>
      </p:sp>
      <p:sp>
        <p:nvSpPr>
          <p:cNvPr id="24" name="TextBox 23">
            <a:extLst>
              <a:ext uri="{FF2B5EF4-FFF2-40B4-BE49-F238E27FC236}">
                <a16:creationId xmlns:a16="http://schemas.microsoft.com/office/drawing/2014/main" id="{C5F3D271-BDF6-1046-A76B-3B7D11F2D981}"/>
              </a:ext>
            </a:extLst>
          </p:cNvPr>
          <p:cNvSpPr txBox="1"/>
          <p:nvPr/>
        </p:nvSpPr>
        <p:spPr>
          <a:xfrm>
            <a:off x="9578075" y="4046763"/>
            <a:ext cx="581890" cy="369332"/>
          </a:xfrm>
          <a:prstGeom prst="rect">
            <a:avLst/>
          </a:prstGeom>
          <a:solidFill>
            <a:schemeClr val="accent2"/>
          </a:solidFill>
        </p:spPr>
        <p:txBody>
          <a:bodyPr wrap="square" rtlCol="0">
            <a:spAutoFit/>
          </a:bodyPr>
          <a:lstStyle/>
          <a:p>
            <a:pPr algn="ctr"/>
            <a:r>
              <a:rPr lang="en-US" b="1" dirty="0"/>
              <a:t>8</a:t>
            </a:r>
          </a:p>
        </p:txBody>
      </p:sp>
      <p:sp>
        <p:nvSpPr>
          <p:cNvPr id="25" name="TextBox 24">
            <a:extLst>
              <a:ext uri="{FF2B5EF4-FFF2-40B4-BE49-F238E27FC236}">
                <a16:creationId xmlns:a16="http://schemas.microsoft.com/office/drawing/2014/main" id="{24331D82-B279-F645-A69C-45F1A000740A}"/>
              </a:ext>
            </a:extLst>
          </p:cNvPr>
          <p:cNvSpPr txBox="1"/>
          <p:nvPr/>
        </p:nvSpPr>
        <p:spPr>
          <a:xfrm>
            <a:off x="5759106" y="4055954"/>
            <a:ext cx="581890" cy="369332"/>
          </a:xfrm>
          <a:prstGeom prst="rect">
            <a:avLst/>
          </a:prstGeom>
          <a:solidFill>
            <a:schemeClr val="accent2"/>
          </a:solidFill>
        </p:spPr>
        <p:txBody>
          <a:bodyPr wrap="square" rtlCol="0">
            <a:spAutoFit/>
          </a:bodyPr>
          <a:lstStyle/>
          <a:p>
            <a:pPr algn="ctr"/>
            <a:r>
              <a:rPr lang="en-US" b="1" dirty="0"/>
              <a:t>7</a:t>
            </a:r>
          </a:p>
        </p:txBody>
      </p:sp>
      <p:sp>
        <p:nvSpPr>
          <p:cNvPr id="26" name="TextBox 25">
            <a:extLst>
              <a:ext uri="{FF2B5EF4-FFF2-40B4-BE49-F238E27FC236}">
                <a16:creationId xmlns:a16="http://schemas.microsoft.com/office/drawing/2014/main" id="{9B9909A2-1D15-7D42-B01C-BA8E3A7E65DE}"/>
              </a:ext>
            </a:extLst>
          </p:cNvPr>
          <p:cNvSpPr txBox="1"/>
          <p:nvPr/>
        </p:nvSpPr>
        <p:spPr>
          <a:xfrm>
            <a:off x="1729715" y="3997116"/>
            <a:ext cx="581890" cy="369332"/>
          </a:xfrm>
          <a:prstGeom prst="rect">
            <a:avLst/>
          </a:prstGeom>
          <a:solidFill>
            <a:schemeClr val="accent2"/>
          </a:solidFill>
        </p:spPr>
        <p:txBody>
          <a:bodyPr wrap="square" rtlCol="0">
            <a:spAutoFit/>
          </a:bodyPr>
          <a:lstStyle/>
          <a:p>
            <a:pPr algn="ctr"/>
            <a:r>
              <a:rPr lang="en-US" b="1" dirty="0"/>
              <a:t>6</a:t>
            </a:r>
          </a:p>
        </p:txBody>
      </p:sp>
      <p:sp>
        <p:nvSpPr>
          <p:cNvPr id="27" name="TextBox 26">
            <a:extLst>
              <a:ext uri="{FF2B5EF4-FFF2-40B4-BE49-F238E27FC236}">
                <a16:creationId xmlns:a16="http://schemas.microsoft.com/office/drawing/2014/main" id="{5E5BE9D7-058A-4644-B747-BD09A556BE83}"/>
              </a:ext>
            </a:extLst>
          </p:cNvPr>
          <p:cNvSpPr txBox="1"/>
          <p:nvPr/>
        </p:nvSpPr>
        <p:spPr>
          <a:xfrm>
            <a:off x="7721352" y="2702476"/>
            <a:ext cx="581890" cy="369332"/>
          </a:xfrm>
          <a:prstGeom prst="rect">
            <a:avLst/>
          </a:prstGeom>
          <a:solidFill>
            <a:schemeClr val="accent2"/>
          </a:solidFill>
        </p:spPr>
        <p:txBody>
          <a:bodyPr wrap="square" rtlCol="0">
            <a:spAutoFit/>
          </a:bodyPr>
          <a:lstStyle/>
          <a:p>
            <a:pPr algn="ctr"/>
            <a:r>
              <a:rPr lang="en-US" b="1" dirty="0"/>
              <a:t>5</a:t>
            </a:r>
          </a:p>
        </p:txBody>
      </p:sp>
      <p:sp>
        <p:nvSpPr>
          <p:cNvPr id="28" name="TextBox 27">
            <a:extLst>
              <a:ext uri="{FF2B5EF4-FFF2-40B4-BE49-F238E27FC236}">
                <a16:creationId xmlns:a16="http://schemas.microsoft.com/office/drawing/2014/main" id="{D6A8DCF9-48D2-BF46-95C6-EF056EBE2C4F}"/>
              </a:ext>
            </a:extLst>
          </p:cNvPr>
          <p:cNvSpPr txBox="1"/>
          <p:nvPr/>
        </p:nvSpPr>
        <p:spPr>
          <a:xfrm>
            <a:off x="3672653" y="2707527"/>
            <a:ext cx="581890" cy="369332"/>
          </a:xfrm>
          <a:prstGeom prst="rect">
            <a:avLst/>
          </a:prstGeom>
          <a:solidFill>
            <a:schemeClr val="accent2"/>
          </a:solidFill>
        </p:spPr>
        <p:txBody>
          <a:bodyPr wrap="square" rtlCol="0">
            <a:spAutoFit/>
          </a:bodyPr>
          <a:lstStyle/>
          <a:p>
            <a:pPr algn="ctr"/>
            <a:r>
              <a:rPr lang="en-US" b="1" dirty="0"/>
              <a:t>4</a:t>
            </a:r>
          </a:p>
        </p:txBody>
      </p:sp>
      <p:sp>
        <p:nvSpPr>
          <p:cNvPr id="29" name="TextBox 28">
            <a:extLst>
              <a:ext uri="{FF2B5EF4-FFF2-40B4-BE49-F238E27FC236}">
                <a16:creationId xmlns:a16="http://schemas.microsoft.com/office/drawing/2014/main" id="{26C141B0-F32C-C24B-A3F2-FDF3BDEEBEBC}"/>
              </a:ext>
            </a:extLst>
          </p:cNvPr>
          <p:cNvSpPr txBox="1"/>
          <p:nvPr/>
        </p:nvSpPr>
        <p:spPr>
          <a:xfrm>
            <a:off x="9580179" y="1288685"/>
            <a:ext cx="581890" cy="369332"/>
          </a:xfrm>
          <a:prstGeom prst="rect">
            <a:avLst/>
          </a:prstGeom>
          <a:solidFill>
            <a:schemeClr val="accent2"/>
          </a:solidFill>
        </p:spPr>
        <p:txBody>
          <a:bodyPr wrap="square" rtlCol="0">
            <a:spAutoFit/>
          </a:bodyPr>
          <a:lstStyle/>
          <a:p>
            <a:pPr algn="ctr"/>
            <a:r>
              <a:rPr lang="en-US" b="1" dirty="0"/>
              <a:t>3</a:t>
            </a:r>
          </a:p>
        </p:txBody>
      </p:sp>
      <p:sp>
        <p:nvSpPr>
          <p:cNvPr id="30" name="TextBox 29">
            <a:extLst>
              <a:ext uri="{FF2B5EF4-FFF2-40B4-BE49-F238E27FC236}">
                <a16:creationId xmlns:a16="http://schemas.microsoft.com/office/drawing/2014/main" id="{B14122D5-CD0E-7F48-82AF-203036275A6E}"/>
              </a:ext>
            </a:extLst>
          </p:cNvPr>
          <p:cNvSpPr txBox="1"/>
          <p:nvPr/>
        </p:nvSpPr>
        <p:spPr>
          <a:xfrm>
            <a:off x="5759106" y="1257213"/>
            <a:ext cx="581890" cy="369332"/>
          </a:xfrm>
          <a:prstGeom prst="rect">
            <a:avLst/>
          </a:prstGeom>
          <a:solidFill>
            <a:schemeClr val="accent2"/>
          </a:solidFill>
        </p:spPr>
        <p:txBody>
          <a:bodyPr wrap="square" rtlCol="0">
            <a:spAutoFit/>
          </a:bodyPr>
          <a:lstStyle/>
          <a:p>
            <a:pPr algn="ctr"/>
            <a:r>
              <a:rPr lang="en-US" b="1" dirty="0"/>
              <a:t>2</a:t>
            </a:r>
          </a:p>
        </p:txBody>
      </p:sp>
      <p:sp>
        <p:nvSpPr>
          <p:cNvPr id="31" name="TextBox 30">
            <a:extLst>
              <a:ext uri="{FF2B5EF4-FFF2-40B4-BE49-F238E27FC236}">
                <a16:creationId xmlns:a16="http://schemas.microsoft.com/office/drawing/2014/main" id="{916E4071-3BDB-1B4A-AFAA-6E8AD1BAE185}"/>
              </a:ext>
            </a:extLst>
          </p:cNvPr>
          <p:cNvSpPr txBox="1"/>
          <p:nvPr/>
        </p:nvSpPr>
        <p:spPr>
          <a:xfrm>
            <a:off x="1729715" y="1288579"/>
            <a:ext cx="581890" cy="369332"/>
          </a:xfrm>
          <a:prstGeom prst="rect">
            <a:avLst/>
          </a:prstGeom>
          <a:solidFill>
            <a:schemeClr val="accent2"/>
          </a:solidFill>
        </p:spPr>
        <p:txBody>
          <a:bodyPr wrap="square" rtlCol="0">
            <a:spAutoFit/>
          </a:bodyPr>
          <a:lstStyle/>
          <a:p>
            <a:pPr algn="ctr"/>
            <a:r>
              <a:rPr lang="en-US" b="1" dirty="0"/>
              <a:t>1</a:t>
            </a:r>
          </a:p>
        </p:txBody>
      </p:sp>
    </p:spTree>
    <p:extLst>
      <p:ext uri="{BB962C8B-B14F-4D97-AF65-F5344CB8AC3E}">
        <p14:creationId xmlns:p14="http://schemas.microsoft.com/office/powerpoint/2010/main" val="24303401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500"/>
                                        <p:tgtEl>
                                          <p:spTgt spid="13"/>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14"/>
                                        </p:tgtEl>
                                        <p:attrNameLst>
                                          <p:attrName>style.visibility</p:attrName>
                                        </p:attrNameLst>
                                      </p:cBhvr>
                                      <p:to>
                                        <p:strVal val="visible"/>
                                      </p:to>
                                    </p:set>
                                    <p:anim calcmode="lin" valueType="num">
                                      <p:cBhvr additive="base">
                                        <p:cTn id="12" dur="500" fill="hold"/>
                                        <p:tgtEl>
                                          <p:spTgt spid="14"/>
                                        </p:tgtEl>
                                        <p:attrNameLst>
                                          <p:attrName>ppt_x</p:attrName>
                                        </p:attrNameLst>
                                      </p:cBhvr>
                                      <p:tavLst>
                                        <p:tav tm="0">
                                          <p:val>
                                            <p:strVal val="#ppt_x"/>
                                          </p:val>
                                        </p:tav>
                                        <p:tav tm="100000">
                                          <p:val>
                                            <p:strVal val="#ppt_x"/>
                                          </p:val>
                                        </p:tav>
                                      </p:tavLst>
                                    </p:anim>
                                    <p:anim calcmode="lin" valueType="num">
                                      <p:cBhvr additive="base">
                                        <p:cTn id="13"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18"/>
                                        </p:tgtEl>
                                        <p:attrNameLst>
                                          <p:attrName>style.visibility</p:attrName>
                                        </p:attrNameLst>
                                      </p:cBhvr>
                                      <p:to>
                                        <p:strVal val="visible"/>
                                      </p:to>
                                    </p:set>
                                    <p:anim calcmode="lin" valueType="num">
                                      <p:cBhvr additive="base">
                                        <p:cTn id="18" dur="500" fill="hold"/>
                                        <p:tgtEl>
                                          <p:spTgt spid="18"/>
                                        </p:tgtEl>
                                        <p:attrNameLst>
                                          <p:attrName>ppt_x</p:attrName>
                                        </p:attrNameLst>
                                      </p:cBhvr>
                                      <p:tavLst>
                                        <p:tav tm="0">
                                          <p:val>
                                            <p:strVal val="#ppt_x"/>
                                          </p:val>
                                        </p:tav>
                                        <p:tav tm="100000">
                                          <p:val>
                                            <p:strVal val="#ppt_x"/>
                                          </p:val>
                                        </p:tav>
                                      </p:tavLst>
                                    </p:anim>
                                    <p:anim calcmode="lin" valueType="num">
                                      <p:cBhvr additive="base">
                                        <p:cTn id="19"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10"/>
                                        </p:tgtEl>
                                        <p:attrNameLst>
                                          <p:attrName>style.visibility</p:attrName>
                                        </p:attrNameLst>
                                      </p:cBhvr>
                                      <p:to>
                                        <p:strVal val="visible"/>
                                      </p:to>
                                    </p:set>
                                    <p:anim calcmode="lin" valueType="num">
                                      <p:cBhvr additive="base">
                                        <p:cTn id="24" dur="500" fill="hold"/>
                                        <p:tgtEl>
                                          <p:spTgt spid="10"/>
                                        </p:tgtEl>
                                        <p:attrNameLst>
                                          <p:attrName>ppt_x</p:attrName>
                                        </p:attrNameLst>
                                      </p:cBhvr>
                                      <p:tavLst>
                                        <p:tav tm="0">
                                          <p:val>
                                            <p:strVal val="#ppt_x"/>
                                          </p:val>
                                        </p:tav>
                                        <p:tav tm="100000">
                                          <p:val>
                                            <p:strVal val="#ppt_x"/>
                                          </p:val>
                                        </p:tav>
                                      </p:tavLst>
                                    </p:anim>
                                    <p:anim calcmode="lin" valueType="num">
                                      <p:cBhvr additive="base">
                                        <p:cTn id="25"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16"/>
                                        </p:tgtEl>
                                        <p:attrNameLst>
                                          <p:attrName>style.visibility</p:attrName>
                                        </p:attrNameLst>
                                      </p:cBhvr>
                                      <p:to>
                                        <p:strVal val="visible"/>
                                      </p:to>
                                    </p:set>
                                    <p:animEffect transition="in" filter="fade">
                                      <p:cBhvr>
                                        <p:cTn id="30" dur="500"/>
                                        <p:tgtEl>
                                          <p:spTgt spid="16"/>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17"/>
                                        </p:tgtEl>
                                        <p:attrNameLst>
                                          <p:attrName>style.visibility</p:attrName>
                                        </p:attrNameLst>
                                      </p:cBhvr>
                                      <p:to>
                                        <p:strVal val="visible"/>
                                      </p:to>
                                    </p:set>
                                    <p:animEffect transition="in" filter="fade">
                                      <p:cBhvr>
                                        <p:cTn id="35" dur="500"/>
                                        <p:tgtEl>
                                          <p:spTgt spid="17"/>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grpId="0" nodeType="clickEffect">
                                  <p:stCondLst>
                                    <p:cond delay="0"/>
                                  </p:stCondLst>
                                  <p:childTnLst>
                                    <p:set>
                                      <p:cBhvr>
                                        <p:cTn id="39" dur="1" fill="hold">
                                          <p:stCondLst>
                                            <p:cond delay="0"/>
                                          </p:stCondLst>
                                        </p:cTn>
                                        <p:tgtEl>
                                          <p:spTgt spid="19"/>
                                        </p:tgtEl>
                                        <p:attrNameLst>
                                          <p:attrName>style.visibility</p:attrName>
                                        </p:attrNameLst>
                                      </p:cBhvr>
                                      <p:to>
                                        <p:strVal val="visible"/>
                                      </p:to>
                                    </p:set>
                                    <p:animEffect transition="in" filter="fade">
                                      <p:cBhvr>
                                        <p:cTn id="40" dur="500"/>
                                        <p:tgtEl>
                                          <p:spTgt spid="19"/>
                                        </p:tgtEl>
                                      </p:cBhvr>
                                    </p:animEffect>
                                  </p:childTnLst>
                                </p:cTn>
                              </p:par>
                            </p:childTnLst>
                          </p:cTn>
                        </p:par>
                      </p:childTnLst>
                    </p:cTn>
                  </p:par>
                  <p:par>
                    <p:cTn id="41" fill="hold">
                      <p:stCondLst>
                        <p:cond delay="indefinite"/>
                      </p:stCondLst>
                      <p:childTnLst>
                        <p:par>
                          <p:cTn id="42" fill="hold">
                            <p:stCondLst>
                              <p:cond delay="0"/>
                            </p:stCondLst>
                            <p:childTnLst>
                              <p:par>
                                <p:cTn id="43" presetID="10" presetClass="entr" presetSubtype="0" fill="hold" grpId="0" nodeType="clickEffect">
                                  <p:stCondLst>
                                    <p:cond delay="0"/>
                                  </p:stCondLst>
                                  <p:childTnLst>
                                    <p:set>
                                      <p:cBhvr>
                                        <p:cTn id="44" dur="1" fill="hold">
                                          <p:stCondLst>
                                            <p:cond delay="0"/>
                                          </p:stCondLst>
                                        </p:cTn>
                                        <p:tgtEl>
                                          <p:spTgt spid="20"/>
                                        </p:tgtEl>
                                        <p:attrNameLst>
                                          <p:attrName>style.visibility</p:attrName>
                                        </p:attrNameLst>
                                      </p:cBhvr>
                                      <p:to>
                                        <p:strVal val="visible"/>
                                      </p:to>
                                    </p:set>
                                    <p:animEffect transition="in" filter="fade">
                                      <p:cBhvr>
                                        <p:cTn id="45" dur="500"/>
                                        <p:tgtEl>
                                          <p:spTgt spid="20"/>
                                        </p:tgtEl>
                                      </p:cBhvr>
                                    </p:animEffect>
                                  </p:childTnLst>
                                </p:cTn>
                              </p:par>
                            </p:childTnLst>
                          </p:cTn>
                        </p:par>
                      </p:childTnLst>
                    </p:cTn>
                  </p:par>
                  <p:par>
                    <p:cTn id="46" fill="hold">
                      <p:stCondLst>
                        <p:cond delay="indefinite"/>
                      </p:stCondLst>
                      <p:childTnLst>
                        <p:par>
                          <p:cTn id="47" fill="hold">
                            <p:stCondLst>
                              <p:cond delay="0"/>
                            </p:stCondLst>
                            <p:childTnLst>
                              <p:par>
                                <p:cTn id="48" presetID="10" presetClass="entr" presetSubtype="0" fill="hold" grpId="0" nodeType="clickEffect">
                                  <p:stCondLst>
                                    <p:cond delay="0"/>
                                  </p:stCondLst>
                                  <p:childTnLst>
                                    <p:set>
                                      <p:cBhvr>
                                        <p:cTn id="49" dur="1" fill="hold">
                                          <p:stCondLst>
                                            <p:cond delay="0"/>
                                          </p:stCondLst>
                                        </p:cTn>
                                        <p:tgtEl>
                                          <p:spTgt spid="21"/>
                                        </p:tgtEl>
                                        <p:attrNameLst>
                                          <p:attrName>style.visibility</p:attrName>
                                        </p:attrNameLst>
                                      </p:cBhvr>
                                      <p:to>
                                        <p:strVal val="visible"/>
                                      </p:to>
                                    </p:set>
                                    <p:animEffect transition="in" filter="fade">
                                      <p:cBhvr>
                                        <p:cTn id="50" dur="500"/>
                                        <p:tgtEl>
                                          <p:spTgt spid="21"/>
                                        </p:tgtEl>
                                      </p:cBhvr>
                                    </p:animEffect>
                                  </p:childTnLst>
                                </p:cTn>
                              </p:par>
                            </p:childTnLst>
                          </p:cTn>
                        </p:par>
                      </p:childTnLst>
                    </p:cTn>
                  </p:par>
                  <p:par>
                    <p:cTn id="51" fill="hold">
                      <p:stCondLst>
                        <p:cond delay="indefinite"/>
                      </p:stCondLst>
                      <p:childTnLst>
                        <p:par>
                          <p:cTn id="52" fill="hold">
                            <p:stCondLst>
                              <p:cond delay="0"/>
                            </p:stCondLst>
                            <p:childTnLst>
                              <p:par>
                                <p:cTn id="53" presetID="10" presetClass="entr" presetSubtype="0" fill="hold" grpId="0" nodeType="clickEffect">
                                  <p:stCondLst>
                                    <p:cond delay="0"/>
                                  </p:stCondLst>
                                  <p:childTnLst>
                                    <p:set>
                                      <p:cBhvr>
                                        <p:cTn id="54" dur="1" fill="hold">
                                          <p:stCondLst>
                                            <p:cond delay="0"/>
                                          </p:stCondLst>
                                        </p:cTn>
                                        <p:tgtEl>
                                          <p:spTgt spid="22"/>
                                        </p:tgtEl>
                                        <p:attrNameLst>
                                          <p:attrName>style.visibility</p:attrName>
                                        </p:attrNameLst>
                                      </p:cBhvr>
                                      <p:to>
                                        <p:strVal val="visible"/>
                                      </p:to>
                                    </p:set>
                                    <p:animEffect transition="in" filter="fade">
                                      <p:cBhvr>
                                        <p:cTn id="55"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4" grpId="0" animBg="1"/>
      <p:bldP spid="18" grpId="0" animBg="1"/>
      <p:bldP spid="10" grpId="0" animBg="1"/>
      <p:bldP spid="16" grpId="0" animBg="1"/>
      <p:bldP spid="17" grpId="0" animBg="1"/>
      <p:bldP spid="19" grpId="0" animBg="1"/>
      <p:bldP spid="20" grpId="0" animBg="1"/>
      <p:bldP spid="21" grpId="0" animBg="1"/>
      <p:bldP spid="22"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E8E530-8448-4C90-801F-6F8621B7C170}"/>
              </a:ext>
            </a:extLst>
          </p:cNvPr>
          <p:cNvSpPr>
            <a:spLocks noGrp="1"/>
          </p:cNvSpPr>
          <p:nvPr>
            <p:ph type="title"/>
          </p:nvPr>
        </p:nvSpPr>
        <p:spPr>
          <a:xfrm>
            <a:off x="361507" y="240506"/>
            <a:ext cx="11377088" cy="808832"/>
          </a:xfrm>
        </p:spPr>
        <p:style>
          <a:lnRef idx="1">
            <a:schemeClr val="dk1"/>
          </a:lnRef>
          <a:fillRef idx="3">
            <a:schemeClr val="dk1"/>
          </a:fillRef>
          <a:effectRef idx="2">
            <a:schemeClr val="dk1"/>
          </a:effectRef>
          <a:fontRef idx="minor">
            <a:schemeClr val="lt1"/>
          </a:fontRef>
        </p:style>
        <p:txBody>
          <a:bodyPr>
            <a:normAutofit/>
          </a:bodyPr>
          <a:lstStyle/>
          <a:p>
            <a:r>
              <a:rPr lang="en-GB" b="1" dirty="0" err="1">
                <a:solidFill>
                  <a:schemeClr val="bg1"/>
                </a:solidFill>
                <a:latin typeface="+mj-lt"/>
              </a:rPr>
              <a:t>Sut</a:t>
            </a:r>
            <a:r>
              <a:rPr lang="en-GB" b="1" dirty="0">
                <a:solidFill>
                  <a:schemeClr val="bg1"/>
                </a:solidFill>
                <a:latin typeface="+mj-lt"/>
              </a:rPr>
              <a:t> </a:t>
            </a:r>
            <a:r>
              <a:rPr lang="en-GB" b="1" dirty="0" err="1">
                <a:solidFill>
                  <a:schemeClr val="bg1"/>
                </a:solidFill>
                <a:latin typeface="+mj-lt"/>
              </a:rPr>
              <a:t>mae</a:t>
            </a:r>
            <a:r>
              <a:rPr lang="en-GB" b="1" dirty="0">
                <a:solidFill>
                  <a:schemeClr val="bg1"/>
                </a:solidFill>
                <a:latin typeface="+mj-lt"/>
              </a:rPr>
              <a:t> </a:t>
            </a:r>
            <a:r>
              <a:rPr lang="en-GB" b="1" dirty="0" err="1">
                <a:solidFill>
                  <a:schemeClr val="bg1"/>
                </a:solidFill>
                <a:latin typeface="+mj-lt"/>
              </a:rPr>
              <a:t>dweud</a:t>
            </a:r>
            <a:r>
              <a:rPr lang="en-GB" b="1" dirty="0">
                <a:solidFill>
                  <a:schemeClr val="bg1"/>
                </a:solidFill>
                <a:latin typeface="+mj-lt"/>
              </a:rPr>
              <a:t>.....?                How do we say ….?</a:t>
            </a:r>
          </a:p>
        </p:txBody>
      </p:sp>
      <p:sp>
        <p:nvSpPr>
          <p:cNvPr id="13" name="TextBox 12">
            <a:extLst>
              <a:ext uri="{FF2B5EF4-FFF2-40B4-BE49-F238E27FC236}">
                <a16:creationId xmlns:a16="http://schemas.microsoft.com/office/drawing/2014/main" id="{8E7BD583-7EF1-4558-9711-DEE2ADAA7648}"/>
              </a:ext>
            </a:extLst>
          </p:cNvPr>
          <p:cNvSpPr txBox="1"/>
          <p:nvPr/>
        </p:nvSpPr>
        <p:spPr>
          <a:xfrm>
            <a:off x="805732" y="1716749"/>
            <a:ext cx="2429856" cy="70788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dirty="0" err="1">
                <a:solidFill>
                  <a:schemeClr val="tx1"/>
                </a:solidFill>
                <a:latin typeface="Segoe Print"/>
              </a:rPr>
              <a:t>t</a:t>
            </a:r>
            <a:r>
              <a:rPr lang="en-GB" sz="4000" b="1" u="sng" dirty="0" err="1">
                <a:solidFill>
                  <a:schemeClr val="accent2"/>
                </a:solidFill>
                <a:latin typeface="Segoe Print"/>
              </a:rPr>
              <a:t>ei</a:t>
            </a:r>
            <a:r>
              <a:rPr lang="en-GB" sz="4000" b="1" dirty="0" err="1">
                <a:solidFill>
                  <a:schemeClr val="tx1"/>
                </a:solidFill>
                <a:latin typeface="Segoe Print"/>
              </a:rPr>
              <a:t>thio</a:t>
            </a:r>
            <a:endParaRPr lang="en-GB" sz="4000" b="1" dirty="0">
              <a:solidFill>
                <a:schemeClr val="tx1"/>
              </a:solidFill>
              <a:latin typeface="Segoe Print"/>
            </a:endParaRPr>
          </a:p>
        </p:txBody>
      </p:sp>
      <p:sp>
        <p:nvSpPr>
          <p:cNvPr id="14" name="TextBox 13">
            <a:extLst>
              <a:ext uri="{FF2B5EF4-FFF2-40B4-BE49-F238E27FC236}">
                <a16:creationId xmlns:a16="http://schemas.microsoft.com/office/drawing/2014/main" id="{A3A0EDC0-53E3-4EBC-B8B0-08E3EC6E0EB6}"/>
              </a:ext>
            </a:extLst>
          </p:cNvPr>
          <p:cNvSpPr txBox="1"/>
          <p:nvPr/>
        </p:nvSpPr>
        <p:spPr>
          <a:xfrm>
            <a:off x="8656196" y="1715562"/>
            <a:ext cx="2429856" cy="70788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u="sng" dirty="0" err="1">
                <a:solidFill>
                  <a:schemeClr val="accent2"/>
                </a:solidFill>
                <a:latin typeface="Segoe Print"/>
              </a:rPr>
              <a:t>oe</a:t>
            </a:r>
            <a:r>
              <a:rPr lang="en-GB" sz="4000" b="1" dirty="0" err="1">
                <a:solidFill>
                  <a:schemeClr val="tx1"/>
                </a:solidFill>
                <a:latin typeface="Segoe Print"/>
              </a:rPr>
              <a:t>r</a:t>
            </a:r>
            <a:endParaRPr lang="en-GB" sz="4000" b="1" dirty="0">
              <a:solidFill>
                <a:schemeClr val="tx1"/>
              </a:solidFill>
              <a:latin typeface="Segoe Print"/>
            </a:endParaRPr>
          </a:p>
        </p:txBody>
      </p:sp>
      <p:sp>
        <p:nvSpPr>
          <p:cNvPr id="18" name="TextBox 17">
            <a:extLst>
              <a:ext uri="{FF2B5EF4-FFF2-40B4-BE49-F238E27FC236}">
                <a16:creationId xmlns:a16="http://schemas.microsoft.com/office/drawing/2014/main" id="{86901BC0-977F-4134-8900-FCE4DB0339E1}"/>
              </a:ext>
            </a:extLst>
          </p:cNvPr>
          <p:cNvSpPr txBox="1"/>
          <p:nvPr/>
        </p:nvSpPr>
        <p:spPr>
          <a:xfrm>
            <a:off x="6749332" y="3089672"/>
            <a:ext cx="2429856" cy="70788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dirty="0" err="1">
                <a:solidFill>
                  <a:schemeClr val="tx1"/>
                </a:solidFill>
                <a:latin typeface="Segoe Print"/>
              </a:rPr>
              <a:t>c</a:t>
            </a:r>
            <a:r>
              <a:rPr lang="en-GB" sz="4000" b="1" u="sng" dirty="0" err="1">
                <a:solidFill>
                  <a:schemeClr val="accent2"/>
                </a:solidFill>
                <a:latin typeface="Segoe Print"/>
              </a:rPr>
              <a:t>aw</a:t>
            </a:r>
            <a:r>
              <a:rPr lang="en-GB" sz="4000" b="1" dirty="0" err="1">
                <a:solidFill>
                  <a:schemeClr val="tx1"/>
                </a:solidFill>
                <a:latin typeface="Segoe Print"/>
              </a:rPr>
              <a:t>l</a:t>
            </a:r>
            <a:endParaRPr lang="en-GB" sz="4000" b="1" dirty="0">
              <a:solidFill>
                <a:schemeClr val="tx1"/>
              </a:solidFill>
              <a:latin typeface="Segoe Print"/>
            </a:endParaRPr>
          </a:p>
        </p:txBody>
      </p:sp>
      <p:pic>
        <p:nvPicPr>
          <p:cNvPr id="9" name="Picture 8">
            <a:extLst>
              <a:ext uri="{FF2B5EF4-FFF2-40B4-BE49-F238E27FC236}">
                <a16:creationId xmlns:a16="http://schemas.microsoft.com/office/drawing/2014/main" id="{E8F8DA1A-F3A6-8F48-9575-1303C4E23E1F}"/>
              </a:ext>
            </a:extLst>
          </p:cNvPr>
          <p:cNvPicPr>
            <a:picLocks noChangeAspect="1"/>
          </p:cNvPicPr>
          <p:nvPr/>
        </p:nvPicPr>
        <p:blipFill>
          <a:blip r:embed="rId2"/>
          <a:stretch>
            <a:fillRect/>
          </a:stretch>
        </p:blipFill>
        <p:spPr>
          <a:xfrm>
            <a:off x="0" y="6372614"/>
            <a:ext cx="3132944" cy="485386"/>
          </a:xfrm>
          <a:prstGeom prst="rect">
            <a:avLst/>
          </a:prstGeom>
        </p:spPr>
      </p:pic>
      <p:sp>
        <p:nvSpPr>
          <p:cNvPr id="10" name="TextBox 9">
            <a:extLst>
              <a:ext uri="{FF2B5EF4-FFF2-40B4-BE49-F238E27FC236}">
                <a16:creationId xmlns:a16="http://schemas.microsoft.com/office/drawing/2014/main" id="{360D509B-EB5F-C947-8B08-E29894EA88C9}"/>
              </a:ext>
            </a:extLst>
          </p:cNvPr>
          <p:cNvSpPr txBox="1"/>
          <p:nvPr/>
        </p:nvSpPr>
        <p:spPr>
          <a:xfrm>
            <a:off x="2748670" y="3099132"/>
            <a:ext cx="2429856" cy="70788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dirty="0" err="1">
                <a:solidFill>
                  <a:schemeClr val="tx1"/>
                </a:solidFill>
                <a:latin typeface="Segoe Print"/>
              </a:rPr>
              <a:t>gol</a:t>
            </a:r>
            <a:r>
              <a:rPr lang="en-GB" sz="4000" b="1" u="sng" dirty="0" err="1">
                <a:solidFill>
                  <a:schemeClr val="accent2"/>
                </a:solidFill>
                <a:latin typeface="Segoe Print"/>
              </a:rPr>
              <a:t>eu</a:t>
            </a:r>
            <a:r>
              <a:rPr lang="en-GB" sz="4000" b="1" dirty="0" err="1">
                <a:solidFill>
                  <a:schemeClr val="tx1"/>
                </a:solidFill>
                <a:latin typeface="Segoe Print"/>
              </a:rPr>
              <a:t>dy</a:t>
            </a:r>
            <a:endParaRPr lang="en-GB" sz="4000" b="1" dirty="0">
              <a:solidFill>
                <a:schemeClr val="tx1"/>
              </a:solidFill>
              <a:latin typeface="Segoe Print"/>
            </a:endParaRPr>
          </a:p>
        </p:txBody>
      </p:sp>
      <p:sp>
        <p:nvSpPr>
          <p:cNvPr id="16" name="TextBox 15">
            <a:extLst>
              <a:ext uri="{FF2B5EF4-FFF2-40B4-BE49-F238E27FC236}">
                <a16:creationId xmlns:a16="http://schemas.microsoft.com/office/drawing/2014/main" id="{ED8B161F-D63B-454C-83E5-E804FF44B565}"/>
              </a:ext>
            </a:extLst>
          </p:cNvPr>
          <p:cNvSpPr txBox="1"/>
          <p:nvPr/>
        </p:nvSpPr>
        <p:spPr>
          <a:xfrm>
            <a:off x="4835123" y="1720292"/>
            <a:ext cx="2429856" cy="70788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dirty="0" err="1">
                <a:solidFill>
                  <a:schemeClr val="tx1"/>
                </a:solidFill>
                <a:latin typeface="Segoe Print"/>
              </a:rPr>
              <a:t>s</a:t>
            </a:r>
            <a:r>
              <a:rPr lang="en-GB" sz="4000" b="1" u="sng" dirty="0" err="1">
                <a:solidFill>
                  <a:schemeClr val="accent2"/>
                </a:solidFill>
                <a:latin typeface="Segoe Print"/>
              </a:rPr>
              <a:t>wy</a:t>
            </a:r>
            <a:r>
              <a:rPr lang="en-GB" sz="4000" b="1" dirty="0" err="1">
                <a:solidFill>
                  <a:schemeClr val="tx1"/>
                </a:solidFill>
                <a:latin typeface="Segoe Print"/>
              </a:rPr>
              <a:t>ddfa</a:t>
            </a:r>
            <a:endParaRPr lang="en-GB" sz="4000" b="1" dirty="0">
              <a:solidFill>
                <a:schemeClr val="tx1"/>
              </a:solidFill>
              <a:latin typeface="Segoe Print"/>
            </a:endParaRPr>
          </a:p>
        </p:txBody>
      </p:sp>
      <p:sp>
        <p:nvSpPr>
          <p:cNvPr id="19" name="TextBox 18">
            <a:extLst>
              <a:ext uri="{FF2B5EF4-FFF2-40B4-BE49-F238E27FC236}">
                <a16:creationId xmlns:a16="http://schemas.microsoft.com/office/drawing/2014/main" id="{2689C7BB-8EAD-0842-AB99-9E83FFF46B6B}"/>
              </a:ext>
            </a:extLst>
          </p:cNvPr>
          <p:cNvSpPr txBox="1"/>
          <p:nvPr/>
        </p:nvSpPr>
        <p:spPr>
          <a:xfrm>
            <a:off x="8656196" y="4491264"/>
            <a:ext cx="2429856" cy="70788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u="sng" dirty="0" err="1">
                <a:solidFill>
                  <a:schemeClr val="accent2"/>
                </a:solidFill>
                <a:latin typeface="Segoe Print"/>
              </a:rPr>
              <a:t>ei</a:t>
            </a:r>
            <a:r>
              <a:rPr lang="en-GB" sz="4000" b="1" dirty="0" err="1">
                <a:solidFill>
                  <a:schemeClr val="tx1"/>
                </a:solidFill>
                <a:latin typeface="Segoe Print"/>
              </a:rPr>
              <a:t>liad</a:t>
            </a:r>
            <a:endParaRPr lang="en-GB" sz="4000" b="1" dirty="0">
              <a:solidFill>
                <a:schemeClr val="tx1"/>
              </a:solidFill>
              <a:latin typeface="Segoe Print"/>
            </a:endParaRPr>
          </a:p>
        </p:txBody>
      </p:sp>
      <p:sp>
        <p:nvSpPr>
          <p:cNvPr id="20" name="TextBox 19">
            <a:extLst>
              <a:ext uri="{FF2B5EF4-FFF2-40B4-BE49-F238E27FC236}">
                <a16:creationId xmlns:a16="http://schemas.microsoft.com/office/drawing/2014/main" id="{C6D014F6-2365-694B-AEA8-0647EE9AD5E9}"/>
              </a:ext>
            </a:extLst>
          </p:cNvPr>
          <p:cNvSpPr txBox="1"/>
          <p:nvPr/>
        </p:nvSpPr>
        <p:spPr>
          <a:xfrm>
            <a:off x="4920067" y="4491264"/>
            <a:ext cx="2429856" cy="70788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dirty="0" err="1">
                <a:solidFill>
                  <a:schemeClr val="tx1"/>
                </a:solidFill>
                <a:latin typeface="Segoe Print"/>
              </a:rPr>
              <a:t>ll</a:t>
            </a:r>
            <a:r>
              <a:rPr lang="en-GB" sz="4000" b="1" u="sng" dirty="0" err="1">
                <a:solidFill>
                  <a:schemeClr val="accent2"/>
                </a:solidFill>
                <a:latin typeface="Segoe Print"/>
              </a:rPr>
              <a:t>wy</a:t>
            </a:r>
            <a:endParaRPr lang="en-GB" sz="4000" b="1" u="sng" dirty="0">
              <a:solidFill>
                <a:schemeClr val="accent2"/>
              </a:solidFill>
              <a:latin typeface="Segoe Print"/>
            </a:endParaRPr>
          </a:p>
        </p:txBody>
      </p:sp>
      <p:sp>
        <p:nvSpPr>
          <p:cNvPr id="21" name="TextBox 20">
            <a:extLst>
              <a:ext uri="{FF2B5EF4-FFF2-40B4-BE49-F238E27FC236}">
                <a16:creationId xmlns:a16="http://schemas.microsoft.com/office/drawing/2014/main" id="{10F27847-9C3D-BB48-8D37-F27E73618D22}"/>
              </a:ext>
            </a:extLst>
          </p:cNvPr>
          <p:cNvSpPr txBox="1"/>
          <p:nvPr/>
        </p:nvSpPr>
        <p:spPr>
          <a:xfrm>
            <a:off x="985926" y="4425286"/>
            <a:ext cx="2429856" cy="70788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dirty="0">
                <a:solidFill>
                  <a:schemeClr val="tx1"/>
                </a:solidFill>
                <a:latin typeface="Segoe Print"/>
              </a:rPr>
              <a:t>d</a:t>
            </a:r>
            <a:r>
              <a:rPr lang="en-GB" sz="4000" b="1" u="sng" dirty="0">
                <a:solidFill>
                  <a:schemeClr val="accent2"/>
                </a:solidFill>
                <a:latin typeface="Segoe Print"/>
              </a:rPr>
              <a:t>aw</a:t>
            </a:r>
            <a:r>
              <a:rPr lang="en-GB" sz="4000" b="1" dirty="0">
                <a:solidFill>
                  <a:schemeClr val="tx1"/>
                </a:solidFill>
                <a:latin typeface="Segoe Print"/>
              </a:rPr>
              <a:t>n</a:t>
            </a:r>
          </a:p>
        </p:txBody>
      </p:sp>
      <p:pic>
        <p:nvPicPr>
          <p:cNvPr id="4" name="Picture 3">
            <a:extLst>
              <a:ext uri="{FF2B5EF4-FFF2-40B4-BE49-F238E27FC236}">
                <a16:creationId xmlns:a16="http://schemas.microsoft.com/office/drawing/2014/main" id="{A9969904-7D84-1946-BFDB-A18D2CFD79C4}"/>
              </a:ext>
            </a:extLst>
          </p:cNvPr>
          <p:cNvPicPr>
            <a:picLocks noChangeAspect="1"/>
          </p:cNvPicPr>
          <p:nvPr/>
        </p:nvPicPr>
        <p:blipFill>
          <a:blip r:embed="rId3"/>
          <a:stretch>
            <a:fillRect/>
          </a:stretch>
        </p:blipFill>
        <p:spPr>
          <a:xfrm>
            <a:off x="10706100" y="5499100"/>
            <a:ext cx="1485900" cy="1358900"/>
          </a:xfrm>
          <a:prstGeom prst="rect">
            <a:avLst/>
          </a:prstGeom>
        </p:spPr>
      </p:pic>
      <p:sp>
        <p:nvSpPr>
          <p:cNvPr id="24" name="TextBox 23">
            <a:extLst>
              <a:ext uri="{FF2B5EF4-FFF2-40B4-BE49-F238E27FC236}">
                <a16:creationId xmlns:a16="http://schemas.microsoft.com/office/drawing/2014/main" id="{C5F3D271-BDF6-1046-A76B-3B7D11F2D981}"/>
              </a:ext>
            </a:extLst>
          </p:cNvPr>
          <p:cNvSpPr txBox="1"/>
          <p:nvPr/>
        </p:nvSpPr>
        <p:spPr>
          <a:xfrm>
            <a:off x="9578075" y="4046763"/>
            <a:ext cx="581890" cy="369332"/>
          </a:xfrm>
          <a:prstGeom prst="rect">
            <a:avLst/>
          </a:prstGeom>
          <a:solidFill>
            <a:schemeClr val="accent2"/>
          </a:solidFill>
        </p:spPr>
        <p:txBody>
          <a:bodyPr wrap="square" rtlCol="0">
            <a:spAutoFit/>
          </a:bodyPr>
          <a:lstStyle/>
          <a:p>
            <a:pPr algn="ctr"/>
            <a:r>
              <a:rPr lang="en-US" b="1" dirty="0"/>
              <a:t>18</a:t>
            </a:r>
          </a:p>
        </p:txBody>
      </p:sp>
      <p:sp>
        <p:nvSpPr>
          <p:cNvPr id="25" name="TextBox 24">
            <a:extLst>
              <a:ext uri="{FF2B5EF4-FFF2-40B4-BE49-F238E27FC236}">
                <a16:creationId xmlns:a16="http://schemas.microsoft.com/office/drawing/2014/main" id="{24331D82-B279-F645-A69C-45F1A000740A}"/>
              </a:ext>
            </a:extLst>
          </p:cNvPr>
          <p:cNvSpPr txBox="1"/>
          <p:nvPr/>
        </p:nvSpPr>
        <p:spPr>
          <a:xfrm>
            <a:off x="5759106" y="4055954"/>
            <a:ext cx="581890" cy="369332"/>
          </a:xfrm>
          <a:prstGeom prst="rect">
            <a:avLst/>
          </a:prstGeom>
          <a:solidFill>
            <a:schemeClr val="accent2"/>
          </a:solidFill>
        </p:spPr>
        <p:txBody>
          <a:bodyPr wrap="square" rtlCol="0">
            <a:spAutoFit/>
          </a:bodyPr>
          <a:lstStyle/>
          <a:p>
            <a:pPr algn="ctr"/>
            <a:r>
              <a:rPr lang="en-US" b="1" dirty="0"/>
              <a:t>17</a:t>
            </a:r>
          </a:p>
        </p:txBody>
      </p:sp>
      <p:sp>
        <p:nvSpPr>
          <p:cNvPr id="26" name="TextBox 25">
            <a:extLst>
              <a:ext uri="{FF2B5EF4-FFF2-40B4-BE49-F238E27FC236}">
                <a16:creationId xmlns:a16="http://schemas.microsoft.com/office/drawing/2014/main" id="{9B9909A2-1D15-7D42-B01C-BA8E3A7E65DE}"/>
              </a:ext>
            </a:extLst>
          </p:cNvPr>
          <p:cNvSpPr txBox="1"/>
          <p:nvPr/>
        </p:nvSpPr>
        <p:spPr>
          <a:xfrm>
            <a:off x="1729715" y="3997116"/>
            <a:ext cx="581890" cy="369332"/>
          </a:xfrm>
          <a:prstGeom prst="rect">
            <a:avLst/>
          </a:prstGeom>
          <a:solidFill>
            <a:schemeClr val="accent2"/>
          </a:solidFill>
        </p:spPr>
        <p:txBody>
          <a:bodyPr wrap="square" rtlCol="0">
            <a:spAutoFit/>
          </a:bodyPr>
          <a:lstStyle/>
          <a:p>
            <a:pPr algn="ctr"/>
            <a:r>
              <a:rPr lang="en-US" b="1" dirty="0"/>
              <a:t>16</a:t>
            </a:r>
          </a:p>
        </p:txBody>
      </p:sp>
      <p:sp>
        <p:nvSpPr>
          <p:cNvPr id="27" name="TextBox 26">
            <a:extLst>
              <a:ext uri="{FF2B5EF4-FFF2-40B4-BE49-F238E27FC236}">
                <a16:creationId xmlns:a16="http://schemas.microsoft.com/office/drawing/2014/main" id="{5E5BE9D7-058A-4644-B747-BD09A556BE83}"/>
              </a:ext>
            </a:extLst>
          </p:cNvPr>
          <p:cNvSpPr txBox="1"/>
          <p:nvPr/>
        </p:nvSpPr>
        <p:spPr>
          <a:xfrm>
            <a:off x="7721352" y="2702476"/>
            <a:ext cx="581890" cy="369332"/>
          </a:xfrm>
          <a:prstGeom prst="rect">
            <a:avLst/>
          </a:prstGeom>
          <a:solidFill>
            <a:schemeClr val="accent2"/>
          </a:solidFill>
        </p:spPr>
        <p:txBody>
          <a:bodyPr wrap="square" rtlCol="0">
            <a:spAutoFit/>
          </a:bodyPr>
          <a:lstStyle/>
          <a:p>
            <a:pPr algn="ctr"/>
            <a:r>
              <a:rPr lang="en-US" b="1" dirty="0"/>
              <a:t>15</a:t>
            </a:r>
          </a:p>
        </p:txBody>
      </p:sp>
      <p:sp>
        <p:nvSpPr>
          <p:cNvPr id="28" name="TextBox 27">
            <a:extLst>
              <a:ext uri="{FF2B5EF4-FFF2-40B4-BE49-F238E27FC236}">
                <a16:creationId xmlns:a16="http://schemas.microsoft.com/office/drawing/2014/main" id="{D6A8DCF9-48D2-BF46-95C6-EF056EBE2C4F}"/>
              </a:ext>
            </a:extLst>
          </p:cNvPr>
          <p:cNvSpPr txBox="1"/>
          <p:nvPr/>
        </p:nvSpPr>
        <p:spPr>
          <a:xfrm>
            <a:off x="3672653" y="2707527"/>
            <a:ext cx="581890" cy="369332"/>
          </a:xfrm>
          <a:prstGeom prst="rect">
            <a:avLst/>
          </a:prstGeom>
          <a:solidFill>
            <a:schemeClr val="accent2"/>
          </a:solidFill>
        </p:spPr>
        <p:txBody>
          <a:bodyPr wrap="square" rtlCol="0">
            <a:spAutoFit/>
          </a:bodyPr>
          <a:lstStyle/>
          <a:p>
            <a:pPr algn="ctr"/>
            <a:r>
              <a:rPr lang="en-US" b="1" dirty="0"/>
              <a:t>14</a:t>
            </a:r>
          </a:p>
        </p:txBody>
      </p:sp>
      <p:sp>
        <p:nvSpPr>
          <p:cNvPr id="29" name="TextBox 28">
            <a:extLst>
              <a:ext uri="{FF2B5EF4-FFF2-40B4-BE49-F238E27FC236}">
                <a16:creationId xmlns:a16="http://schemas.microsoft.com/office/drawing/2014/main" id="{26C141B0-F32C-C24B-A3F2-FDF3BDEEBEBC}"/>
              </a:ext>
            </a:extLst>
          </p:cNvPr>
          <p:cNvSpPr txBox="1"/>
          <p:nvPr/>
        </p:nvSpPr>
        <p:spPr>
          <a:xfrm>
            <a:off x="9580179" y="1288685"/>
            <a:ext cx="581890" cy="369332"/>
          </a:xfrm>
          <a:prstGeom prst="rect">
            <a:avLst/>
          </a:prstGeom>
          <a:solidFill>
            <a:schemeClr val="accent2"/>
          </a:solidFill>
        </p:spPr>
        <p:txBody>
          <a:bodyPr wrap="square" rtlCol="0">
            <a:spAutoFit/>
          </a:bodyPr>
          <a:lstStyle/>
          <a:p>
            <a:pPr algn="ctr"/>
            <a:r>
              <a:rPr lang="en-US" b="1" dirty="0"/>
              <a:t>13</a:t>
            </a:r>
          </a:p>
        </p:txBody>
      </p:sp>
      <p:sp>
        <p:nvSpPr>
          <p:cNvPr id="30" name="TextBox 29">
            <a:extLst>
              <a:ext uri="{FF2B5EF4-FFF2-40B4-BE49-F238E27FC236}">
                <a16:creationId xmlns:a16="http://schemas.microsoft.com/office/drawing/2014/main" id="{B14122D5-CD0E-7F48-82AF-203036275A6E}"/>
              </a:ext>
            </a:extLst>
          </p:cNvPr>
          <p:cNvSpPr txBox="1"/>
          <p:nvPr/>
        </p:nvSpPr>
        <p:spPr>
          <a:xfrm>
            <a:off x="5759106" y="1257213"/>
            <a:ext cx="581890" cy="369332"/>
          </a:xfrm>
          <a:prstGeom prst="rect">
            <a:avLst/>
          </a:prstGeom>
          <a:solidFill>
            <a:schemeClr val="accent2"/>
          </a:solidFill>
        </p:spPr>
        <p:txBody>
          <a:bodyPr wrap="square" rtlCol="0">
            <a:spAutoFit/>
          </a:bodyPr>
          <a:lstStyle/>
          <a:p>
            <a:pPr algn="ctr"/>
            <a:r>
              <a:rPr lang="en-US" b="1" dirty="0"/>
              <a:t>12</a:t>
            </a:r>
          </a:p>
        </p:txBody>
      </p:sp>
      <p:sp>
        <p:nvSpPr>
          <p:cNvPr id="31" name="TextBox 30">
            <a:extLst>
              <a:ext uri="{FF2B5EF4-FFF2-40B4-BE49-F238E27FC236}">
                <a16:creationId xmlns:a16="http://schemas.microsoft.com/office/drawing/2014/main" id="{916E4071-3BDB-1B4A-AFAA-6E8AD1BAE185}"/>
              </a:ext>
            </a:extLst>
          </p:cNvPr>
          <p:cNvSpPr txBox="1"/>
          <p:nvPr/>
        </p:nvSpPr>
        <p:spPr>
          <a:xfrm>
            <a:off x="1729715" y="1288579"/>
            <a:ext cx="581890" cy="369332"/>
          </a:xfrm>
          <a:prstGeom prst="rect">
            <a:avLst/>
          </a:prstGeom>
          <a:solidFill>
            <a:schemeClr val="accent2"/>
          </a:solidFill>
        </p:spPr>
        <p:txBody>
          <a:bodyPr wrap="square" rtlCol="0">
            <a:spAutoFit/>
          </a:bodyPr>
          <a:lstStyle/>
          <a:p>
            <a:pPr algn="ctr"/>
            <a:r>
              <a:rPr lang="en-US" b="1" dirty="0"/>
              <a:t>11</a:t>
            </a:r>
          </a:p>
        </p:txBody>
      </p:sp>
    </p:spTree>
    <p:extLst>
      <p:ext uri="{BB962C8B-B14F-4D97-AF65-F5344CB8AC3E}">
        <p14:creationId xmlns:p14="http://schemas.microsoft.com/office/powerpoint/2010/main" val="29982052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500"/>
                                        <p:tgtEl>
                                          <p:spTgt spid="13"/>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14"/>
                                        </p:tgtEl>
                                        <p:attrNameLst>
                                          <p:attrName>style.visibility</p:attrName>
                                        </p:attrNameLst>
                                      </p:cBhvr>
                                      <p:to>
                                        <p:strVal val="visible"/>
                                      </p:to>
                                    </p:set>
                                    <p:anim calcmode="lin" valueType="num">
                                      <p:cBhvr additive="base">
                                        <p:cTn id="12" dur="500" fill="hold"/>
                                        <p:tgtEl>
                                          <p:spTgt spid="14"/>
                                        </p:tgtEl>
                                        <p:attrNameLst>
                                          <p:attrName>ppt_x</p:attrName>
                                        </p:attrNameLst>
                                      </p:cBhvr>
                                      <p:tavLst>
                                        <p:tav tm="0">
                                          <p:val>
                                            <p:strVal val="#ppt_x"/>
                                          </p:val>
                                        </p:tav>
                                        <p:tav tm="100000">
                                          <p:val>
                                            <p:strVal val="#ppt_x"/>
                                          </p:val>
                                        </p:tav>
                                      </p:tavLst>
                                    </p:anim>
                                    <p:anim calcmode="lin" valueType="num">
                                      <p:cBhvr additive="base">
                                        <p:cTn id="13"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18"/>
                                        </p:tgtEl>
                                        <p:attrNameLst>
                                          <p:attrName>style.visibility</p:attrName>
                                        </p:attrNameLst>
                                      </p:cBhvr>
                                      <p:to>
                                        <p:strVal val="visible"/>
                                      </p:to>
                                    </p:set>
                                    <p:anim calcmode="lin" valueType="num">
                                      <p:cBhvr additive="base">
                                        <p:cTn id="18" dur="500" fill="hold"/>
                                        <p:tgtEl>
                                          <p:spTgt spid="18"/>
                                        </p:tgtEl>
                                        <p:attrNameLst>
                                          <p:attrName>ppt_x</p:attrName>
                                        </p:attrNameLst>
                                      </p:cBhvr>
                                      <p:tavLst>
                                        <p:tav tm="0">
                                          <p:val>
                                            <p:strVal val="#ppt_x"/>
                                          </p:val>
                                        </p:tav>
                                        <p:tav tm="100000">
                                          <p:val>
                                            <p:strVal val="#ppt_x"/>
                                          </p:val>
                                        </p:tav>
                                      </p:tavLst>
                                    </p:anim>
                                    <p:anim calcmode="lin" valueType="num">
                                      <p:cBhvr additive="base">
                                        <p:cTn id="19"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10"/>
                                        </p:tgtEl>
                                        <p:attrNameLst>
                                          <p:attrName>style.visibility</p:attrName>
                                        </p:attrNameLst>
                                      </p:cBhvr>
                                      <p:to>
                                        <p:strVal val="visible"/>
                                      </p:to>
                                    </p:set>
                                    <p:anim calcmode="lin" valueType="num">
                                      <p:cBhvr additive="base">
                                        <p:cTn id="24" dur="500" fill="hold"/>
                                        <p:tgtEl>
                                          <p:spTgt spid="10"/>
                                        </p:tgtEl>
                                        <p:attrNameLst>
                                          <p:attrName>ppt_x</p:attrName>
                                        </p:attrNameLst>
                                      </p:cBhvr>
                                      <p:tavLst>
                                        <p:tav tm="0">
                                          <p:val>
                                            <p:strVal val="#ppt_x"/>
                                          </p:val>
                                        </p:tav>
                                        <p:tav tm="100000">
                                          <p:val>
                                            <p:strVal val="#ppt_x"/>
                                          </p:val>
                                        </p:tav>
                                      </p:tavLst>
                                    </p:anim>
                                    <p:anim calcmode="lin" valueType="num">
                                      <p:cBhvr additive="base">
                                        <p:cTn id="25"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16"/>
                                        </p:tgtEl>
                                        <p:attrNameLst>
                                          <p:attrName>style.visibility</p:attrName>
                                        </p:attrNameLst>
                                      </p:cBhvr>
                                      <p:to>
                                        <p:strVal val="visible"/>
                                      </p:to>
                                    </p:set>
                                    <p:animEffect transition="in" filter="fade">
                                      <p:cBhvr>
                                        <p:cTn id="30" dur="500"/>
                                        <p:tgtEl>
                                          <p:spTgt spid="16"/>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19"/>
                                        </p:tgtEl>
                                        <p:attrNameLst>
                                          <p:attrName>style.visibility</p:attrName>
                                        </p:attrNameLst>
                                      </p:cBhvr>
                                      <p:to>
                                        <p:strVal val="visible"/>
                                      </p:to>
                                    </p:set>
                                    <p:animEffect transition="in" filter="fade">
                                      <p:cBhvr>
                                        <p:cTn id="35" dur="500"/>
                                        <p:tgtEl>
                                          <p:spTgt spid="19"/>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grpId="0" nodeType="clickEffect">
                                  <p:stCondLst>
                                    <p:cond delay="0"/>
                                  </p:stCondLst>
                                  <p:childTnLst>
                                    <p:set>
                                      <p:cBhvr>
                                        <p:cTn id="39" dur="1" fill="hold">
                                          <p:stCondLst>
                                            <p:cond delay="0"/>
                                          </p:stCondLst>
                                        </p:cTn>
                                        <p:tgtEl>
                                          <p:spTgt spid="20"/>
                                        </p:tgtEl>
                                        <p:attrNameLst>
                                          <p:attrName>style.visibility</p:attrName>
                                        </p:attrNameLst>
                                      </p:cBhvr>
                                      <p:to>
                                        <p:strVal val="visible"/>
                                      </p:to>
                                    </p:set>
                                    <p:animEffect transition="in" filter="fade">
                                      <p:cBhvr>
                                        <p:cTn id="40" dur="500"/>
                                        <p:tgtEl>
                                          <p:spTgt spid="20"/>
                                        </p:tgtEl>
                                      </p:cBhvr>
                                    </p:animEffect>
                                  </p:childTnLst>
                                </p:cTn>
                              </p:par>
                            </p:childTnLst>
                          </p:cTn>
                        </p:par>
                      </p:childTnLst>
                    </p:cTn>
                  </p:par>
                  <p:par>
                    <p:cTn id="41" fill="hold">
                      <p:stCondLst>
                        <p:cond delay="indefinite"/>
                      </p:stCondLst>
                      <p:childTnLst>
                        <p:par>
                          <p:cTn id="42" fill="hold">
                            <p:stCondLst>
                              <p:cond delay="0"/>
                            </p:stCondLst>
                            <p:childTnLst>
                              <p:par>
                                <p:cTn id="43" presetID="10" presetClass="entr" presetSubtype="0" fill="hold" grpId="0" nodeType="clickEffect">
                                  <p:stCondLst>
                                    <p:cond delay="0"/>
                                  </p:stCondLst>
                                  <p:childTnLst>
                                    <p:set>
                                      <p:cBhvr>
                                        <p:cTn id="44" dur="1" fill="hold">
                                          <p:stCondLst>
                                            <p:cond delay="0"/>
                                          </p:stCondLst>
                                        </p:cTn>
                                        <p:tgtEl>
                                          <p:spTgt spid="21"/>
                                        </p:tgtEl>
                                        <p:attrNameLst>
                                          <p:attrName>style.visibility</p:attrName>
                                        </p:attrNameLst>
                                      </p:cBhvr>
                                      <p:to>
                                        <p:strVal val="visible"/>
                                      </p:to>
                                    </p:set>
                                    <p:animEffect transition="in" filter="fade">
                                      <p:cBhvr>
                                        <p:cTn id="45" dur="5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4" grpId="0" animBg="1"/>
      <p:bldP spid="18" grpId="0" animBg="1"/>
      <p:bldP spid="10" grpId="0" animBg="1"/>
      <p:bldP spid="16" grpId="0" animBg="1"/>
      <p:bldP spid="19" grpId="0" animBg="1"/>
      <p:bldP spid="20" grpId="0" animBg="1"/>
      <p:bldP spid="21"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B8B393-D6EA-FC4A-91C6-EBE5928E2541}"/>
              </a:ext>
            </a:extLst>
          </p:cNvPr>
          <p:cNvSpPr txBox="1">
            <a:spLocks/>
          </p:cNvSpPr>
          <p:nvPr/>
        </p:nvSpPr>
        <p:spPr>
          <a:xfrm>
            <a:off x="389744" y="320501"/>
            <a:ext cx="11452485" cy="852421"/>
          </a:xfrm>
          <a:prstGeom prst="rect">
            <a:avLst/>
          </a:prstGeom>
          <a:solidFill>
            <a:schemeClr val="tx1"/>
          </a:solidFill>
        </p:spPr>
        <p:txBody>
          <a:bodyPr>
            <a:normAutofit/>
          </a:bodyPr>
          <a:lst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US" sz="4000" b="1" dirty="0" err="1">
                <a:solidFill>
                  <a:schemeClr val="bg1"/>
                </a:solidFill>
              </a:rPr>
              <a:t>Eich</a:t>
            </a:r>
            <a:r>
              <a:rPr lang="en-US" sz="4000" b="1" dirty="0">
                <a:solidFill>
                  <a:schemeClr val="bg1"/>
                </a:solidFill>
              </a:rPr>
              <a:t> </a:t>
            </a:r>
            <a:r>
              <a:rPr lang="en-US" sz="4000" b="1" dirty="0" err="1">
                <a:solidFill>
                  <a:schemeClr val="bg1"/>
                </a:solidFill>
              </a:rPr>
              <a:t>tro</a:t>
            </a:r>
            <a:r>
              <a:rPr lang="en-US" sz="4000" b="1" dirty="0">
                <a:solidFill>
                  <a:schemeClr val="bg1"/>
                </a:solidFill>
              </a:rPr>
              <a:t> chi …                          Have a go …</a:t>
            </a:r>
          </a:p>
        </p:txBody>
      </p:sp>
      <p:sp>
        <p:nvSpPr>
          <p:cNvPr id="3" name="TextBox 2">
            <a:extLst>
              <a:ext uri="{FF2B5EF4-FFF2-40B4-BE49-F238E27FC236}">
                <a16:creationId xmlns:a16="http://schemas.microsoft.com/office/drawing/2014/main" id="{D266B931-B762-154C-BE57-0C6D4318A4C5}"/>
              </a:ext>
            </a:extLst>
          </p:cNvPr>
          <p:cNvSpPr txBox="1"/>
          <p:nvPr/>
        </p:nvSpPr>
        <p:spPr>
          <a:xfrm>
            <a:off x="659568" y="2278505"/>
            <a:ext cx="11047750" cy="1107996"/>
          </a:xfrm>
          <a:prstGeom prst="rect">
            <a:avLst/>
          </a:prstGeom>
          <a:solidFill>
            <a:schemeClr val="bg1"/>
          </a:solidFill>
          <a:ln w="76200">
            <a:solidFill>
              <a:schemeClr val="accent2">
                <a:lumMod val="50000"/>
              </a:schemeClr>
            </a:solidFill>
          </a:ln>
        </p:spPr>
        <p:txBody>
          <a:bodyPr wrap="square" rtlCol="0">
            <a:spAutoFit/>
          </a:bodyPr>
          <a:lstStyle/>
          <a:p>
            <a:r>
              <a:rPr lang="en-US" sz="2400" b="1" dirty="0">
                <a:solidFill>
                  <a:schemeClr val="accent2">
                    <a:lumMod val="50000"/>
                  </a:schemeClr>
                </a:solidFill>
                <a:hlinkClick r:id="rId2">
                  <a:extLst>
                    <a:ext uri="{A12FA001-AC4F-418D-AE19-62706E023703}">
                      <ahyp:hlinkClr xmlns:ahyp="http://schemas.microsoft.com/office/drawing/2018/hyperlinkcolor" val="tx"/>
                    </a:ext>
                  </a:extLst>
                </a:hlinkClick>
              </a:rPr>
              <a:t>https://uwtsd.hosted.panopto.com/Panopto/Pages/Viewer.aspx?id=ed9172f5-f240-427e-ac0f-ac3800b644e8</a:t>
            </a:r>
            <a:endParaRPr lang="en-US" sz="2400" b="1" dirty="0">
              <a:solidFill>
                <a:schemeClr val="accent2">
                  <a:lumMod val="50000"/>
                </a:schemeClr>
              </a:solidFill>
            </a:endParaRPr>
          </a:p>
          <a:p>
            <a:endParaRPr lang="en-US" dirty="0"/>
          </a:p>
        </p:txBody>
      </p:sp>
      <p:pic>
        <p:nvPicPr>
          <p:cNvPr id="5" name="Picture 4">
            <a:extLst>
              <a:ext uri="{FF2B5EF4-FFF2-40B4-BE49-F238E27FC236}">
                <a16:creationId xmlns:a16="http://schemas.microsoft.com/office/drawing/2014/main" id="{89E8958A-4E54-3D40-96B2-C497A74D9FA4}"/>
              </a:ext>
            </a:extLst>
          </p:cNvPr>
          <p:cNvPicPr>
            <a:picLocks noChangeAspect="1"/>
          </p:cNvPicPr>
          <p:nvPr/>
        </p:nvPicPr>
        <p:blipFill>
          <a:blip r:embed="rId3"/>
          <a:stretch>
            <a:fillRect/>
          </a:stretch>
        </p:blipFill>
        <p:spPr>
          <a:xfrm>
            <a:off x="3905146" y="3924167"/>
            <a:ext cx="4069621" cy="2522019"/>
          </a:xfrm>
          <a:prstGeom prst="rect">
            <a:avLst/>
          </a:prstGeom>
          <a:ln w="76200">
            <a:solidFill>
              <a:schemeClr val="accent2">
                <a:lumMod val="50000"/>
              </a:schemeClr>
            </a:solidFill>
          </a:ln>
        </p:spPr>
      </p:pic>
      <p:pic>
        <p:nvPicPr>
          <p:cNvPr id="6" name="Picture 5">
            <a:extLst>
              <a:ext uri="{FF2B5EF4-FFF2-40B4-BE49-F238E27FC236}">
                <a16:creationId xmlns:a16="http://schemas.microsoft.com/office/drawing/2014/main" id="{4C38A1D8-B995-1F4E-83BD-A9D6186DCCF8}"/>
              </a:ext>
            </a:extLst>
          </p:cNvPr>
          <p:cNvPicPr>
            <a:picLocks noChangeAspect="1"/>
          </p:cNvPicPr>
          <p:nvPr/>
        </p:nvPicPr>
        <p:blipFill>
          <a:blip r:embed="rId4"/>
          <a:stretch>
            <a:fillRect/>
          </a:stretch>
        </p:blipFill>
        <p:spPr>
          <a:xfrm>
            <a:off x="0" y="6372614"/>
            <a:ext cx="3132944" cy="485386"/>
          </a:xfrm>
          <a:prstGeom prst="rect">
            <a:avLst/>
          </a:prstGeom>
        </p:spPr>
      </p:pic>
    </p:spTree>
    <p:extLst>
      <p:ext uri="{BB962C8B-B14F-4D97-AF65-F5344CB8AC3E}">
        <p14:creationId xmlns:p14="http://schemas.microsoft.com/office/powerpoint/2010/main" val="38985975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382C58F-D244-014D-B735-C617AFD535E9}"/>
              </a:ext>
            </a:extLst>
          </p:cNvPr>
          <p:cNvSpPr txBox="1"/>
          <p:nvPr/>
        </p:nvSpPr>
        <p:spPr>
          <a:xfrm>
            <a:off x="361507" y="1379676"/>
            <a:ext cx="4856814" cy="1384995"/>
          </a:xfrm>
          <a:prstGeom prst="rect">
            <a:avLst/>
          </a:prstGeom>
          <a:solidFill>
            <a:schemeClr val="bg1"/>
          </a:solidFill>
          <a:ln w="76200">
            <a:solidFill>
              <a:schemeClr val="tx2"/>
            </a:solidFill>
          </a:ln>
        </p:spPr>
        <p:txBody>
          <a:bodyPr wrap="square" rtlCol="0">
            <a:spAutoFit/>
          </a:bodyPr>
          <a:lstStyle/>
          <a:p>
            <a:r>
              <a:rPr lang="en-US" sz="2800" b="1" dirty="0" err="1"/>
              <a:t>Yn</a:t>
            </a:r>
            <a:r>
              <a:rPr lang="en-US" sz="2800" b="1" dirty="0"/>
              <a:t> y </a:t>
            </a:r>
            <a:r>
              <a:rPr lang="en-US" sz="2800" b="1" dirty="0" err="1"/>
              <a:t>Gymraeg</a:t>
            </a:r>
            <a:r>
              <a:rPr lang="en-US" sz="2800" b="1" dirty="0"/>
              <a:t> </a:t>
            </a:r>
            <a:r>
              <a:rPr lang="en-US" sz="2800" b="1" dirty="0" err="1"/>
              <a:t>mae’r</a:t>
            </a:r>
            <a:r>
              <a:rPr lang="en-US" sz="2800" b="1" dirty="0"/>
              <a:t> </a:t>
            </a:r>
            <a:r>
              <a:rPr lang="en-US" sz="2800" b="1" dirty="0" err="1"/>
              <a:t>pwyslais</a:t>
            </a:r>
            <a:r>
              <a:rPr lang="en-US" sz="2800" b="1" dirty="0"/>
              <a:t>, </a:t>
            </a:r>
            <a:r>
              <a:rPr lang="en-US" sz="2800" b="1" dirty="0" err="1"/>
              <a:t>fel</a:t>
            </a:r>
            <a:r>
              <a:rPr lang="en-US" sz="2800" b="1" dirty="0"/>
              <a:t> </a:t>
            </a:r>
            <a:r>
              <a:rPr lang="en-US" sz="2800" b="1" dirty="0" err="1"/>
              <a:t>arfer</a:t>
            </a:r>
            <a:r>
              <a:rPr lang="en-US" sz="2800" b="1" dirty="0"/>
              <a:t>, </a:t>
            </a:r>
            <a:r>
              <a:rPr lang="en-US" sz="2800" b="1" dirty="0" err="1"/>
              <a:t>ar</a:t>
            </a:r>
            <a:r>
              <a:rPr lang="en-US" sz="2800" b="1" dirty="0"/>
              <a:t> y </a:t>
            </a:r>
            <a:r>
              <a:rPr lang="en-US" sz="2800" b="1" dirty="0" err="1"/>
              <a:t>sillaf</a:t>
            </a:r>
            <a:r>
              <a:rPr lang="en-US" sz="2800" b="1" dirty="0"/>
              <a:t> </a:t>
            </a:r>
            <a:r>
              <a:rPr lang="en-US" sz="2800" b="1" dirty="0" err="1"/>
              <a:t>olaf</a:t>
            </a:r>
            <a:r>
              <a:rPr lang="en-US" sz="2800" b="1" dirty="0"/>
              <a:t> </a:t>
            </a:r>
            <a:r>
              <a:rPr lang="en-US" sz="2800" b="1" dirty="0" err="1"/>
              <a:t>ond</a:t>
            </a:r>
            <a:r>
              <a:rPr lang="en-US" sz="2800" b="1" dirty="0"/>
              <a:t> un.</a:t>
            </a:r>
          </a:p>
        </p:txBody>
      </p:sp>
      <p:sp>
        <p:nvSpPr>
          <p:cNvPr id="5" name="TextBox 4">
            <a:extLst>
              <a:ext uri="{FF2B5EF4-FFF2-40B4-BE49-F238E27FC236}">
                <a16:creationId xmlns:a16="http://schemas.microsoft.com/office/drawing/2014/main" id="{BDA74214-5F20-BD4C-BD9A-2BD04913FA8E}"/>
              </a:ext>
            </a:extLst>
          </p:cNvPr>
          <p:cNvSpPr txBox="1"/>
          <p:nvPr/>
        </p:nvSpPr>
        <p:spPr>
          <a:xfrm>
            <a:off x="6709056" y="1353651"/>
            <a:ext cx="5029539" cy="1384995"/>
          </a:xfrm>
          <a:prstGeom prst="rect">
            <a:avLst/>
          </a:prstGeom>
          <a:solidFill>
            <a:schemeClr val="bg1"/>
          </a:solidFill>
          <a:ln w="76200">
            <a:solidFill>
              <a:schemeClr val="tx2"/>
            </a:solidFill>
          </a:ln>
        </p:spPr>
        <p:txBody>
          <a:bodyPr wrap="square" rtlCol="0">
            <a:spAutoFit/>
          </a:bodyPr>
          <a:lstStyle/>
          <a:p>
            <a:r>
              <a:rPr lang="en-US" sz="2800" b="1" dirty="0"/>
              <a:t>In Welsh, the emphasis is almost always on the last but one syllable.</a:t>
            </a:r>
          </a:p>
        </p:txBody>
      </p:sp>
      <p:sp>
        <p:nvSpPr>
          <p:cNvPr id="6" name="TextBox 5">
            <a:extLst>
              <a:ext uri="{FF2B5EF4-FFF2-40B4-BE49-F238E27FC236}">
                <a16:creationId xmlns:a16="http://schemas.microsoft.com/office/drawing/2014/main" id="{865DF44F-FEA2-544C-B0AC-A9419341FAC9}"/>
              </a:ext>
            </a:extLst>
          </p:cNvPr>
          <p:cNvSpPr txBox="1"/>
          <p:nvPr/>
        </p:nvSpPr>
        <p:spPr>
          <a:xfrm>
            <a:off x="4368791" y="3364628"/>
            <a:ext cx="3598576" cy="769441"/>
          </a:xfrm>
          <a:prstGeom prst="rect">
            <a:avLst/>
          </a:prstGeom>
          <a:solidFill>
            <a:schemeClr val="tx2"/>
          </a:solidFill>
          <a:ln>
            <a:solidFill>
              <a:schemeClr val="accent3"/>
            </a:solidFill>
          </a:ln>
        </p:spPr>
        <p:txBody>
          <a:bodyPr wrap="square" rtlCol="0">
            <a:spAutoFit/>
          </a:bodyPr>
          <a:lstStyle/>
          <a:p>
            <a:pPr algn="ctr"/>
            <a:r>
              <a:rPr lang="en-US" sz="4400" b="1" dirty="0" err="1">
                <a:solidFill>
                  <a:schemeClr val="bg1"/>
                </a:solidFill>
              </a:rPr>
              <a:t>GAReth</a:t>
            </a:r>
            <a:endParaRPr lang="en-US" sz="4400" b="1" dirty="0">
              <a:solidFill>
                <a:schemeClr val="bg1"/>
              </a:solidFill>
            </a:endParaRPr>
          </a:p>
        </p:txBody>
      </p:sp>
      <p:sp>
        <p:nvSpPr>
          <p:cNvPr id="7" name="TextBox 6">
            <a:extLst>
              <a:ext uri="{FF2B5EF4-FFF2-40B4-BE49-F238E27FC236}">
                <a16:creationId xmlns:a16="http://schemas.microsoft.com/office/drawing/2014/main" id="{F16AFED0-A107-1643-8F1F-DAB3877B8D79}"/>
              </a:ext>
            </a:extLst>
          </p:cNvPr>
          <p:cNvSpPr txBox="1"/>
          <p:nvPr/>
        </p:nvSpPr>
        <p:spPr>
          <a:xfrm>
            <a:off x="552450" y="3340799"/>
            <a:ext cx="3028950" cy="769441"/>
          </a:xfrm>
          <a:prstGeom prst="rect">
            <a:avLst/>
          </a:prstGeom>
          <a:solidFill>
            <a:schemeClr val="tx2"/>
          </a:solidFill>
          <a:ln>
            <a:solidFill>
              <a:schemeClr val="accent3"/>
            </a:solidFill>
          </a:ln>
        </p:spPr>
        <p:txBody>
          <a:bodyPr wrap="square" rtlCol="0">
            <a:spAutoFit/>
          </a:bodyPr>
          <a:lstStyle/>
          <a:p>
            <a:pPr algn="ctr"/>
            <a:r>
              <a:rPr lang="en-US" sz="4400" b="1" dirty="0" err="1">
                <a:solidFill>
                  <a:schemeClr val="bg1"/>
                </a:solidFill>
              </a:rPr>
              <a:t>RHIan</a:t>
            </a:r>
            <a:endParaRPr lang="en-US" sz="4400" b="1" dirty="0">
              <a:solidFill>
                <a:schemeClr val="bg1"/>
              </a:solidFill>
            </a:endParaRPr>
          </a:p>
        </p:txBody>
      </p:sp>
      <p:sp>
        <p:nvSpPr>
          <p:cNvPr id="8" name="TextBox 7">
            <a:extLst>
              <a:ext uri="{FF2B5EF4-FFF2-40B4-BE49-F238E27FC236}">
                <a16:creationId xmlns:a16="http://schemas.microsoft.com/office/drawing/2014/main" id="{A67C49CD-2207-2843-A66F-5FA425A12DE0}"/>
              </a:ext>
            </a:extLst>
          </p:cNvPr>
          <p:cNvSpPr txBox="1"/>
          <p:nvPr/>
        </p:nvSpPr>
        <p:spPr>
          <a:xfrm>
            <a:off x="6709056" y="4503834"/>
            <a:ext cx="2662111" cy="769441"/>
          </a:xfrm>
          <a:prstGeom prst="rect">
            <a:avLst/>
          </a:prstGeom>
          <a:solidFill>
            <a:schemeClr val="tx2"/>
          </a:solidFill>
          <a:ln>
            <a:solidFill>
              <a:schemeClr val="accent3"/>
            </a:solidFill>
          </a:ln>
        </p:spPr>
        <p:txBody>
          <a:bodyPr wrap="square" rtlCol="0">
            <a:spAutoFit/>
          </a:bodyPr>
          <a:lstStyle/>
          <a:p>
            <a:pPr algn="ctr"/>
            <a:r>
              <a:rPr lang="en-US" sz="4400" b="1" dirty="0" err="1">
                <a:solidFill>
                  <a:schemeClr val="bg1"/>
                </a:solidFill>
              </a:rPr>
              <a:t>YSgol</a:t>
            </a:r>
            <a:endParaRPr lang="en-US" sz="4400" b="1" dirty="0">
              <a:solidFill>
                <a:schemeClr val="bg1"/>
              </a:solidFill>
            </a:endParaRPr>
          </a:p>
        </p:txBody>
      </p:sp>
      <p:sp>
        <p:nvSpPr>
          <p:cNvPr id="9" name="TextBox 8">
            <a:extLst>
              <a:ext uri="{FF2B5EF4-FFF2-40B4-BE49-F238E27FC236}">
                <a16:creationId xmlns:a16="http://schemas.microsoft.com/office/drawing/2014/main" id="{C91F352E-5B26-FE43-BDE7-D3680EE1D408}"/>
              </a:ext>
            </a:extLst>
          </p:cNvPr>
          <p:cNvSpPr txBox="1"/>
          <p:nvPr/>
        </p:nvSpPr>
        <p:spPr>
          <a:xfrm>
            <a:off x="8648273" y="3340798"/>
            <a:ext cx="2876977" cy="769441"/>
          </a:xfrm>
          <a:prstGeom prst="rect">
            <a:avLst/>
          </a:prstGeom>
          <a:solidFill>
            <a:schemeClr val="tx2"/>
          </a:solidFill>
          <a:ln>
            <a:solidFill>
              <a:schemeClr val="accent3"/>
            </a:solidFill>
          </a:ln>
        </p:spPr>
        <p:txBody>
          <a:bodyPr wrap="square" rtlCol="0">
            <a:spAutoFit/>
          </a:bodyPr>
          <a:lstStyle/>
          <a:p>
            <a:pPr algn="ctr"/>
            <a:r>
              <a:rPr lang="en-US" sz="4400" b="1" dirty="0" err="1">
                <a:solidFill>
                  <a:schemeClr val="bg1"/>
                </a:solidFill>
              </a:rPr>
              <a:t>CATrin</a:t>
            </a:r>
            <a:endParaRPr lang="en-US" sz="4400" b="1" dirty="0">
              <a:solidFill>
                <a:schemeClr val="bg1"/>
              </a:solidFill>
            </a:endParaRPr>
          </a:p>
        </p:txBody>
      </p:sp>
      <p:sp>
        <p:nvSpPr>
          <p:cNvPr id="10" name="TextBox 9">
            <a:extLst>
              <a:ext uri="{FF2B5EF4-FFF2-40B4-BE49-F238E27FC236}">
                <a16:creationId xmlns:a16="http://schemas.microsoft.com/office/drawing/2014/main" id="{ED83AEEF-64D3-C84C-9154-BAB9992A7418}"/>
              </a:ext>
            </a:extLst>
          </p:cNvPr>
          <p:cNvSpPr txBox="1"/>
          <p:nvPr/>
        </p:nvSpPr>
        <p:spPr>
          <a:xfrm>
            <a:off x="361507" y="5706020"/>
            <a:ext cx="3192244" cy="769441"/>
          </a:xfrm>
          <a:prstGeom prst="rect">
            <a:avLst/>
          </a:prstGeom>
          <a:solidFill>
            <a:schemeClr val="tx2"/>
          </a:solidFill>
          <a:ln>
            <a:solidFill>
              <a:schemeClr val="accent3"/>
            </a:solidFill>
          </a:ln>
        </p:spPr>
        <p:txBody>
          <a:bodyPr wrap="square" rtlCol="0">
            <a:spAutoFit/>
          </a:bodyPr>
          <a:lstStyle/>
          <a:p>
            <a:pPr algn="ctr"/>
            <a:r>
              <a:rPr lang="en-US" sz="4400" b="1" dirty="0" err="1">
                <a:solidFill>
                  <a:schemeClr val="bg1"/>
                </a:solidFill>
              </a:rPr>
              <a:t>AberTAWe</a:t>
            </a:r>
            <a:endParaRPr lang="en-US" sz="4400" b="1" dirty="0">
              <a:solidFill>
                <a:schemeClr val="bg1"/>
              </a:solidFill>
            </a:endParaRPr>
          </a:p>
        </p:txBody>
      </p:sp>
      <p:sp>
        <p:nvSpPr>
          <p:cNvPr id="12" name="TextBox 11">
            <a:extLst>
              <a:ext uri="{FF2B5EF4-FFF2-40B4-BE49-F238E27FC236}">
                <a16:creationId xmlns:a16="http://schemas.microsoft.com/office/drawing/2014/main" id="{2926DCF9-2E4E-D84E-A08B-4551F692AD75}"/>
              </a:ext>
            </a:extLst>
          </p:cNvPr>
          <p:cNvSpPr txBox="1"/>
          <p:nvPr/>
        </p:nvSpPr>
        <p:spPr>
          <a:xfrm>
            <a:off x="2142343" y="4503834"/>
            <a:ext cx="2878113" cy="769441"/>
          </a:xfrm>
          <a:prstGeom prst="rect">
            <a:avLst/>
          </a:prstGeom>
          <a:solidFill>
            <a:schemeClr val="tx2"/>
          </a:solidFill>
          <a:ln>
            <a:solidFill>
              <a:schemeClr val="accent3"/>
            </a:solidFill>
          </a:ln>
        </p:spPr>
        <p:txBody>
          <a:bodyPr wrap="square" rtlCol="0">
            <a:spAutoFit/>
          </a:bodyPr>
          <a:lstStyle/>
          <a:p>
            <a:pPr algn="ctr"/>
            <a:r>
              <a:rPr lang="en-US" sz="4400" b="1" dirty="0" err="1">
                <a:solidFill>
                  <a:schemeClr val="bg1"/>
                </a:solidFill>
              </a:rPr>
              <a:t>BACHgen</a:t>
            </a:r>
            <a:endParaRPr lang="en-US" sz="4400" b="1" dirty="0">
              <a:solidFill>
                <a:schemeClr val="bg1"/>
              </a:solidFill>
            </a:endParaRPr>
          </a:p>
        </p:txBody>
      </p:sp>
      <p:sp>
        <p:nvSpPr>
          <p:cNvPr id="14" name="Title 1">
            <a:extLst>
              <a:ext uri="{FF2B5EF4-FFF2-40B4-BE49-F238E27FC236}">
                <a16:creationId xmlns:a16="http://schemas.microsoft.com/office/drawing/2014/main" id="{D70F1DB4-1EDB-DF4C-829B-C34916A35B80}"/>
              </a:ext>
            </a:extLst>
          </p:cNvPr>
          <p:cNvSpPr>
            <a:spLocks noGrp="1"/>
          </p:cNvSpPr>
          <p:nvPr>
            <p:ph type="title"/>
          </p:nvPr>
        </p:nvSpPr>
        <p:spPr>
          <a:xfrm>
            <a:off x="361507" y="240506"/>
            <a:ext cx="11377088" cy="808832"/>
          </a:xfrm>
        </p:spPr>
        <p:style>
          <a:lnRef idx="1">
            <a:schemeClr val="dk1"/>
          </a:lnRef>
          <a:fillRef idx="3">
            <a:schemeClr val="dk1"/>
          </a:fillRef>
          <a:effectRef idx="2">
            <a:schemeClr val="dk1"/>
          </a:effectRef>
          <a:fontRef idx="minor">
            <a:schemeClr val="lt1"/>
          </a:fontRef>
        </p:style>
        <p:txBody>
          <a:bodyPr>
            <a:normAutofit/>
          </a:bodyPr>
          <a:lstStyle/>
          <a:p>
            <a:r>
              <a:rPr lang="en-GB" b="1" dirty="0" err="1">
                <a:solidFill>
                  <a:schemeClr val="bg1"/>
                </a:solidFill>
                <a:latin typeface="+mj-lt"/>
              </a:rPr>
              <a:t>Sut</a:t>
            </a:r>
            <a:r>
              <a:rPr lang="en-GB" b="1" dirty="0">
                <a:solidFill>
                  <a:schemeClr val="bg1"/>
                </a:solidFill>
                <a:latin typeface="+mj-lt"/>
              </a:rPr>
              <a:t> </a:t>
            </a:r>
            <a:r>
              <a:rPr lang="en-GB" b="1" dirty="0" err="1">
                <a:solidFill>
                  <a:schemeClr val="bg1"/>
                </a:solidFill>
                <a:latin typeface="+mj-lt"/>
              </a:rPr>
              <a:t>mae</a:t>
            </a:r>
            <a:r>
              <a:rPr lang="en-GB" b="1" dirty="0">
                <a:solidFill>
                  <a:schemeClr val="bg1"/>
                </a:solidFill>
                <a:latin typeface="+mj-lt"/>
              </a:rPr>
              <a:t> </a:t>
            </a:r>
            <a:r>
              <a:rPr lang="en-GB" b="1" dirty="0" err="1">
                <a:solidFill>
                  <a:schemeClr val="bg1"/>
                </a:solidFill>
                <a:latin typeface="+mj-lt"/>
              </a:rPr>
              <a:t>dweud</a:t>
            </a:r>
            <a:r>
              <a:rPr lang="en-GB" b="1" dirty="0">
                <a:solidFill>
                  <a:schemeClr val="bg1"/>
                </a:solidFill>
                <a:latin typeface="+mj-lt"/>
              </a:rPr>
              <a:t>.....?                  How do we say ….?</a:t>
            </a:r>
          </a:p>
        </p:txBody>
      </p:sp>
      <p:sp>
        <p:nvSpPr>
          <p:cNvPr id="16" name="TextBox 15">
            <a:extLst>
              <a:ext uri="{FF2B5EF4-FFF2-40B4-BE49-F238E27FC236}">
                <a16:creationId xmlns:a16="http://schemas.microsoft.com/office/drawing/2014/main" id="{26B901CC-0379-054C-A748-2AFBC5E89384}"/>
              </a:ext>
            </a:extLst>
          </p:cNvPr>
          <p:cNvSpPr txBox="1"/>
          <p:nvPr/>
        </p:nvSpPr>
        <p:spPr>
          <a:xfrm>
            <a:off x="4102091" y="5685750"/>
            <a:ext cx="3865276" cy="769441"/>
          </a:xfrm>
          <a:prstGeom prst="rect">
            <a:avLst/>
          </a:prstGeom>
          <a:solidFill>
            <a:schemeClr val="tx2"/>
          </a:solidFill>
          <a:ln>
            <a:solidFill>
              <a:schemeClr val="accent3"/>
            </a:solidFill>
          </a:ln>
        </p:spPr>
        <p:txBody>
          <a:bodyPr wrap="square" rtlCol="0">
            <a:spAutoFit/>
          </a:bodyPr>
          <a:lstStyle/>
          <a:p>
            <a:pPr algn="ctr"/>
            <a:r>
              <a:rPr lang="en-US" sz="4400" b="1" dirty="0" err="1">
                <a:solidFill>
                  <a:schemeClr val="bg1"/>
                </a:solidFill>
              </a:rPr>
              <a:t>CaerFYRDDin</a:t>
            </a:r>
            <a:endParaRPr lang="en-US" sz="4400" b="1" dirty="0">
              <a:solidFill>
                <a:schemeClr val="bg1"/>
              </a:solidFill>
            </a:endParaRPr>
          </a:p>
        </p:txBody>
      </p:sp>
      <p:sp>
        <p:nvSpPr>
          <p:cNvPr id="17" name="TextBox 16">
            <a:extLst>
              <a:ext uri="{FF2B5EF4-FFF2-40B4-BE49-F238E27FC236}">
                <a16:creationId xmlns:a16="http://schemas.microsoft.com/office/drawing/2014/main" id="{9DA89A6A-4DAB-5D4D-85F9-5AD9D65B7C8B}"/>
              </a:ext>
            </a:extLst>
          </p:cNvPr>
          <p:cNvSpPr txBox="1"/>
          <p:nvPr/>
        </p:nvSpPr>
        <p:spPr>
          <a:xfrm>
            <a:off x="8648273" y="5688021"/>
            <a:ext cx="3371126" cy="769441"/>
          </a:xfrm>
          <a:prstGeom prst="rect">
            <a:avLst/>
          </a:prstGeom>
          <a:solidFill>
            <a:schemeClr val="tx2"/>
          </a:solidFill>
          <a:ln>
            <a:solidFill>
              <a:schemeClr val="accent3"/>
            </a:solidFill>
          </a:ln>
        </p:spPr>
        <p:txBody>
          <a:bodyPr wrap="square" rtlCol="0">
            <a:spAutoFit/>
          </a:bodyPr>
          <a:lstStyle/>
          <a:p>
            <a:pPr algn="ctr"/>
            <a:r>
              <a:rPr lang="en-US" sz="4400" b="1" dirty="0" err="1">
                <a:solidFill>
                  <a:schemeClr val="bg1"/>
                </a:solidFill>
              </a:rPr>
              <a:t>LlanELLi</a:t>
            </a:r>
            <a:endParaRPr lang="en-US" sz="4400" b="1" dirty="0">
              <a:solidFill>
                <a:schemeClr val="bg1"/>
              </a:solidFill>
            </a:endParaRPr>
          </a:p>
        </p:txBody>
      </p:sp>
      <p:pic>
        <p:nvPicPr>
          <p:cNvPr id="18" name="Picture 17">
            <a:extLst>
              <a:ext uri="{FF2B5EF4-FFF2-40B4-BE49-F238E27FC236}">
                <a16:creationId xmlns:a16="http://schemas.microsoft.com/office/drawing/2014/main" id="{49298485-3D84-E343-B88F-75C6060CD079}"/>
              </a:ext>
            </a:extLst>
          </p:cNvPr>
          <p:cNvPicPr>
            <a:picLocks noChangeAspect="1"/>
          </p:cNvPicPr>
          <p:nvPr/>
        </p:nvPicPr>
        <p:blipFill>
          <a:blip r:embed="rId2"/>
          <a:stretch>
            <a:fillRect/>
          </a:stretch>
        </p:blipFill>
        <p:spPr>
          <a:xfrm>
            <a:off x="10761547" y="4316428"/>
            <a:ext cx="1257852" cy="1150343"/>
          </a:xfrm>
          <a:prstGeom prst="rect">
            <a:avLst/>
          </a:prstGeom>
        </p:spPr>
      </p:pic>
    </p:spTree>
    <p:extLst>
      <p:ext uri="{BB962C8B-B14F-4D97-AF65-F5344CB8AC3E}">
        <p14:creationId xmlns:p14="http://schemas.microsoft.com/office/powerpoint/2010/main" val="20836920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ED650C-1FC4-CB44-9F1E-69E5E8C8FC61}"/>
              </a:ext>
            </a:extLst>
          </p:cNvPr>
          <p:cNvSpPr>
            <a:spLocks noGrp="1"/>
          </p:cNvSpPr>
          <p:nvPr>
            <p:ph type="title"/>
          </p:nvPr>
        </p:nvSpPr>
        <p:spPr>
          <a:xfrm>
            <a:off x="1738859" y="399257"/>
            <a:ext cx="9765753" cy="889897"/>
          </a:xfrm>
          <a:solidFill>
            <a:schemeClr val="tx1"/>
          </a:solidFill>
        </p:spPr>
        <p:txBody>
          <a:bodyPr/>
          <a:lstStyle/>
          <a:p>
            <a:r>
              <a:rPr lang="en-US" b="1" dirty="0" err="1">
                <a:solidFill>
                  <a:schemeClr val="bg1"/>
                </a:solidFill>
              </a:rPr>
              <a:t>Sut</a:t>
            </a:r>
            <a:r>
              <a:rPr lang="en-US" b="1" dirty="0">
                <a:solidFill>
                  <a:schemeClr val="bg1"/>
                </a:solidFill>
              </a:rPr>
              <a:t> </a:t>
            </a:r>
            <a:r>
              <a:rPr lang="en-US" b="1" dirty="0" err="1">
                <a:solidFill>
                  <a:schemeClr val="bg1"/>
                </a:solidFill>
              </a:rPr>
              <a:t>mae</a:t>
            </a:r>
            <a:r>
              <a:rPr lang="en-US" b="1" dirty="0">
                <a:solidFill>
                  <a:schemeClr val="bg1"/>
                </a:solidFill>
              </a:rPr>
              <a:t> </a:t>
            </a:r>
            <a:r>
              <a:rPr lang="en-US" b="1" dirty="0" err="1">
                <a:solidFill>
                  <a:schemeClr val="bg1"/>
                </a:solidFill>
              </a:rPr>
              <a:t>sgwrsio</a:t>
            </a:r>
            <a:r>
              <a:rPr lang="en-US" b="1" dirty="0">
                <a:solidFill>
                  <a:schemeClr val="bg1"/>
                </a:solidFill>
              </a:rPr>
              <a:t>?            How do we chat?</a:t>
            </a:r>
          </a:p>
        </p:txBody>
      </p:sp>
      <p:pic>
        <p:nvPicPr>
          <p:cNvPr id="4" name="Picture 3">
            <a:extLst>
              <a:ext uri="{FF2B5EF4-FFF2-40B4-BE49-F238E27FC236}">
                <a16:creationId xmlns:a16="http://schemas.microsoft.com/office/drawing/2014/main" id="{422ECACF-5489-504E-B164-FF34C815BC14}"/>
              </a:ext>
            </a:extLst>
          </p:cNvPr>
          <p:cNvPicPr>
            <a:picLocks noChangeAspect="1"/>
          </p:cNvPicPr>
          <p:nvPr/>
        </p:nvPicPr>
        <p:blipFill rotWithShape="1">
          <a:blip r:embed="rId2"/>
          <a:srcRect b="11173"/>
          <a:stretch/>
        </p:blipFill>
        <p:spPr>
          <a:xfrm>
            <a:off x="3448050" y="2219051"/>
            <a:ext cx="5573969" cy="3536548"/>
          </a:xfrm>
          <a:prstGeom prst="rect">
            <a:avLst/>
          </a:prstGeom>
          <a:ln w="76200">
            <a:solidFill>
              <a:schemeClr val="tx1"/>
            </a:solidFill>
          </a:ln>
        </p:spPr>
      </p:pic>
      <p:sp>
        <p:nvSpPr>
          <p:cNvPr id="6" name="Oval Callout 5">
            <a:extLst>
              <a:ext uri="{FF2B5EF4-FFF2-40B4-BE49-F238E27FC236}">
                <a16:creationId xmlns:a16="http://schemas.microsoft.com/office/drawing/2014/main" id="{496E1DF0-5A3F-6A40-BD0E-0AC75033E86C}"/>
              </a:ext>
            </a:extLst>
          </p:cNvPr>
          <p:cNvSpPr/>
          <p:nvPr/>
        </p:nvSpPr>
        <p:spPr>
          <a:xfrm>
            <a:off x="680914" y="2193755"/>
            <a:ext cx="2115890" cy="1092595"/>
          </a:xfrm>
          <a:prstGeom prst="wedgeEllipseCallout">
            <a:avLst>
              <a:gd name="adj1" fmla="val 54010"/>
              <a:gd name="adj2" fmla="val 6817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t>Bore da, </a:t>
            </a:r>
            <a:r>
              <a:rPr lang="en-US" sz="2400" b="1" dirty="0" err="1">
                <a:solidFill>
                  <a:srgbClr val="00B050"/>
                </a:solidFill>
              </a:rPr>
              <a:t>b</a:t>
            </a:r>
            <a:r>
              <a:rPr lang="en-US" sz="2400" b="1" dirty="0" err="1"/>
              <a:t>lant</a:t>
            </a:r>
            <a:r>
              <a:rPr lang="en-US" sz="2400" b="1" dirty="0"/>
              <a:t>!</a:t>
            </a:r>
          </a:p>
        </p:txBody>
      </p:sp>
      <p:sp>
        <p:nvSpPr>
          <p:cNvPr id="7" name="Oval Callout 6">
            <a:extLst>
              <a:ext uri="{FF2B5EF4-FFF2-40B4-BE49-F238E27FC236}">
                <a16:creationId xmlns:a16="http://schemas.microsoft.com/office/drawing/2014/main" id="{9303BAB1-9F0A-5F4E-9EDE-3AA766817E24}"/>
              </a:ext>
            </a:extLst>
          </p:cNvPr>
          <p:cNvSpPr/>
          <p:nvPr/>
        </p:nvSpPr>
        <p:spPr>
          <a:xfrm>
            <a:off x="498856" y="4663005"/>
            <a:ext cx="2050380" cy="1092594"/>
          </a:xfrm>
          <a:prstGeom prst="wedgeEllipseCallout">
            <a:avLst>
              <a:gd name="adj1" fmla="val 69241"/>
              <a:gd name="adj2" fmla="val 3853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t>Bore da, </a:t>
            </a:r>
            <a:r>
              <a:rPr lang="en-US" sz="2400" b="1" dirty="0" err="1">
                <a:solidFill>
                  <a:srgbClr val="00B050"/>
                </a:solidFill>
              </a:rPr>
              <a:t>b</a:t>
            </a:r>
            <a:r>
              <a:rPr lang="en-US" sz="2400" b="1" dirty="0" err="1"/>
              <a:t>awb</a:t>
            </a:r>
            <a:r>
              <a:rPr lang="en-US" sz="2400" b="1" dirty="0"/>
              <a:t>!</a:t>
            </a:r>
          </a:p>
        </p:txBody>
      </p:sp>
      <p:sp>
        <p:nvSpPr>
          <p:cNvPr id="8" name="Oval Callout 7">
            <a:extLst>
              <a:ext uri="{FF2B5EF4-FFF2-40B4-BE49-F238E27FC236}">
                <a16:creationId xmlns:a16="http://schemas.microsoft.com/office/drawing/2014/main" id="{FE001425-A018-6945-9377-B5B2389B6732}"/>
              </a:ext>
            </a:extLst>
          </p:cNvPr>
          <p:cNvSpPr/>
          <p:nvPr/>
        </p:nvSpPr>
        <p:spPr>
          <a:xfrm>
            <a:off x="9392892" y="2111309"/>
            <a:ext cx="2515089" cy="1084482"/>
          </a:xfrm>
          <a:prstGeom prst="wedgeEllipseCallout">
            <a:avLst>
              <a:gd name="adj1" fmla="val -47099"/>
              <a:gd name="adj2" fmla="val 75158"/>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t>Bore da, </a:t>
            </a:r>
            <a:r>
              <a:rPr lang="en-US" sz="2400" b="1" dirty="0" err="1">
                <a:solidFill>
                  <a:srgbClr val="00B050"/>
                </a:solidFill>
              </a:rPr>
              <a:t>dd</a:t>
            </a:r>
            <a:r>
              <a:rPr lang="en-US" sz="2400" b="1" dirty="0" err="1"/>
              <a:t>osbarth</a:t>
            </a:r>
            <a:r>
              <a:rPr lang="en-US" sz="2400" b="1" dirty="0"/>
              <a:t>!</a:t>
            </a:r>
          </a:p>
        </p:txBody>
      </p:sp>
      <p:sp>
        <p:nvSpPr>
          <p:cNvPr id="9" name="Oval Callout 8">
            <a:extLst>
              <a:ext uri="{FF2B5EF4-FFF2-40B4-BE49-F238E27FC236}">
                <a16:creationId xmlns:a16="http://schemas.microsoft.com/office/drawing/2014/main" id="{6A0E51D7-A107-E842-8B2C-7D38ED6F8CB8}"/>
              </a:ext>
            </a:extLst>
          </p:cNvPr>
          <p:cNvSpPr/>
          <p:nvPr/>
        </p:nvSpPr>
        <p:spPr>
          <a:xfrm>
            <a:off x="9278389" y="4588671"/>
            <a:ext cx="2744093" cy="1084482"/>
          </a:xfrm>
          <a:prstGeom prst="wedgeEllipseCallout">
            <a:avLst>
              <a:gd name="adj1" fmla="val -48985"/>
              <a:gd name="adj2" fmla="val 54078"/>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t>Bore da, </a:t>
            </a:r>
            <a:r>
              <a:rPr lang="en-US" sz="2400" b="1" dirty="0" err="1">
                <a:solidFill>
                  <a:srgbClr val="00B050"/>
                </a:solidFill>
              </a:rPr>
              <a:t>f</a:t>
            </a:r>
            <a:r>
              <a:rPr lang="en-US" sz="2400" b="1" dirty="0" err="1"/>
              <a:t>lwyddyn</a:t>
            </a:r>
            <a:r>
              <a:rPr lang="en-US" sz="2400" b="1" dirty="0"/>
              <a:t> 2!</a:t>
            </a:r>
          </a:p>
        </p:txBody>
      </p:sp>
    </p:spTree>
    <p:extLst>
      <p:ext uri="{BB962C8B-B14F-4D97-AF65-F5344CB8AC3E}">
        <p14:creationId xmlns:p14="http://schemas.microsoft.com/office/powerpoint/2010/main" val="15455203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BB432A23-5CCC-A14D-AEBC-4870579A811D}"/>
              </a:ext>
            </a:extLst>
          </p:cNvPr>
          <p:cNvSpPr txBox="1"/>
          <p:nvPr/>
        </p:nvSpPr>
        <p:spPr>
          <a:xfrm>
            <a:off x="2679837" y="129304"/>
            <a:ext cx="6777079" cy="646331"/>
          </a:xfrm>
          <a:prstGeom prst="rect">
            <a:avLst/>
          </a:prstGeom>
          <a:solidFill>
            <a:schemeClr val="accent1"/>
          </a:solidFill>
          <a:ln w="76200">
            <a:solidFill>
              <a:schemeClr val="tx1"/>
            </a:solidFill>
          </a:ln>
        </p:spPr>
        <p:txBody>
          <a:bodyPr wrap="square" rtlCol="0" anchor="t">
            <a:spAutoFit/>
          </a:bodyPr>
          <a:lstStyle/>
          <a:p>
            <a:pPr algn="ctr"/>
            <a:r>
              <a:rPr lang="en-US" sz="3600" b="1" dirty="0" err="1">
                <a:solidFill>
                  <a:schemeClr val="bg1"/>
                </a:solidFill>
              </a:rPr>
              <a:t>Sut</a:t>
            </a:r>
            <a:r>
              <a:rPr lang="en-US" sz="3600" b="1" dirty="0">
                <a:solidFill>
                  <a:schemeClr val="bg1"/>
                </a:solidFill>
              </a:rPr>
              <a:t> </a:t>
            </a:r>
            <a:r>
              <a:rPr lang="en-US" sz="3600" b="1" dirty="0" err="1">
                <a:solidFill>
                  <a:schemeClr val="bg1"/>
                </a:solidFill>
              </a:rPr>
              <a:t>wyt</a:t>
            </a:r>
            <a:r>
              <a:rPr lang="en-US" sz="3600" b="1" dirty="0">
                <a:solidFill>
                  <a:schemeClr val="bg1"/>
                </a:solidFill>
              </a:rPr>
              <a:t> </a:t>
            </a:r>
            <a:r>
              <a:rPr lang="en-US" sz="3600" b="1" dirty="0" err="1">
                <a:solidFill>
                  <a:schemeClr val="bg1"/>
                </a:solidFill>
              </a:rPr>
              <a:t>ti</a:t>
            </a:r>
            <a:r>
              <a:rPr lang="en-US" sz="3600" b="1" dirty="0">
                <a:solidFill>
                  <a:schemeClr val="bg1"/>
                </a:solidFill>
              </a:rPr>
              <a:t> </a:t>
            </a:r>
            <a:r>
              <a:rPr lang="en-US" sz="3600" b="1" dirty="0" err="1">
                <a:solidFill>
                  <a:schemeClr val="bg1"/>
                </a:solidFill>
              </a:rPr>
              <a:t>heddiw</a:t>
            </a:r>
            <a:r>
              <a:rPr lang="en-US" sz="3600" b="1" dirty="0">
                <a:solidFill>
                  <a:schemeClr val="bg1"/>
                </a:solidFill>
              </a:rPr>
              <a:t>?</a:t>
            </a:r>
          </a:p>
        </p:txBody>
      </p:sp>
      <p:pic>
        <p:nvPicPr>
          <p:cNvPr id="1026" name="Picture 2" descr="Image result for happy emoji">
            <a:extLst>
              <a:ext uri="{FF2B5EF4-FFF2-40B4-BE49-F238E27FC236}">
                <a16:creationId xmlns:a16="http://schemas.microsoft.com/office/drawing/2014/main" id="{DD64512F-B9AF-364C-98C3-30719D3830D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1227" y="2204739"/>
            <a:ext cx="2717591" cy="203557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Image result for sad emoji">
            <a:extLst>
              <a:ext uri="{FF2B5EF4-FFF2-40B4-BE49-F238E27FC236}">
                <a16:creationId xmlns:a16="http://schemas.microsoft.com/office/drawing/2014/main" id="{FBA468D8-9AE3-834D-AFE0-9374A7882C7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55104" y="2204739"/>
            <a:ext cx="2035570" cy="2035570"/>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Image result for tired emoji">
            <a:extLst>
              <a:ext uri="{FF2B5EF4-FFF2-40B4-BE49-F238E27FC236}">
                <a16:creationId xmlns:a16="http://schemas.microsoft.com/office/drawing/2014/main" id="{A8715FD2-6B6F-0E45-8DB4-347AE906BBE6}"/>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b="9210"/>
          <a:stretch/>
        </p:blipFill>
        <p:spPr bwMode="auto">
          <a:xfrm>
            <a:off x="6300012" y="2179207"/>
            <a:ext cx="2266471" cy="2213382"/>
          </a:xfrm>
          <a:prstGeom prst="rect">
            <a:avLst/>
          </a:prstGeom>
          <a:solidFill>
            <a:schemeClr val="accent5">
              <a:lumMod val="60000"/>
              <a:lumOff val="40000"/>
            </a:schemeClr>
          </a:solidFill>
          <a:extLst/>
        </p:spPr>
      </p:pic>
      <p:pic>
        <p:nvPicPr>
          <p:cNvPr id="1032" name="Picture 8" descr="Image result for sick emoji">
            <a:extLst>
              <a:ext uri="{FF2B5EF4-FFF2-40B4-BE49-F238E27FC236}">
                <a16:creationId xmlns:a16="http://schemas.microsoft.com/office/drawing/2014/main" id="{B67AEAA2-505A-C04B-BD58-354297015F0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275821" y="2179207"/>
            <a:ext cx="2235722" cy="2147855"/>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Image result for nervous emoji">
            <a:extLst>
              <a:ext uri="{FF2B5EF4-FFF2-40B4-BE49-F238E27FC236}">
                <a16:creationId xmlns:a16="http://schemas.microsoft.com/office/drawing/2014/main" id="{AD5D5C16-A6D8-8C4B-A44F-563275178347}"/>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9919" t="14196" r="4896" b="8316"/>
          <a:stretch/>
        </p:blipFill>
        <p:spPr bwMode="auto">
          <a:xfrm>
            <a:off x="1481224" y="4555991"/>
            <a:ext cx="2434169" cy="2214239"/>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Image result for excitied emoji">
            <a:extLst>
              <a:ext uri="{FF2B5EF4-FFF2-40B4-BE49-F238E27FC236}">
                <a16:creationId xmlns:a16="http://schemas.microsoft.com/office/drawing/2014/main" id="{30A85BC2-213F-B04A-AD10-F8DB36D12F69}"/>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8088" t="11256" r="6727" b="11256"/>
          <a:stretch/>
        </p:blipFill>
        <p:spPr bwMode="auto">
          <a:xfrm>
            <a:off x="4851293" y="4588783"/>
            <a:ext cx="2434169" cy="2214239"/>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A69564E0-3C0E-7143-9EAA-67B2D5A83214}"/>
              </a:ext>
            </a:extLst>
          </p:cNvPr>
          <p:cNvSpPr txBox="1"/>
          <p:nvPr/>
        </p:nvSpPr>
        <p:spPr>
          <a:xfrm rot="20738117">
            <a:off x="271227" y="4256652"/>
            <a:ext cx="2216547" cy="461665"/>
          </a:xfrm>
          <a:prstGeom prst="rect">
            <a:avLst/>
          </a:prstGeom>
          <a:solidFill>
            <a:schemeClr val="accent5">
              <a:lumMod val="60000"/>
              <a:lumOff val="40000"/>
            </a:schemeClr>
          </a:solidFill>
        </p:spPr>
        <p:txBody>
          <a:bodyPr wrap="square" rtlCol="0" anchor="t">
            <a:spAutoFit/>
          </a:bodyPr>
          <a:lstStyle/>
          <a:p>
            <a:pPr algn="ctr"/>
            <a:r>
              <a:rPr lang="en-US" sz="2400" b="1" dirty="0" err="1"/>
              <a:t>yn</a:t>
            </a:r>
            <a:r>
              <a:rPr lang="en-US" sz="2400" b="1" dirty="0"/>
              <a:t> </a:t>
            </a:r>
            <a:r>
              <a:rPr lang="en-US" sz="2400" b="1" dirty="0" err="1"/>
              <a:t>hapus</a:t>
            </a:r>
            <a:endParaRPr lang="en-US" sz="2400" b="1" dirty="0"/>
          </a:p>
        </p:txBody>
      </p:sp>
      <p:sp>
        <p:nvSpPr>
          <p:cNvPr id="11" name="TextBox 10">
            <a:extLst>
              <a:ext uri="{FF2B5EF4-FFF2-40B4-BE49-F238E27FC236}">
                <a16:creationId xmlns:a16="http://schemas.microsoft.com/office/drawing/2014/main" id="{5794ED5E-8986-8342-B3EE-E58F9677AEB0}"/>
              </a:ext>
            </a:extLst>
          </p:cNvPr>
          <p:cNvSpPr txBox="1"/>
          <p:nvPr/>
        </p:nvSpPr>
        <p:spPr>
          <a:xfrm rot="20738117">
            <a:off x="301662" y="6102852"/>
            <a:ext cx="1716529" cy="461665"/>
          </a:xfrm>
          <a:prstGeom prst="rect">
            <a:avLst/>
          </a:prstGeom>
          <a:solidFill>
            <a:schemeClr val="accent5">
              <a:lumMod val="60000"/>
              <a:lumOff val="40000"/>
            </a:schemeClr>
          </a:solidFill>
        </p:spPr>
        <p:txBody>
          <a:bodyPr wrap="square" rtlCol="0" anchor="t">
            <a:spAutoFit/>
          </a:bodyPr>
          <a:lstStyle/>
          <a:p>
            <a:pPr algn="ctr"/>
            <a:r>
              <a:rPr lang="en-US" sz="2400" b="1" dirty="0" err="1"/>
              <a:t>yn</a:t>
            </a:r>
            <a:r>
              <a:rPr lang="en-US" sz="2400" b="1" dirty="0"/>
              <a:t> </a:t>
            </a:r>
            <a:r>
              <a:rPr lang="en-US" sz="2400" b="1" dirty="0" err="1"/>
              <a:t>nerfus</a:t>
            </a:r>
            <a:endParaRPr lang="en-US" sz="2400" b="1" dirty="0"/>
          </a:p>
        </p:txBody>
      </p:sp>
      <p:sp>
        <p:nvSpPr>
          <p:cNvPr id="12" name="TextBox 11">
            <a:extLst>
              <a:ext uri="{FF2B5EF4-FFF2-40B4-BE49-F238E27FC236}">
                <a16:creationId xmlns:a16="http://schemas.microsoft.com/office/drawing/2014/main" id="{9BC98FC1-A9C8-B645-A3DD-B72F73DA4615}"/>
              </a:ext>
            </a:extLst>
          </p:cNvPr>
          <p:cNvSpPr txBox="1"/>
          <p:nvPr/>
        </p:nvSpPr>
        <p:spPr>
          <a:xfrm rot="20738117">
            <a:off x="3947338" y="4009476"/>
            <a:ext cx="2216547" cy="461665"/>
          </a:xfrm>
          <a:prstGeom prst="rect">
            <a:avLst/>
          </a:prstGeom>
          <a:solidFill>
            <a:schemeClr val="accent5">
              <a:lumMod val="60000"/>
              <a:lumOff val="40000"/>
            </a:schemeClr>
          </a:solidFill>
          <a:ln>
            <a:solidFill>
              <a:srgbClr val="00B050"/>
            </a:solidFill>
          </a:ln>
        </p:spPr>
        <p:txBody>
          <a:bodyPr wrap="square" rtlCol="0" anchor="t">
            <a:spAutoFit/>
          </a:bodyPr>
          <a:lstStyle/>
          <a:p>
            <a:pPr algn="ctr"/>
            <a:r>
              <a:rPr lang="en-US" sz="2400" b="1" dirty="0" err="1"/>
              <a:t>yn</a:t>
            </a:r>
            <a:r>
              <a:rPr lang="en-US" sz="2400" b="1" dirty="0"/>
              <a:t> </a:t>
            </a:r>
            <a:r>
              <a:rPr lang="en-US" sz="2400" b="1" dirty="0" err="1">
                <a:solidFill>
                  <a:srgbClr val="00B050"/>
                </a:solidFill>
              </a:rPr>
              <a:t>d</a:t>
            </a:r>
            <a:r>
              <a:rPr lang="en-US" sz="2400" b="1" dirty="0" err="1"/>
              <a:t>rist</a:t>
            </a:r>
            <a:endParaRPr lang="en-US" sz="2400" b="1" dirty="0"/>
          </a:p>
        </p:txBody>
      </p:sp>
      <p:sp>
        <p:nvSpPr>
          <p:cNvPr id="13" name="TextBox 12">
            <a:extLst>
              <a:ext uri="{FF2B5EF4-FFF2-40B4-BE49-F238E27FC236}">
                <a16:creationId xmlns:a16="http://schemas.microsoft.com/office/drawing/2014/main" id="{F702F139-7E0C-5341-91F1-764D2F8E1457}"/>
              </a:ext>
            </a:extLst>
          </p:cNvPr>
          <p:cNvSpPr txBox="1"/>
          <p:nvPr/>
        </p:nvSpPr>
        <p:spPr>
          <a:xfrm rot="20738117">
            <a:off x="6884219" y="3998183"/>
            <a:ext cx="2216547" cy="461665"/>
          </a:xfrm>
          <a:prstGeom prst="rect">
            <a:avLst/>
          </a:prstGeom>
          <a:solidFill>
            <a:schemeClr val="accent5">
              <a:lumMod val="60000"/>
              <a:lumOff val="40000"/>
            </a:schemeClr>
          </a:solidFill>
        </p:spPr>
        <p:txBody>
          <a:bodyPr wrap="square" rtlCol="0" anchor="t">
            <a:spAutoFit/>
          </a:bodyPr>
          <a:lstStyle/>
          <a:p>
            <a:pPr algn="ctr"/>
            <a:r>
              <a:rPr lang="en-US" sz="2400" b="1" dirty="0" err="1"/>
              <a:t>yn</a:t>
            </a:r>
            <a:r>
              <a:rPr lang="en-US" sz="2400" b="1" dirty="0"/>
              <a:t> </a:t>
            </a:r>
            <a:r>
              <a:rPr lang="en-US" sz="2400" b="1" dirty="0" err="1">
                <a:solidFill>
                  <a:srgbClr val="00B050"/>
                </a:solidFill>
              </a:rPr>
              <a:t>f</a:t>
            </a:r>
            <a:r>
              <a:rPr lang="en-US" sz="2400" b="1" dirty="0" err="1"/>
              <a:t>linedig</a:t>
            </a:r>
            <a:endParaRPr lang="en-US" sz="2400" b="1" dirty="0"/>
          </a:p>
        </p:txBody>
      </p:sp>
      <p:sp>
        <p:nvSpPr>
          <p:cNvPr id="14" name="TextBox 13">
            <a:extLst>
              <a:ext uri="{FF2B5EF4-FFF2-40B4-BE49-F238E27FC236}">
                <a16:creationId xmlns:a16="http://schemas.microsoft.com/office/drawing/2014/main" id="{6E3E53A1-6EDD-034A-9AAE-ED094F5ABE07}"/>
              </a:ext>
            </a:extLst>
          </p:cNvPr>
          <p:cNvSpPr txBox="1"/>
          <p:nvPr/>
        </p:nvSpPr>
        <p:spPr>
          <a:xfrm rot="20738117">
            <a:off x="9948123" y="4009475"/>
            <a:ext cx="2216547" cy="461665"/>
          </a:xfrm>
          <a:prstGeom prst="rect">
            <a:avLst/>
          </a:prstGeom>
          <a:solidFill>
            <a:schemeClr val="accent5">
              <a:lumMod val="60000"/>
              <a:lumOff val="40000"/>
            </a:schemeClr>
          </a:solidFill>
        </p:spPr>
        <p:txBody>
          <a:bodyPr wrap="square" rtlCol="0" anchor="t">
            <a:spAutoFit/>
          </a:bodyPr>
          <a:lstStyle/>
          <a:p>
            <a:pPr algn="ctr"/>
            <a:r>
              <a:rPr lang="en-US" sz="2400" b="1" dirty="0" err="1"/>
              <a:t>yn</a:t>
            </a:r>
            <a:r>
              <a:rPr lang="en-US" sz="2400" b="1" dirty="0"/>
              <a:t> </a:t>
            </a:r>
            <a:r>
              <a:rPr lang="en-US" sz="2400" b="1" dirty="0" err="1"/>
              <a:t>sâl</a:t>
            </a:r>
            <a:endParaRPr lang="en-US" sz="2400" b="1" dirty="0"/>
          </a:p>
        </p:txBody>
      </p:sp>
      <p:sp>
        <p:nvSpPr>
          <p:cNvPr id="15" name="TextBox 14">
            <a:extLst>
              <a:ext uri="{FF2B5EF4-FFF2-40B4-BE49-F238E27FC236}">
                <a16:creationId xmlns:a16="http://schemas.microsoft.com/office/drawing/2014/main" id="{50C14031-46E5-2546-9246-732A6280D190}"/>
              </a:ext>
            </a:extLst>
          </p:cNvPr>
          <p:cNvSpPr txBox="1"/>
          <p:nvPr/>
        </p:nvSpPr>
        <p:spPr>
          <a:xfrm rot="20738117">
            <a:off x="4072092" y="6124096"/>
            <a:ext cx="2301475" cy="461665"/>
          </a:xfrm>
          <a:prstGeom prst="rect">
            <a:avLst/>
          </a:prstGeom>
          <a:solidFill>
            <a:schemeClr val="accent5">
              <a:lumMod val="60000"/>
              <a:lumOff val="40000"/>
            </a:schemeClr>
          </a:solidFill>
        </p:spPr>
        <p:txBody>
          <a:bodyPr wrap="square" rtlCol="0" anchor="t">
            <a:spAutoFit/>
          </a:bodyPr>
          <a:lstStyle/>
          <a:p>
            <a:pPr algn="ctr"/>
            <a:r>
              <a:rPr lang="en-US" sz="2400" b="1" dirty="0" err="1"/>
              <a:t>yn</a:t>
            </a:r>
            <a:r>
              <a:rPr lang="en-US" sz="2400" b="1" dirty="0"/>
              <a:t> </a:t>
            </a:r>
            <a:r>
              <a:rPr lang="en-US" sz="2400" b="1" dirty="0" err="1">
                <a:solidFill>
                  <a:srgbClr val="00B050"/>
                </a:solidFill>
              </a:rPr>
              <a:t>f</a:t>
            </a:r>
            <a:r>
              <a:rPr lang="en-US" sz="2400" b="1" dirty="0" err="1"/>
              <a:t>endigedig</a:t>
            </a:r>
            <a:endParaRPr lang="en-US" sz="2400" b="1" dirty="0"/>
          </a:p>
        </p:txBody>
      </p:sp>
      <p:pic>
        <p:nvPicPr>
          <p:cNvPr id="3" name="Picture 2">
            <a:extLst>
              <a:ext uri="{FF2B5EF4-FFF2-40B4-BE49-F238E27FC236}">
                <a16:creationId xmlns:a16="http://schemas.microsoft.com/office/drawing/2014/main" id="{9350D4DD-B2F6-A147-BAC7-35639FBD8F53}"/>
              </a:ext>
            </a:extLst>
          </p:cNvPr>
          <p:cNvPicPr>
            <a:picLocks noChangeAspect="1"/>
          </p:cNvPicPr>
          <p:nvPr/>
        </p:nvPicPr>
        <p:blipFill>
          <a:blip r:embed="rId8"/>
          <a:stretch>
            <a:fillRect/>
          </a:stretch>
        </p:blipFill>
        <p:spPr>
          <a:xfrm>
            <a:off x="9275821" y="4713498"/>
            <a:ext cx="2089524" cy="2089524"/>
          </a:xfrm>
          <a:prstGeom prst="rect">
            <a:avLst/>
          </a:prstGeom>
        </p:spPr>
      </p:pic>
      <p:sp>
        <p:nvSpPr>
          <p:cNvPr id="17" name="TextBox 16">
            <a:extLst>
              <a:ext uri="{FF2B5EF4-FFF2-40B4-BE49-F238E27FC236}">
                <a16:creationId xmlns:a16="http://schemas.microsoft.com/office/drawing/2014/main" id="{EF539411-8060-4943-853B-8B0815BD2F6B}"/>
              </a:ext>
            </a:extLst>
          </p:cNvPr>
          <p:cNvSpPr txBox="1"/>
          <p:nvPr/>
        </p:nvSpPr>
        <p:spPr>
          <a:xfrm rot="20738117">
            <a:off x="7957730" y="6139689"/>
            <a:ext cx="1974986" cy="461665"/>
          </a:xfrm>
          <a:prstGeom prst="rect">
            <a:avLst/>
          </a:prstGeom>
          <a:solidFill>
            <a:schemeClr val="accent5">
              <a:lumMod val="60000"/>
              <a:lumOff val="40000"/>
            </a:schemeClr>
          </a:solidFill>
        </p:spPr>
        <p:txBody>
          <a:bodyPr wrap="square" rtlCol="0" anchor="t">
            <a:spAutoFit/>
          </a:bodyPr>
          <a:lstStyle/>
          <a:p>
            <a:pPr algn="ctr"/>
            <a:r>
              <a:rPr lang="en-US" sz="2400" b="1" dirty="0" err="1"/>
              <a:t>yn</a:t>
            </a:r>
            <a:r>
              <a:rPr lang="en-US" sz="2400" b="1" dirty="0"/>
              <a:t> </a:t>
            </a:r>
            <a:r>
              <a:rPr lang="en-US" sz="2400" b="1" dirty="0" err="1"/>
              <a:t>iawn</a:t>
            </a:r>
            <a:endParaRPr lang="en-US" sz="2400" b="1" dirty="0"/>
          </a:p>
        </p:txBody>
      </p:sp>
      <p:sp>
        <p:nvSpPr>
          <p:cNvPr id="20" name="TextBox 19">
            <a:extLst>
              <a:ext uri="{FF2B5EF4-FFF2-40B4-BE49-F238E27FC236}">
                <a16:creationId xmlns:a16="http://schemas.microsoft.com/office/drawing/2014/main" id="{E824B069-9617-4144-B73B-EB25FE897793}"/>
              </a:ext>
            </a:extLst>
          </p:cNvPr>
          <p:cNvSpPr txBox="1"/>
          <p:nvPr/>
        </p:nvSpPr>
        <p:spPr>
          <a:xfrm>
            <a:off x="2679836" y="1141490"/>
            <a:ext cx="6777079" cy="646331"/>
          </a:xfrm>
          <a:prstGeom prst="rect">
            <a:avLst/>
          </a:prstGeom>
          <a:solidFill>
            <a:schemeClr val="accent5">
              <a:lumMod val="60000"/>
              <a:lumOff val="40000"/>
            </a:schemeClr>
          </a:solidFill>
          <a:ln w="76200">
            <a:solidFill>
              <a:schemeClr val="accent5"/>
            </a:solidFill>
          </a:ln>
        </p:spPr>
        <p:txBody>
          <a:bodyPr wrap="square" rtlCol="0" anchor="t">
            <a:spAutoFit/>
          </a:bodyPr>
          <a:lstStyle/>
          <a:p>
            <a:pPr algn="ctr"/>
            <a:r>
              <a:rPr lang="en-US" sz="3600" b="1" dirty="0" err="1"/>
              <a:t>Ry</a:t>
            </a:r>
            <a:r>
              <a:rPr lang="en-US" sz="3600" b="1" dirty="0" err="1">
                <a:solidFill>
                  <a:schemeClr val="bg1"/>
                </a:solidFill>
              </a:rPr>
              <a:t>dw</a:t>
            </a:r>
            <a:r>
              <a:rPr lang="en-US" sz="3600" b="1" dirty="0"/>
              <a:t> i ….    /   </a:t>
            </a:r>
            <a:r>
              <a:rPr lang="en-US" sz="3600" b="1" dirty="0" err="1">
                <a:solidFill>
                  <a:schemeClr val="bg1"/>
                </a:solidFill>
              </a:rPr>
              <a:t>Dw</a:t>
            </a:r>
            <a:r>
              <a:rPr lang="en-US" sz="3600" b="1" dirty="0"/>
              <a:t> </a:t>
            </a:r>
            <a:r>
              <a:rPr lang="en-US" sz="3600" b="1" dirty="0" err="1"/>
              <a:t>i</a:t>
            </a:r>
            <a:r>
              <a:rPr lang="en-US" sz="3600" b="1" dirty="0"/>
              <a:t> ….    </a:t>
            </a:r>
          </a:p>
        </p:txBody>
      </p:sp>
    </p:spTree>
    <p:extLst>
      <p:ext uri="{BB962C8B-B14F-4D97-AF65-F5344CB8AC3E}">
        <p14:creationId xmlns:p14="http://schemas.microsoft.com/office/powerpoint/2010/main" val="13493317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 fill="hold"/>
                                        <p:tgtEl>
                                          <p:spTgt spid="10"/>
                                        </p:tgtEl>
                                        <p:attrNameLst>
                                          <p:attrName>ppt_x</p:attrName>
                                        </p:attrNameLst>
                                      </p:cBhvr>
                                      <p:tavLst>
                                        <p:tav tm="0">
                                          <p:val>
                                            <p:strVal val="#ppt_x"/>
                                          </p:val>
                                        </p:tav>
                                        <p:tav tm="100000">
                                          <p:val>
                                            <p:strVal val="#ppt_x"/>
                                          </p:val>
                                        </p:tav>
                                      </p:tavLst>
                                    </p:anim>
                                    <p:anim calcmode="lin" valueType="num">
                                      <p:cBhvr additive="base">
                                        <p:cTn id="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2"/>
                                        </p:tgtEl>
                                        <p:attrNameLst>
                                          <p:attrName>style.visibility</p:attrName>
                                        </p:attrNameLst>
                                      </p:cBhvr>
                                      <p:to>
                                        <p:strVal val="visible"/>
                                      </p:to>
                                    </p:set>
                                    <p:anim calcmode="lin" valueType="num">
                                      <p:cBhvr additive="base">
                                        <p:cTn id="13" dur="500" fill="hold"/>
                                        <p:tgtEl>
                                          <p:spTgt spid="12"/>
                                        </p:tgtEl>
                                        <p:attrNameLst>
                                          <p:attrName>ppt_x</p:attrName>
                                        </p:attrNameLst>
                                      </p:cBhvr>
                                      <p:tavLst>
                                        <p:tav tm="0">
                                          <p:val>
                                            <p:strVal val="#ppt_x"/>
                                          </p:val>
                                        </p:tav>
                                        <p:tav tm="100000">
                                          <p:val>
                                            <p:strVal val="#ppt_x"/>
                                          </p:val>
                                        </p:tav>
                                      </p:tavLst>
                                    </p:anim>
                                    <p:anim calcmode="lin" valueType="num">
                                      <p:cBhvr additive="base">
                                        <p:cTn id="14"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3"/>
                                        </p:tgtEl>
                                        <p:attrNameLst>
                                          <p:attrName>style.visibility</p:attrName>
                                        </p:attrNameLst>
                                      </p:cBhvr>
                                      <p:to>
                                        <p:strVal val="visible"/>
                                      </p:to>
                                    </p:set>
                                    <p:anim calcmode="lin" valueType="num">
                                      <p:cBhvr additive="base">
                                        <p:cTn id="19" dur="500" fill="hold"/>
                                        <p:tgtEl>
                                          <p:spTgt spid="13"/>
                                        </p:tgtEl>
                                        <p:attrNameLst>
                                          <p:attrName>ppt_x</p:attrName>
                                        </p:attrNameLst>
                                      </p:cBhvr>
                                      <p:tavLst>
                                        <p:tav tm="0">
                                          <p:val>
                                            <p:strVal val="#ppt_x"/>
                                          </p:val>
                                        </p:tav>
                                        <p:tav tm="100000">
                                          <p:val>
                                            <p:strVal val="#ppt_x"/>
                                          </p:val>
                                        </p:tav>
                                      </p:tavLst>
                                    </p:anim>
                                    <p:anim calcmode="lin" valueType="num">
                                      <p:cBhvr additive="base">
                                        <p:cTn id="20"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4"/>
                                        </p:tgtEl>
                                        <p:attrNameLst>
                                          <p:attrName>style.visibility</p:attrName>
                                        </p:attrNameLst>
                                      </p:cBhvr>
                                      <p:to>
                                        <p:strVal val="visible"/>
                                      </p:to>
                                    </p:set>
                                    <p:anim calcmode="lin" valueType="num">
                                      <p:cBhvr additive="base">
                                        <p:cTn id="25" dur="500" fill="hold"/>
                                        <p:tgtEl>
                                          <p:spTgt spid="14"/>
                                        </p:tgtEl>
                                        <p:attrNameLst>
                                          <p:attrName>ppt_x</p:attrName>
                                        </p:attrNameLst>
                                      </p:cBhvr>
                                      <p:tavLst>
                                        <p:tav tm="0">
                                          <p:val>
                                            <p:strVal val="#ppt_x"/>
                                          </p:val>
                                        </p:tav>
                                        <p:tav tm="100000">
                                          <p:val>
                                            <p:strVal val="#ppt_x"/>
                                          </p:val>
                                        </p:tav>
                                      </p:tavLst>
                                    </p:anim>
                                    <p:anim calcmode="lin" valueType="num">
                                      <p:cBhvr additive="base">
                                        <p:cTn id="26"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1"/>
                                        </p:tgtEl>
                                        <p:attrNameLst>
                                          <p:attrName>style.visibility</p:attrName>
                                        </p:attrNameLst>
                                      </p:cBhvr>
                                      <p:to>
                                        <p:strVal val="visible"/>
                                      </p:to>
                                    </p:set>
                                    <p:anim calcmode="lin" valueType="num">
                                      <p:cBhvr additive="base">
                                        <p:cTn id="31" dur="500" fill="hold"/>
                                        <p:tgtEl>
                                          <p:spTgt spid="11"/>
                                        </p:tgtEl>
                                        <p:attrNameLst>
                                          <p:attrName>ppt_x</p:attrName>
                                        </p:attrNameLst>
                                      </p:cBhvr>
                                      <p:tavLst>
                                        <p:tav tm="0">
                                          <p:val>
                                            <p:strVal val="#ppt_x"/>
                                          </p:val>
                                        </p:tav>
                                        <p:tav tm="100000">
                                          <p:val>
                                            <p:strVal val="#ppt_x"/>
                                          </p:val>
                                        </p:tav>
                                      </p:tavLst>
                                    </p:anim>
                                    <p:anim calcmode="lin" valueType="num">
                                      <p:cBhvr additive="base">
                                        <p:cTn id="32"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5"/>
                                        </p:tgtEl>
                                        <p:attrNameLst>
                                          <p:attrName>style.visibility</p:attrName>
                                        </p:attrNameLst>
                                      </p:cBhvr>
                                      <p:to>
                                        <p:strVal val="visible"/>
                                      </p:to>
                                    </p:set>
                                    <p:anim calcmode="lin" valueType="num">
                                      <p:cBhvr additive="base">
                                        <p:cTn id="37" dur="500" fill="hold"/>
                                        <p:tgtEl>
                                          <p:spTgt spid="15"/>
                                        </p:tgtEl>
                                        <p:attrNameLst>
                                          <p:attrName>ppt_x</p:attrName>
                                        </p:attrNameLst>
                                      </p:cBhvr>
                                      <p:tavLst>
                                        <p:tav tm="0">
                                          <p:val>
                                            <p:strVal val="#ppt_x"/>
                                          </p:val>
                                        </p:tav>
                                        <p:tav tm="100000">
                                          <p:val>
                                            <p:strVal val="#ppt_x"/>
                                          </p:val>
                                        </p:tav>
                                      </p:tavLst>
                                    </p:anim>
                                    <p:anim calcmode="lin" valueType="num">
                                      <p:cBhvr additive="base">
                                        <p:cTn id="38"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17"/>
                                        </p:tgtEl>
                                        <p:attrNameLst>
                                          <p:attrName>style.visibility</p:attrName>
                                        </p:attrNameLst>
                                      </p:cBhvr>
                                      <p:to>
                                        <p:strVal val="visible"/>
                                      </p:to>
                                    </p:set>
                                    <p:anim calcmode="lin" valueType="num">
                                      <p:cBhvr additive="base">
                                        <p:cTn id="43" dur="500" fill="hold"/>
                                        <p:tgtEl>
                                          <p:spTgt spid="17"/>
                                        </p:tgtEl>
                                        <p:attrNameLst>
                                          <p:attrName>ppt_x</p:attrName>
                                        </p:attrNameLst>
                                      </p:cBhvr>
                                      <p:tavLst>
                                        <p:tav tm="0">
                                          <p:val>
                                            <p:strVal val="#ppt_x"/>
                                          </p:val>
                                        </p:tav>
                                        <p:tav tm="100000">
                                          <p:val>
                                            <p:strVal val="#ppt_x"/>
                                          </p:val>
                                        </p:tav>
                                      </p:tavLst>
                                    </p:anim>
                                    <p:anim calcmode="lin" valueType="num">
                                      <p:cBhvr additive="base">
                                        <p:cTn id="44"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1" grpId="0" animBg="1"/>
      <p:bldP spid="12" grpId="0" animBg="1"/>
      <p:bldP spid="13" grpId="0" animBg="1"/>
      <p:bldP spid="14" grpId="0" animBg="1"/>
      <p:bldP spid="15" grpId="0" animBg="1"/>
      <p:bldP spid="17"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BB432A23-5CCC-A14D-AEBC-4870579A811D}"/>
              </a:ext>
            </a:extLst>
          </p:cNvPr>
          <p:cNvSpPr txBox="1"/>
          <p:nvPr/>
        </p:nvSpPr>
        <p:spPr>
          <a:xfrm>
            <a:off x="2679837" y="129304"/>
            <a:ext cx="6777079" cy="646331"/>
          </a:xfrm>
          <a:prstGeom prst="rect">
            <a:avLst/>
          </a:prstGeom>
          <a:solidFill>
            <a:schemeClr val="accent1"/>
          </a:solidFill>
          <a:ln w="76200">
            <a:solidFill>
              <a:schemeClr val="tx1"/>
            </a:solidFill>
          </a:ln>
        </p:spPr>
        <p:txBody>
          <a:bodyPr wrap="square" rtlCol="0" anchor="t">
            <a:spAutoFit/>
          </a:bodyPr>
          <a:lstStyle/>
          <a:p>
            <a:pPr algn="ctr"/>
            <a:r>
              <a:rPr lang="en-US" sz="3600" b="1" dirty="0" err="1">
                <a:solidFill>
                  <a:schemeClr val="bg1"/>
                </a:solidFill>
              </a:rPr>
              <a:t>Sut</a:t>
            </a:r>
            <a:r>
              <a:rPr lang="en-US" sz="3600" b="1" dirty="0">
                <a:solidFill>
                  <a:schemeClr val="bg1"/>
                </a:solidFill>
              </a:rPr>
              <a:t> </a:t>
            </a:r>
            <a:r>
              <a:rPr lang="en-US" sz="3600" b="1" dirty="0" err="1">
                <a:solidFill>
                  <a:schemeClr val="bg1"/>
                </a:solidFill>
              </a:rPr>
              <a:t>wyt</a:t>
            </a:r>
            <a:r>
              <a:rPr lang="en-US" sz="3600" b="1" dirty="0">
                <a:solidFill>
                  <a:schemeClr val="bg1"/>
                </a:solidFill>
              </a:rPr>
              <a:t> </a:t>
            </a:r>
            <a:r>
              <a:rPr lang="en-US" sz="3600" b="1" dirty="0" err="1">
                <a:solidFill>
                  <a:srgbClr val="FF0000"/>
                </a:solidFill>
              </a:rPr>
              <a:t>ti</a:t>
            </a:r>
            <a:r>
              <a:rPr lang="en-US" sz="3600" b="1" dirty="0">
                <a:solidFill>
                  <a:schemeClr val="bg1"/>
                </a:solidFill>
              </a:rPr>
              <a:t> </a:t>
            </a:r>
            <a:r>
              <a:rPr lang="en-US" sz="3600" b="1" dirty="0" err="1">
                <a:solidFill>
                  <a:schemeClr val="bg1"/>
                </a:solidFill>
              </a:rPr>
              <a:t>heddiw</a:t>
            </a:r>
            <a:r>
              <a:rPr lang="en-US" sz="3600" b="1" dirty="0">
                <a:solidFill>
                  <a:schemeClr val="bg1"/>
                </a:solidFill>
              </a:rPr>
              <a:t>?</a:t>
            </a:r>
          </a:p>
        </p:txBody>
      </p:sp>
      <p:pic>
        <p:nvPicPr>
          <p:cNvPr id="1026" name="Picture 2" descr="Image result for happy emoji">
            <a:extLst>
              <a:ext uri="{FF2B5EF4-FFF2-40B4-BE49-F238E27FC236}">
                <a16:creationId xmlns:a16="http://schemas.microsoft.com/office/drawing/2014/main" id="{DD64512F-B9AF-364C-98C3-30719D3830D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1227" y="2204739"/>
            <a:ext cx="2717591" cy="203557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Image result for sad emoji">
            <a:extLst>
              <a:ext uri="{FF2B5EF4-FFF2-40B4-BE49-F238E27FC236}">
                <a16:creationId xmlns:a16="http://schemas.microsoft.com/office/drawing/2014/main" id="{FBA468D8-9AE3-834D-AFE0-9374A7882C7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55104" y="2204739"/>
            <a:ext cx="2035570" cy="2035570"/>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Image result for tired emoji">
            <a:extLst>
              <a:ext uri="{FF2B5EF4-FFF2-40B4-BE49-F238E27FC236}">
                <a16:creationId xmlns:a16="http://schemas.microsoft.com/office/drawing/2014/main" id="{A8715FD2-6B6F-0E45-8DB4-347AE906BBE6}"/>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b="9210"/>
          <a:stretch/>
        </p:blipFill>
        <p:spPr bwMode="auto">
          <a:xfrm>
            <a:off x="6300012" y="2179207"/>
            <a:ext cx="2266471" cy="2213382"/>
          </a:xfrm>
          <a:prstGeom prst="rect">
            <a:avLst/>
          </a:prstGeom>
          <a:solidFill>
            <a:schemeClr val="accent5">
              <a:lumMod val="60000"/>
              <a:lumOff val="40000"/>
            </a:schemeClr>
          </a:solidFill>
          <a:extLst/>
        </p:spPr>
      </p:pic>
      <p:pic>
        <p:nvPicPr>
          <p:cNvPr id="1032" name="Picture 8" descr="Image result for sick emoji">
            <a:extLst>
              <a:ext uri="{FF2B5EF4-FFF2-40B4-BE49-F238E27FC236}">
                <a16:creationId xmlns:a16="http://schemas.microsoft.com/office/drawing/2014/main" id="{B67AEAA2-505A-C04B-BD58-354297015F0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275821" y="2179207"/>
            <a:ext cx="2235722" cy="2147855"/>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Image result for nervous emoji">
            <a:extLst>
              <a:ext uri="{FF2B5EF4-FFF2-40B4-BE49-F238E27FC236}">
                <a16:creationId xmlns:a16="http://schemas.microsoft.com/office/drawing/2014/main" id="{AD5D5C16-A6D8-8C4B-A44F-563275178347}"/>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9919" t="14196" r="4896" b="8316"/>
          <a:stretch/>
        </p:blipFill>
        <p:spPr bwMode="auto">
          <a:xfrm>
            <a:off x="1481224" y="4555991"/>
            <a:ext cx="2434169" cy="2214239"/>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Image result for excitied emoji">
            <a:extLst>
              <a:ext uri="{FF2B5EF4-FFF2-40B4-BE49-F238E27FC236}">
                <a16:creationId xmlns:a16="http://schemas.microsoft.com/office/drawing/2014/main" id="{30A85BC2-213F-B04A-AD10-F8DB36D12F69}"/>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8088" t="11256" r="6727" b="11256"/>
          <a:stretch/>
        </p:blipFill>
        <p:spPr bwMode="auto">
          <a:xfrm>
            <a:off x="4851293" y="4588783"/>
            <a:ext cx="2434169" cy="2214239"/>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A69564E0-3C0E-7143-9EAA-67B2D5A83214}"/>
              </a:ext>
            </a:extLst>
          </p:cNvPr>
          <p:cNvSpPr txBox="1"/>
          <p:nvPr/>
        </p:nvSpPr>
        <p:spPr>
          <a:xfrm rot="20738117">
            <a:off x="271227" y="4256652"/>
            <a:ext cx="2216547" cy="461665"/>
          </a:xfrm>
          <a:prstGeom prst="rect">
            <a:avLst/>
          </a:prstGeom>
          <a:solidFill>
            <a:schemeClr val="accent5">
              <a:lumMod val="60000"/>
              <a:lumOff val="40000"/>
            </a:schemeClr>
          </a:solidFill>
        </p:spPr>
        <p:txBody>
          <a:bodyPr wrap="square" rtlCol="0" anchor="t">
            <a:spAutoFit/>
          </a:bodyPr>
          <a:lstStyle/>
          <a:p>
            <a:pPr algn="ctr"/>
            <a:r>
              <a:rPr lang="en-US" sz="2400" b="1" dirty="0" err="1"/>
              <a:t>hapus</a:t>
            </a:r>
            <a:endParaRPr lang="en-US" sz="2400" b="1" dirty="0"/>
          </a:p>
        </p:txBody>
      </p:sp>
      <p:sp>
        <p:nvSpPr>
          <p:cNvPr id="11" name="TextBox 10">
            <a:extLst>
              <a:ext uri="{FF2B5EF4-FFF2-40B4-BE49-F238E27FC236}">
                <a16:creationId xmlns:a16="http://schemas.microsoft.com/office/drawing/2014/main" id="{5794ED5E-8986-8342-B3EE-E58F9677AEB0}"/>
              </a:ext>
            </a:extLst>
          </p:cNvPr>
          <p:cNvSpPr txBox="1"/>
          <p:nvPr/>
        </p:nvSpPr>
        <p:spPr>
          <a:xfrm rot="20738117">
            <a:off x="301662" y="6102852"/>
            <a:ext cx="1716529" cy="461665"/>
          </a:xfrm>
          <a:prstGeom prst="rect">
            <a:avLst/>
          </a:prstGeom>
          <a:solidFill>
            <a:schemeClr val="accent5">
              <a:lumMod val="60000"/>
              <a:lumOff val="40000"/>
            </a:schemeClr>
          </a:solidFill>
        </p:spPr>
        <p:txBody>
          <a:bodyPr wrap="square" rtlCol="0" anchor="t">
            <a:spAutoFit/>
          </a:bodyPr>
          <a:lstStyle/>
          <a:p>
            <a:pPr algn="ctr"/>
            <a:r>
              <a:rPr lang="en-US" sz="2400" b="1" dirty="0" err="1"/>
              <a:t>nerfus</a:t>
            </a:r>
            <a:endParaRPr lang="en-US" sz="2400" b="1" dirty="0"/>
          </a:p>
        </p:txBody>
      </p:sp>
      <p:sp>
        <p:nvSpPr>
          <p:cNvPr id="12" name="TextBox 11">
            <a:extLst>
              <a:ext uri="{FF2B5EF4-FFF2-40B4-BE49-F238E27FC236}">
                <a16:creationId xmlns:a16="http://schemas.microsoft.com/office/drawing/2014/main" id="{9BC98FC1-A9C8-B645-A3DD-B72F73DA4615}"/>
              </a:ext>
            </a:extLst>
          </p:cNvPr>
          <p:cNvSpPr txBox="1"/>
          <p:nvPr/>
        </p:nvSpPr>
        <p:spPr>
          <a:xfrm rot="20738117">
            <a:off x="3947338" y="4009476"/>
            <a:ext cx="2216547" cy="461665"/>
          </a:xfrm>
          <a:prstGeom prst="rect">
            <a:avLst/>
          </a:prstGeom>
          <a:solidFill>
            <a:schemeClr val="accent5">
              <a:lumMod val="60000"/>
              <a:lumOff val="40000"/>
            </a:schemeClr>
          </a:solidFill>
          <a:ln>
            <a:solidFill>
              <a:srgbClr val="00B050"/>
            </a:solidFill>
          </a:ln>
        </p:spPr>
        <p:txBody>
          <a:bodyPr wrap="square" rtlCol="0" anchor="t">
            <a:spAutoFit/>
          </a:bodyPr>
          <a:lstStyle/>
          <a:p>
            <a:pPr algn="ctr"/>
            <a:r>
              <a:rPr lang="en-US" sz="2400" b="1" dirty="0" err="1">
                <a:solidFill>
                  <a:srgbClr val="00B050"/>
                </a:solidFill>
              </a:rPr>
              <a:t>d</a:t>
            </a:r>
            <a:r>
              <a:rPr lang="en-US" sz="2400" b="1" dirty="0" err="1"/>
              <a:t>rist</a:t>
            </a:r>
            <a:endParaRPr lang="en-US" sz="2400" b="1" dirty="0"/>
          </a:p>
        </p:txBody>
      </p:sp>
      <p:sp>
        <p:nvSpPr>
          <p:cNvPr id="13" name="TextBox 12">
            <a:extLst>
              <a:ext uri="{FF2B5EF4-FFF2-40B4-BE49-F238E27FC236}">
                <a16:creationId xmlns:a16="http://schemas.microsoft.com/office/drawing/2014/main" id="{F702F139-7E0C-5341-91F1-764D2F8E1457}"/>
              </a:ext>
            </a:extLst>
          </p:cNvPr>
          <p:cNvSpPr txBox="1"/>
          <p:nvPr/>
        </p:nvSpPr>
        <p:spPr>
          <a:xfrm rot="20738117">
            <a:off x="6884219" y="3998183"/>
            <a:ext cx="2216547" cy="461665"/>
          </a:xfrm>
          <a:prstGeom prst="rect">
            <a:avLst/>
          </a:prstGeom>
          <a:solidFill>
            <a:schemeClr val="accent5">
              <a:lumMod val="60000"/>
              <a:lumOff val="40000"/>
            </a:schemeClr>
          </a:solidFill>
        </p:spPr>
        <p:txBody>
          <a:bodyPr wrap="square" rtlCol="0" anchor="t">
            <a:spAutoFit/>
          </a:bodyPr>
          <a:lstStyle/>
          <a:p>
            <a:pPr algn="ctr"/>
            <a:r>
              <a:rPr lang="en-US" sz="2400" b="1" dirty="0"/>
              <a:t> </a:t>
            </a:r>
            <a:r>
              <a:rPr lang="en-US" sz="2400" b="1" dirty="0" err="1">
                <a:solidFill>
                  <a:srgbClr val="00B050"/>
                </a:solidFill>
              </a:rPr>
              <a:t>f</a:t>
            </a:r>
            <a:r>
              <a:rPr lang="en-US" sz="2400" b="1" dirty="0" err="1"/>
              <a:t>linedig</a:t>
            </a:r>
            <a:endParaRPr lang="en-US" sz="2400" b="1" dirty="0"/>
          </a:p>
        </p:txBody>
      </p:sp>
      <p:sp>
        <p:nvSpPr>
          <p:cNvPr id="14" name="TextBox 13">
            <a:extLst>
              <a:ext uri="{FF2B5EF4-FFF2-40B4-BE49-F238E27FC236}">
                <a16:creationId xmlns:a16="http://schemas.microsoft.com/office/drawing/2014/main" id="{6E3E53A1-6EDD-034A-9AAE-ED094F5ABE07}"/>
              </a:ext>
            </a:extLst>
          </p:cNvPr>
          <p:cNvSpPr txBox="1"/>
          <p:nvPr/>
        </p:nvSpPr>
        <p:spPr>
          <a:xfrm rot="20738117">
            <a:off x="9948123" y="4009475"/>
            <a:ext cx="2216547" cy="461665"/>
          </a:xfrm>
          <a:prstGeom prst="rect">
            <a:avLst/>
          </a:prstGeom>
          <a:solidFill>
            <a:schemeClr val="accent5">
              <a:lumMod val="60000"/>
              <a:lumOff val="40000"/>
            </a:schemeClr>
          </a:solidFill>
        </p:spPr>
        <p:txBody>
          <a:bodyPr wrap="square" rtlCol="0" anchor="t">
            <a:spAutoFit/>
          </a:bodyPr>
          <a:lstStyle/>
          <a:p>
            <a:pPr algn="ctr"/>
            <a:r>
              <a:rPr lang="en-US" sz="2400" b="1" dirty="0" err="1"/>
              <a:t>sâl</a:t>
            </a:r>
            <a:endParaRPr lang="en-US" sz="2400" b="1" dirty="0"/>
          </a:p>
        </p:txBody>
      </p:sp>
      <p:sp>
        <p:nvSpPr>
          <p:cNvPr id="15" name="TextBox 14">
            <a:extLst>
              <a:ext uri="{FF2B5EF4-FFF2-40B4-BE49-F238E27FC236}">
                <a16:creationId xmlns:a16="http://schemas.microsoft.com/office/drawing/2014/main" id="{50C14031-46E5-2546-9246-732A6280D190}"/>
              </a:ext>
            </a:extLst>
          </p:cNvPr>
          <p:cNvSpPr txBox="1"/>
          <p:nvPr/>
        </p:nvSpPr>
        <p:spPr>
          <a:xfrm rot="20738117">
            <a:off x="4072092" y="6124096"/>
            <a:ext cx="2301475" cy="461665"/>
          </a:xfrm>
          <a:prstGeom prst="rect">
            <a:avLst/>
          </a:prstGeom>
          <a:solidFill>
            <a:schemeClr val="accent5">
              <a:lumMod val="60000"/>
              <a:lumOff val="40000"/>
            </a:schemeClr>
          </a:solidFill>
        </p:spPr>
        <p:txBody>
          <a:bodyPr wrap="square" rtlCol="0" anchor="t">
            <a:spAutoFit/>
          </a:bodyPr>
          <a:lstStyle/>
          <a:p>
            <a:pPr algn="ctr"/>
            <a:r>
              <a:rPr lang="en-US" sz="2400" b="1" dirty="0"/>
              <a:t> </a:t>
            </a:r>
            <a:r>
              <a:rPr lang="en-US" sz="2400" b="1" dirty="0" err="1">
                <a:solidFill>
                  <a:srgbClr val="00B050"/>
                </a:solidFill>
              </a:rPr>
              <a:t>f</a:t>
            </a:r>
            <a:r>
              <a:rPr lang="en-US" sz="2400" b="1" dirty="0" err="1"/>
              <a:t>endigedig</a:t>
            </a:r>
            <a:endParaRPr lang="en-US" sz="2400" b="1" dirty="0"/>
          </a:p>
        </p:txBody>
      </p:sp>
      <p:pic>
        <p:nvPicPr>
          <p:cNvPr id="3" name="Picture 2">
            <a:extLst>
              <a:ext uri="{FF2B5EF4-FFF2-40B4-BE49-F238E27FC236}">
                <a16:creationId xmlns:a16="http://schemas.microsoft.com/office/drawing/2014/main" id="{9350D4DD-B2F6-A147-BAC7-35639FBD8F53}"/>
              </a:ext>
            </a:extLst>
          </p:cNvPr>
          <p:cNvPicPr>
            <a:picLocks noChangeAspect="1"/>
          </p:cNvPicPr>
          <p:nvPr/>
        </p:nvPicPr>
        <p:blipFill>
          <a:blip r:embed="rId8"/>
          <a:stretch>
            <a:fillRect/>
          </a:stretch>
        </p:blipFill>
        <p:spPr>
          <a:xfrm>
            <a:off x="9275821" y="4713498"/>
            <a:ext cx="2089524" cy="2089524"/>
          </a:xfrm>
          <a:prstGeom prst="rect">
            <a:avLst/>
          </a:prstGeom>
        </p:spPr>
      </p:pic>
      <p:sp>
        <p:nvSpPr>
          <p:cNvPr id="17" name="TextBox 16">
            <a:extLst>
              <a:ext uri="{FF2B5EF4-FFF2-40B4-BE49-F238E27FC236}">
                <a16:creationId xmlns:a16="http://schemas.microsoft.com/office/drawing/2014/main" id="{EF539411-8060-4943-853B-8B0815BD2F6B}"/>
              </a:ext>
            </a:extLst>
          </p:cNvPr>
          <p:cNvSpPr txBox="1"/>
          <p:nvPr/>
        </p:nvSpPr>
        <p:spPr>
          <a:xfrm rot="20738117">
            <a:off x="7957730" y="6139689"/>
            <a:ext cx="1974986" cy="461665"/>
          </a:xfrm>
          <a:prstGeom prst="rect">
            <a:avLst/>
          </a:prstGeom>
          <a:solidFill>
            <a:schemeClr val="accent5">
              <a:lumMod val="60000"/>
              <a:lumOff val="40000"/>
            </a:schemeClr>
          </a:solidFill>
        </p:spPr>
        <p:txBody>
          <a:bodyPr wrap="square" rtlCol="0" anchor="t">
            <a:spAutoFit/>
          </a:bodyPr>
          <a:lstStyle/>
          <a:p>
            <a:pPr algn="ctr"/>
            <a:r>
              <a:rPr lang="en-US" sz="2400" b="1" dirty="0"/>
              <a:t> </a:t>
            </a:r>
            <a:r>
              <a:rPr lang="en-US" sz="2400" b="1" dirty="0" err="1"/>
              <a:t>iawn</a:t>
            </a:r>
            <a:endParaRPr lang="en-US" sz="2400" b="1" dirty="0"/>
          </a:p>
        </p:txBody>
      </p:sp>
      <p:sp>
        <p:nvSpPr>
          <p:cNvPr id="20" name="TextBox 19">
            <a:extLst>
              <a:ext uri="{FF2B5EF4-FFF2-40B4-BE49-F238E27FC236}">
                <a16:creationId xmlns:a16="http://schemas.microsoft.com/office/drawing/2014/main" id="{E824B069-9617-4144-B73B-EB25FE897793}"/>
              </a:ext>
            </a:extLst>
          </p:cNvPr>
          <p:cNvSpPr txBox="1"/>
          <p:nvPr/>
        </p:nvSpPr>
        <p:spPr>
          <a:xfrm>
            <a:off x="2679836" y="1141490"/>
            <a:ext cx="6777079" cy="646331"/>
          </a:xfrm>
          <a:prstGeom prst="rect">
            <a:avLst/>
          </a:prstGeom>
          <a:solidFill>
            <a:schemeClr val="accent5">
              <a:lumMod val="60000"/>
              <a:lumOff val="40000"/>
            </a:schemeClr>
          </a:solidFill>
          <a:ln w="76200">
            <a:solidFill>
              <a:schemeClr val="accent5"/>
            </a:solidFill>
          </a:ln>
        </p:spPr>
        <p:txBody>
          <a:bodyPr wrap="square" rtlCol="0" anchor="t">
            <a:spAutoFit/>
          </a:bodyPr>
          <a:lstStyle/>
          <a:p>
            <a:pPr algn="ctr"/>
            <a:r>
              <a:rPr lang="en-US" sz="3600" b="1" dirty="0" err="1"/>
              <a:t>Ry</a:t>
            </a:r>
            <a:r>
              <a:rPr lang="en-US" sz="3600" b="1" dirty="0" err="1">
                <a:solidFill>
                  <a:schemeClr val="bg1"/>
                </a:solidFill>
              </a:rPr>
              <a:t>dw</a:t>
            </a:r>
            <a:r>
              <a:rPr lang="en-US" sz="3600" b="1" dirty="0"/>
              <a:t> </a:t>
            </a:r>
            <a:r>
              <a:rPr lang="en-US" sz="3600" b="1" dirty="0" err="1"/>
              <a:t>i’n</a:t>
            </a:r>
            <a:r>
              <a:rPr lang="en-US" sz="3600" b="1" dirty="0"/>
              <a:t> ….    /   </a:t>
            </a:r>
            <a:r>
              <a:rPr lang="en-US" sz="3600" b="1" dirty="0" err="1">
                <a:solidFill>
                  <a:schemeClr val="bg1"/>
                </a:solidFill>
              </a:rPr>
              <a:t>Dw</a:t>
            </a:r>
            <a:r>
              <a:rPr lang="en-US" sz="3600" b="1" dirty="0"/>
              <a:t> </a:t>
            </a:r>
            <a:r>
              <a:rPr lang="en-US" sz="3600" b="1" dirty="0" err="1"/>
              <a:t>i’n</a:t>
            </a:r>
            <a:r>
              <a:rPr lang="en-US" sz="3600" b="1" dirty="0"/>
              <a:t> ….    </a:t>
            </a:r>
          </a:p>
        </p:txBody>
      </p:sp>
      <p:sp>
        <p:nvSpPr>
          <p:cNvPr id="18" name="TextBox 17">
            <a:extLst>
              <a:ext uri="{FF2B5EF4-FFF2-40B4-BE49-F238E27FC236}">
                <a16:creationId xmlns:a16="http://schemas.microsoft.com/office/drawing/2014/main" id="{A978F4F8-9C20-694E-A1CA-C8B5694ECD83}"/>
              </a:ext>
            </a:extLst>
          </p:cNvPr>
          <p:cNvSpPr txBox="1"/>
          <p:nvPr/>
        </p:nvSpPr>
        <p:spPr>
          <a:xfrm>
            <a:off x="0" y="705357"/>
            <a:ext cx="2118646" cy="523220"/>
          </a:xfrm>
          <a:prstGeom prst="rect">
            <a:avLst/>
          </a:prstGeom>
          <a:solidFill>
            <a:srgbClr val="FFC000"/>
          </a:solidFill>
          <a:ln w="57150">
            <a:solidFill>
              <a:srgbClr val="00B050"/>
            </a:solidFill>
          </a:ln>
        </p:spPr>
        <p:txBody>
          <a:bodyPr wrap="square" rtlCol="0">
            <a:spAutoFit/>
          </a:bodyPr>
          <a:lstStyle/>
          <a:p>
            <a:pPr algn="ctr"/>
            <a:r>
              <a:rPr lang="en-US" sz="2800" b="1" dirty="0"/>
              <a:t>i + </a:t>
            </a:r>
            <a:r>
              <a:rPr lang="en-US" sz="2800" b="1" dirty="0" err="1"/>
              <a:t>yn</a:t>
            </a:r>
            <a:r>
              <a:rPr lang="en-US" sz="2800" b="1" dirty="0"/>
              <a:t> = </a:t>
            </a:r>
            <a:r>
              <a:rPr lang="en-US" sz="2800" b="1" dirty="0" err="1"/>
              <a:t>i’n</a:t>
            </a:r>
            <a:endParaRPr lang="en-US" sz="2800" b="1" dirty="0"/>
          </a:p>
        </p:txBody>
      </p:sp>
      <p:sp>
        <p:nvSpPr>
          <p:cNvPr id="2" name="TextBox 1">
            <a:extLst>
              <a:ext uri="{FF2B5EF4-FFF2-40B4-BE49-F238E27FC236}">
                <a16:creationId xmlns:a16="http://schemas.microsoft.com/office/drawing/2014/main" id="{A2AB349E-7BFB-624E-A9A0-60703E4DE6A3}"/>
              </a:ext>
            </a:extLst>
          </p:cNvPr>
          <p:cNvSpPr txBox="1"/>
          <p:nvPr/>
        </p:nvSpPr>
        <p:spPr>
          <a:xfrm>
            <a:off x="9959112" y="115064"/>
            <a:ext cx="1892229" cy="830997"/>
          </a:xfrm>
          <a:prstGeom prst="rect">
            <a:avLst/>
          </a:prstGeom>
          <a:solidFill>
            <a:srgbClr val="FF0000"/>
          </a:solidFill>
        </p:spPr>
        <p:txBody>
          <a:bodyPr wrap="square" rtlCol="0">
            <a:spAutoFit/>
          </a:bodyPr>
          <a:lstStyle/>
          <a:p>
            <a:pPr algn="ctr"/>
            <a:r>
              <a:rPr lang="en-US" sz="2400" b="1" dirty="0" err="1"/>
              <a:t>ti</a:t>
            </a:r>
            <a:r>
              <a:rPr lang="en-US" sz="2400" b="1" dirty="0"/>
              <a:t> = you (singular)</a:t>
            </a:r>
          </a:p>
        </p:txBody>
      </p:sp>
    </p:spTree>
    <p:extLst>
      <p:ext uri="{BB962C8B-B14F-4D97-AF65-F5344CB8AC3E}">
        <p14:creationId xmlns:p14="http://schemas.microsoft.com/office/powerpoint/2010/main" val="31429620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 fill="hold"/>
                                        <p:tgtEl>
                                          <p:spTgt spid="10"/>
                                        </p:tgtEl>
                                        <p:attrNameLst>
                                          <p:attrName>ppt_x</p:attrName>
                                        </p:attrNameLst>
                                      </p:cBhvr>
                                      <p:tavLst>
                                        <p:tav tm="0">
                                          <p:val>
                                            <p:strVal val="#ppt_x"/>
                                          </p:val>
                                        </p:tav>
                                        <p:tav tm="100000">
                                          <p:val>
                                            <p:strVal val="#ppt_x"/>
                                          </p:val>
                                        </p:tav>
                                      </p:tavLst>
                                    </p:anim>
                                    <p:anim calcmode="lin" valueType="num">
                                      <p:cBhvr additive="base">
                                        <p:cTn id="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2"/>
                                        </p:tgtEl>
                                        <p:attrNameLst>
                                          <p:attrName>style.visibility</p:attrName>
                                        </p:attrNameLst>
                                      </p:cBhvr>
                                      <p:to>
                                        <p:strVal val="visible"/>
                                      </p:to>
                                    </p:set>
                                    <p:anim calcmode="lin" valueType="num">
                                      <p:cBhvr additive="base">
                                        <p:cTn id="13" dur="500" fill="hold"/>
                                        <p:tgtEl>
                                          <p:spTgt spid="12"/>
                                        </p:tgtEl>
                                        <p:attrNameLst>
                                          <p:attrName>ppt_x</p:attrName>
                                        </p:attrNameLst>
                                      </p:cBhvr>
                                      <p:tavLst>
                                        <p:tav tm="0">
                                          <p:val>
                                            <p:strVal val="#ppt_x"/>
                                          </p:val>
                                        </p:tav>
                                        <p:tav tm="100000">
                                          <p:val>
                                            <p:strVal val="#ppt_x"/>
                                          </p:val>
                                        </p:tav>
                                      </p:tavLst>
                                    </p:anim>
                                    <p:anim calcmode="lin" valueType="num">
                                      <p:cBhvr additive="base">
                                        <p:cTn id="14"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3"/>
                                        </p:tgtEl>
                                        <p:attrNameLst>
                                          <p:attrName>style.visibility</p:attrName>
                                        </p:attrNameLst>
                                      </p:cBhvr>
                                      <p:to>
                                        <p:strVal val="visible"/>
                                      </p:to>
                                    </p:set>
                                    <p:anim calcmode="lin" valueType="num">
                                      <p:cBhvr additive="base">
                                        <p:cTn id="19" dur="500" fill="hold"/>
                                        <p:tgtEl>
                                          <p:spTgt spid="13"/>
                                        </p:tgtEl>
                                        <p:attrNameLst>
                                          <p:attrName>ppt_x</p:attrName>
                                        </p:attrNameLst>
                                      </p:cBhvr>
                                      <p:tavLst>
                                        <p:tav tm="0">
                                          <p:val>
                                            <p:strVal val="#ppt_x"/>
                                          </p:val>
                                        </p:tav>
                                        <p:tav tm="100000">
                                          <p:val>
                                            <p:strVal val="#ppt_x"/>
                                          </p:val>
                                        </p:tav>
                                      </p:tavLst>
                                    </p:anim>
                                    <p:anim calcmode="lin" valueType="num">
                                      <p:cBhvr additive="base">
                                        <p:cTn id="20"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4"/>
                                        </p:tgtEl>
                                        <p:attrNameLst>
                                          <p:attrName>style.visibility</p:attrName>
                                        </p:attrNameLst>
                                      </p:cBhvr>
                                      <p:to>
                                        <p:strVal val="visible"/>
                                      </p:to>
                                    </p:set>
                                    <p:anim calcmode="lin" valueType="num">
                                      <p:cBhvr additive="base">
                                        <p:cTn id="25" dur="500" fill="hold"/>
                                        <p:tgtEl>
                                          <p:spTgt spid="14"/>
                                        </p:tgtEl>
                                        <p:attrNameLst>
                                          <p:attrName>ppt_x</p:attrName>
                                        </p:attrNameLst>
                                      </p:cBhvr>
                                      <p:tavLst>
                                        <p:tav tm="0">
                                          <p:val>
                                            <p:strVal val="#ppt_x"/>
                                          </p:val>
                                        </p:tav>
                                        <p:tav tm="100000">
                                          <p:val>
                                            <p:strVal val="#ppt_x"/>
                                          </p:val>
                                        </p:tav>
                                      </p:tavLst>
                                    </p:anim>
                                    <p:anim calcmode="lin" valueType="num">
                                      <p:cBhvr additive="base">
                                        <p:cTn id="26"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1"/>
                                        </p:tgtEl>
                                        <p:attrNameLst>
                                          <p:attrName>style.visibility</p:attrName>
                                        </p:attrNameLst>
                                      </p:cBhvr>
                                      <p:to>
                                        <p:strVal val="visible"/>
                                      </p:to>
                                    </p:set>
                                    <p:anim calcmode="lin" valueType="num">
                                      <p:cBhvr additive="base">
                                        <p:cTn id="31" dur="500" fill="hold"/>
                                        <p:tgtEl>
                                          <p:spTgt spid="11"/>
                                        </p:tgtEl>
                                        <p:attrNameLst>
                                          <p:attrName>ppt_x</p:attrName>
                                        </p:attrNameLst>
                                      </p:cBhvr>
                                      <p:tavLst>
                                        <p:tav tm="0">
                                          <p:val>
                                            <p:strVal val="#ppt_x"/>
                                          </p:val>
                                        </p:tav>
                                        <p:tav tm="100000">
                                          <p:val>
                                            <p:strVal val="#ppt_x"/>
                                          </p:val>
                                        </p:tav>
                                      </p:tavLst>
                                    </p:anim>
                                    <p:anim calcmode="lin" valueType="num">
                                      <p:cBhvr additive="base">
                                        <p:cTn id="32"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5"/>
                                        </p:tgtEl>
                                        <p:attrNameLst>
                                          <p:attrName>style.visibility</p:attrName>
                                        </p:attrNameLst>
                                      </p:cBhvr>
                                      <p:to>
                                        <p:strVal val="visible"/>
                                      </p:to>
                                    </p:set>
                                    <p:anim calcmode="lin" valueType="num">
                                      <p:cBhvr additive="base">
                                        <p:cTn id="37" dur="500" fill="hold"/>
                                        <p:tgtEl>
                                          <p:spTgt spid="15"/>
                                        </p:tgtEl>
                                        <p:attrNameLst>
                                          <p:attrName>ppt_x</p:attrName>
                                        </p:attrNameLst>
                                      </p:cBhvr>
                                      <p:tavLst>
                                        <p:tav tm="0">
                                          <p:val>
                                            <p:strVal val="#ppt_x"/>
                                          </p:val>
                                        </p:tav>
                                        <p:tav tm="100000">
                                          <p:val>
                                            <p:strVal val="#ppt_x"/>
                                          </p:val>
                                        </p:tav>
                                      </p:tavLst>
                                    </p:anim>
                                    <p:anim calcmode="lin" valueType="num">
                                      <p:cBhvr additive="base">
                                        <p:cTn id="38"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17"/>
                                        </p:tgtEl>
                                        <p:attrNameLst>
                                          <p:attrName>style.visibility</p:attrName>
                                        </p:attrNameLst>
                                      </p:cBhvr>
                                      <p:to>
                                        <p:strVal val="visible"/>
                                      </p:to>
                                    </p:set>
                                    <p:anim calcmode="lin" valueType="num">
                                      <p:cBhvr additive="base">
                                        <p:cTn id="43" dur="500" fill="hold"/>
                                        <p:tgtEl>
                                          <p:spTgt spid="17"/>
                                        </p:tgtEl>
                                        <p:attrNameLst>
                                          <p:attrName>ppt_x</p:attrName>
                                        </p:attrNameLst>
                                      </p:cBhvr>
                                      <p:tavLst>
                                        <p:tav tm="0">
                                          <p:val>
                                            <p:strVal val="#ppt_x"/>
                                          </p:val>
                                        </p:tav>
                                        <p:tav tm="100000">
                                          <p:val>
                                            <p:strVal val="#ppt_x"/>
                                          </p:val>
                                        </p:tav>
                                      </p:tavLst>
                                    </p:anim>
                                    <p:anim calcmode="lin" valueType="num">
                                      <p:cBhvr additive="base">
                                        <p:cTn id="44"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1" grpId="0" animBg="1"/>
      <p:bldP spid="12" grpId="0" animBg="1"/>
      <p:bldP spid="13" grpId="0" animBg="1"/>
      <p:bldP spid="14" grpId="0" animBg="1"/>
      <p:bldP spid="15" grpId="0" animBg="1"/>
      <p:bldP spid="17"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BB432A23-5CCC-A14D-AEBC-4870579A811D}"/>
              </a:ext>
            </a:extLst>
          </p:cNvPr>
          <p:cNvSpPr txBox="1"/>
          <p:nvPr/>
        </p:nvSpPr>
        <p:spPr>
          <a:xfrm>
            <a:off x="2679837" y="129304"/>
            <a:ext cx="6777079" cy="646331"/>
          </a:xfrm>
          <a:prstGeom prst="rect">
            <a:avLst/>
          </a:prstGeom>
          <a:solidFill>
            <a:schemeClr val="accent1"/>
          </a:solidFill>
          <a:ln w="76200">
            <a:solidFill>
              <a:schemeClr val="tx1"/>
            </a:solidFill>
          </a:ln>
        </p:spPr>
        <p:txBody>
          <a:bodyPr wrap="square" rtlCol="0" anchor="t">
            <a:spAutoFit/>
          </a:bodyPr>
          <a:lstStyle/>
          <a:p>
            <a:pPr algn="ctr"/>
            <a:r>
              <a:rPr lang="en-US" sz="3600" b="1" dirty="0" err="1">
                <a:solidFill>
                  <a:schemeClr val="bg1"/>
                </a:solidFill>
              </a:rPr>
              <a:t>Sut</a:t>
            </a:r>
            <a:r>
              <a:rPr lang="en-US" sz="3600" b="1" dirty="0">
                <a:solidFill>
                  <a:schemeClr val="bg1"/>
                </a:solidFill>
              </a:rPr>
              <a:t> </a:t>
            </a:r>
            <a:r>
              <a:rPr lang="en-US" sz="3600" b="1" dirty="0" err="1">
                <a:solidFill>
                  <a:schemeClr val="bg1"/>
                </a:solidFill>
              </a:rPr>
              <a:t>ydych</a:t>
            </a:r>
            <a:r>
              <a:rPr lang="en-US" sz="3600" b="1" dirty="0">
                <a:solidFill>
                  <a:schemeClr val="bg1"/>
                </a:solidFill>
              </a:rPr>
              <a:t> chi </a:t>
            </a:r>
            <a:r>
              <a:rPr lang="en-US" sz="3600" b="1" dirty="0" err="1">
                <a:solidFill>
                  <a:schemeClr val="bg1"/>
                </a:solidFill>
              </a:rPr>
              <a:t>heddiw</a:t>
            </a:r>
            <a:r>
              <a:rPr lang="en-US" sz="3600" b="1" dirty="0">
                <a:solidFill>
                  <a:schemeClr val="bg1"/>
                </a:solidFill>
              </a:rPr>
              <a:t>?</a:t>
            </a:r>
          </a:p>
        </p:txBody>
      </p:sp>
      <p:pic>
        <p:nvPicPr>
          <p:cNvPr id="1026" name="Picture 2" descr="Image result for happy emoji">
            <a:extLst>
              <a:ext uri="{FF2B5EF4-FFF2-40B4-BE49-F238E27FC236}">
                <a16:creationId xmlns:a16="http://schemas.microsoft.com/office/drawing/2014/main" id="{DD64512F-B9AF-364C-98C3-30719D3830D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1227" y="2204739"/>
            <a:ext cx="2717591" cy="203557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Image result for sad emoji">
            <a:extLst>
              <a:ext uri="{FF2B5EF4-FFF2-40B4-BE49-F238E27FC236}">
                <a16:creationId xmlns:a16="http://schemas.microsoft.com/office/drawing/2014/main" id="{FBA468D8-9AE3-834D-AFE0-9374A7882C7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55104" y="2204739"/>
            <a:ext cx="2035570" cy="2035570"/>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Image result for tired emoji">
            <a:extLst>
              <a:ext uri="{FF2B5EF4-FFF2-40B4-BE49-F238E27FC236}">
                <a16:creationId xmlns:a16="http://schemas.microsoft.com/office/drawing/2014/main" id="{A8715FD2-6B6F-0E45-8DB4-347AE906BBE6}"/>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b="9210"/>
          <a:stretch/>
        </p:blipFill>
        <p:spPr bwMode="auto">
          <a:xfrm>
            <a:off x="6300012" y="2179207"/>
            <a:ext cx="2266471" cy="2213382"/>
          </a:xfrm>
          <a:prstGeom prst="rect">
            <a:avLst/>
          </a:prstGeom>
          <a:solidFill>
            <a:schemeClr val="accent5">
              <a:lumMod val="60000"/>
              <a:lumOff val="40000"/>
            </a:schemeClr>
          </a:solidFill>
          <a:extLst/>
        </p:spPr>
      </p:pic>
      <p:pic>
        <p:nvPicPr>
          <p:cNvPr id="1032" name="Picture 8" descr="Image result for sick emoji">
            <a:extLst>
              <a:ext uri="{FF2B5EF4-FFF2-40B4-BE49-F238E27FC236}">
                <a16:creationId xmlns:a16="http://schemas.microsoft.com/office/drawing/2014/main" id="{B67AEAA2-505A-C04B-BD58-354297015F0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275821" y="2179207"/>
            <a:ext cx="2235722" cy="2147855"/>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Image result for nervous emoji">
            <a:extLst>
              <a:ext uri="{FF2B5EF4-FFF2-40B4-BE49-F238E27FC236}">
                <a16:creationId xmlns:a16="http://schemas.microsoft.com/office/drawing/2014/main" id="{AD5D5C16-A6D8-8C4B-A44F-563275178347}"/>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9919" t="14196" r="4896" b="8316"/>
          <a:stretch/>
        </p:blipFill>
        <p:spPr bwMode="auto">
          <a:xfrm>
            <a:off x="1481224" y="4555991"/>
            <a:ext cx="2434169" cy="2214239"/>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Image result for excitied emoji">
            <a:extLst>
              <a:ext uri="{FF2B5EF4-FFF2-40B4-BE49-F238E27FC236}">
                <a16:creationId xmlns:a16="http://schemas.microsoft.com/office/drawing/2014/main" id="{30A85BC2-213F-B04A-AD10-F8DB36D12F69}"/>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8088" t="11256" r="6727" b="11256"/>
          <a:stretch/>
        </p:blipFill>
        <p:spPr bwMode="auto">
          <a:xfrm>
            <a:off x="4851293" y="4588783"/>
            <a:ext cx="2434169" cy="2214239"/>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A69564E0-3C0E-7143-9EAA-67B2D5A83214}"/>
              </a:ext>
            </a:extLst>
          </p:cNvPr>
          <p:cNvSpPr txBox="1"/>
          <p:nvPr/>
        </p:nvSpPr>
        <p:spPr>
          <a:xfrm rot="20738117">
            <a:off x="271227" y="4256652"/>
            <a:ext cx="2216547" cy="461665"/>
          </a:xfrm>
          <a:prstGeom prst="rect">
            <a:avLst/>
          </a:prstGeom>
          <a:solidFill>
            <a:schemeClr val="accent5">
              <a:lumMod val="60000"/>
              <a:lumOff val="40000"/>
            </a:schemeClr>
          </a:solidFill>
        </p:spPr>
        <p:txBody>
          <a:bodyPr wrap="square" rtlCol="0" anchor="t">
            <a:spAutoFit/>
          </a:bodyPr>
          <a:lstStyle/>
          <a:p>
            <a:pPr algn="ctr"/>
            <a:r>
              <a:rPr lang="en-US" sz="2400" b="1" dirty="0" err="1"/>
              <a:t>hapus</a:t>
            </a:r>
            <a:endParaRPr lang="en-US" sz="2400" b="1" dirty="0"/>
          </a:p>
        </p:txBody>
      </p:sp>
      <p:sp>
        <p:nvSpPr>
          <p:cNvPr id="11" name="TextBox 10">
            <a:extLst>
              <a:ext uri="{FF2B5EF4-FFF2-40B4-BE49-F238E27FC236}">
                <a16:creationId xmlns:a16="http://schemas.microsoft.com/office/drawing/2014/main" id="{5794ED5E-8986-8342-B3EE-E58F9677AEB0}"/>
              </a:ext>
            </a:extLst>
          </p:cNvPr>
          <p:cNvSpPr txBox="1"/>
          <p:nvPr/>
        </p:nvSpPr>
        <p:spPr>
          <a:xfrm rot="20738117">
            <a:off x="301662" y="6102852"/>
            <a:ext cx="1716529" cy="461665"/>
          </a:xfrm>
          <a:prstGeom prst="rect">
            <a:avLst/>
          </a:prstGeom>
          <a:solidFill>
            <a:schemeClr val="accent5">
              <a:lumMod val="60000"/>
              <a:lumOff val="40000"/>
            </a:schemeClr>
          </a:solidFill>
        </p:spPr>
        <p:txBody>
          <a:bodyPr wrap="square" rtlCol="0" anchor="t">
            <a:spAutoFit/>
          </a:bodyPr>
          <a:lstStyle/>
          <a:p>
            <a:pPr algn="ctr"/>
            <a:r>
              <a:rPr lang="en-US" sz="2400" b="1" dirty="0" err="1"/>
              <a:t>nerfus</a:t>
            </a:r>
            <a:endParaRPr lang="en-US" sz="2400" b="1" dirty="0"/>
          </a:p>
        </p:txBody>
      </p:sp>
      <p:sp>
        <p:nvSpPr>
          <p:cNvPr id="12" name="TextBox 11">
            <a:extLst>
              <a:ext uri="{FF2B5EF4-FFF2-40B4-BE49-F238E27FC236}">
                <a16:creationId xmlns:a16="http://schemas.microsoft.com/office/drawing/2014/main" id="{9BC98FC1-A9C8-B645-A3DD-B72F73DA4615}"/>
              </a:ext>
            </a:extLst>
          </p:cNvPr>
          <p:cNvSpPr txBox="1"/>
          <p:nvPr/>
        </p:nvSpPr>
        <p:spPr>
          <a:xfrm rot="20738117">
            <a:off x="3947338" y="4009476"/>
            <a:ext cx="2216547" cy="461665"/>
          </a:xfrm>
          <a:prstGeom prst="rect">
            <a:avLst/>
          </a:prstGeom>
          <a:solidFill>
            <a:schemeClr val="accent5">
              <a:lumMod val="60000"/>
              <a:lumOff val="40000"/>
            </a:schemeClr>
          </a:solidFill>
          <a:ln>
            <a:solidFill>
              <a:srgbClr val="00B050"/>
            </a:solidFill>
          </a:ln>
        </p:spPr>
        <p:txBody>
          <a:bodyPr wrap="square" rtlCol="0" anchor="t">
            <a:spAutoFit/>
          </a:bodyPr>
          <a:lstStyle/>
          <a:p>
            <a:pPr algn="ctr"/>
            <a:r>
              <a:rPr lang="en-US" sz="2400" b="1" dirty="0" err="1">
                <a:solidFill>
                  <a:srgbClr val="00B050"/>
                </a:solidFill>
              </a:rPr>
              <a:t>d</a:t>
            </a:r>
            <a:r>
              <a:rPr lang="en-US" sz="2400" b="1" dirty="0" err="1"/>
              <a:t>rist</a:t>
            </a:r>
            <a:endParaRPr lang="en-US" sz="2400" b="1" dirty="0"/>
          </a:p>
        </p:txBody>
      </p:sp>
      <p:sp>
        <p:nvSpPr>
          <p:cNvPr id="13" name="TextBox 12">
            <a:extLst>
              <a:ext uri="{FF2B5EF4-FFF2-40B4-BE49-F238E27FC236}">
                <a16:creationId xmlns:a16="http://schemas.microsoft.com/office/drawing/2014/main" id="{F702F139-7E0C-5341-91F1-764D2F8E1457}"/>
              </a:ext>
            </a:extLst>
          </p:cNvPr>
          <p:cNvSpPr txBox="1"/>
          <p:nvPr/>
        </p:nvSpPr>
        <p:spPr>
          <a:xfrm rot="20738117">
            <a:off x="6884219" y="3998183"/>
            <a:ext cx="2216547" cy="461665"/>
          </a:xfrm>
          <a:prstGeom prst="rect">
            <a:avLst/>
          </a:prstGeom>
          <a:solidFill>
            <a:schemeClr val="accent5">
              <a:lumMod val="60000"/>
              <a:lumOff val="40000"/>
            </a:schemeClr>
          </a:solidFill>
        </p:spPr>
        <p:txBody>
          <a:bodyPr wrap="square" rtlCol="0" anchor="t">
            <a:spAutoFit/>
          </a:bodyPr>
          <a:lstStyle/>
          <a:p>
            <a:pPr algn="ctr"/>
            <a:r>
              <a:rPr lang="en-US" sz="2400" b="1" dirty="0"/>
              <a:t> </a:t>
            </a:r>
            <a:r>
              <a:rPr lang="en-US" sz="2400" b="1" dirty="0" err="1">
                <a:solidFill>
                  <a:srgbClr val="00B050"/>
                </a:solidFill>
              </a:rPr>
              <a:t>f</a:t>
            </a:r>
            <a:r>
              <a:rPr lang="en-US" sz="2400" b="1" dirty="0" err="1"/>
              <a:t>linedig</a:t>
            </a:r>
            <a:endParaRPr lang="en-US" sz="2400" b="1" dirty="0"/>
          </a:p>
        </p:txBody>
      </p:sp>
      <p:sp>
        <p:nvSpPr>
          <p:cNvPr id="14" name="TextBox 13">
            <a:extLst>
              <a:ext uri="{FF2B5EF4-FFF2-40B4-BE49-F238E27FC236}">
                <a16:creationId xmlns:a16="http://schemas.microsoft.com/office/drawing/2014/main" id="{6E3E53A1-6EDD-034A-9AAE-ED094F5ABE07}"/>
              </a:ext>
            </a:extLst>
          </p:cNvPr>
          <p:cNvSpPr txBox="1"/>
          <p:nvPr/>
        </p:nvSpPr>
        <p:spPr>
          <a:xfrm rot="20738117">
            <a:off x="9948123" y="4009475"/>
            <a:ext cx="2216547" cy="461665"/>
          </a:xfrm>
          <a:prstGeom prst="rect">
            <a:avLst/>
          </a:prstGeom>
          <a:solidFill>
            <a:schemeClr val="accent5">
              <a:lumMod val="60000"/>
              <a:lumOff val="40000"/>
            </a:schemeClr>
          </a:solidFill>
        </p:spPr>
        <p:txBody>
          <a:bodyPr wrap="square" rtlCol="0" anchor="t">
            <a:spAutoFit/>
          </a:bodyPr>
          <a:lstStyle/>
          <a:p>
            <a:pPr algn="ctr"/>
            <a:r>
              <a:rPr lang="en-US" sz="2400" b="1" dirty="0" err="1"/>
              <a:t>sâl</a:t>
            </a:r>
            <a:endParaRPr lang="en-US" sz="2400" b="1" dirty="0"/>
          </a:p>
        </p:txBody>
      </p:sp>
      <p:sp>
        <p:nvSpPr>
          <p:cNvPr id="15" name="TextBox 14">
            <a:extLst>
              <a:ext uri="{FF2B5EF4-FFF2-40B4-BE49-F238E27FC236}">
                <a16:creationId xmlns:a16="http://schemas.microsoft.com/office/drawing/2014/main" id="{50C14031-46E5-2546-9246-732A6280D190}"/>
              </a:ext>
            </a:extLst>
          </p:cNvPr>
          <p:cNvSpPr txBox="1"/>
          <p:nvPr/>
        </p:nvSpPr>
        <p:spPr>
          <a:xfrm rot="20738117">
            <a:off x="4072092" y="6124096"/>
            <a:ext cx="2301475" cy="461665"/>
          </a:xfrm>
          <a:prstGeom prst="rect">
            <a:avLst/>
          </a:prstGeom>
          <a:solidFill>
            <a:schemeClr val="accent5">
              <a:lumMod val="60000"/>
              <a:lumOff val="40000"/>
            </a:schemeClr>
          </a:solidFill>
        </p:spPr>
        <p:txBody>
          <a:bodyPr wrap="square" rtlCol="0" anchor="t">
            <a:spAutoFit/>
          </a:bodyPr>
          <a:lstStyle/>
          <a:p>
            <a:pPr algn="ctr"/>
            <a:r>
              <a:rPr lang="en-US" sz="2400" b="1" dirty="0"/>
              <a:t> </a:t>
            </a:r>
            <a:r>
              <a:rPr lang="en-US" sz="2400" b="1" dirty="0" err="1">
                <a:solidFill>
                  <a:srgbClr val="00B050"/>
                </a:solidFill>
              </a:rPr>
              <a:t>f</a:t>
            </a:r>
            <a:r>
              <a:rPr lang="en-US" sz="2400" b="1" dirty="0" err="1"/>
              <a:t>endigedig</a:t>
            </a:r>
            <a:endParaRPr lang="en-US" sz="2400" b="1" dirty="0"/>
          </a:p>
        </p:txBody>
      </p:sp>
      <p:pic>
        <p:nvPicPr>
          <p:cNvPr id="3" name="Picture 2">
            <a:extLst>
              <a:ext uri="{FF2B5EF4-FFF2-40B4-BE49-F238E27FC236}">
                <a16:creationId xmlns:a16="http://schemas.microsoft.com/office/drawing/2014/main" id="{9350D4DD-B2F6-A147-BAC7-35639FBD8F53}"/>
              </a:ext>
            </a:extLst>
          </p:cNvPr>
          <p:cNvPicPr>
            <a:picLocks noChangeAspect="1"/>
          </p:cNvPicPr>
          <p:nvPr/>
        </p:nvPicPr>
        <p:blipFill>
          <a:blip r:embed="rId8"/>
          <a:stretch>
            <a:fillRect/>
          </a:stretch>
        </p:blipFill>
        <p:spPr>
          <a:xfrm>
            <a:off x="9275821" y="4713498"/>
            <a:ext cx="2089524" cy="2089524"/>
          </a:xfrm>
          <a:prstGeom prst="rect">
            <a:avLst/>
          </a:prstGeom>
        </p:spPr>
      </p:pic>
      <p:sp>
        <p:nvSpPr>
          <p:cNvPr id="17" name="TextBox 16">
            <a:extLst>
              <a:ext uri="{FF2B5EF4-FFF2-40B4-BE49-F238E27FC236}">
                <a16:creationId xmlns:a16="http://schemas.microsoft.com/office/drawing/2014/main" id="{EF539411-8060-4943-853B-8B0815BD2F6B}"/>
              </a:ext>
            </a:extLst>
          </p:cNvPr>
          <p:cNvSpPr txBox="1"/>
          <p:nvPr/>
        </p:nvSpPr>
        <p:spPr>
          <a:xfrm rot="20738117">
            <a:off x="7957730" y="6139689"/>
            <a:ext cx="1974986" cy="461665"/>
          </a:xfrm>
          <a:prstGeom prst="rect">
            <a:avLst/>
          </a:prstGeom>
          <a:solidFill>
            <a:schemeClr val="accent5">
              <a:lumMod val="60000"/>
              <a:lumOff val="40000"/>
            </a:schemeClr>
          </a:solidFill>
        </p:spPr>
        <p:txBody>
          <a:bodyPr wrap="square" rtlCol="0" anchor="t">
            <a:spAutoFit/>
          </a:bodyPr>
          <a:lstStyle/>
          <a:p>
            <a:pPr algn="ctr"/>
            <a:r>
              <a:rPr lang="en-US" sz="2400" b="1" dirty="0"/>
              <a:t> </a:t>
            </a:r>
            <a:r>
              <a:rPr lang="en-US" sz="2400" b="1" dirty="0" err="1"/>
              <a:t>iawn</a:t>
            </a:r>
            <a:endParaRPr lang="en-US" sz="2400" b="1" dirty="0"/>
          </a:p>
        </p:txBody>
      </p:sp>
      <p:sp>
        <p:nvSpPr>
          <p:cNvPr id="20" name="TextBox 19">
            <a:extLst>
              <a:ext uri="{FF2B5EF4-FFF2-40B4-BE49-F238E27FC236}">
                <a16:creationId xmlns:a16="http://schemas.microsoft.com/office/drawing/2014/main" id="{E824B069-9617-4144-B73B-EB25FE897793}"/>
              </a:ext>
            </a:extLst>
          </p:cNvPr>
          <p:cNvSpPr txBox="1"/>
          <p:nvPr/>
        </p:nvSpPr>
        <p:spPr>
          <a:xfrm>
            <a:off x="2679836" y="1141490"/>
            <a:ext cx="7073764" cy="646331"/>
          </a:xfrm>
          <a:prstGeom prst="rect">
            <a:avLst/>
          </a:prstGeom>
          <a:solidFill>
            <a:schemeClr val="accent5">
              <a:lumMod val="60000"/>
              <a:lumOff val="40000"/>
            </a:schemeClr>
          </a:solidFill>
          <a:ln w="76200">
            <a:solidFill>
              <a:schemeClr val="accent5"/>
            </a:solidFill>
          </a:ln>
        </p:spPr>
        <p:txBody>
          <a:bodyPr wrap="square" rtlCol="0" anchor="t">
            <a:spAutoFit/>
          </a:bodyPr>
          <a:lstStyle/>
          <a:p>
            <a:pPr algn="ctr"/>
            <a:r>
              <a:rPr lang="en-US" sz="3600" b="1" dirty="0" err="1"/>
              <a:t>Ry</a:t>
            </a:r>
            <a:r>
              <a:rPr lang="en-US" sz="3600" b="1" dirty="0" err="1">
                <a:solidFill>
                  <a:schemeClr val="bg1"/>
                </a:solidFill>
              </a:rPr>
              <a:t>dyn</a:t>
            </a:r>
            <a:r>
              <a:rPr lang="en-US" sz="3600" b="1" dirty="0"/>
              <a:t> </a:t>
            </a:r>
            <a:r>
              <a:rPr lang="en-US" sz="3600" b="1" dirty="0" err="1"/>
              <a:t>ni’n</a:t>
            </a:r>
            <a:r>
              <a:rPr lang="en-US" sz="3600" b="1" dirty="0"/>
              <a:t> ….    /   </a:t>
            </a:r>
            <a:r>
              <a:rPr lang="en-US" sz="3600" b="1" dirty="0" err="1">
                <a:solidFill>
                  <a:schemeClr val="bg1"/>
                </a:solidFill>
              </a:rPr>
              <a:t>Dyn</a:t>
            </a:r>
            <a:r>
              <a:rPr lang="en-US" sz="3600" b="1" dirty="0"/>
              <a:t> </a:t>
            </a:r>
            <a:r>
              <a:rPr lang="en-US" sz="3600" b="1" dirty="0" err="1"/>
              <a:t>ni’n</a:t>
            </a:r>
            <a:r>
              <a:rPr lang="en-US" sz="3600" b="1" dirty="0"/>
              <a:t> ….    </a:t>
            </a:r>
          </a:p>
        </p:txBody>
      </p:sp>
      <p:sp>
        <p:nvSpPr>
          <p:cNvPr id="18" name="TextBox 17">
            <a:extLst>
              <a:ext uri="{FF2B5EF4-FFF2-40B4-BE49-F238E27FC236}">
                <a16:creationId xmlns:a16="http://schemas.microsoft.com/office/drawing/2014/main" id="{A978F4F8-9C20-694E-A1CA-C8B5694ECD83}"/>
              </a:ext>
            </a:extLst>
          </p:cNvPr>
          <p:cNvSpPr txBox="1"/>
          <p:nvPr/>
        </p:nvSpPr>
        <p:spPr>
          <a:xfrm>
            <a:off x="0" y="705357"/>
            <a:ext cx="2118646" cy="523220"/>
          </a:xfrm>
          <a:prstGeom prst="rect">
            <a:avLst/>
          </a:prstGeom>
          <a:solidFill>
            <a:srgbClr val="FFC000"/>
          </a:solidFill>
          <a:ln w="57150">
            <a:solidFill>
              <a:srgbClr val="00B050"/>
            </a:solidFill>
          </a:ln>
        </p:spPr>
        <p:txBody>
          <a:bodyPr wrap="square" rtlCol="0">
            <a:spAutoFit/>
          </a:bodyPr>
          <a:lstStyle/>
          <a:p>
            <a:pPr algn="ctr"/>
            <a:r>
              <a:rPr lang="en-US" sz="2800" b="1" dirty="0"/>
              <a:t>i + </a:t>
            </a:r>
            <a:r>
              <a:rPr lang="en-US" sz="2800" b="1" dirty="0" err="1"/>
              <a:t>yn</a:t>
            </a:r>
            <a:r>
              <a:rPr lang="en-US" sz="2800" b="1" dirty="0"/>
              <a:t> = </a:t>
            </a:r>
            <a:r>
              <a:rPr lang="en-US" sz="2800" b="1" dirty="0" err="1"/>
              <a:t>i’n</a:t>
            </a:r>
            <a:endParaRPr lang="en-US" sz="2800" b="1" dirty="0"/>
          </a:p>
        </p:txBody>
      </p:sp>
      <p:sp>
        <p:nvSpPr>
          <p:cNvPr id="19" name="TextBox 18">
            <a:extLst>
              <a:ext uri="{FF2B5EF4-FFF2-40B4-BE49-F238E27FC236}">
                <a16:creationId xmlns:a16="http://schemas.microsoft.com/office/drawing/2014/main" id="{AE40ECA7-2C0D-8B4D-B947-891CFBBC8BAD}"/>
              </a:ext>
            </a:extLst>
          </p:cNvPr>
          <p:cNvSpPr txBox="1"/>
          <p:nvPr/>
        </p:nvSpPr>
        <p:spPr>
          <a:xfrm>
            <a:off x="9959112" y="115064"/>
            <a:ext cx="1892229" cy="954107"/>
          </a:xfrm>
          <a:prstGeom prst="rect">
            <a:avLst/>
          </a:prstGeom>
          <a:solidFill>
            <a:srgbClr val="FF0000"/>
          </a:solidFill>
        </p:spPr>
        <p:txBody>
          <a:bodyPr wrap="square" rtlCol="0">
            <a:spAutoFit/>
          </a:bodyPr>
          <a:lstStyle/>
          <a:p>
            <a:pPr algn="ctr"/>
            <a:r>
              <a:rPr lang="en-US" sz="2400" b="1" dirty="0"/>
              <a:t>chi = you </a:t>
            </a:r>
            <a:r>
              <a:rPr lang="en-US" sz="1600" b="1" dirty="0"/>
              <a:t>(formal singular OR plural)</a:t>
            </a:r>
            <a:endParaRPr lang="en-US" sz="2400" b="1" dirty="0"/>
          </a:p>
        </p:txBody>
      </p:sp>
    </p:spTree>
    <p:extLst>
      <p:ext uri="{BB962C8B-B14F-4D97-AF65-F5344CB8AC3E}">
        <p14:creationId xmlns:p14="http://schemas.microsoft.com/office/powerpoint/2010/main" val="11859447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 fill="hold"/>
                                        <p:tgtEl>
                                          <p:spTgt spid="10"/>
                                        </p:tgtEl>
                                        <p:attrNameLst>
                                          <p:attrName>ppt_x</p:attrName>
                                        </p:attrNameLst>
                                      </p:cBhvr>
                                      <p:tavLst>
                                        <p:tav tm="0">
                                          <p:val>
                                            <p:strVal val="#ppt_x"/>
                                          </p:val>
                                        </p:tav>
                                        <p:tav tm="100000">
                                          <p:val>
                                            <p:strVal val="#ppt_x"/>
                                          </p:val>
                                        </p:tav>
                                      </p:tavLst>
                                    </p:anim>
                                    <p:anim calcmode="lin" valueType="num">
                                      <p:cBhvr additive="base">
                                        <p:cTn id="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2"/>
                                        </p:tgtEl>
                                        <p:attrNameLst>
                                          <p:attrName>style.visibility</p:attrName>
                                        </p:attrNameLst>
                                      </p:cBhvr>
                                      <p:to>
                                        <p:strVal val="visible"/>
                                      </p:to>
                                    </p:set>
                                    <p:anim calcmode="lin" valueType="num">
                                      <p:cBhvr additive="base">
                                        <p:cTn id="13" dur="500" fill="hold"/>
                                        <p:tgtEl>
                                          <p:spTgt spid="12"/>
                                        </p:tgtEl>
                                        <p:attrNameLst>
                                          <p:attrName>ppt_x</p:attrName>
                                        </p:attrNameLst>
                                      </p:cBhvr>
                                      <p:tavLst>
                                        <p:tav tm="0">
                                          <p:val>
                                            <p:strVal val="#ppt_x"/>
                                          </p:val>
                                        </p:tav>
                                        <p:tav tm="100000">
                                          <p:val>
                                            <p:strVal val="#ppt_x"/>
                                          </p:val>
                                        </p:tav>
                                      </p:tavLst>
                                    </p:anim>
                                    <p:anim calcmode="lin" valueType="num">
                                      <p:cBhvr additive="base">
                                        <p:cTn id="14"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3"/>
                                        </p:tgtEl>
                                        <p:attrNameLst>
                                          <p:attrName>style.visibility</p:attrName>
                                        </p:attrNameLst>
                                      </p:cBhvr>
                                      <p:to>
                                        <p:strVal val="visible"/>
                                      </p:to>
                                    </p:set>
                                    <p:anim calcmode="lin" valueType="num">
                                      <p:cBhvr additive="base">
                                        <p:cTn id="19" dur="500" fill="hold"/>
                                        <p:tgtEl>
                                          <p:spTgt spid="13"/>
                                        </p:tgtEl>
                                        <p:attrNameLst>
                                          <p:attrName>ppt_x</p:attrName>
                                        </p:attrNameLst>
                                      </p:cBhvr>
                                      <p:tavLst>
                                        <p:tav tm="0">
                                          <p:val>
                                            <p:strVal val="#ppt_x"/>
                                          </p:val>
                                        </p:tav>
                                        <p:tav tm="100000">
                                          <p:val>
                                            <p:strVal val="#ppt_x"/>
                                          </p:val>
                                        </p:tav>
                                      </p:tavLst>
                                    </p:anim>
                                    <p:anim calcmode="lin" valueType="num">
                                      <p:cBhvr additive="base">
                                        <p:cTn id="20"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4"/>
                                        </p:tgtEl>
                                        <p:attrNameLst>
                                          <p:attrName>style.visibility</p:attrName>
                                        </p:attrNameLst>
                                      </p:cBhvr>
                                      <p:to>
                                        <p:strVal val="visible"/>
                                      </p:to>
                                    </p:set>
                                    <p:anim calcmode="lin" valueType="num">
                                      <p:cBhvr additive="base">
                                        <p:cTn id="25" dur="500" fill="hold"/>
                                        <p:tgtEl>
                                          <p:spTgt spid="14"/>
                                        </p:tgtEl>
                                        <p:attrNameLst>
                                          <p:attrName>ppt_x</p:attrName>
                                        </p:attrNameLst>
                                      </p:cBhvr>
                                      <p:tavLst>
                                        <p:tav tm="0">
                                          <p:val>
                                            <p:strVal val="#ppt_x"/>
                                          </p:val>
                                        </p:tav>
                                        <p:tav tm="100000">
                                          <p:val>
                                            <p:strVal val="#ppt_x"/>
                                          </p:val>
                                        </p:tav>
                                      </p:tavLst>
                                    </p:anim>
                                    <p:anim calcmode="lin" valueType="num">
                                      <p:cBhvr additive="base">
                                        <p:cTn id="26"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1"/>
                                        </p:tgtEl>
                                        <p:attrNameLst>
                                          <p:attrName>style.visibility</p:attrName>
                                        </p:attrNameLst>
                                      </p:cBhvr>
                                      <p:to>
                                        <p:strVal val="visible"/>
                                      </p:to>
                                    </p:set>
                                    <p:anim calcmode="lin" valueType="num">
                                      <p:cBhvr additive="base">
                                        <p:cTn id="31" dur="500" fill="hold"/>
                                        <p:tgtEl>
                                          <p:spTgt spid="11"/>
                                        </p:tgtEl>
                                        <p:attrNameLst>
                                          <p:attrName>ppt_x</p:attrName>
                                        </p:attrNameLst>
                                      </p:cBhvr>
                                      <p:tavLst>
                                        <p:tav tm="0">
                                          <p:val>
                                            <p:strVal val="#ppt_x"/>
                                          </p:val>
                                        </p:tav>
                                        <p:tav tm="100000">
                                          <p:val>
                                            <p:strVal val="#ppt_x"/>
                                          </p:val>
                                        </p:tav>
                                      </p:tavLst>
                                    </p:anim>
                                    <p:anim calcmode="lin" valueType="num">
                                      <p:cBhvr additive="base">
                                        <p:cTn id="32"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5"/>
                                        </p:tgtEl>
                                        <p:attrNameLst>
                                          <p:attrName>style.visibility</p:attrName>
                                        </p:attrNameLst>
                                      </p:cBhvr>
                                      <p:to>
                                        <p:strVal val="visible"/>
                                      </p:to>
                                    </p:set>
                                    <p:anim calcmode="lin" valueType="num">
                                      <p:cBhvr additive="base">
                                        <p:cTn id="37" dur="500" fill="hold"/>
                                        <p:tgtEl>
                                          <p:spTgt spid="15"/>
                                        </p:tgtEl>
                                        <p:attrNameLst>
                                          <p:attrName>ppt_x</p:attrName>
                                        </p:attrNameLst>
                                      </p:cBhvr>
                                      <p:tavLst>
                                        <p:tav tm="0">
                                          <p:val>
                                            <p:strVal val="#ppt_x"/>
                                          </p:val>
                                        </p:tav>
                                        <p:tav tm="100000">
                                          <p:val>
                                            <p:strVal val="#ppt_x"/>
                                          </p:val>
                                        </p:tav>
                                      </p:tavLst>
                                    </p:anim>
                                    <p:anim calcmode="lin" valueType="num">
                                      <p:cBhvr additive="base">
                                        <p:cTn id="38"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17"/>
                                        </p:tgtEl>
                                        <p:attrNameLst>
                                          <p:attrName>style.visibility</p:attrName>
                                        </p:attrNameLst>
                                      </p:cBhvr>
                                      <p:to>
                                        <p:strVal val="visible"/>
                                      </p:to>
                                    </p:set>
                                    <p:anim calcmode="lin" valueType="num">
                                      <p:cBhvr additive="base">
                                        <p:cTn id="43" dur="500" fill="hold"/>
                                        <p:tgtEl>
                                          <p:spTgt spid="17"/>
                                        </p:tgtEl>
                                        <p:attrNameLst>
                                          <p:attrName>ppt_x</p:attrName>
                                        </p:attrNameLst>
                                      </p:cBhvr>
                                      <p:tavLst>
                                        <p:tav tm="0">
                                          <p:val>
                                            <p:strVal val="#ppt_x"/>
                                          </p:val>
                                        </p:tav>
                                        <p:tav tm="100000">
                                          <p:val>
                                            <p:strVal val="#ppt_x"/>
                                          </p:val>
                                        </p:tav>
                                      </p:tavLst>
                                    </p:anim>
                                    <p:anim calcmode="lin" valueType="num">
                                      <p:cBhvr additive="base">
                                        <p:cTn id="44"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1" grpId="0" animBg="1"/>
      <p:bldP spid="12" grpId="0" animBg="1"/>
      <p:bldP spid="13" grpId="0" animBg="1"/>
      <p:bldP spid="14" grpId="0" animBg="1"/>
      <p:bldP spid="15" grpId="0" animBg="1"/>
      <p:bldP spid="17"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B8B393-D6EA-FC4A-91C6-EBE5928E2541}"/>
              </a:ext>
            </a:extLst>
          </p:cNvPr>
          <p:cNvSpPr txBox="1">
            <a:spLocks/>
          </p:cNvSpPr>
          <p:nvPr/>
        </p:nvSpPr>
        <p:spPr>
          <a:xfrm>
            <a:off x="389744" y="320501"/>
            <a:ext cx="11452485" cy="852421"/>
          </a:xfrm>
          <a:prstGeom prst="rect">
            <a:avLst/>
          </a:prstGeom>
          <a:solidFill>
            <a:schemeClr val="tx1"/>
          </a:solidFill>
        </p:spPr>
        <p:txBody>
          <a:bodyPr>
            <a:normAutofit/>
          </a:bodyPr>
          <a:lst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US" sz="4000" b="1" dirty="0" err="1">
                <a:solidFill>
                  <a:schemeClr val="bg1"/>
                </a:solidFill>
              </a:rPr>
              <a:t>Eich</a:t>
            </a:r>
            <a:r>
              <a:rPr lang="en-US" sz="4000" b="1" dirty="0">
                <a:solidFill>
                  <a:schemeClr val="bg1"/>
                </a:solidFill>
              </a:rPr>
              <a:t> </a:t>
            </a:r>
            <a:r>
              <a:rPr lang="en-US" sz="4000" b="1" dirty="0" err="1">
                <a:solidFill>
                  <a:schemeClr val="bg1"/>
                </a:solidFill>
              </a:rPr>
              <a:t>tro</a:t>
            </a:r>
            <a:r>
              <a:rPr lang="en-US" sz="4000" b="1" dirty="0">
                <a:solidFill>
                  <a:schemeClr val="bg1"/>
                </a:solidFill>
              </a:rPr>
              <a:t> chi …                          Have a go …</a:t>
            </a:r>
          </a:p>
        </p:txBody>
      </p:sp>
      <p:sp>
        <p:nvSpPr>
          <p:cNvPr id="3" name="TextBox 2">
            <a:extLst>
              <a:ext uri="{FF2B5EF4-FFF2-40B4-BE49-F238E27FC236}">
                <a16:creationId xmlns:a16="http://schemas.microsoft.com/office/drawing/2014/main" id="{D266B931-B762-154C-BE57-0C6D4318A4C5}"/>
              </a:ext>
            </a:extLst>
          </p:cNvPr>
          <p:cNvSpPr txBox="1"/>
          <p:nvPr/>
        </p:nvSpPr>
        <p:spPr>
          <a:xfrm>
            <a:off x="659568" y="2278505"/>
            <a:ext cx="11047750" cy="1354217"/>
          </a:xfrm>
          <a:prstGeom prst="rect">
            <a:avLst/>
          </a:prstGeom>
          <a:solidFill>
            <a:schemeClr val="bg1"/>
          </a:solidFill>
          <a:ln w="76200">
            <a:solidFill>
              <a:schemeClr val="accent2">
                <a:lumMod val="50000"/>
              </a:schemeClr>
            </a:solidFill>
          </a:ln>
        </p:spPr>
        <p:txBody>
          <a:bodyPr wrap="square" rtlCol="0">
            <a:spAutoFit/>
          </a:bodyPr>
          <a:lstStyle/>
          <a:p>
            <a:r>
              <a:rPr lang="en-US" sz="3200" b="1" dirty="0">
                <a:hlinkClick r:id="rId2"/>
              </a:rPr>
              <a:t>https://uwtsd.hosted.panopto.com/Panopto/Pages/Viewer.aspx?id=f0023ced-0f35-4ef9-956f-ac5300ecfa5c</a:t>
            </a:r>
            <a:endParaRPr lang="en-US" sz="3200" b="1" dirty="0"/>
          </a:p>
          <a:p>
            <a:endParaRPr lang="en-US" dirty="0"/>
          </a:p>
        </p:txBody>
      </p:sp>
      <p:pic>
        <p:nvPicPr>
          <p:cNvPr id="6" name="Picture 5">
            <a:extLst>
              <a:ext uri="{FF2B5EF4-FFF2-40B4-BE49-F238E27FC236}">
                <a16:creationId xmlns:a16="http://schemas.microsoft.com/office/drawing/2014/main" id="{4C38A1D8-B995-1F4E-83BD-A9D6186DCCF8}"/>
              </a:ext>
            </a:extLst>
          </p:cNvPr>
          <p:cNvPicPr>
            <a:picLocks noChangeAspect="1"/>
          </p:cNvPicPr>
          <p:nvPr/>
        </p:nvPicPr>
        <p:blipFill>
          <a:blip r:embed="rId3"/>
          <a:stretch>
            <a:fillRect/>
          </a:stretch>
        </p:blipFill>
        <p:spPr>
          <a:xfrm>
            <a:off x="0" y="6372614"/>
            <a:ext cx="3132944" cy="485386"/>
          </a:xfrm>
          <a:prstGeom prst="rect">
            <a:avLst/>
          </a:prstGeom>
        </p:spPr>
      </p:pic>
      <p:pic>
        <p:nvPicPr>
          <p:cNvPr id="7" name="Picture 6">
            <a:extLst>
              <a:ext uri="{FF2B5EF4-FFF2-40B4-BE49-F238E27FC236}">
                <a16:creationId xmlns:a16="http://schemas.microsoft.com/office/drawing/2014/main" id="{E8AC0EB3-D84D-4342-A744-F1DF3E61D301}"/>
              </a:ext>
            </a:extLst>
          </p:cNvPr>
          <p:cNvPicPr>
            <a:picLocks noChangeAspect="1"/>
          </p:cNvPicPr>
          <p:nvPr/>
        </p:nvPicPr>
        <p:blipFill>
          <a:blip r:embed="rId4"/>
          <a:stretch>
            <a:fillRect/>
          </a:stretch>
        </p:blipFill>
        <p:spPr>
          <a:xfrm>
            <a:off x="4551680" y="3850640"/>
            <a:ext cx="3007360" cy="3007360"/>
          </a:xfrm>
          <a:prstGeom prst="rect">
            <a:avLst/>
          </a:prstGeom>
        </p:spPr>
      </p:pic>
    </p:spTree>
    <p:extLst>
      <p:ext uri="{BB962C8B-B14F-4D97-AF65-F5344CB8AC3E}">
        <p14:creationId xmlns:p14="http://schemas.microsoft.com/office/powerpoint/2010/main" val="168426377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 name="Picture 24">
            <a:extLst>
              <a:ext uri="{FF2B5EF4-FFF2-40B4-BE49-F238E27FC236}">
                <a16:creationId xmlns:a16="http://schemas.microsoft.com/office/drawing/2014/main" id="{949B03B4-DE8A-C844-882D-E779969E502A}"/>
              </a:ext>
            </a:extLst>
          </p:cNvPr>
          <p:cNvPicPr>
            <a:picLocks noChangeAspect="1"/>
          </p:cNvPicPr>
          <p:nvPr/>
        </p:nvPicPr>
        <p:blipFill>
          <a:blip r:embed="rId2"/>
          <a:stretch>
            <a:fillRect/>
          </a:stretch>
        </p:blipFill>
        <p:spPr>
          <a:xfrm>
            <a:off x="0" y="6415367"/>
            <a:ext cx="2856992" cy="442633"/>
          </a:xfrm>
          <a:prstGeom prst="rect">
            <a:avLst/>
          </a:prstGeom>
        </p:spPr>
      </p:pic>
      <p:graphicFrame>
        <p:nvGraphicFramePr>
          <p:cNvPr id="3" name="Table 2">
            <a:extLst>
              <a:ext uri="{FF2B5EF4-FFF2-40B4-BE49-F238E27FC236}">
                <a16:creationId xmlns:a16="http://schemas.microsoft.com/office/drawing/2014/main" id="{FCE3C58E-2EDE-BC40-ADE5-98B8C72759E3}"/>
              </a:ext>
            </a:extLst>
          </p:cNvPr>
          <p:cNvGraphicFramePr>
            <a:graphicFrameLocks noGrp="1"/>
          </p:cNvGraphicFramePr>
          <p:nvPr>
            <p:extLst>
              <p:ext uri="{D42A27DB-BD31-4B8C-83A1-F6EECF244321}">
                <p14:modId xmlns:p14="http://schemas.microsoft.com/office/powerpoint/2010/main" val="774983754"/>
              </p:ext>
            </p:extLst>
          </p:nvPr>
        </p:nvGraphicFramePr>
        <p:xfrm>
          <a:off x="348053" y="1892621"/>
          <a:ext cx="3849876" cy="3337560"/>
        </p:xfrm>
        <a:graphic>
          <a:graphicData uri="http://schemas.openxmlformats.org/drawingml/2006/table">
            <a:tbl>
              <a:tblPr firstRow="1" bandRow="1">
                <a:tableStyleId>{5C22544A-7EE6-4342-B048-85BDC9FD1C3A}</a:tableStyleId>
              </a:tblPr>
              <a:tblGrid>
                <a:gridCol w="937608">
                  <a:extLst>
                    <a:ext uri="{9D8B030D-6E8A-4147-A177-3AD203B41FA5}">
                      <a16:colId xmlns:a16="http://schemas.microsoft.com/office/drawing/2014/main" val="4152480405"/>
                    </a:ext>
                  </a:extLst>
                </a:gridCol>
                <a:gridCol w="2912268">
                  <a:extLst>
                    <a:ext uri="{9D8B030D-6E8A-4147-A177-3AD203B41FA5}">
                      <a16:colId xmlns:a16="http://schemas.microsoft.com/office/drawing/2014/main" val="397749686"/>
                    </a:ext>
                  </a:extLst>
                </a:gridCol>
              </a:tblGrid>
              <a:tr h="370840">
                <a:tc>
                  <a:txBody>
                    <a:bodyPr/>
                    <a:lstStyle/>
                    <a:p>
                      <a:r>
                        <a:rPr lang="en-US" dirty="0" err="1"/>
                        <a:t>Rhif</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dirty="0" err="1"/>
                        <a:t>Pwy</a:t>
                      </a:r>
                      <a:r>
                        <a:rPr lang="en-US" dirty="0"/>
                        <a: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086787795"/>
                  </a:ext>
                </a:extLst>
              </a:tr>
              <a:tr h="370840">
                <a:tc>
                  <a:txBody>
                    <a:bodyPr/>
                    <a:lstStyle/>
                    <a:p>
                      <a:r>
                        <a:rPr lang="en-US" dirty="0"/>
                        <a:t>1</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137859828"/>
                  </a:ext>
                </a:extLst>
              </a:tr>
              <a:tr h="370840">
                <a:tc>
                  <a:txBody>
                    <a:bodyPr/>
                    <a:lstStyle/>
                    <a:p>
                      <a:r>
                        <a:rPr lang="en-US" dirty="0"/>
                        <a:t>2</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694166042"/>
                  </a:ext>
                </a:extLst>
              </a:tr>
              <a:tr h="370840">
                <a:tc>
                  <a:txBody>
                    <a:bodyPr/>
                    <a:lstStyle/>
                    <a:p>
                      <a:r>
                        <a:rPr lang="en-US" dirty="0"/>
                        <a:t>3</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535230655"/>
                  </a:ext>
                </a:extLst>
              </a:tr>
              <a:tr h="370840">
                <a:tc>
                  <a:txBody>
                    <a:bodyPr/>
                    <a:lstStyle/>
                    <a:p>
                      <a:r>
                        <a:rPr lang="en-US" dirty="0"/>
                        <a:t>4</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146198912"/>
                  </a:ext>
                </a:extLst>
              </a:tr>
              <a:tr h="370840">
                <a:tc>
                  <a:txBody>
                    <a:bodyPr/>
                    <a:lstStyle/>
                    <a:p>
                      <a:r>
                        <a:rPr lang="en-US" dirty="0"/>
                        <a:t>5</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918992176"/>
                  </a:ext>
                </a:extLst>
              </a:tr>
              <a:tr h="370840">
                <a:tc>
                  <a:txBody>
                    <a:bodyPr/>
                    <a:lstStyle/>
                    <a:p>
                      <a:r>
                        <a:rPr lang="en-US" dirty="0"/>
                        <a:t>6</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545893354"/>
                  </a:ext>
                </a:extLst>
              </a:tr>
              <a:tr h="370840">
                <a:tc>
                  <a:txBody>
                    <a:bodyPr/>
                    <a:lstStyle/>
                    <a:p>
                      <a:r>
                        <a:rPr lang="en-US" dirty="0"/>
                        <a:t>7</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883102091"/>
                  </a:ext>
                </a:extLst>
              </a:tr>
              <a:tr h="370840">
                <a:tc>
                  <a:txBody>
                    <a:bodyPr/>
                    <a:lstStyle/>
                    <a:p>
                      <a:r>
                        <a:rPr lang="en-US" dirty="0"/>
                        <a:t>8</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858230273"/>
                  </a:ext>
                </a:extLst>
              </a:tr>
            </a:tbl>
          </a:graphicData>
        </a:graphic>
      </p:graphicFrame>
      <p:graphicFrame>
        <p:nvGraphicFramePr>
          <p:cNvPr id="15" name="Table 14">
            <a:extLst>
              <a:ext uri="{FF2B5EF4-FFF2-40B4-BE49-F238E27FC236}">
                <a16:creationId xmlns:a16="http://schemas.microsoft.com/office/drawing/2014/main" id="{FD37CF4F-0FBF-1648-989C-65B93D8F38B5}"/>
              </a:ext>
            </a:extLst>
          </p:cNvPr>
          <p:cNvGraphicFramePr>
            <a:graphicFrameLocks noGrp="1"/>
          </p:cNvGraphicFramePr>
          <p:nvPr>
            <p:extLst>
              <p:ext uri="{D42A27DB-BD31-4B8C-83A1-F6EECF244321}">
                <p14:modId xmlns:p14="http://schemas.microsoft.com/office/powerpoint/2010/main" val="4233083298"/>
              </p:ext>
            </p:extLst>
          </p:nvPr>
        </p:nvGraphicFramePr>
        <p:xfrm>
          <a:off x="7621688" y="1892621"/>
          <a:ext cx="4029985" cy="3337560"/>
        </p:xfrm>
        <a:graphic>
          <a:graphicData uri="http://schemas.openxmlformats.org/drawingml/2006/table">
            <a:tbl>
              <a:tblPr firstRow="1" bandRow="1">
                <a:tableStyleId>{5C22544A-7EE6-4342-B048-85BDC9FD1C3A}</a:tableStyleId>
              </a:tblPr>
              <a:tblGrid>
                <a:gridCol w="981472">
                  <a:extLst>
                    <a:ext uri="{9D8B030D-6E8A-4147-A177-3AD203B41FA5}">
                      <a16:colId xmlns:a16="http://schemas.microsoft.com/office/drawing/2014/main" val="4152480405"/>
                    </a:ext>
                  </a:extLst>
                </a:gridCol>
                <a:gridCol w="3048513">
                  <a:extLst>
                    <a:ext uri="{9D8B030D-6E8A-4147-A177-3AD203B41FA5}">
                      <a16:colId xmlns:a16="http://schemas.microsoft.com/office/drawing/2014/main" val="397749686"/>
                    </a:ext>
                  </a:extLst>
                </a:gridCol>
              </a:tblGrid>
              <a:tr h="370840">
                <a:tc>
                  <a:txBody>
                    <a:bodyPr/>
                    <a:lstStyle/>
                    <a:p>
                      <a:r>
                        <a:rPr lang="en-US" dirty="0" err="1"/>
                        <a:t>Rhif</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dirty="0" err="1"/>
                        <a:t>Pwy</a:t>
                      </a:r>
                      <a:r>
                        <a:rPr lang="en-US" dirty="0"/>
                        <a: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086787795"/>
                  </a:ext>
                </a:extLst>
              </a:tr>
              <a:tr h="370840">
                <a:tc>
                  <a:txBody>
                    <a:bodyPr/>
                    <a:lstStyle/>
                    <a:p>
                      <a:r>
                        <a:rPr lang="en-US" dirty="0"/>
                        <a:t>9</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137859828"/>
                  </a:ext>
                </a:extLst>
              </a:tr>
              <a:tr h="370840">
                <a:tc>
                  <a:txBody>
                    <a:bodyPr/>
                    <a:lstStyle/>
                    <a:p>
                      <a:r>
                        <a:rPr lang="en-US" dirty="0"/>
                        <a:t>10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694166042"/>
                  </a:ext>
                </a:extLst>
              </a:tr>
              <a:tr h="370840">
                <a:tc>
                  <a:txBody>
                    <a:bodyPr/>
                    <a:lstStyle/>
                    <a:p>
                      <a:r>
                        <a:rPr lang="en-US" dirty="0"/>
                        <a:t>11</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535230655"/>
                  </a:ext>
                </a:extLst>
              </a:tr>
              <a:tr h="370840">
                <a:tc>
                  <a:txBody>
                    <a:bodyPr/>
                    <a:lstStyle/>
                    <a:p>
                      <a:r>
                        <a:rPr lang="en-US" dirty="0"/>
                        <a:t>12</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146198912"/>
                  </a:ext>
                </a:extLst>
              </a:tr>
              <a:tr h="370840">
                <a:tc>
                  <a:txBody>
                    <a:bodyPr/>
                    <a:lstStyle/>
                    <a:p>
                      <a:r>
                        <a:rPr lang="en-US" dirty="0"/>
                        <a:t>13</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918992176"/>
                  </a:ext>
                </a:extLst>
              </a:tr>
              <a:tr h="370840">
                <a:tc>
                  <a:txBody>
                    <a:bodyPr/>
                    <a:lstStyle/>
                    <a:p>
                      <a:r>
                        <a:rPr lang="en-US" dirty="0"/>
                        <a:t>14</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545893354"/>
                  </a:ext>
                </a:extLst>
              </a:tr>
              <a:tr h="370840">
                <a:tc>
                  <a:txBody>
                    <a:bodyPr/>
                    <a:lstStyle/>
                    <a:p>
                      <a:r>
                        <a:rPr lang="en-US" dirty="0"/>
                        <a:t>15</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883102091"/>
                  </a:ext>
                </a:extLst>
              </a:tr>
              <a:tr h="370840">
                <a:tc>
                  <a:txBody>
                    <a:bodyPr/>
                    <a:lstStyle/>
                    <a:p>
                      <a:r>
                        <a:rPr lang="en-US" dirty="0"/>
                        <a:t>16</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858230273"/>
                  </a:ext>
                </a:extLst>
              </a:tr>
            </a:tbl>
          </a:graphicData>
        </a:graphic>
      </p:graphicFrame>
      <p:sp>
        <p:nvSpPr>
          <p:cNvPr id="12" name="TextBox 11">
            <a:extLst>
              <a:ext uri="{FF2B5EF4-FFF2-40B4-BE49-F238E27FC236}">
                <a16:creationId xmlns:a16="http://schemas.microsoft.com/office/drawing/2014/main" id="{FD7D499B-D0D6-1040-B2A7-6A5EF9B70BD9}"/>
              </a:ext>
            </a:extLst>
          </p:cNvPr>
          <p:cNvSpPr txBox="1"/>
          <p:nvPr/>
        </p:nvSpPr>
        <p:spPr>
          <a:xfrm>
            <a:off x="2729346" y="142927"/>
            <a:ext cx="6591833" cy="1354217"/>
          </a:xfrm>
          <a:prstGeom prst="rect">
            <a:avLst/>
          </a:prstGeom>
          <a:solidFill>
            <a:schemeClr val="tx2"/>
          </a:solidFill>
          <a:ln w="57150">
            <a:solidFill>
              <a:schemeClr val="bg1"/>
            </a:solidFill>
          </a:ln>
        </p:spPr>
        <p:txBody>
          <a:bodyPr wrap="square" rtlCol="0" anchor="t">
            <a:spAutoFit/>
          </a:bodyPr>
          <a:lstStyle/>
          <a:p>
            <a:pPr algn="ctr"/>
            <a:r>
              <a:rPr lang="en-US" sz="4000" b="1" dirty="0" err="1">
                <a:solidFill>
                  <a:schemeClr val="bg1"/>
                </a:solidFill>
              </a:rPr>
              <a:t>Pwy</a:t>
            </a:r>
            <a:r>
              <a:rPr lang="en-US" sz="4000" b="1" dirty="0">
                <a:solidFill>
                  <a:schemeClr val="bg1"/>
                </a:solidFill>
              </a:rPr>
              <a:t> </a:t>
            </a:r>
            <a:r>
              <a:rPr lang="en-US" sz="4000" b="1" dirty="0" err="1">
                <a:solidFill>
                  <a:schemeClr val="bg1"/>
                </a:solidFill>
              </a:rPr>
              <a:t>wyt</a:t>
            </a:r>
            <a:r>
              <a:rPr lang="en-US" sz="4000" b="1" dirty="0">
                <a:solidFill>
                  <a:schemeClr val="bg1"/>
                </a:solidFill>
              </a:rPr>
              <a:t> </a:t>
            </a:r>
            <a:r>
              <a:rPr lang="en-US" sz="4000" b="1" dirty="0" err="1">
                <a:solidFill>
                  <a:schemeClr val="bg1"/>
                </a:solidFill>
              </a:rPr>
              <a:t>ti</a:t>
            </a:r>
            <a:r>
              <a:rPr lang="en-US" sz="4000" b="1" dirty="0">
                <a:solidFill>
                  <a:schemeClr val="bg1"/>
                </a:solidFill>
              </a:rPr>
              <a:t> (</a:t>
            </a:r>
            <a:r>
              <a:rPr lang="en-US" sz="4000" b="1" dirty="0" err="1">
                <a:solidFill>
                  <a:schemeClr val="bg1"/>
                </a:solidFill>
              </a:rPr>
              <a:t>rhif</a:t>
            </a:r>
            <a:r>
              <a:rPr lang="en-US" sz="4000" b="1" dirty="0">
                <a:solidFill>
                  <a:schemeClr val="bg1"/>
                </a:solidFill>
              </a:rPr>
              <a:t> 1)?</a:t>
            </a:r>
          </a:p>
          <a:p>
            <a:pPr algn="ctr"/>
            <a:endParaRPr lang="en-US" sz="1400" b="1" dirty="0">
              <a:solidFill>
                <a:schemeClr val="bg1"/>
              </a:solidFill>
            </a:endParaRPr>
          </a:p>
          <a:p>
            <a:pPr algn="ctr"/>
            <a:r>
              <a:rPr lang="en-US" sz="2800" b="1" i="1" dirty="0">
                <a:solidFill>
                  <a:schemeClr val="bg1"/>
                </a:solidFill>
              </a:rPr>
              <a:t>Who are you ….?</a:t>
            </a:r>
          </a:p>
        </p:txBody>
      </p:sp>
      <p:sp>
        <p:nvSpPr>
          <p:cNvPr id="13" name="TextBox 12">
            <a:extLst>
              <a:ext uri="{FF2B5EF4-FFF2-40B4-BE49-F238E27FC236}">
                <a16:creationId xmlns:a16="http://schemas.microsoft.com/office/drawing/2014/main" id="{15DE763D-DEA8-BE4D-AFBA-A85980CB66B2}"/>
              </a:ext>
            </a:extLst>
          </p:cNvPr>
          <p:cNvSpPr txBox="1"/>
          <p:nvPr/>
        </p:nvSpPr>
        <p:spPr>
          <a:xfrm>
            <a:off x="3686885" y="5738258"/>
            <a:ext cx="4676753" cy="1354217"/>
          </a:xfrm>
          <a:prstGeom prst="rect">
            <a:avLst/>
          </a:prstGeom>
          <a:solidFill>
            <a:schemeClr val="tx2"/>
          </a:solidFill>
          <a:ln w="57150">
            <a:solidFill>
              <a:schemeClr val="bg1"/>
            </a:solidFill>
          </a:ln>
        </p:spPr>
        <p:txBody>
          <a:bodyPr wrap="square" rtlCol="0" anchor="t">
            <a:spAutoFit/>
          </a:bodyPr>
          <a:lstStyle/>
          <a:p>
            <a:pPr algn="ctr"/>
            <a:r>
              <a:rPr lang="en-US" sz="4000" b="1" dirty="0">
                <a:solidFill>
                  <a:schemeClr val="bg1"/>
                </a:solidFill>
              </a:rPr>
              <a:t>…… </a:t>
            </a:r>
            <a:r>
              <a:rPr lang="en-US" sz="4000" b="1" dirty="0" err="1">
                <a:solidFill>
                  <a:schemeClr val="bg1"/>
                </a:solidFill>
              </a:rPr>
              <a:t>ydw</a:t>
            </a:r>
            <a:r>
              <a:rPr lang="en-US" sz="4000" b="1" dirty="0">
                <a:solidFill>
                  <a:schemeClr val="bg1"/>
                </a:solidFill>
              </a:rPr>
              <a:t> </a:t>
            </a:r>
            <a:r>
              <a:rPr lang="en-US" sz="4000" b="1" dirty="0" err="1">
                <a:solidFill>
                  <a:schemeClr val="bg1"/>
                </a:solidFill>
              </a:rPr>
              <a:t>i</a:t>
            </a:r>
            <a:r>
              <a:rPr lang="en-US" sz="4000" b="1" dirty="0">
                <a:solidFill>
                  <a:schemeClr val="bg1"/>
                </a:solidFill>
              </a:rPr>
              <a:t>.</a:t>
            </a:r>
          </a:p>
          <a:p>
            <a:pPr algn="ctr"/>
            <a:endParaRPr lang="en-US" sz="1400" b="1" dirty="0">
              <a:solidFill>
                <a:schemeClr val="bg1"/>
              </a:solidFill>
            </a:endParaRPr>
          </a:p>
          <a:p>
            <a:pPr algn="ctr"/>
            <a:r>
              <a:rPr lang="en-US" sz="2800" b="1" i="1" dirty="0">
                <a:solidFill>
                  <a:schemeClr val="bg1"/>
                </a:solidFill>
              </a:rPr>
              <a:t>I am ….. .</a:t>
            </a:r>
          </a:p>
        </p:txBody>
      </p:sp>
      <p:pic>
        <p:nvPicPr>
          <p:cNvPr id="7" name="Picture 6">
            <a:extLst>
              <a:ext uri="{FF2B5EF4-FFF2-40B4-BE49-F238E27FC236}">
                <a16:creationId xmlns:a16="http://schemas.microsoft.com/office/drawing/2014/main" id="{EF6DAEE6-495A-7346-90C6-1BED5DAD6CC1}"/>
              </a:ext>
            </a:extLst>
          </p:cNvPr>
          <p:cNvPicPr>
            <a:picLocks noChangeAspect="1"/>
          </p:cNvPicPr>
          <p:nvPr/>
        </p:nvPicPr>
        <p:blipFill>
          <a:blip r:embed="rId3"/>
          <a:stretch>
            <a:fillRect/>
          </a:stretch>
        </p:blipFill>
        <p:spPr>
          <a:xfrm>
            <a:off x="4352038" y="2218113"/>
            <a:ext cx="3115540" cy="2492432"/>
          </a:xfrm>
          <a:prstGeom prst="rect">
            <a:avLst/>
          </a:prstGeom>
        </p:spPr>
      </p:pic>
    </p:spTree>
    <p:extLst>
      <p:ext uri="{BB962C8B-B14F-4D97-AF65-F5344CB8AC3E}">
        <p14:creationId xmlns:p14="http://schemas.microsoft.com/office/powerpoint/2010/main" val="421918640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 name="Picture 24">
            <a:extLst>
              <a:ext uri="{FF2B5EF4-FFF2-40B4-BE49-F238E27FC236}">
                <a16:creationId xmlns:a16="http://schemas.microsoft.com/office/drawing/2014/main" id="{949B03B4-DE8A-C844-882D-E779969E502A}"/>
              </a:ext>
            </a:extLst>
          </p:cNvPr>
          <p:cNvPicPr>
            <a:picLocks noChangeAspect="1"/>
          </p:cNvPicPr>
          <p:nvPr/>
        </p:nvPicPr>
        <p:blipFill>
          <a:blip r:embed="rId2"/>
          <a:stretch>
            <a:fillRect/>
          </a:stretch>
        </p:blipFill>
        <p:spPr>
          <a:xfrm>
            <a:off x="0" y="6415367"/>
            <a:ext cx="2856992" cy="442633"/>
          </a:xfrm>
          <a:prstGeom prst="rect">
            <a:avLst/>
          </a:prstGeom>
        </p:spPr>
      </p:pic>
      <p:sp>
        <p:nvSpPr>
          <p:cNvPr id="12" name="TextBox 11">
            <a:extLst>
              <a:ext uri="{FF2B5EF4-FFF2-40B4-BE49-F238E27FC236}">
                <a16:creationId xmlns:a16="http://schemas.microsoft.com/office/drawing/2014/main" id="{FD7D499B-D0D6-1040-B2A7-6A5EF9B70BD9}"/>
              </a:ext>
            </a:extLst>
          </p:cNvPr>
          <p:cNvSpPr txBox="1"/>
          <p:nvPr/>
        </p:nvSpPr>
        <p:spPr>
          <a:xfrm>
            <a:off x="1995056" y="142927"/>
            <a:ext cx="7326124" cy="1354217"/>
          </a:xfrm>
          <a:prstGeom prst="rect">
            <a:avLst/>
          </a:prstGeom>
          <a:solidFill>
            <a:schemeClr val="tx2"/>
          </a:solidFill>
          <a:ln w="57150">
            <a:solidFill>
              <a:schemeClr val="bg1"/>
            </a:solidFill>
          </a:ln>
        </p:spPr>
        <p:txBody>
          <a:bodyPr wrap="square" rtlCol="0" anchor="t">
            <a:spAutoFit/>
          </a:bodyPr>
          <a:lstStyle/>
          <a:p>
            <a:pPr algn="ctr"/>
            <a:r>
              <a:rPr lang="en-US" sz="4000" b="1" dirty="0">
                <a:solidFill>
                  <a:schemeClr val="bg1"/>
                </a:solidFill>
              </a:rPr>
              <a:t>Beth </a:t>
            </a:r>
            <a:r>
              <a:rPr lang="en-US" sz="4000" b="1" dirty="0" err="1">
                <a:solidFill>
                  <a:schemeClr val="bg1"/>
                </a:solidFill>
              </a:rPr>
              <a:t>yw</a:t>
            </a:r>
            <a:r>
              <a:rPr lang="en-US" sz="4000" b="1" dirty="0">
                <a:solidFill>
                  <a:schemeClr val="bg1"/>
                </a:solidFill>
              </a:rPr>
              <a:t> </a:t>
            </a:r>
            <a:r>
              <a:rPr lang="en-US" sz="4000" b="1" dirty="0" err="1">
                <a:solidFill>
                  <a:schemeClr val="bg1"/>
                </a:solidFill>
              </a:rPr>
              <a:t>dy</a:t>
            </a:r>
            <a:r>
              <a:rPr lang="en-US" sz="4000" b="1" dirty="0">
                <a:solidFill>
                  <a:schemeClr val="bg1"/>
                </a:solidFill>
              </a:rPr>
              <a:t> </a:t>
            </a:r>
            <a:r>
              <a:rPr lang="en-US" sz="4000" b="1" dirty="0" err="1">
                <a:solidFill>
                  <a:schemeClr val="bg1"/>
                </a:solidFill>
              </a:rPr>
              <a:t>enw</a:t>
            </a:r>
            <a:r>
              <a:rPr lang="en-US" sz="4000" b="1" dirty="0">
                <a:solidFill>
                  <a:schemeClr val="bg1"/>
                </a:solidFill>
              </a:rPr>
              <a:t> (di)?</a:t>
            </a:r>
          </a:p>
          <a:p>
            <a:pPr algn="ctr"/>
            <a:endParaRPr lang="en-US" sz="1400" b="1" dirty="0">
              <a:solidFill>
                <a:schemeClr val="bg1"/>
              </a:solidFill>
            </a:endParaRPr>
          </a:p>
          <a:p>
            <a:pPr algn="ctr"/>
            <a:r>
              <a:rPr lang="en-US" sz="2800" b="1" i="1" dirty="0">
                <a:solidFill>
                  <a:schemeClr val="bg1"/>
                </a:solidFill>
              </a:rPr>
              <a:t>What is your name ….?</a:t>
            </a:r>
          </a:p>
        </p:txBody>
      </p:sp>
      <p:sp>
        <p:nvSpPr>
          <p:cNvPr id="13" name="TextBox 12">
            <a:extLst>
              <a:ext uri="{FF2B5EF4-FFF2-40B4-BE49-F238E27FC236}">
                <a16:creationId xmlns:a16="http://schemas.microsoft.com/office/drawing/2014/main" id="{15DE763D-DEA8-BE4D-AFBA-A85980CB66B2}"/>
              </a:ext>
            </a:extLst>
          </p:cNvPr>
          <p:cNvSpPr txBox="1"/>
          <p:nvPr/>
        </p:nvSpPr>
        <p:spPr>
          <a:xfrm>
            <a:off x="3752384" y="5431514"/>
            <a:ext cx="4314847" cy="1354217"/>
          </a:xfrm>
          <a:prstGeom prst="rect">
            <a:avLst/>
          </a:prstGeom>
          <a:solidFill>
            <a:schemeClr val="tx2"/>
          </a:solidFill>
          <a:ln w="57150">
            <a:solidFill>
              <a:schemeClr val="bg1"/>
            </a:solidFill>
          </a:ln>
        </p:spPr>
        <p:txBody>
          <a:bodyPr wrap="square" rtlCol="0" anchor="t">
            <a:spAutoFit/>
          </a:bodyPr>
          <a:lstStyle/>
          <a:p>
            <a:pPr algn="ctr"/>
            <a:r>
              <a:rPr lang="en-US" sz="4000" b="1" dirty="0">
                <a:solidFill>
                  <a:schemeClr val="bg1"/>
                </a:solidFill>
              </a:rPr>
              <a:t>…… </a:t>
            </a:r>
            <a:r>
              <a:rPr lang="en-US" sz="4000" b="1" dirty="0" err="1">
                <a:solidFill>
                  <a:schemeClr val="bg1"/>
                </a:solidFill>
              </a:rPr>
              <a:t>ydw</a:t>
            </a:r>
            <a:r>
              <a:rPr lang="en-US" sz="4000" b="1" dirty="0">
                <a:solidFill>
                  <a:schemeClr val="bg1"/>
                </a:solidFill>
              </a:rPr>
              <a:t> </a:t>
            </a:r>
            <a:r>
              <a:rPr lang="en-US" sz="4000" b="1" dirty="0" err="1">
                <a:solidFill>
                  <a:schemeClr val="bg1"/>
                </a:solidFill>
              </a:rPr>
              <a:t>i</a:t>
            </a:r>
            <a:r>
              <a:rPr lang="en-US" sz="4000" b="1" dirty="0">
                <a:solidFill>
                  <a:schemeClr val="bg1"/>
                </a:solidFill>
              </a:rPr>
              <a:t>.</a:t>
            </a:r>
          </a:p>
          <a:p>
            <a:pPr algn="ctr"/>
            <a:endParaRPr lang="en-US" sz="1400" b="1" dirty="0">
              <a:solidFill>
                <a:schemeClr val="bg1"/>
              </a:solidFill>
            </a:endParaRPr>
          </a:p>
          <a:p>
            <a:pPr algn="ctr"/>
            <a:r>
              <a:rPr lang="en-US" sz="2800" b="1" i="1" dirty="0">
                <a:solidFill>
                  <a:schemeClr val="bg1"/>
                </a:solidFill>
              </a:rPr>
              <a:t>I am ….. .</a:t>
            </a:r>
          </a:p>
        </p:txBody>
      </p:sp>
      <p:pic>
        <p:nvPicPr>
          <p:cNvPr id="7" name="Picture 6">
            <a:extLst>
              <a:ext uri="{FF2B5EF4-FFF2-40B4-BE49-F238E27FC236}">
                <a16:creationId xmlns:a16="http://schemas.microsoft.com/office/drawing/2014/main" id="{EF6DAEE6-495A-7346-90C6-1BED5DAD6CC1}"/>
              </a:ext>
            </a:extLst>
          </p:cNvPr>
          <p:cNvPicPr>
            <a:picLocks noChangeAspect="1"/>
          </p:cNvPicPr>
          <p:nvPr/>
        </p:nvPicPr>
        <p:blipFill>
          <a:blip r:embed="rId3"/>
          <a:stretch>
            <a:fillRect/>
          </a:stretch>
        </p:blipFill>
        <p:spPr>
          <a:xfrm>
            <a:off x="4352038" y="2218113"/>
            <a:ext cx="3115540" cy="2492432"/>
          </a:xfrm>
          <a:prstGeom prst="rect">
            <a:avLst/>
          </a:prstGeom>
        </p:spPr>
      </p:pic>
      <p:graphicFrame>
        <p:nvGraphicFramePr>
          <p:cNvPr id="8" name="Table 7">
            <a:extLst>
              <a:ext uri="{FF2B5EF4-FFF2-40B4-BE49-F238E27FC236}">
                <a16:creationId xmlns:a16="http://schemas.microsoft.com/office/drawing/2014/main" id="{AD044A0B-49C7-7B44-A00C-6DC3824347DB}"/>
              </a:ext>
            </a:extLst>
          </p:cNvPr>
          <p:cNvGraphicFramePr>
            <a:graphicFrameLocks noGrp="1"/>
          </p:cNvGraphicFramePr>
          <p:nvPr>
            <p:extLst>
              <p:ext uri="{D42A27DB-BD31-4B8C-83A1-F6EECF244321}">
                <p14:modId xmlns:p14="http://schemas.microsoft.com/office/powerpoint/2010/main" val="3304591260"/>
              </p:ext>
            </p:extLst>
          </p:nvPr>
        </p:nvGraphicFramePr>
        <p:xfrm>
          <a:off x="348053" y="1892621"/>
          <a:ext cx="3849876" cy="3337560"/>
        </p:xfrm>
        <a:graphic>
          <a:graphicData uri="http://schemas.openxmlformats.org/drawingml/2006/table">
            <a:tbl>
              <a:tblPr firstRow="1" bandRow="1">
                <a:tableStyleId>{5C22544A-7EE6-4342-B048-85BDC9FD1C3A}</a:tableStyleId>
              </a:tblPr>
              <a:tblGrid>
                <a:gridCol w="937608">
                  <a:extLst>
                    <a:ext uri="{9D8B030D-6E8A-4147-A177-3AD203B41FA5}">
                      <a16:colId xmlns:a16="http://schemas.microsoft.com/office/drawing/2014/main" val="4152480405"/>
                    </a:ext>
                  </a:extLst>
                </a:gridCol>
                <a:gridCol w="2912268">
                  <a:extLst>
                    <a:ext uri="{9D8B030D-6E8A-4147-A177-3AD203B41FA5}">
                      <a16:colId xmlns:a16="http://schemas.microsoft.com/office/drawing/2014/main" val="397749686"/>
                    </a:ext>
                  </a:extLst>
                </a:gridCol>
              </a:tblGrid>
              <a:tr h="370840">
                <a:tc>
                  <a:txBody>
                    <a:bodyPr/>
                    <a:lstStyle/>
                    <a:p>
                      <a:r>
                        <a:rPr lang="en-US" dirty="0" err="1"/>
                        <a:t>Rhif</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dirty="0" err="1"/>
                        <a:t>Pwy</a:t>
                      </a:r>
                      <a:r>
                        <a:rPr lang="en-US" dirty="0"/>
                        <a: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086787795"/>
                  </a:ext>
                </a:extLst>
              </a:tr>
              <a:tr h="370840">
                <a:tc>
                  <a:txBody>
                    <a:bodyPr/>
                    <a:lstStyle/>
                    <a:p>
                      <a:r>
                        <a:rPr lang="en-US" dirty="0"/>
                        <a:t>1</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137859828"/>
                  </a:ext>
                </a:extLst>
              </a:tr>
              <a:tr h="370840">
                <a:tc>
                  <a:txBody>
                    <a:bodyPr/>
                    <a:lstStyle/>
                    <a:p>
                      <a:r>
                        <a:rPr lang="en-US" dirty="0"/>
                        <a:t>2</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694166042"/>
                  </a:ext>
                </a:extLst>
              </a:tr>
              <a:tr h="370840">
                <a:tc>
                  <a:txBody>
                    <a:bodyPr/>
                    <a:lstStyle/>
                    <a:p>
                      <a:r>
                        <a:rPr lang="en-US" dirty="0"/>
                        <a:t>3</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535230655"/>
                  </a:ext>
                </a:extLst>
              </a:tr>
              <a:tr h="370840">
                <a:tc>
                  <a:txBody>
                    <a:bodyPr/>
                    <a:lstStyle/>
                    <a:p>
                      <a:r>
                        <a:rPr lang="en-US" dirty="0"/>
                        <a:t>4</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146198912"/>
                  </a:ext>
                </a:extLst>
              </a:tr>
              <a:tr h="370840">
                <a:tc>
                  <a:txBody>
                    <a:bodyPr/>
                    <a:lstStyle/>
                    <a:p>
                      <a:r>
                        <a:rPr lang="en-US" dirty="0"/>
                        <a:t>5</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918992176"/>
                  </a:ext>
                </a:extLst>
              </a:tr>
              <a:tr h="370840">
                <a:tc>
                  <a:txBody>
                    <a:bodyPr/>
                    <a:lstStyle/>
                    <a:p>
                      <a:r>
                        <a:rPr lang="en-US" dirty="0"/>
                        <a:t>6</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545893354"/>
                  </a:ext>
                </a:extLst>
              </a:tr>
              <a:tr h="370840">
                <a:tc>
                  <a:txBody>
                    <a:bodyPr/>
                    <a:lstStyle/>
                    <a:p>
                      <a:r>
                        <a:rPr lang="en-US" dirty="0"/>
                        <a:t>7</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883102091"/>
                  </a:ext>
                </a:extLst>
              </a:tr>
              <a:tr h="370840">
                <a:tc>
                  <a:txBody>
                    <a:bodyPr/>
                    <a:lstStyle/>
                    <a:p>
                      <a:r>
                        <a:rPr lang="en-US" dirty="0"/>
                        <a:t>8</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858230273"/>
                  </a:ext>
                </a:extLst>
              </a:tr>
            </a:tbl>
          </a:graphicData>
        </a:graphic>
      </p:graphicFrame>
      <p:graphicFrame>
        <p:nvGraphicFramePr>
          <p:cNvPr id="10" name="Table 9">
            <a:extLst>
              <a:ext uri="{FF2B5EF4-FFF2-40B4-BE49-F238E27FC236}">
                <a16:creationId xmlns:a16="http://schemas.microsoft.com/office/drawing/2014/main" id="{48FF9686-4D7A-FC48-A558-0771FBA2E4C2}"/>
              </a:ext>
            </a:extLst>
          </p:cNvPr>
          <p:cNvGraphicFramePr>
            <a:graphicFrameLocks noGrp="1"/>
          </p:cNvGraphicFramePr>
          <p:nvPr>
            <p:extLst>
              <p:ext uri="{D42A27DB-BD31-4B8C-83A1-F6EECF244321}">
                <p14:modId xmlns:p14="http://schemas.microsoft.com/office/powerpoint/2010/main" val="863520114"/>
              </p:ext>
            </p:extLst>
          </p:nvPr>
        </p:nvGraphicFramePr>
        <p:xfrm>
          <a:off x="7621688" y="1892621"/>
          <a:ext cx="4029985" cy="3337560"/>
        </p:xfrm>
        <a:graphic>
          <a:graphicData uri="http://schemas.openxmlformats.org/drawingml/2006/table">
            <a:tbl>
              <a:tblPr firstRow="1" bandRow="1">
                <a:tableStyleId>{5C22544A-7EE6-4342-B048-85BDC9FD1C3A}</a:tableStyleId>
              </a:tblPr>
              <a:tblGrid>
                <a:gridCol w="981472">
                  <a:extLst>
                    <a:ext uri="{9D8B030D-6E8A-4147-A177-3AD203B41FA5}">
                      <a16:colId xmlns:a16="http://schemas.microsoft.com/office/drawing/2014/main" val="4152480405"/>
                    </a:ext>
                  </a:extLst>
                </a:gridCol>
                <a:gridCol w="3048513">
                  <a:extLst>
                    <a:ext uri="{9D8B030D-6E8A-4147-A177-3AD203B41FA5}">
                      <a16:colId xmlns:a16="http://schemas.microsoft.com/office/drawing/2014/main" val="397749686"/>
                    </a:ext>
                  </a:extLst>
                </a:gridCol>
              </a:tblGrid>
              <a:tr h="370840">
                <a:tc>
                  <a:txBody>
                    <a:bodyPr/>
                    <a:lstStyle/>
                    <a:p>
                      <a:r>
                        <a:rPr lang="en-US" dirty="0" err="1"/>
                        <a:t>Rhif</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dirty="0" err="1"/>
                        <a:t>Pwy</a:t>
                      </a:r>
                      <a:r>
                        <a:rPr lang="en-US" dirty="0"/>
                        <a: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086787795"/>
                  </a:ext>
                </a:extLst>
              </a:tr>
              <a:tr h="370840">
                <a:tc>
                  <a:txBody>
                    <a:bodyPr/>
                    <a:lstStyle/>
                    <a:p>
                      <a:r>
                        <a:rPr lang="en-US" dirty="0"/>
                        <a:t>9</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137859828"/>
                  </a:ext>
                </a:extLst>
              </a:tr>
              <a:tr h="370840">
                <a:tc>
                  <a:txBody>
                    <a:bodyPr/>
                    <a:lstStyle/>
                    <a:p>
                      <a:r>
                        <a:rPr lang="en-US" dirty="0"/>
                        <a:t>10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694166042"/>
                  </a:ext>
                </a:extLst>
              </a:tr>
              <a:tr h="370840">
                <a:tc>
                  <a:txBody>
                    <a:bodyPr/>
                    <a:lstStyle/>
                    <a:p>
                      <a:r>
                        <a:rPr lang="en-US" dirty="0"/>
                        <a:t>11</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535230655"/>
                  </a:ext>
                </a:extLst>
              </a:tr>
              <a:tr h="370840">
                <a:tc>
                  <a:txBody>
                    <a:bodyPr/>
                    <a:lstStyle/>
                    <a:p>
                      <a:r>
                        <a:rPr lang="en-US" dirty="0"/>
                        <a:t>12</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146198912"/>
                  </a:ext>
                </a:extLst>
              </a:tr>
              <a:tr h="370840">
                <a:tc>
                  <a:txBody>
                    <a:bodyPr/>
                    <a:lstStyle/>
                    <a:p>
                      <a:r>
                        <a:rPr lang="en-US" dirty="0"/>
                        <a:t>13</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918992176"/>
                  </a:ext>
                </a:extLst>
              </a:tr>
              <a:tr h="370840">
                <a:tc>
                  <a:txBody>
                    <a:bodyPr/>
                    <a:lstStyle/>
                    <a:p>
                      <a:r>
                        <a:rPr lang="en-US" dirty="0"/>
                        <a:t>14</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545893354"/>
                  </a:ext>
                </a:extLst>
              </a:tr>
              <a:tr h="370840">
                <a:tc>
                  <a:txBody>
                    <a:bodyPr/>
                    <a:lstStyle/>
                    <a:p>
                      <a:r>
                        <a:rPr lang="en-US" dirty="0"/>
                        <a:t>15</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883102091"/>
                  </a:ext>
                </a:extLst>
              </a:tr>
              <a:tr h="370840">
                <a:tc>
                  <a:txBody>
                    <a:bodyPr/>
                    <a:lstStyle/>
                    <a:p>
                      <a:r>
                        <a:rPr lang="en-US" dirty="0"/>
                        <a:t>16</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858230273"/>
                  </a:ext>
                </a:extLst>
              </a:tr>
            </a:tbl>
          </a:graphicData>
        </a:graphic>
      </p:graphicFrame>
    </p:spTree>
    <p:extLst>
      <p:ext uri="{BB962C8B-B14F-4D97-AF65-F5344CB8AC3E}">
        <p14:creationId xmlns:p14="http://schemas.microsoft.com/office/powerpoint/2010/main" val="300061920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 name="Picture 24">
            <a:extLst>
              <a:ext uri="{FF2B5EF4-FFF2-40B4-BE49-F238E27FC236}">
                <a16:creationId xmlns:a16="http://schemas.microsoft.com/office/drawing/2014/main" id="{949B03B4-DE8A-C844-882D-E779969E502A}"/>
              </a:ext>
            </a:extLst>
          </p:cNvPr>
          <p:cNvPicPr>
            <a:picLocks noChangeAspect="1"/>
          </p:cNvPicPr>
          <p:nvPr/>
        </p:nvPicPr>
        <p:blipFill>
          <a:blip r:embed="rId2"/>
          <a:stretch>
            <a:fillRect/>
          </a:stretch>
        </p:blipFill>
        <p:spPr>
          <a:xfrm>
            <a:off x="0" y="6415367"/>
            <a:ext cx="2856992" cy="442633"/>
          </a:xfrm>
          <a:prstGeom prst="rect">
            <a:avLst/>
          </a:prstGeom>
        </p:spPr>
      </p:pic>
      <p:sp>
        <p:nvSpPr>
          <p:cNvPr id="11" name="TextBox 10">
            <a:extLst>
              <a:ext uri="{FF2B5EF4-FFF2-40B4-BE49-F238E27FC236}">
                <a16:creationId xmlns:a16="http://schemas.microsoft.com/office/drawing/2014/main" id="{C5FE26C0-452F-8E48-A19E-3FF3210926F8}"/>
              </a:ext>
            </a:extLst>
          </p:cNvPr>
          <p:cNvSpPr txBox="1"/>
          <p:nvPr/>
        </p:nvSpPr>
        <p:spPr>
          <a:xfrm>
            <a:off x="2701636" y="184491"/>
            <a:ext cx="6591833" cy="1354217"/>
          </a:xfrm>
          <a:prstGeom prst="rect">
            <a:avLst/>
          </a:prstGeom>
          <a:solidFill>
            <a:schemeClr val="tx2"/>
          </a:solidFill>
          <a:ln w="57150">
            <a:solidFill>
              <a:schemeClr val="bg1"/>
            </a:solidFill>
          </a:ln>
        </p:spPr>
        <p:txBody>
          <a:bodyPr wrap="square" rtlCol="0" anchor="t">
            <a:spAutoFit/>
          </a:bodyPr>
          <a:lstStyle/>
          <a:p>
            <a:pPr algn="ctr"/>
            <a:r>
              <a:rPr lang="en-US" sz="4000" b="1" dirty="0" err="1">
                <a:solidFill>
                  <a:schemeClr val="bg1"/>
                </a:solidFill>
              </a:rPr>
              <a:t>Sut</a:t>
            </a:r>
            <a:r>
              <a:rPr lang="en-US" sz="4000" b="1" dirty="0">
                <a:solidFill>
                  <a:schemeClr val="bg1"/>
                </a:solidFill>
              </a:rPr>
              <a:t> </a:t>
            </a:r>
            <a:r>
              <a:rPr lang="en-US" sz="4000" b="1" dirty="0" err="1">
                <a:solidFill>
                  <a:schemeClr val="bg1"/>
                </a:solidFill>
              </a:rPr>
              <a:t>wyt</a:t>
            </a:r>
            <a:r>
              <a:rPr lang="en-US" sz="4000" b="1" dirty="0">
                <a:solidFill>
                  <a:schemeClr val="bg1"/>
                </a:solidFill>
              </a:rPr>
              <a:t> </a:t>
            </a:r>
            <a:r>
              <a:rPr lang="en-US" sz="4000" b="1" dirty="0" err="1">
                <a:solidFill>
                  <a:schemeClr val="bg1"/>
                </a:solidFill>
              </a:rPr>
              <a:t>ti</a:t>
            </a:r>
            <a:r>
              <a:rPr lang="en-US" sz="4000" b="1" dirty="0">
                <a:solidFill>
                  <a:schemeClr val="bg1"/>
                </a:solidFill>
              </a:rPr>
              <a:t> </a:t>
            </a:r>
            <a:r>
              <a:rPr lang="en-US" sz="4000" b="1" dirty="0" err="1">
                <a:solidFill>
                  <a:schemeClr val="bg1"/>
                </a:solidFill>
              </a:rPr>
              <a:t>heddiw</a:t>
            </a:r>
            <a:r>
              <a:rPr lang="en-US" sz="4000" b="1" dirty="0">
                <a:solidFill>
                  <a:schemeClr val="bg1"/>
                </a:solidFill>
              </a:rPr>
              <a:t> …?</a:t>
            </a:r>
          </a:p>
          <a:p>
            <a:pPr algn="ctr"/>
            <a:endParaRPr lang="en-US" sz="1400" b="1" dirty="0">
              <a:solidFill>
                <a:schemeClr val="bg1"/>
              </a:solidFill>
            </a:endParaRPr>
          </a:p>
          <a:p>
            <a:pPr algn="ctr"/>
            <a:r>
              <a:rPr lang="en-US" sz="2800" b="1" i="1" dirty="0">
                <a:solidFill>
                  <a:schemeClr val="bg1"/>
                </a:solidFill>
              </a:rPr>
              <a:t>How are you today, ….?</a:t>
            </a:r>
          </a:p>
        </p:txBody>
      </p:sp>
      <p:pic>
        <p:nvPicPr>
          <p:cNvPr id="9" name="Picture 8">
            <a:extLst>
              <a:ext uri="{FF2B5EF4-FFF2-40B4-BE49-F238E27FC236}">
                <a16:creationId xmlns:a16="http://schemas.microsoft.com/office/drawing/2014/main" id="{D820E183-C345-0A4A-9D75-9DEA3F13C033}"/>
              </a:ext>
            </a:extLst>
          </p:cNvPr>
          <p:cNvPicPr>
            <a:picLocks noChangeAspect="1"/>
          </p:cNvPicPr>
          <p:nvPr/>
        </p:nvPicPr>
        <p:blipFill>
          <a:blip r:embed="rId3"/>
          <a:stretch>
            <a:fillRect/>
          </a:stretch>
        </p:blipFill>
        <p:spPr>
          <a:xfrm>
            <a:off x="4352038" y="2218113"/>
            <a:ext cx="3115540" cy="2492432"/>
          </a:xfrm>
          <a:prstGeom prst="rect">
            <a:avLst/>
          </a:prstGeom>
        </p:spPr>
      </p:pic>
      <p:sp>
        <p:nvSpPr>
          <p:cNvPr id="10" name="TextBox 9">
            <a:extLst>
              <a:ext uri="{FF2B5EF4-FFF2-40B4-BE49-F238E27FC236}">
                <a16:creationId xmlns:a16="http://schemas.microsoft.com/office/drawing/2014/main" id="{BA7C3B17-D8D7-F44E-94BF-297DCEBAE0F0}"/>
              </a:ext>
            </a:extLst>
          </p:cNvPr>
          <p:cNvSpPr txBox="1"/>
          <p:nvPr/>
        </p:nvSpPr>
        <p:spPr>
          <a:xfrm>
            <a:off x="3659175" y="5389950"/>
            <a:ext cx="5634294" cy="1354217"/>
          </a:xfrm>
          <a:prstGeom prst="rect">
            <a:avLst/>
          </a:prstGeom>
          <a:solidFill>
            <a:schemeClr val="tx2"/>
          </a:solidFill>
          <a:ln w="57150">
            <a:solidFill>
              <a:schemeClr val="bg1"/>
            </a:solidFill>
          </a:ln>
        </p:spPr>
        <p:txBody>
          <a:bodyPr wrap="square" rtlCol="0" anchor="t">
            <a:spAutoFit/>
          </a:bodyPr>
          <a:lstStyle/>
          <a:p>
            <a:pPr algn="ctr"/>
            <a:r>
              <a:rPr lang="en-US" sz="4000" b="1" dirty="0" err="1">
                <a:solidFill>
                  <a:schemeClr val="bg1"/>
                </a:solidFill>
              </a:rPr>
              <a:t>Dw</a:t>
            </a:r>
            <a:r>
              <a:rPr lang="en-US" sz="4000" b="1" dirty="0">
                <a:solidFill>
                  <a:schemeClr val="bg1"/>
                </a:solidFill>
              </a:rPr>
              <a:t> </a:t>
            </a:r>
            <a:r>
              <a:rPr lang="en-US" sz="4000" b="1" dirty="0" err="1">
                <a:solidFill>
                  <a:schemeClr val="bg1"/>
                </a:solidFill>
              </a:rPr>
              <a:t>i’n</a:t>
            </a:r>
            <a:r>
              <a:rPr lang="en-US" sz="4000" b="1" dirty="0">
                <a:solidFill>
                  <a:schemeClr val="bg1"/>
                </a:solidFill>
              </a:rPr>
              <a:t> …….., </a:t>
            </a:r>
            <a:r>
              <a:rPr lang="en-US" sz="4000" b="1" dirty="0" err="1">
                <a:solidFill>
                  <a:schemeClr val="bg1"/>
                </a:solidFill>
              </a:rPr>
              <a:t>diolch</a:t>
            </a:r>
            <a:r>
              <a:rPr lang="en-US" sz="4000" b="1" dirty="0">
                <a:solidFill>
                  <a:schemeClr val="bg1"/>
                </a:solidFill>
              </a:rPr>
              <a:t>.</a:t>
            </a:r>
          </a:p>
          <a:p>
            <a:pPr algn="ctr"/>
            <a:endParaRPr lang="en-US" sz="1400" b="1" dirty="0">
              <a:solidFill>
                <a:schemeClr val="bg1"/>
              </a:solidFill>
            </a:endParaRPr>
          </a:p>
          <a:p>
            <a:pPr algn="ctr"/>
            <a:r>
              <a:rPr lang="en-US" sz="2800" b="1" i="1" dirty="0">
                <a:solidFill>
                  <a:schemeClr val="bg1"/>
                </a:solidFill>
              </a:rPr>
              <a:t>I am …..., thank you .</a:t>
            </a:r>
          </a:p>
        </p:txBody>
      </p:sp>
      <p:graphicFrame>
        <p:nvGraphicFramePr>
          <p:cNvPr id="8" name="Table 7">
            <a:extLst>
              <a:ext uri="{FF2B5EF4-FFF2-40B4-BE49-F238E27FC236}">
                <a16:creationId xmlns:a16="http://schemas.microsoft.com/office/drawing/2014/main" id="{987DF461-8671-914C-B963-6F36EA9560CE}"/>
              </a:ext>
            </a:extLst>
          </p:cNvPr>
          <p:cNvGraphicFramePr>
            <a:graphicFrameLocks noGrp="1"/>
          </p:cNvGraphicFramePr>
          <p:nvPr>
            <p:extLst>
              <p:ext uri="{D42A27DB-BD31-4B8C-83A1-F6EECF244321}">
                <p14:modId xmlns:p14="http://schemas.microsoft.com/office/powerpoint/2010/main" val="3304591260"/>
              </p:ext>
            </p:extLst>
          </p:nvPr>
        </p:nvGraphicFramePr>
        <p:xfrm>
          <a:off x="348053" y="1892621"/>
          <a:ext cx="3849876" cy="3337560"/>
        </p:xfrm>
        <a:graphic>
          <a:graphicData uri="http://schemas.openxmlformats.org/drawingml/2006/table">
            <a:tbl>
              <a:tblPr firstRow="1" bandRow="1">
                <a:tableStyleId>{5C22544A-7EE6-4342-B048-85BDC9FD1C3A}</a:tableStyleId>
              </a:tblPr>
              <a:tblGrid>
                <a:gridCol w="937608">
                  <a:extLst>
                    <a:ext uri="{9D8B030D-6E8A-4147-A177-3AD203B41FA5}">
                      <a16:colId xmlns:a16="http://schemas.microsoft.com/office/drawing/2014/main" val="4152480405"/>
                    </a:ext>
                  </a:extLst>
                </a:gridCol>
                <a:gridCol w="2912268">
                  <a:extLst>
                    <a:ext uri="{9D8B030D-6E8A-4147-A177-3AD203B41FA5}">
                      <a16:colId xmlns:a16="http://schemas.microsoft.com/office/drawing/2014/main" val="397749686"/>
                    </a:ext>
                  </a:extLst>
                </a:gridCol>
              </a:tblGrid>
              <a:tr h="370840">
                <a:tc>
                  <a:txBody>
                    <a:bodyPr/>
                    <a:lstStyle/>
                    <a:p>
                      <a:r>
                        <a:rPr lang="en-US" dirty="0" err="1"/>
                        <a:t>Rhif</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dirty="0" err="1"/>
                        <a:t>Pwy</a:t>
                      </a:r>
                      <a:r>
                        <a:rPr lang="en-US" dirty="0"/>
                        <a: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086787795"/>
                  </a:ext>
                </a:extLst>
              </a:tr>
              <a:tr h="370840">
                <a:tc>
                  <a:txBody>
                    <a:bodyPr/>
                    <a:lstStyle/>
                    <a:p>
                      <a:r>
                        <a:rPr lang="en-US" dirty="0"/>
                        <a:t>1</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137859828"/>
                  </a:ext>
                </a:extLst>
              </a:tr>
              <a:tr h="370840">
                <a:tc>
                  <a:txBody>
                    <a:bodyPr/>
                    <a:lstStyle/>
                    <a:p>
                      <a:r>
                        <a:rPr lang="en-US" dirty="0"/>
                        <a:t>2</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694166042"/>
                  </a:ext>
                </a:extLst>
              </a:tr>
              <a:tr h="370840">
                <a:tc>
                  <a:txBody>
                    <a:bodyPr/>
                    <a:lstStyle/>
                    <a:p>
                      <a:r>
                        <a:rPr lang="en-US" dirty="0"/>
                        <a:t>3</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535230655"/>
                  </a:ext>
                </a:extLst>
              </a:tr>
              <a:tr h="370840">
                <a:tc>
                  <a:txBody>
                    <a:bodyPr/>
                    <a:lstStyle/>
                    <a:p>
                      <a:r>
                        <a:rPr lang="en-US" dirty="0"/>
                        <a:t>4</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146198912"/>
                  </a:ext>
                </a:extLst>
              </a:tr>
              <a:tr h="370840">
                <a:tc>
                  <a:txBody>
                    <a:bodyPr/>
                    <a:lstStyle/>
                    <a:p>
                      <a:r>
                        <a:rPr lang="en-US" dirty="0"/>
                        <a:t>5</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918992176"/>
                  </a:ext>
                </a:extLst>
              </a:tr>
              <a:tr h="370840">
                <a:tc>
                  <a:txBody>
                    <a:bodyPr/>
                    <a:lstStyle/>
                    <a:p>
                      <a:r>
                        <a:rPr lang="en-US" dirty="0"/>
                        <a:t>6</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545893354"/>
                  </a:ext>
                </a:extLst>
              </a:tr>
              <a:tr h="370840">
                <a:tc>
                  <a:txBody>
                    <a:bodyPr/>
                    <a:lstStyle/>
                    <a:p>
                      <a:r>
                        <a:rPr lang="en-US" dirty="0"/>
                        <a:t>7</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883102091"/>
                  </a:ext>
                </a:extLst>
              </a:tr>
              <a:tr h="370840">
                <a:tc>
                  <a:txBody>
                    <a:bodyPr/>
                    <a:lstStyle/>
                    <a:p>
                      <a:r>
                        <a:rPr lang="en-US" dirty="0"/>
                        <a:t>8</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858230273"/>
                  </a:ext>
                </a:extLst>
              </a:tr>
            </a:tbl>
          </a:graphicData>
        </a:graphic>
      </p:graphicFrame>
      <p:graphicFrame>
        <p:nvGraphicFramePr>
          <p:cNvPr id="12" name="Table 11">
            <a:extLst>
              <a:ext uri="{FF2B5EF4-FFF2-40B4-BE49-F238E27FC236}">
                <a16:creationId xmlns:a16="http://schemas.microsoft.com/office/drawing/2014/main" id="{F5FB0DFD-30C4-D94D-9FEA-D57291FABFC6}"/>
              </a:ext>
            </a:extLst>
          </p:cNvPr>
          <p:cNvGraphicFramePr>
            <a:graphicFrameLocks noGrp="1"/>
          </p:cNvGraphicFramePr>
          <p:nvPr>
            <p:extLst>
              <p:ext uri="{D42A27DB-BD31-4B8C-83A1-F6EECF244321}">
                <p14:modId xmlns:p14="http://schemas.microsoft.com/office/powerpoint/2010/main" val="863520114"/>
              </p:ext>
            </p:extLst>
          </p:nvPr>
        </p:nvGraphicFramePr>
        <p:xfrm>
          <a:off x="7621688" y="1892621"/>
          <a:ext cx="4029985" cy="3337560"/>
        </p:xfrm>
        <a:graphic>
          <a:graphicData uri="http://schemas.openxmlformats.org/drawingml/2006/table">
            <a:tbl>
              <a:tblPr firstRow="1" bandRow="1">
                <a:tableStyleId>{5C22544A-7EE6-4342-B048-85BDC9FD1C3A}</a:tableStyleId>
              </a:tblPr>
              <a:tblGrid>
                <a:gridCol w="981472">
                  <a:extLst>
                    <a:ext uri="{9D8B030D-6E8A-4147-A177-3AD203B41FA5}">
                      <a16:colId xmlns:a16="http://schemas.microsoft.com/office/drawing/2014/main" val="4152480405"/>
                    </a:ext>
                  </a:extLst>
                </a:gridCol>
                <a:gridCol w="3048513">
                  <a:extLst>
                    <a:ext uri="{9D8B030D-6E8A-4147-A177-3AD203B41FA5}">
                      <a16:colId xmlns:a16="http://schemas.microsoft.com/office/drawing/2014/main" val="397749686"/>
                    </a:ext>
                  </a:extLst>
                </a:gridCol>
              </a:tblGrid>
              <a:tr h="370840">
                <a:tc>
                  <a:txBody>
                    <a:bodyPr/>
                    <a:lstStyle/>
                    <a:p>
                      <a:r>
                        <a:rPr lang="en-US" dirty="0" err="1"/>
                        <a:t>Rhif</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dirty="0" err="1"/>
                        <a:t>Pwy</a:t>
                      </a:r>
                      <a:r>
                        <a:rPr lang="en-US" dirty="0"/>
                        <a: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086787795"/>
                  </a:ext>
                </a:extLst>
              </a:tr>
              <a:tr h="370840">
                <a:tc>
                  <a:txBody>
                    <a:bodyPr/>
                    <a:lstStyle/>
                    <a:p>
                      <a:r>
                        <a:rPr lang="en-US" dirty="0"/>
                        <a:t>9</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137859828"/>
                  </a:ext>
                </a:extLst>
              </a:tr>
              <a:tr h="370840">
                <a:tc>
                  <a:txBody>
                    <a:bodyPr/>
                    <a:lstStyle/>
                    <a:p>
                      <a:r>
                        <a:rPr lang="en-US" dirty="0"/>
                        <a:t>10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694166042"/>
                  </a:ext>
                </a:extLst>
              </a:tr>
              <a:tr h="370840">
                <a:tc>
                  <a:txBody>
                    <a:bodyPr/>
                    <a:lstStyle/>
                    <a:p>
                      <a:r>
                        <a:rPr lang="en-US" dirty="0"/>
                        <a:t>11</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535230655"/>
                  </a:ext>
                </a:extLst>
              </a:tr>
              <a:tr h="370840">
                <a:tc>
                  <a:txBody>
                    <a:bodyPr/>
                    <a:lstStyle/>
                    <a:p>
                      <a:r>
                        <a:rPr lang="en-US" dirty="0"/>
                        <a:t>12</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146198912"/>
                  </a:ext>
                </a:extLst>
              </a:tr>
              <a:tr h="370840">
                <a:tc>
                  <a:txBody>
                    <a:bodyPr/>
                    <a:lstStyle/>
                    <a:p>
                      <a:r>
                        <a:rPr lang="en-US" dirty="0"/>
                        <a:t>13</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918992176"/>
                  </a:ext>
                </a:extLst>
              </a:tr>
              <a:tr h="370840">
                <a:tc>
                  <a:txBody>
                    <a:bodyPr/>
                    <a:lstStyle/>
                    <a:p>
                      <a:r>
                        <a:rPr lang="en-US" dirty="0"/>
                        <a:t>14</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545893354"/>
                  </a:ext>
                </a:extLst>
              </a:tr>
              <a:tr h="370840">
                <a:tc>
                  <a:txBody>
                    <a:bodyPr/>
                    <a:lstStyle/>
                    <a:p>
                      <a:r>
                        <a:rPr lang="en-US" dirty="0"/>
                        <a:t>15</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883102091"/>
                  </a:ext>
                </a:extLst>
              </a:tr>
              <a:tr h="370840">
                <a:tc>
                  <a:txBody>
                    <a:bodyPr/>
                    <a:lstStyle/>
                    <a:p>
                      <a:r>
                        <a:rPr lang="en-US" dirty="0"/>
                        <a:t>16</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858230273"/>
                  </a:ext>
                </a:extLst>
              </a:tr>
            </a:tbl>
          </a:graphicData>
        </a:graphic>
      </p:graphicFrame>
    </p:spTree>
    <p:extLst>
      <p:ext uri="{BB962C8B-B14F-4D97-AF65-F5344CB8AC3E}">
        <p14:creationId xmlns:p14="http://schemas.microsoft.com/office/powerpoint/2010/main" val="124161425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1CD43D-A5E4-4C14-BE1E-8ACA1852AFF8}"/>
              </a:ext>
            </a:extLst>
          </p:cNvPr>
          <p:cNvSpPr>
            <a:spLocks noGrp="1"/>
          </p:cNvSpPr>
          <p:nvPr>
            <p:ph type="title"/>
          </p:nvPr>
        </p:nvSpPr>
        <p:spPr>
          <a:xfrm>
            <a:off x="165366" y="264319"/>
            <a:ext cx="11656573" cy="808832"/>
          </a:xfrm>
        </p:spPr>
        <p:style>
          <a:lnRef idx="1">
            <a:schemeClr val="dk1"/>
          </a:lnRef>
          <a:fillRef idx="3">
            <a:schemeClr val="dk1"/>
          </a:fillRef>
          <a:effectRef idx="2">
            <a:schemeClr val="dk1"/>
          </a:effectRef>
          <a:fontRef idx="minor">
            <a:schemeClr val="lt1"/>
          </a:fontRef>
        </p:style>
        <p:txBody>
          <a:bodyPr>
            <a:normAutofit/>
          </a:bodyPr>
          <a:lstStyle/>
          <a:p>
            <a:r>
              <a:rPr lang="en-GB" b="1">
                <a:latin typeface="Segoe Print"/>
              </a:rPr>
              <a:t>Rhowch gynnig arni …         Give it a try …</a:t>
            </a:r>
          </a:p>
        </p:txBody>
      </p:sp>
      <p:sp>
        <p:nvSpPr>
          <p:cNvPr id="7" name="Content Placeholder 6">
            <a:extLst>
              <a:ext uri="{FF2B5EF4-FFF2-40B4-BE49-F238E27FC236}">
                <a16:creationId xmlns:a16="http://schemas.microsoft.com/office/drawing/2014/main" id="{739FC9E9-0570-4A85-9E47-5F68C22A8577}"/>
              </a:ext>
            </a:extLst>
          </p:cNvPr>
          <p:cNvSpPr>
            <a:spLocks noGrp="1"/>
          </p:cNvSpPr>
          <p:nvPr>
            <p:ph idx="1"/>
          </p:nvPr>
        </p:nvSpPr>
        <p:spPr>
          <a:xfrm>
            <a:off x="1927490" y="1458120"/>
            <a:ext cx="8596668" cy="5171279"/>
          </a:xfrm>
          <a:solidFill>
            <a:schemeClr val="bg1"/>
          </a:solidFill>
          <a:ln w="76200">
            <a:solidFill>
              <a:schemeClr val="accent4">
                <a:lumMod val="60000"/>
                <a:lumOff val="40000"/>
              </a:schemeClr>
            </a:solidFill>
          </a:ln>
        </p:spPr>
        <p:txBody>
          <a:bodyPr vert="horz" lIns="91440" tIns="45720" rIns="91440" bIns="45720" rtlCol="0" anchor="t">
            <a:noAutofit/>
          </a:bodyPr>
          <a:lstStyle/>
          <a:p>
            <a:pPr marL="0" indent="0">
              <a:buNone/>
            </a:pPr>
            <a:r>
              <a:rPr lang="en-GB" sz="3200" dirty="0"/>
              <a:t>A:   Bore da!</a:t>
            </a:r>
          </a:p>
          <a:p>
            <a:pPr marL="0" indent="0">
              <a:buNone/>
            </a:pPr>
            <a:r>
              <a:rPr lang="en-GB" sz="3200" dirty="0"/>
              <a:t>B:    Bore da!  </a:t>
            </a:r>
            <a:r>
              <a:rPr lang="en-GB" sz="3200" dirty="0" err="1"/>
              <a:t>Sut</a:t>
            </a:r>
            <a:r>
              <a:rPr lang="en-GB" sz="3200" dirty="0"/>
              <a:t> </a:t>
            </a:r>
            <a:r>
              <a:rPr lang="en-GB" sz="3200" dirty="0" err="1"/>
              <a:t>wyt</a:t>
            </a:r>
            <a:r>
              <a:rPr lang="en-GB" sz="3200" dirty="0"/>
              <a:t> </a:t>
            </a:r>
            <a:r>
              <a:rPr lang="en-GB" sz="3200" dirty="0" err="1"/>
              <a:t>ti</a:t>
            </a:r>
            <a:r>
              <a:rPr lang="en-GB" sz="3200" dirty="0"/>
              <a:t>?</a:t>
            </a:r>
          </a:p>
          <a:p>
            <a:pPr marL="0" indent="0">
              <a:buNone/>
            </a:pPr>
            <a:r>
              <a:rPr lang="en-GB" sz="3200" dirty="0"/>
              <a:t>A:   </a:t>
            </a:r>
            <a:r>
              <a:rPr lang="en-GB" sz="3200" dirty="0" err="1"/>
              <a:t>Rydw</a:t>
            </a:r>
            <a:r>
              <a:rPr lang="en-GB" sz="3200" dirty="0"/>
              <a:t> </a:t>
            </a:r>
            <a:r>
              <a:rPr lang="en-GB" sz="3200" dirty="0" err="1"/>
              <a:t>i'n</a:t>
            </a:r>
            <a:r>
              <a:rPr lang="en-GB" sz="3200" dirty="0"/>
              <a:t> </a:t>
            </a:r>
            <a:r>
              <a:rPr lang="en-GB" sz="3200" dirty="0" err="1"/>
              <a:t>iawn</a:t>
            </a:r>
            <a:r>
              <a:rPr lang="en-GB" sz="3200" dirty="0"/>
              <a:t>, </a:t>
            </a:r>
            <a:r>
              <a:rPr lang="en-GB" sz="3200" dirty="0" err="1"/>
              <a:t>diolch</a:t>
            </a:r>
            <a:r>
              <a:rPr lang="en-GB" sz="3200" dirty="0"/>
              <a:t>.  </a:t>
            </a:r>
            <a:r>
              <a:rPr lang="en-GB" sz="3200" dirty="0" err="1"/>
              <a:t>Sut</a:t>
            </a:r>
            <a:r>
              <a:rPr lang="en-GB" sz="3200" dirty="0"/>
              <a:t> </a:t>
            </a:r>
            <a:r>
              <a:rPr lang="en-GB" sz="3200" dirty="0" err="1"/>
              <a:t>wyt</a:t>
            </a:r>
            <a:r>
              <a:rPr lang="en-GB" sz="3200" dirty="0"/>
              <a:t> </a:t>
            </a:r>
            <a:r>
              <a:rPr lang="en-GB" sz="3200" dirty="0" err="1"/>
              <a:t>ti</a:t>
            </a:r>
            <a:r>
              <a:rPr lang="en-GB" sz="3200" dirty="0"/>
              <a:t>?</a:t>
            </a:r>
          </a:p>
          <a:p>
            <a:pPr marL="0" indent="0">
              <a:buNone/>
            </a:pPr>
            <a:r>
              <a:rPr lang="en-GB" sz="3200" dirty="0"/>
              <a:t>B:   </a:t>
            </a:r>
            <a:r>
              <a:rPr lang="en-GB" sz="3200" dirty="0" err="1"/>
              <a:t>Rydw</a:t>
            </a:r>
            <a:r>
              <a:rPr lang="en-GB" sz="3200" dirty="0"/>
              <a:t> </a:t>
            </a:r>
            <a:r>
              <a:rPr lang="en-GB" sz="3200" dirty="0" err="1"/>
              <a:t>i’n</a:t>
            </a:r>
            <a:r>
              <a:rPr lang="en-GB" sz="3200" dirty="0"/>
              <a:t> </a:t>
            </a:r>
            <a:r>
              <a:rPr lang="en-GB" sz="3200" dirty="0" err="1"/>
              <a:t>hapus</a:t>
            </a:r>
            <a:r>
              <a:rPr lang="en-GB" sz="3200" dirty="0"/>
              <a:t>, </a:t>
            </a:r>
            <a:r>
              <a:rPr lang="en-GB" sz="3200" dirty="0" err="1"/>
              <a:t>diolch</a:t>
            </a:r>
            <a:r>
              <a:rPr lang="en-GB" sz="3200" dirty="0"/>
              <a:t>.</a:t>
            </a:r>
          </a:p>
          <a:p>
            <a:pPr marL="0" indent="0">
              <a:buNone/>
            </a:pPr>
            <a:r>
              <a:rPr lang="en-GB" sz="3200" dirty="0"/>
              <a:t>A:   </a:t>
            </a:r>
            <a:r>
              <a:rPr lang="en-GB" sz="3200" dirty="0" err="1"/>
              <a:t>Pwy</a:t>
            </a:r>
            <a:r>
              <a:rPr lang="en-GB" sz="3200" dirty="0"/>
              <a:t> </a:t>
            </a:r>
            <a:r>
              <a:rPr lang="en-GB" sz="3200" dirty="0" err="1"/>
              <a:t>wyt</a:t>
            </a:r>
            <a:r>
              <a:rPr lang="en-GB" sz="3200" dirty="0"/>
              <a:t> </a:t>
            </a:r>
            <a:r>
              <a:rPr lang="en-GB" sz="3200" dirty="0" err="1"/>
              <a:t>ti</a:t>
            </a:r>
            <a:r>
              <a:rPr lang="en-GB" sz="3200" dirty="0"/>
              <a:t>?</a:t>
            </a:r>
          </a:p>
          <a:p>
            <a:pPr marL="0" indent="0">
              <a:buNone/>
            </a:pPr>
            <a:r>
              <a:rPr lang="en-GB" sz="3200" dirty="0"/>
              <a:t>B:    Sara </a:t>
            </a:r>
            <a:r>
              <a:rPr lang="en-GB" sz="3200" dirty="0" err="1"/>
              <a:t>ydw</a:t>
            </a:r>
            <a:r>
              <a:rPr lang="en-GB" sz="3200" dirty="0"/>
              <a:t> </a:t>
            </a:r>
            <a:r>
              <a:rPr lang="en-GB" sz="3200" dirty="0" err="1"/>
              <a:t>i</a:t>
            </a:r>
            <a:r>
              <a:rPr lang="en-GB" sz="3200" dirty="0"/>
              <a:t>.  Beth </a:t>
            </a:r>
            <a:r>
              <a:rPr lang="en-GB" sz="3200" dirty="0" err="1"/>
              <a:t>yw</a:t>
            </a:r>
            <a:r>
              <a:rPr lang="en-GB" sz="3200" dirty="0"/>
              <a:t> </a:t>
            </a:r>
            <a:r>
              <a:rPr lang="en-GB" sz="3200" dirty="0" err="1"/>
              <a:t>dy</a:t>
            </a:r>
            <a:r>
              <a:rPr lang="en-GB" sz="3200" dirty="0"/>
              <a:t> </a:t>
            </a:r>
            <a:r>
              <a:rPr lang="en-GB" sz="3200" dirty="0" err="1"/>
              <a:t>enw</a:t>
            </a:r>
            <a:r>
              <a:rPr lang="en-GB" sz="3200" dirty="0"/>
              <a:t> di?</a:t>
            </a:r>
          </a:p>
          <a:p>
            <a:pPr marL="0" indent="0">
              <a:buNone/>
            </a:pPr>
            <a:r>
              <a:rPr lang="en-GB" sz="3200" dirty="0"/>
              <a:t>A:   Rhys </a:t>
            </a:r>
            <a:r>
              <a:rPr lang="en-GB" sz="3200" dirty="0" err="1"/>
              <a:t>ydw</a:t>
            </a:r>
            <a:r>
              <a:rPr lang="en-GB" sz="3200" dirty="0"/>
              <a:t> </a:t>
            </a:r>
            <a:r>
              <a:rPr lang="en-GB" sz="3200" dirty="0" err="1"/>
              <a:t>i</a:t>
            </a:r>
            <a:r>
              <a:rPr lang="en-GB" sz="3200" dirty="0"/>
              <a:t>.  </a:t>
            </a:r>
          </a:p>
          <a:p>
            <a:pPr marL="0" indent="0">
              <a:buNone/>
            </a:pPr>
            <a:r>
              <a:rPr lang="en-GB" sz="3200" dirty="0"/>
              <a:t>B:   </a:t>
            </a:r>
            <a:r>
              <a:rPr lang="en-GB" sz="3200" dirty="0" err="1"/>
              <a:t>Hwyl</a:t>
            </a:r>
            <a:r>
              <a:rPr lang="en-GB" sz="3200" dirty="0"/>
              <a:t> </a:t>
            </a:r>
            <a:r>
              <a:rPr lang="en-GB" sz="3200" dirty="0" err="1"/>
              <a:t>fawr</a:t>
            </a:r>
            <a:r>
              <a:rPr lang="en-GB" sz="3200" dirty="0"/>
              <a:t>.</a:t>
            </a:r>
          </a:p>
        </p:txBody>
      </p:sp>
    </p:spTree>
    <p:extLst>
      <p:ext uri="{BB962C8B-B14F-4D97-AF65-F5344CB8AC3E}">
        <p14:creationId xmlns:p14="http://schemas.microsoft.com/office/powerpoint/2010/main" val="222066058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1CD43D-A5E4-4C14-BE1E-8ACA1852AFF8}"/>
              </a:ext>
            </a:extLst>
          </p:cNvPr>
          <p:cNvSpPr>
            <a:spLocks noGrp="1"/>
          </p:cNvSpPr>
          <p:nvPr>
            <p:ph type="title"/>
          </p:nvPr>
        </p:nvSpPr>
        <p:spPr>
          <a:xfrm>
            <a:off x="165366" y="264319"/>
            <a:ext cx="11656573" cy="808832"/>
          </a:xfrm>
        </p:spPr>
        <p:style>
          <a:lnRef idx="1">
            <a:schemeClr val="dk1"/>
          </a:lnRef>
          <a:fillRef idx="3">
            <a:schemeClr val="dk1"/>
          </a:fillRef>
          <a:effectRef idx="2">
            <a:schemeClr val="dk1"/>
          </a:effectRef>
          <a:fontRef idx="minor">
            <a:schemeClr val="lt1"/>
          </a:fontRef>
        </p:style>
        <p:txBody>
          <a:bodyPr>
            <a:normAutofit/>
          </a:bodyPr>
          <a:lstStyle/>
          <a:p>
            <a:r>
              <a:rPr lang="en-GB" b="1">
                <a:latin typeface="Segoe Print"/>
              </a:rPr>
              <a:t>Rhowch gynnig arni …         Give it a try …</a:t>
            </a:r>
          </a:p>
        </p:txBody>
      </p:sp>
      <p:sp>
        <p:nvSpPr>
          <p:cNvPr id="7" name="Content Placeholder 6">
            <a:extLst>
              <a:ext uri="{FF2B5EF4-FFF2-40B4-BE49-F238E27FC236}">
                <a16:creationId xmlns:a16="http://schemas.microsoft.com/office/drawing/2014/main" id="{739FC9E9-0570-4A85-9E47-5F68C22A8577}"/>
              </a:ext>
            </a:extLst>
          </p:cNvPr>
          <p:cNvSpPr>
            <a:spLocks noGrp="1"/>
          </p:cNvSpPr>
          <p:nvPr>
            <p:ph idx="1"/>
          </p:nvPr>
        </p:nvSpPr>
        <p:spPr>
          <a:xfrm>
            <a:off x="870850" y="1498760"/>
            <a:ext cx="6098910" cy="5171279"/>
          </a:xfrm>
          <a:solidFill>
            <a:schemeClr val="bg1"/>
          </a:solidFill>
          <a:ln w="76200">
            <a:solidFill>
              <a:schemeClr val="accent4">
                <a:lumMod val="60000"/>
                <a:lumOff val="40000"/>
              </a:schemeClr>
            </a:solidFill>
          </a:ln>
        </p:spPr>
        <p:txBody>
          <a:bodyPr vert="horz" lIns="91440" tIns="45720" rIns="91440" bIns="45720" rtlCol="0" anchor="t">
            <a:noAutofit/>
          </a:bodyPr>
          <a:lstStyle/>
          <a:p>
            <a:pPr marL="0" indent="0">
              <a:buNone/>
            </a:pPr>
            <a:r>
              <a:rPr lang="en-GB" sz="3200" b="1" dirty="0">
                <a:solidFill>
                  <a:schemeClr val="tx1"/>
                </a:solidFill>
              </a:rPr>
              <a:t>A:   Good afternoon!</a:t>
            </a:r>
          </a:p>
          <a:p>
            <a:pPr marL="0" indent="0">
              <a:buNone/>
            </a:pPr>
            <a:r>
              <a:rPr lang="en-GB" sz="3200" b="1" dirty="0">
                <a:solidFill>
                  <a:schemeClr val="tx1"/>
                </a:solidFill>
              </a:rPr>
              <a:t>B:    </a:t>
            </a:r>
          </a:p>
          <a:p>
            <a:pPr marL="0" indent="0">
              <a:buNone/>
            </a:pPr>
            <a:r>
              <a:rPr lang="en-GB" sz="3200" b="1" dirty="0">
                <a:solidFill>
                  <a:schemeClr val="tx1"/>
                </a:solidFill>
              </a:rPr>
              <a:t>A:   </a:t>
            </a:r>
          </a:p>
          <a:p>
            <a:pPr marL="0" indent="0">
              <a:buNone/>
            </a:pPr>
            <a:r>
              <a:rPr lang="en-GB" sz="3200" b="1" dirty="0">
                <a:solidFill>
                  <a:schemeClr val="tx1"/>
                </a:solidFill>
              </a:rPr>
              <a:t>B:</a:t>
            </a:r>
          </a:p>
          <a:p>
            <a:pPr marL="0" indent="0">
              <a:buNone/>
            </a:pPr>
            <a:r>
              <a:rPr lang="en-GB" sz="3200" b="1" dirty="0">
                <a:solidFill>
                  <a:schemeClr val="tx1"/>
                </a:solidFill>
              </a:rPr>
              <a:t>A:</a:t>
            </a:r>
          </a:p>
          <a:p>
            <a:pPr marL="0" indent="0">
              <a:buNone/>
            </a:pPr>
            <a:r>
              <a:rPr lang="en-GB" sz="3200" b="1" dirty="0">
                <a:solidFill>
                  <a:schemeClr val="tx1"/>
                </a:solidFill>
              </a:rPr>
              <a:t>B:</a:t>
            </a:r>
          </a:p>
          <a:p>
            <a:pPr marL="0" indent="0">
              <a:buNone/>
            </a:pPr>
            <a:r>
              <a:rPr lang="en-GB" sz="3200" b="1" dirty="0">
                <a:solidFill>
                  <a:schemeClr val="tx1"/>
                </a:solidFill>
              </a:rPr>
              <a:t>A:</a:t>
            </a:r>
          </a:p>
          <a:p>
            <a:pPr marL="0" indent="0">
              <a:buNone/>
            </a:pPr>
            <a:r>
              <a:rPr lang="en-GB" sz="3200" b="1" dirty="0">
                <a:solidFill>
                  <a:schemeClr val="tx1"/>
                </a:solidFill>
              </a:rPr>
              <a:t>B:</a:t>
            </a:r>
          </a:p>
        </p:txBody>
      </p:sp>
      <p:sp>
        <p:nvSpPr>
          <p:cNvPr id="3" name="TextBox 2">
            <a:extLst>
              <a:ext uri="{FF2B5EF4-FFF2-40B4-BE49-F238E27FC236}">
                <a16:creationId xmlns:a16="http://schemas.microsoft.com/office/drawing/2014/main" id="{216ECE4F-870D-214B-B9ED-D8C09EC1F2F6}"/>
              </a:ext>
            </a:extLst>
          </p:cNvPr>
          <p:cNvSpPr txBox="1"/>
          <p:nvPr/>
        </p:nvSpPr>
        <p:spPr>
          <a:xfrm>
            <a:off x="7469393" y="2006907"/>
            <a:ext cx="3962400" cy="3785652"/>
          </a:xfrm>
          <a:prstGeom prst="rect">
            <a:avLst/>
          </a:prstGeom>
          <a:solidFill>
            <a:schemeClr val="accent1"/>
          </a:solidFill>
          <a:ln w="76200">
            <a:solidFill>
              <a:schemeClr val="tx1"/>
            </a:solidFill>
          </a:ln>
        </p:spPr>
        <p:txBody>
          <a:bodyPr wrap="square" rtlCol="0">
            <a:spAutoFit/>
          </a:bodyPr>
          <a:lstStyle/>
          <a:p>
            <a:r>
              <a:rPr lang="en-US" sz="2400" b="1" dirty="0" err="1"/>
              <a:t>Cwblhewch</a:t>
            </a:r>
            <a:r>
              <a:rPr lang="en-US" sz="2400" b="1" dirty="0"/>
              <a:t> y </a:t>
            </a:r>
            <a:r>
              <a:rPr lang="en-US" sz="2400" b="1" dirty="0" err="1"/>
              <a:t>sgwrs</a:t>
            </a:r>
            <a:r>
              <a:rPr lang="en-US" sz="2400" b="1" dirty="0"/>
              <a:t> </a:t>
            </a:r>
            <a:r>
              <a:rPr lang="en-US" sz="2400" b="1" dirty="0" err="1"/>
              <a:t>gan</a:t>
            </a:r>
            <a:r>
              <a:rPr lang="en-US" sz="2400" b="1" dirty="0"/>
              <a:t> </a:t>
            </a:r>
            <a:r>
              <a:rPr lang="en-US" sz="2400" b="1" dirty="0" err="1"/>
              <a:t>ddefnyddio’r</a:t>
            </a:r>
            <a:r>
              <a:rPr lang="en-US" sz="2400" b="1" dirty="0"/>
              <a:t> </a:t>
            </a:r>
            <a:r>
              <a:rPr lang="en-US" sz="2400" b="1" dirty="0" err="1"/>
              <a:t>patrymau</a:t>
            </a:r>
            <a:r>
              <a:rPr lang="en-US" sz="2400" b="1" dirty="0"/>
              <a:t> </a:t>
            </a:r>
            <a:r>
              <a:rPr lang="en-US" sz="2400" b="1" dirty="0" err="1"/>
              <a:t>ddysgoch</a:t>
            </a:r>
            <a:r>
              <a:rPr lang="en-US" sz="2400" b="1" dirty="0"/>
              <a:t> chi </a:t>
            </a:r>
            <a:r>
              <a:rPr lang="en-US" sz="2400" b="1" dirty="0" err="1"/>
              <a:t>heddiw</a:t>
            </a:r>
            <a:r>
              <a:rPr lang="en-US" sz="2400" b="1" dirty="0"/>
              <a:t>.</a:t>
            </a:r>
          </a:p>
          <a:p>
            <a:endParaRPr lang="en-US" sz="2400" b="1" dirty="0"/>
          </a:p>
          <a:p>
            <a:r>
              <a:rPr lang="en-US" sz="2400" b="1" dirty="0"/>
              <a:t>Complete the conversation by using the Welsh patterns you learnt today.</a:t>
            </a:r>
          </a:p>
          <a:p>
            <a:endParaRPr lang="en-US" sz="2400" b="1" dirty="0"/>
          </a:p>
          <a:p>
            <a:pPr algn="ctr"/>
            <a:r>
              <a:rPr lang="en-US" sz="2400" b="1" dirty="0" err="1"/>
              <a:t>Pob</a:t>
            </a:r>
            <a:r>
              <a:rPr lang="en-US" sz="2400" b="1" dirty="0"/>
              <a:t> </a:t>
            </a:r>
            <a:r>
              <a:rPr lang="en-US" sz="2400" b="1" dirty="0" err="1"/>
              <a:t>lwc</a:t>
            </a:r>
            <a:r>
              <a:rPr lang="en-US" sz="2400" b="1" dirty="0"/>
              <a:t>!</a:t>
            </a:r>
          </a:p>
        </p:txBody>
      </p:sp>
    </p:spTree>
    <p:extLst>
      <p:ext uri="{BB962C8B-B14F-4D97-AF65-F5344CB8AC3E}">
        <p14:creationId xmlns:p14="http://schemas.microsoft.com/office/powerpoint/2010/main" val="202387740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3E5711-6209-41AE-A70C-E8BB5C3EBE74}"/>
              </a:ext>
            </a:extLst>
          </p:cNvPr>
          <p:cNvSpPr>
            <a:spLocks noGrp="1"/>
          </p:cNvSpPr>
          <p:nvPr>
            <p:ph type="title"/>
          </p:nvPr>
        </p:nvSpPr>
        <p:spPr>
          <a:xfrm>
            <a:off x="150524" y="160812"/>
            <a:ext cx="11752801" cy="1012380"/>
          </a:xfrm>
        </p:spPr>
        <p:style>
          <a:lnRef idx="1">
            <a:schemeClr val="dk1"/>
          </a:lnRef>
          <a:fillRef idx="3">
            <a:schemeClr val="dk1"/>
          </a:fillRef>
          <a:effectRef idx="2">
            <a:schemeClr val="dk1"/>
          </a:effectRef>
          <a:fontRef idx="minor">
            <a:schemeClr val="lt1"/>
          </a:fontRef>
        </p:style>
        <p:txBody>
          <a:bodyPr>
            <a:normAutofit/>
          </a:bodyPr>
          <a:lstStyle/>
          <a:p>
            <a:pPr algn="ctr"/>
            <a:r>
              <a:rPr lang="en-GB" sz="4400" b="1" dirty="0" err="1">
                <a:latin typeface="+mj-lt"/>
              </a:rPr>
              <a:t>Erbyn</a:t>
            </a:r>
            <a:r>
              <a:rPr lang="en-GB" sz="4400" b="1" dirty="0">
                <a:latin typeface="+mj-lt"/>
              </a:rPr>
              <a:t> y </a:t>
            </a:r>
            <a:r>
              <a:rPr lang="en-GB" sz="4400" b="1" dirty="0" err="1">
                <a:latin typeface="+mj-lt"/>
              </a:rPr>
              <a:t>tro</a:t>
            </a:r>
            <a:r>
              <a:rPr lang="en-GB" sz="4400" b="1" dirty="0">
                <a:latin typeface="+mj-lt"/>
              </a:rPr>
              <a:t> </a:t>
            </a:r>
            <a:r>
              <a:rPr lang="en-GB" sz="4400" b="1" dirty="0" err="1">
                <a:latin typeface="+mj-lt"/>
              </a:rPr>
              <a:t>nesaf</a:t>
            </a:r>
            <a:r>
              <a:rPr lang="en-GB" sz="4400" b="1" dirty="0">
                <a:latin typeface="+mj-lt"/>
              </a:rPr>
              <a:t> …         By next time … </a:t>
            </a:r>
          </a:p>
        </p:txBody>
      </p:sp>
      <p:sp>
        <p:nvSpPr>
          <p:cNvPr id="5" name="TextBox 4">
            <a:extLst>
              <a:ext uri="{FF2B5EF4-FFF2-40B4-BE49-F238E27FC236}">
                <a16:creationId xmlns:a16="http://schemas.microsoft.com/office/drawing/2014/main" id="{89536E36-6D9E-904D-B7B7-807A48CD57DA}"/>
              </a:ext>
            </a:extLst>
          </p:cNvPr>
          <p:cNvSpPr txBox="1"/>
          <p:nvPr/>
        </p:nvSpPr>
        <p:spPr>
          <a:xfrm>
            <a:off x="426568" y="2012021"/>
            <a:ext cx="5508405" cy="3539430"/>
          </a:xfrm>
          <a:prstGeom prst="rect">
            <a:avLst/>
          </a:prstGeom>
          <a:solidFill>
            <a:schemeClr val="bg1"/>
          </a:solidFill>
          <a:ln w="76200">
            <a:solidFill>
              <a:schemeClr val="accent1"/>
            </a:solidFill>
          </a:ln>
        </p:spPr>
        <p:txBody>
          <a:bodyPr wrap="square" rtlCol="0">
            <a:spAutoFit/>
          </a:bodyPr>
          <a:lstStyle/>
          <a:p>
            <a:pPr marL="457200" indent="-457200">
              <a:buFont typeface="Arial" panose="020B0604020202020204" pitchFamily="34" charset="0"/>
              <a:buChar char="•"/>
            </a:pPr>
            <a:r>
              <a:rPr lang="en-US" sz="2800" b="1" dirty="0" err="1"/>
              <a:t>Ymarferwch</a:t>
            </a:r>
            <a:r>
              <a:rPr lang="en-US" sz="2800" b="1" dirty="0"/>
              <a:t> </a:t>
            </a:r>
            <a:r>
              <a:rPr lang="en-US" sz="2800" b="1" dirty="0" err="1"/>
              <a:t>eich</a:t>
            </a:r>
            <a:r>
              <a:rPr lang="en-US" sz="2800" b="1" dirty="0"/>
              <a:t> </a:t>
            </a:r>
            <a:r>
              <a:rPr lang="en-US" sz="2800" b="1" dirty="0" err="1"/>
              <a:t>ynganu</a:t>
            </a:r>
            <a:r>
              <a:rPr lang="en-US" sz="2800" b="1" dirty="0"/>
              <a:t> </a:t>
            </a:r>
            <a:r>
              <a:rPr lang="en-US" sz="2800" b="1" dirty="0" err="1"/>
              <a:t>drwy</a:t>
            </a:r>
            <a:r>
              <a:rPr lang="en-US" sz="2800" b="1" dirty="0"/>
              <a:t> </a:t>
            </a:r>
            <a:r>
              <a:rPr lang="en-US" sz="2800" b="1" dirty="0" err="1"/>
              <a:t>ddefnyddio’r</a:t>
            </a:r>
            <a:r>
              <a:rPr lang="en-US" sz="2800" b="1" dirty="0"/>
              <a:t> </a:t>
            </a:r>
            <a:r>
              <a:rPr lang="en-US" sz="2800" b="1" dirty="0" err="1"/>
              <a:t>ffilm</a:t>
            </a:r>
            <a:r>
              <a:rPr lang="en-US" sz="2800" b="1" dirty="0"/>
              <a:t> a </a:t>
            </a:r>
            <a:r>
              <a:rPr lang="en-US" sz="2800" b="1" dirty="0" err="1"/>
              <a:t>recordiwyd</a:t>
            </a:r>
            <a:r>
              <a:rPr lang="en-US" sz="2800" b="1" dirty="0"/>
              <a:t> </a:t>
            </a:r>
            <a:r>
              <a:rPr lang="en-US" sz="2800" b="1" dirty="0" err="1"/>
              <a:t>gan</a:t>
            </a:r>
            <a:r>
              <a:rPr lang="en-US" sz="2800" b="1" dirty="0"/>
              <a:t> </a:t>
            </a:r>
            <a:r>
              <a:rPr lang="en-US" sz="2800" b="1" dirty="0" err="1"/>
              <a:t>ddefnyddio</a:t>
            </a:r>
            <a:r>
              <a:rPr lang="en-US" sz="2800" b="1" dirty="0"/>
              <a:t> </a:t>
            </a:r>
            <a:r>
              <a:rPr lang="en-US" sz="2800" b="1" dirty="0" err="1"/>
              <a:t>Panopto</a:t>
            </a:r>
            <a:r>
              <a:rPr lang="en-US" sz="2800" b="1" dirty="0"/>
              <a:t>;</a:t>
            </a:r>
          </a:p>
          <a:p>
            <a:pPr marL="457200" indent="-457200">
              <a:buFont typeface="Arial" panose="020B0604020202020204" pitchFamily="34" charset="0"/>
              <a:buChar char="•"/>
            </a:pPr>
            <a:endParaRPr lang="en-US" sz="2800" b="1" dirty="0"/>
          </a:p>
          <a:p>
            <a:pPr marL="457200" indent="-457200">
              <a:buFont typeface="Arial" panose="020B0604020202020204" pitchFamily="34" charset="0"/>
              <a:buChar char="•"/>
            </a:pPr>
            <a:r>
              <a:rPr lang="en-US" sz="2800" b="1" dirty="0" err="1"/>
              <a:t>Ysgrifennwch</a:t>
            </a:r>
            <a:r>
              <a:rPr lang="en-US" sz="2800" b="1" dirty="0"/>
              <a:t> </a:t>
            </a:r>
            <a:r>
              <a:rPr lang="en-US" sz="2800" b="1" dirty="0" err="1"/>
              <a:t>sgwrs</a:t>
            </a:r>
            <a:r>
              <a:rPr lang="en-US" sz="2800" b="1" dirty="0"/>
              <a:t>.</a:t>
            </a:r>
          </a:p>
          <a:p>
            <a:pPr marL="457200" indent="-457200">
              <a:buFont typeface="Arial" panose="020B0604020202020204" pitchFamily="34" charset="0"/>
              <a:buChar char="•"/>
            </a:pPr>
            <a:endParaRPr lang="en-US" sz="2800" b="1" dirty="0"/>
          </a:p>
          <a:p>
            <a:pPr marL="457200" indent="-457200">
              <a:buFont typeface="Arial" panose="020B0604020202020204" pitchFamily="34" charset="0"/>
              <a:buChar char="•"/>
            </a:pPr>
            <a:endParaRPr lang="en-US" sz="2800" dirty="0"/>
          </a:p>
        </p:txBody>
      </p:sp>
      <p:sp>
        <p:nvSpPr>
          <p:cNvPr id="6" name="TextBox 5">
            <a:extLst>
              <a:ext uri="{FF2B5EF4-FFF2-40B4-BE49-F238E27FC236}">
                <a16:creationId xmlns:a16="http://schemas.microsoft.com/office/drawing/2014/main" id="{D7ECCAF5-CFED-C040-ACD7-109CD2960EC2}"/>
              </a:ext>
            </a:extLst>
          </p:cNvPr>
          <p:cNvSpPr txBox="1"/>
          <p:nvPr/>
        </p:nvSpPr>
        <p:spPr>
          <a:xfrm>
            <a:off x="6262777" y="1998048"/>
            <a:ext cx="5640549" cy="3539430"/>
          </a:xfrm>
          <a:prstGeom prst="rect">
            <a:avLst/>
          </a:prstGeom>
          <a:solidFill>
            <a:schemeClr val="bg1"/>
          </a:solidFill>
          <a:ln w="76200">
            <a:solidFill>
              <a:schemeClr val="accent1"/>
            </a:solidFill>
          </a:ln>
        </p:spPr>
        <p:txBody>
          <a:bodyPr wrap="square" rtlCol="0">
            <a:spAutoFit/>
          </a:bodyPr>
          <a:lstStyle/>
          <a:p>
            <a:pPr marL="285750" indent="-285750">
              <a:buFont typeface="Arial" panose="020B0604020202020204" pitchFamily="34" charset="0"/>
              <a:buChar char="•"/>
            </a:pPr>
            <a:r>
              <a:rPr lang="en-US" sz="2800" b="1" dirty="0"/>
              <a:t>Use the pre-recorded film to practice your pronunciation;</a:t>
            </a:r>
          </a:p>
          <a:p>
            <a:endParaRPr lang="en-US" sz="2800" b="1" dirty="0"/>
          </a:p>
          <a:p>
            <a:endParaRPr lang="en-US" sz="2800" b="1" dirty="0"/>
          </a:p>
          <a:p>
            <a:endParaRPr lang="en-US" sz="2800" b="1" dirty="0"/>
          </a:p>
          <a:p>
            <a:pPr marL="285750" indent="-285750">
              <a:buFont typeface="Arial" panose="020B0604020202020204" pitchFamily="34" charset="0"/>
              <a:buChar char="•"/>
            </a:pPr>
            <a:r>
              <a:rPr lang="en-US" sz="2800" b="1" dirty="0"/>
              <a:t>Write a short script in Welsh.</a:t>
            </a:r>
          </a:p>
          <a:p>
            <a:pPr marL="285750" indent="-285750">
              <a:buFont typeface="Arial" panose="020B0604020202020204" pitchFamily="34" charset="0"/>
              <a:buChar char="•"/>
            </a:pPr>
            <a:endParaRPr lang="en-US" sz="2800" dirty="0">
              <a:solidFill>
                <a:srgbClr val="FF0000"/>
              </a:solidFill>
            </a:endParaRPr>
          </a:p>
          <a:p>
            <a:r>
              <a:rPr lang="en-US" sz="2800" dirty="0">
                <a:solidFill>
                  <a:srgbClr val="FF0000"/>
                </a:solidFill>
              </a:rPr>
              <a:t> </a:t>
            </a:r>
            <a:endParaRPr lang="en-US" sz="2800" dirty="0"/>
          </a:p>
        </p:txBody>
      </p:sp>
      <p:pic>
        <p:nvPicPr>
          <p:cNvPr id="7" name="Picture 6">
            <a:extLst>
              <a:ext uri="{FF2B5EF4-FFF2-40B4-BE49-F238E27FC236}">
                <a16:creationId xmlns:a16="http://schemas.microsoft.com/office/drawing/2014/main" id="{FE192C25-3B3A-C74D-97B2-59BCB75D3E45}"/>
              </a:ext>
            </a:extLst>
          </p:cNvPr>
          <p:cNvPicPr>
            <a:picLocks noChangeAspect="1"/>
          </p:cNvPicPr>
          <p:nvPr/>
        </p:nvPicPr>
        <p:blipFill rotWithShape="1">
          <a:blip r:embed="rId2"/>
          <a:srcRect l="2973" t="19687" r="736" b="30368"/>
          <a:stretch/>
        </p:blipFill>
        <p:spPr>
          <a:xfrm>
            <a:off x="5539073" y="5979277"/>
            <a:ext cx="1169272" cy="693132"/>
          </a:xfrm>
          <a:prstGeom prst="rect">
            <a:avLst/>
          </a:prstGeom>
          <a:ln w="76200">
            <a:solidFill>
              <a:schemeClr val="tx1"/>
            </a:solidFill>
          </a:ln>
        </p:spPr>
      </p:pic>
      <p:pic>
        <p:nvPicPr>
          <p:cNvPr id="8" name="Picture 7">
            <a:extLst>
              <a:ext uri="{FF2B5EF4-FFF2-40B4-BE49-F238E27FC236}">
                <a16:creationId xmlns:a16="http://schemas.microsoft.com/office/drawing/2014/main" id="{7FFB2455-D6F9-514D-A0BF-8E9897B75E44}"/>
              </a:ext>
            </a:extLst>
          </p:cNvPr>
          <p:cNvPicPr>
            <a:picLocks noChangeAspect="1"/>
          </p:cNvPicPr>
          <p:nvPr/>
        </p:nvPicPr>
        <p:blipFill>
          <a:blip r:embed="rId3"/>
          <a:stretch>
            <a:fillRect/>
          </a:stretch>
        </p:blipFill>
        <p:spPr>
          <a:xfrm>
            <a:off x="41244" y="6317250"/>
            <a:ext cx="2766236" cy="428572"/>
          </a:xfrm>
          <a:prstGeom prst="rect">
            <a:avLst/>
          </a:prstGeom>
        </p:spPr>
      </p:pic>
    </p:spTree>
    <p:extLst>
      <p:ext uri="{BB962C8B-B14F-4D97-AF65-F5344CB8AC3E}">
        <p14:creationId xmlns:p14="http://schemas.microsoft.com/office/powerpoint/2010/main" val="238927636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3E5711-6209-41AE-A70C-E8BB5C3EBE74}"/>
              </a:ext>
            </a:extLst>
          </p:cNvPr>
          <p:cNvSpPr>
            <a:spLocks noGrp="1"/>
          </p:cNvSpPr>
          <p:nvPr>
            <p:ph type="title"/>
          </p:nvPr>
        </p:nvSpPr>
        <p:spPr>
          <a:xfrm>
            <a:off x="3052349" y="178743"/>
            <a:ext cx="6239241" cy="1721776"/>
          </a:xfrm>
        </p:spPr>
        <p:style>
          <a:lnRef idx="1">
            <a:schemeClr val="dk1"/>
          </a:lnRef>
          <a:fillRef idx="3">
            <a:schemeClr val="dk1"/>
          </a:fillRef>
          <a:effectRef idx="2">
            <a:schemeClr val="dk1"/>
          </a:effectRef>
          <a:fontRef idx="minor">
            <a:schemeClr val="lt1"/>
          </a:fontRef>
        </p:style>
        <p:txBody>
          <a:bodyPr>
            <a:normAutofit/>
          </a:bodyPr>
          <a:lstStyle/>
          <a:p>
            <a:pPr algn="ctr"/>
            <a:r>
              <a:rPr lang="en-GB" sz="4400" b="1" dirty="0" err="1">
                <a:latin typeface="+mj-lt"/>
              </a:rPr>
              <a:t>Oes</a:t>
            </a:r>
            <a:r>
              <a:rPr lang="en-GB" sz="4400" b="1" dirty="0">
                <a:latin typeface="+mj-lt"/>
              </a:rPr>
              <a:t> </a:t>
            </a:r>
            <a:r>
              <a:rPr lang="en-GB" sz="4400" b="1" dirty="0" err="1">
                <a:latin typeface="+mj-lt"/>
              </a:rPr>
              <a:t>cwestiwn</a:t>
            </a:r>
            <a:r>
              <a:rPr lang="en-GB" sz="4400" b="1" dirty="0">
                <a:latin typeface="+mj-lt"/>
              </a:rPr>
              <a:t>?          </a:t>
            </a:r>
            <a:br>
              <a:rPr lang="en-GB" sz="4400" b="1" dirty="0">
                <a:latin typeface="+mj-lt"/>
              </a:rPr>
            </a:br>
            <a:r>
              <a:rPr lang="en-GB" sz="4400" b="1" dirty="0">
                <a:latin typeface="+mj-lt"/>
              </a:rPr>
              <a:t>Is there a question? </a:t>
            </a:r>
          </a:p>
        </p:txBody>
      </p:sp>
      <p:pic>
        <p:nvPicPr>
          <p:cNvPr id="8" name="Picture 7">
            <a:extLst>
              <a:ext uri="{FF2B5EF4-FFF2-40B4-BE49-F238E27FC236}">
                <a16:creationId xmlns:a16="http://schemas.microsoft.com/office/drawing/2014/main" id="{7FFB2455-D6F9-514D-A0BF-8E9897B75E44}"/>
              </a:ext>
            </a:extLst>
          </p:cNvPr>
          <p:cNvPicPr>
            <a:picLocks noChangeAspect="1"/>
          </p:cNvPicPr>
          <p:nvPr/>
        </p:nvPicPr>
        <p:blipFill>
          <a:blip r:embed="rId2"/>
          <a:stretch>
            <a:fillRect/>
          </a:stretch>
        </p:blipFill>
        <p:spPr>
          <a:xfrm>
            <a:off x="41244" y="6317250"/>
            <a:ext cx="2766236" cy="428572"/>
          </a:xfrm>
          <a:prstGeom prst="rect">
            <a:avLst/>
          </a:prstGeom>
        </p:spPr>
      </p:pic>
      <p:pic>
        <p:nvPicPr>
          <p:cNvPr id="3" name="Picture 2">
            <a:extLst>
              <a:ext uri="{FF2B5EF4-FFF2-40B4-BE49-F238E27FC236}">
                <a16:creationId xmlns:a16="http://schemas.microsoft.com/office/drawing/2014/main" id="{098B4BC2-587C-F749-AEB7-08151D75EBAC}"/>
              </a:ext>
            </a:extLst>
          </p:cNvPr>
          <p:cNvPicPr>
            <a:picLocks noChangeAspect="1"/>
          </p:cNvPicPr>
          <p:nvPr/>
        </p:nvPicPr>
        <p:blipFill>
          <a:blip r:embed="rId3"/>
          <a:stretch>
            <a:fillRect/>
          </a:stretch>
        </p:blipFill>
        <p:spPr>
          <a:xfrm>
            <a:off x="3040562" y="2120973"/>
            <a:ext cx="6262817" cy="4624849"/>
          </a:xfrm>
          <a:prstGeom prst="rect">
            <a:avLst/>
          </a:prstGeom>
        </p:spPr>
      </p:pic>
    </p:spTree>
    <p:extLst>
      <p:ext uri="{BB962C8B-B14F-4D97-AF65-F5344CB8AC3E}">
        <p14:creationId xmlns:p14="http://schemas.microsoft.com/office/powerpoint/2010/main" val="380924414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2F134F-55DA-4468-8799-106CA74BD791}"/>
              </a:ext>
            </a:extLst>
          </p:cNvPr>
          <p:cNvSpPr>
            <a:spLocks noGrp="1"/>
          </p:cNvSpPr>
          <p:nvPr>
            <p:ph type="title"/>
          </p:nvPr>
        </p:nvSpPr>
        <p:spPr>
          <a:xfrm>
            <a:off x="285750" y="251012"/>
            <a:ext cx="11687175" cy="910985"/>
          </a:xfrm>
        </p:spPr>
        <p:style>
          <a:lnRef idx="1">
            <a:schemeClr val="dk1"/>
          </a:lnRef>
          <a:fillRef idx="3">
            <a:schemeClr val="dk1"/>
          </a:fillRef>
          <a:effectRef idx="2">
            <a:schemeClr val="dk1"/>
          </a:effectRef>
          <a:fontRef idx="minor">
            <a:schemeClr val="lt1"/>
          </a:fontRef>
        </p:style>
        <p:txBody>
          <a:bodyPr>
            <a:normAutofit fontScale="90000"/>
          </a:bodyPr>
          <a:lstStyle/>
          <a:p>
            <a:r>
              <a:rPr lang="en-GB" b="1" dirty="0">
                <a:latin typeface="+mj-lt"/>
              </a:rPr>
              <a:t>Beth </a:t>
            </a:r>
            <a:r>
              <a:rPr lang="en-GB" b="1" dirty="0" err="1">
                <a:latin typeface="+mj-lt"/>
              </a:rPr>
              <a:t>ydych</a:t>
            </a:r>
            <a:r>
              <a:rPr lang="en-GB" b="1" dirty="0">
                <a:latin typeface="+mj-lt"/>
              </a:rPr>
              <a:t> </a:t>
            </a:r>
            <a:r>
              <a:rPr lang="en-GB" b="1" dirty="0" err="1">
                <a:latin typeface="+mj-lt"/>
              </a:rPr>
              <a:t>chi’n</a:t>
            </a:r>
            <a:r>
              <a:rPr lang="en-GB" b="1" dirty="0">
                <a:latin typeface="+mj-lt"/>
              </a:rPr>
              <a:t> </a:t>
            </a:r>
            <a:r>
              <a:rPr lang="en-GB" b="1" dirty="0" err="1">
                <a:latin typeface="+mj-lt"/>
              </a:rPr>
              <a:t>wneud</a:t>
            </a:r>
            <a:r>
              <a:rPr lang="en-GB" b="1" dirty="0">
                <a:latin typeface="+mj-lt"/>
              </a:rPr>
              <a:t>?                   What are you doing?</a:t>
            </a:r>
          </a:p>
        </p:txBody>
      </p:sp>
      <p:pic>
        <p:nvPicPr>
          <p:cNvPr id="4" name="Picture 3">
            <a:extLst>
              <a:ext uri="{FF2B5EF4-FFF2-40B4-BE49-F238E27FC236}">
                <a16:creationId xmlns:a16="http://schemas.microsoft.com/office/drawing/2014/main" id="{47D36591-C8B8-2744-87DA-FF5083A3F8DA}"/>
              </a:ext>
            </a:extLst>
          </p:cNvPr>
          <p:cNvPicPr>
            <a:picLocks noChangeAspect="1"/>
          </p:cNvPicPr>
          <p:nvPr/>
        </p:nvPicPr>
        <p:blipFill>
          <a:blip r:embed="rId2"/>
          <a:stretch>
            <a:fillRect/>
          </a:stretch>
        </p:blipFill>
        <p:spPr>
          <a:xfrm>
            <a:off x="623433" y="2211571"/>
            <a:ext cx="3446805" cy="3446805"/>
          </a:xfrm>
          <a:prstGeom prst="rect">
            <a:avLst/>
          </a:prstGeom>
        </p:spPr>
      </p:pic>
      <p:pic>
        <p:nvPicPr>
          <p:cNvPr id="3" name="Picture 2">
            <a:extLst>
              <a:ext uri="{FF2B5EF4-FFF2-40B4-BE49-F238E27FC236}">
                <a16:creationId xmlns:a16="http://schemas.microsoft.com/office/drawing/2014/main" id="{75EADA4F-99D4-C947-8E5D-03C24B71514E}"/>
              </a:ext>
            </a:extLst>
          </p:cNvPr>
          <p:cNvPicPr>
            <a:picLocks noChangeAspect="1"/>
          </p:cNvPicPr>
          <p:nvPr/>
        </p:nvPicPr>
        <p:blipFill>
          <a:blip r:embed="rId3"/>
          <a:stretch>
            <a:fillRect/>
          </a:stretch>
        </p:blipFill>
        <p:spPr>
          <a:xfrm>
            <a:off x="0" y="6372614"/>
            <a:ext cx="3132944" cy="485386"/>
          </a:xfrm>
          <a:prstGeom prst="rect">
            <a:avLst/>
          </a:prstGeom>
        </p:spPr>
      </p:pic>
      <p:sp>
        <p:nvSpPr>
          <p:cNvPr id="5" name="TextBox 4">
            <a:extLst>
              <a:ext uri="{FF2B5EF4-FFF2-40B4-BE49-F238E27FC236}">
                <a16:creationId xmlns:a16="http://schemas.microsoft.com/office/drawing/2014/main" id="{3835CFA0-9C85-FC49-8F5B-C36B20DF61B0}"/>
              </a:ext>
            </a:extLst>
          </p:cNvPr>
          <p:cNvSpPr txBox="1"/>
          <p:nvPr/>
        </p:nvSpPr>
        <p:spPr>
          <a:xfrm>
            <a:off x="4937760" y="2211571"/>
            <a:ext cx="6400800" cy="3416320"/>
          </a:xfrm>
          <a:prstGeom prst="rect">
            <a:avLst/>
          </a:prstGeom>
          <a:solidFill>
            <a:schemeClr val="tx2"/>
          </a:solidFill>
          <a:ln>
            <a:solidFill>
              <a:schemeClr val="bg1"/>
            </a:solidFill>
          </a:ln>
        </p:spPr>
        <p:txBody>
          <a:bodyPr wrap="square" rtlCol="0">
            <a:spAutoFit/>
          </a:bodyPr>
          <a:lstStyle/>
          <a:p>
            <a:pPr algn="ctr"/>
            <a:r>
              <a:rPr lang="en-US" sz="3600" b="1" dirty="0" err="1">
                <a:solidFill>
                  <a:schemeClr val="bg1"/>
                </a:solidFill>
              </a:rPr>
              <a:t>Bydd</a:t>
            </a:r>
            <a:r>
              <a:rPr lang="en-US" sz="3600" b="1" dirty="0">
                <a:solidFill>
                  <a:schemeClr val="bg1"/>
                </a:solidFill>
              </a:rPr>
              <a:t> </a:t>
            </a:r>
            <a:r>
              <a:rPr lang="en-US" sz="3600" b="1" dirty="0" err="1">
                <a:solidFill>
                  <a:schemeClr val="bg1"/>
                </a:solidFill>
              </a:rPr>
              <a:t>eich</a:t>
            </a:r>
            <a:r>
              <a:rPr lang="en-US" sz="3600" b="1" dirty="0">
                <a:solidFill>
                  <a:schemeClr val="bg1"/>
                </a:solidFill>
              </a:rPr>
              <a:t> </a:t>
            </a:r>
            <a:r>
              <a:rPr lang="en-US" sz="3600" b="1" dirty="0" err="1">
                <a:solidFill>
                  <a:schemeClr val="bg1"/>
                </a:solidFill>
              </a:rPr>
              <a:t>darlith</a:t>
            </a:r>
            <a:r>
              <a:rPr lang="en-US" sz="3600" b="1" dirty="0">
                <a:solidFill>
                  <a:schemeClr val="bg1"/>
                </a:solidFill>
              </a:rPr>
              <a:t> </a:t>
            </a:r>
            <a:r>
              <a:rPr lang="en-US" sz="3600" b="1" dirty="0" err="1">
                <a:solidFill>
                  <a:schemeClr val="bg1"/>
                </a:solidFill>
              </a:rPr>
              <a:t>nesaf</a:t>
            </a:r>
            <a:r>
              <a:rPr lang="en-US" sz="3600" b="1" dirty="0">
                <a:solidFill>
                  <a:schemeClr val="bg1"/>
                </a:solidFill>
              </a:rPr>
              <a:t> </a:t>
            </a:r>
            <a:r>
              <a:rPr lang="en-US" sz="3600" b="1" dirty="0" err="1">
                <a:solidFill>
                  <a:schemeClr val="bg1"/>
                </a:solidFill>
              </a:rPr>
              <a:t>ar</a:t>
            </a:r>
            <a:r>
              <a:rPr lang="en-US" sz="3600" b="1" dirty="0">
                <a:solidFill>
                  <a:schemeClr val="bg1"/>
                </a:solidFill>
              </a:rPr>
              <a:t>:</a:t>
            </a:r>
          </a:p>
          <a:p>
            <a:pPr algn="ctr"/>
            <a:endParaRPr lang="en-US" sz="3600" b="1" dirty="0">
              <a:solidFill>
                <a:schemeClr val="bg1"/>
              </a:solidFill>
            </a:endParaRPr>
          </a:p>
          <a:p>
            <a:pPr algn="ctr"/>
            <a:r>
              <a:rPr lang="en-US" sz="3600" b="1" i="1" dirty="0">
                <a:solidFill>
                  <a:schemeClr val="bg1"/>
                </a:solidFill>
              </a:rPr>
              <a:t>Your next lecture will be on:</a:t>
            </a:r>
          </a:p>
          <a:p>
            <a:pPr algn="ctr"/>
            <a:endParaRPr lang="en-US" sz="3600" b="1" i="1" dirty="0">
              <a:solidFill>
                <a:schemeClr val="bg1"/>
              </a:solidFill>
            </a:endParaRPr>
          </a:p>
          <a:p>
            <a:pPr algn="ctr"/>
            <a:r>
              <a:rPr lang="en-US" sz="3600" b="1" dirty="0">
                <a:solidFill>
                  <a:schemeClr val="bg1"/>
                </a:solidFill>
              </a:rPr>
              <a:t>3.11.2020</a:t>
            </a:r>
          </a:p>
          <a:p>
            <a:pPr algn="ctr"/>
            <a:r>
              <a:rPr lang="en-US" sz="3600" b="1" dirty="0">
                <a:solidFill>
                  <a:schemeClr val="bg1"/>
                </a:solidFill>
              </a:rPr>
              <a:t>@ 11a.m.</a:t>
            </a:r>
            <a:endParaRPr lang="en-US" b="1" dirty="0">
              <a:solidFill>
                <a:schemeClr val="bg1"/>
              </a:solidFill>
            </a:endParaRPr>
          </a:p>
        </p:txBody>
      </p:sp>
    </p:spTree>
    <p:extLst>
      <p:ext uri="{BB962C8B-B14F-4D97-AF65-F5344CB8AC3E}">
        <p14:creationId xmlns:p14="http://schemas.microsoft.com/office/powerpoint/2010/main" val="3067480398"/>
      </p:ext>
    </p:extLst>
  </p:cSld>
  <p:clrMapOvr>
    <a:masterClrMapping/>
  </p:clrMapOvr>
</p:sld>
</file>

<file path=ppt/theme/theme1.xml><?xml version="1.0" encoding="utf-8"?>
<a:theme xmlns:a="http://schemas.openxmlformats.org/drawingml/2006/main" name="Wisp">
  <a:themeElements>
    <a:clrScheme name="Yellow">
      <a:dk1>
        <a:sysClr val="windowText" lastClr="000000"/>
      </a:dk1>
      <a:lt1>
        <a:sysClr val="window" lastClr="FFFFFF"/>
      </a:lt1>
      <a:dk2>
        <a:srgbClr val="39302A"/>
      </a:dk2>
      <a:lt2>
        <a:srgbClr val="E5DEDB"/>
      </a:lt2>
      <a:accent1>
        <a:srgbClr val="FFCA08"/>
      </a:accent1>
      <a:accent2>
        <a:srgbClr val="F8931D"/>
      </a:accent2>
      <a:accent3>
        <a:srgbClr val="CE8D3E"/>
      </a:accent3>
      <a:accent4>
        <a:srgbClr val="EC7016"/>
      </a:accent4>
      <a:accent5>
        <a:srgbClr val="E64823"/>
      </a:accent5>
      <a:accent6>
        <a:srgbClr val="9C6A6A"/>
      </a:accent6>
      <a:hlink>
        <a:srgbClr val="2998E3"/>
      </a:hlink>
      <a:folHlink>
        <a:srgbClr val="7F723D"/>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617</TotalTime>
  <Words>1374</Words>
  <Application>Microsoft Macintosh PowerPoint</Application>
  <PresentationFormat>Widescreen</PresentationFormat>
  <Paragraphs>336</Paragraphs>
  <Slides>25</Slides>
  <Notes>2</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25</vt:i4>
      </vt:variant>
    </vt:vector>
  </HeadingPairs>
  <TitlesOfParts>
    <vt:vector size="35" baseType="lpstr">
      <vt:lpstr>American Typewriter</vt:lpstr>
      <vt:lpstr>Arial</vt:lpstr>
      <vt:lpstr>Ayuthaya</vt:lpstr>
      <vt:lpstr>Berlin Sans FB</vt:lpstr>
      <vt:lpstr>Calibri</vt:lpstr>
      <vt:lpstr>Century Gothic</vt:lpstr>
      <vt:lpstr>Segoe Print</vt:lpstr>
      <vt:lpstr>Segoe Script</vt:lpstr>
      <vt:lpstr>Wingdings 3</vt:lpstr>
      <vt:lpstr>Wisp</vt:lpstr>
      <vt:lpstr>PowerPoint Presentation</vt:lpstr>
      <vt:lpstr>Heddiw, fe fyddwn ni: Today we will: </vt:lpstr>
      <vt:lpstr>Maes Dysgu a Phrofiad Ieithoedd, Llythrennedd a Chyfathrebu Languages, Literacy and Communication Are of Learning and Experience     </vt:lpstr>
      <vt:lpstr>Amser cofrestru ...              Registration time ... </vt:lpstr>
      <vt:lpstr>Amser cofrestru ...              Registration time ... </vt:lpstr>
      <vt:lpstr>PowerPoint Presentation</vt:lpstr>
      <vt:lpstr>Beth sy’n dod cyn …...?</vt:lpstr>
      <vt:lpstr>PowerPoint Presentation</vt:lpstr>
      <vt:lpstr>Sut mae dweud.....?                How do we say ….?</vt:lpstr>
      <vt:lpstr>Sut mae dweud.....?                How do we say ….?</vt:lpstr>
      <vt:lpstr>PowerPoint Presentation</vt:lpstr>
      <vt:lpstr>Sut mae dweud.....?                  How do we say ….?</vt:lpstr>
      <vt:lpstr>Sut mae sgwrsio?            How do we chat?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Rhowch gynnig arni …         Give it a try …</vt:lpstr>
      <vt:lpstr>Rhowch gynnig arni …         Give it a try …</vt:lpstr>
      <vt:lpstr>Erbyn y tro nesaf …         By next time … </vt:lpstr>
      <vt:lpstr>Oes cwestiwn?           Is there a question? </vt:lpstr>
      <vt:lpstr>Beth ydych chi’n wneud?                   What are you doing?</vt:lpstr>
    </vt:vector>
  </TitlesOfParts>
  <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Microsoft Office User</cp:lastModifiedBy>
  <cp:revision>46</cp:revision>
  <dcterms:created xsi:type="dcterms:W3CDTF">2020-09-08T09:10:01Z</dcterms:created>
  <dcterms:modified xsi:type="dcterms:W3CDTF">2020-10-22T11:51:57Z</dcterms:modified>
</cp:coreProperties>
</file>