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1" r:id="rId3"/>
    <p:sldId id="266" r:id="rId4"/>
    <p:sldId id="277" r:id="rId5"/>
    <p:sldId id="280" r:id="rId6"/>
    <p:sldId id="273" r:id="rId7"/>
    <p:sldId id="276" r:id="rId8"/>
    <p:sldId id="272" r:id="rId9"/>
    <p:sldId id="274" r:id="rId10"/>
    <p:sldId id="282" r:id="rId11"/>
    <p:sldId id="279" r:id="rId12"/>
    <p:sldId id="260" r:id="rId13"/>
    <p:sldId id="262" r:id="rId14"/>
    <p:sldId id="284" r:id="rId15"/>
    <p:sldId id="286" r:id="rId16"/>
    <p:sldId id="285" r:id="rId17"/>
    <p:sldId id="283" r:id="rId18"/>
    <p:sldId id="267" r:id="rId19"/>
    <p:sldId id="269" r:id="rId20"/>
    <p:sldId id="270"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EDDC2-16F3-6F42-9548-3CAA2A37DF0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D03BCEE6-E8C3-A940-AA72-6DAAFE8BBD5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E0A587E1-4009-724C-9A26-EAEB8A7EFFB9}"/>
              </a:ext>
            </a:extLst>
          </p:cNvPr>
          <p:cNvSpPr>
            <a:spLocks noGrp="1"/>
          </p:cNvSpPr>
          <p:nvPr>
            <p:ph type="dt" sz="half" idx="10"/>
          </p:nvPr>
        </p:nvSpPr>
        <p:spPr/>
        <p:txBody>
          <a:bodyPr/>
          <a:lstStyle/>
          <a:p>
            <a:fld id="{293FABCE-3B99-0B47-A243-F775BF48F788}" type="datetimeFigureOut">
              <a:rPr lang="en-US" smtClean="0"/>
              <a:t>4/3/20</a:t>
            </a:fld>
            <a:endParaRPr lang="en-US"/>
          </a:p>
        </p:txBody>
      </p:sp>
      <p:sp>
        <p:nvSpPr>
          <p:cNvPr id="5" name="Footer Placeholder 4">
            <a:extLst>
              <a:ext uri="{FF2B5EF4-FFF2-40B4-BE49-F238E27FC236}">
                <a16:creationId xmlns:a16="http://schemas.microsoft.com/office/drawing/2014/main" id="{96D58DE2-BCE4-4A4C-96CC-17916CA7DC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110F93-B329-AA49-934B-C1F0BCA1BD4B}"/>
              </a:ext>
            </a:extLst>
          </p:cNvPr>
          <p:cNvSpPr>
            <a:spLocks noGrp="1"/>
          </p:cNvSpPr>
          <p:nvPr>
            <p:ph type="sldNum" sz="quarter" idx="12"/>
          </p:nvPr>
        </p:nvSpPr>
        <p:spPr/>
        <p:txBody>
          <a:bodyPr/>
          <a:lstStyle/>
          <a:p>
            <a:fld id="{A31CB917-A316-C742-A99C-43132B2E564F}" type="slidenum">
              <a:rPr lang="en-US" smtClean="0"/>
              <a:t>‹#›</a:t>
            </a:fld>
            <a:endParaRPr lang="en-US"/>
          </a:p>
        </p:txBody>
      </p:sp>
    </p:spTree>
    <p:extLst>
      <p:ext uri="{BB962C8B-B14F-4D97-AF65-F5344CB8AC3E}">
        <p14:creationId xmlns:p14="http://schemas.microsoft.com/office/powerpoint/2010/main" val="5567922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8DB24-136C-E742-9473-80727B537A2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3FB549D-C109-524E-A71C-B113CF4AC00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42B2866-F41D-A844-8AEC-DA780EF8B451}"/>
              </a:ext>
            </a:extLst>
          </p:cNvPr>
          <p:cNvSpPr>
            <a:spLocks noGrp="1"/>
          </p:cNvSpPr>
          <p:nvPr>
            <p:ph type="dt" sz="half" idx="10"/>
          </p:nvPr>
        </p:nvSpPr>
        <p:spPr/>
        <p:txBody>
          <a:bodyPr/>
          <a:lstStyle/>
          <a:p>
            <a:fld id="{293FABCE-3B99-0B47-A243-F775BF48F788}" type="datetimeFigureOut">
              <a:rPr lang="en-US" smtClean="0"/>
              <a:t>4/3/20</a:t>
            </a:fld>
            <a:endParaRPr lang="en-US"/>
          </a:p>
        </p:txBody>
      </p:sp>
      <p:sp>
        <p:nvSpPr>
          <p:cNvPr id="5" name="Footer Placeholder 4">
            <a:extLst>
              <a:ext uri="{FF2B5EF4-FFF2-40B4-BE49-F238E27FC236}">
                <a16:creationId xmlns:a16="http://schemas.microsoft.com/office/drawing/2014/main" id="{08C68A92-1A60-774D-8108-44A536F957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31C79F0-8A41-0F4F-8908-13242006A1A8}"/>
              </a:ext>
            </a:extLst>
          </p:cNvPr>
          <p:cNvSpPr>
            <a:spLocks noGrp="1"/>
          </p:cNvSpPr>
          <p:nvPr>
            <p:ph type="sldNum" sz="quarter" idx="12"/>
          </p:nvPr>
        </p:nvSpPr>
        <p:spPr/>
        <p:txBody>
          <a:bodyPr/>
          <a:lstStyle/>
          <a:p>
            <a:fld id="{A31CB917-A316-C742-A99C-43132B2E564F}" type="slidenum">
              <a:rPr lang="en-US" smtClean="0"/>
              <a:t>‹#›</a:t>
            </a:fld>
            <a:endParaRPr lang="en-US"/>
          </a:p>
        </p:txBody>
      </p:sp>
    </p:spTree>
    <p:extLst>
      <p:ext uri="{BB962C8B-B14F-4D97-AF65-F5344CB8AC3E}">
        <p14:creationId xmlns:p14="http://schemas.microsoft.com/office/powerpoint/2010/main" val="986898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DA0FBD-18D8-8447-99FC-CBF270469AE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BB2D55F-C84C-084F-99C5-F1AD9467E4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6AAF39A-D39B-834B-8BD9-C519DFB79D95}"/>
              </a:ext>
            </a:extLst>
          </p:cNvPr>
          <p:cNvSpPr>
            <a:spLocks noGrp="1"/>
          </p:cNvSpPr>
          <p:nvPr>
            <p:ph type="dt" sz="half" idx="10"/>
          </p:nvPr>
        </p:nvSpPr>
        <p:spPr/>
        <p:txBody>
          <a:bodyPr/>
          <a:lstStyle/>
          <a:p>
            <a:fld id="{293FABCE-3B99-0B47-A243-F775BF48F788}" type="datetimeFigureOut">
              <a:rPr lang="en-US" smtClean="0"/>
              <a:t>4/3/20</a:t>
            </a:fld>
            <a:endParaRPr lang="en-US"/>
          </a:p>
        </p:txBody>
      </p:sp>
      <p:sp>
        <p:nvSpPr>
          <p:cNvPr id="5" name="Footer Placeholder 4">
            <a:extLst>
              <a:ext uri="{FF2B5EF4-FFF2-40B4-BE49-F238E27FC236}">
                <a16:creationId xmlns:a16="http://schemas.microsoft.com/office/drawing/2014/main" id="{231DDD8B-858E-5242-8CBC-7B9A71218B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04C39B-A3E0-C243-836A-F546F86AC771}"/>
              </a:ext>
            </a:extLst>
          </p:cNvPr>
          <p:cNvSpPr>
            <a:spLocks noGrp="1"/>
          </p:cNvSpPr>
          <p:nvPr>
            <p:ph type="sldNum" sz="quarter" idx="12"/>
          </p:nvPr>
        </p:nvSpPr>
        <p:spPr/>
        <p:txBody>
          <a:bodyPr/>
          <a:lstStyle/>
          <a:p>
            <a:fld id="{A31CB917-A316-C742-A99C-43132B2E564F}" type="slidenum">
              <a:rPr lang="en-US" smtClean="0"/>
              <a:t>‹#›</a:t>
            </a:fld>
            <a:endParaRPr lang="en-US"/>
          </a:p>
        </p:txBody>
      </p:sp>
    </p:spTree>
    <p:extLst>
      <p:ext uri="{BB962C8B-B14F-4D97-AF65-F5344CB8AC3E}">
        <p14:creationId xmlns:p14="http://schemas.microsoft.com/office/powerpoint/2010/main" val="1772152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FCFE9-1572-4A45-AFEA-95E8AD5313A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B860534-30E9-8844-B481-2774CC216D8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09AF6CAE-A0F4-C744-BF49-51D70B0F506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70291411-AB70-6B45-9A64-67D4E0D50E17}"/>
              </a:ext>
            </a:extLst>
          </p:cNvPr>
          <p:cNvSpPr>
            <a:spLocks noGrp="1"/>
          </p:cNvSpPr>
          <p:nvPr>
            <p:ph type="dt" sz="half" idx="10"/>
          </p:nvPr>
        </p:nvSpPr>
        <p:spPr/>
        <p:txBody>
          <a:bodyPr/>
          <a:lstStyle/>
          <a:p>
            <a:fld id="{293FABCE-3B99-0B47-A243-F775BF48F788}" type="datetimeFigureOut">
              <a:rPr lang="en-US" smtClean="0"/>
              <a:t>4/3/20</a:t>
            </a:fld>
            <a:endParaRPr lang="en-US"/>
          </a:p>
        </p:txBody>
      </p:sp>
      <p:sp>
        <p:nvSpPr>
          <p:cNvPr id="6" name="Footer Placeholder 5">
            <a:extLst>
              <a:ext uri="{FF2B5EF4-FFF2-40B4-BE49-F238E27FC236}">
                <a16:creationId xmlns:a16="http://schemas.microsoft.com/office/drawing/2014/main" id="{5E4820AA-95B6-1946-A7D4-FF0104093AC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AEE4185-F42A-7C4C-B363-82CF0AC404B8}"/>
              </a:ext>
            </a:extLst>
          </p:cNvPr>
          <p:cNvSpPr>
            <a:spLocks noGrp="1"/>
          </p:cNvSpPr>
          <p:nvPr>
            <p:ph type="sldNum" sz="quarter" idx="12"/>
          </p:nvPr>
        </p:nvSpPr>
        <p:spPr/>
        <p:txBody>
          <a:bodyPr/>
          <a:lstStyle/>
          <a:p>
            <a:fld id="{A31CB917-A316-C742-A99C-43132B2E564F}" type="slidenum">
              <a:rPr lang="en-US" smtClean="0"/>
              <a:t>‹#›</a:t>
            </a:fld>
            <a:endParaRPr lang="en-US"/>
          </a:p>
        </p:txBody>
      </p:sp>
    </p:spTree>
    <p:extLst>
      <p:ext uri="{BB962C8B-B14F-4D97-AF65-F5344CB8AC3E}">
        <p14:creationId xmlns:p14="http://schemas.microsoft.com/office/powerpoint/2010/main" val="956572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C2697F-177C-494A-BB9C-0DFF30185DB1}"/>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31E77DA-B401-7A4D-83CC-0CC2652974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B836C83-B14B-4240-9DBB-C04F9DE3CB7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01EFEF3-4BE3-BF45-AFB6-F00080E77E1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FE4CCA4-4F94-1245-8E8E-B688AEE4CD5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106C211-9CA4-054D-ADFF-CD0E07A5933A}"/>
              </a:ext>
            </a:extLst>
          </p:cNvPr>
          <p:cNvSpPr>
            <a:spLocks noGrp="1"/>
          </p:cNvSpPr>
          <p:nvPr>
            <p:ph type="dt" sz="half" idx="10"/>
          </p:nvPr>
        </p:nvSpPr>
        <p:spPr/>
        <p:txBody>
          <a:bodyPr/>
          <a:lstStyle/>
          <a:p>
            <a:fld id="{293FABCE-3B99-0B47-A243-F775BF48F788}" type="datetimeFigureOut">
              <a:rPr lang="en-US" smtClean="0"/>
              <a:t>4/3/20</a:t>
            </a:fld>
            <a:endParaRPr lang="en-US"/>
          </a:p>
        </p:txBody>
      </p:sp>
      <p:sp>
        <p:nvSpPr>
          <p:cNvPr id="8" name="Footer Placeholder 7">
            <a:extLst>
              <a:ext uri="{FF2B5EF4-FFF2-40B4-BE49-F238E27FC236}">
                <a16:creationId xmlns:a16="http://schemas.microsoft.com/office/drawing/2014/main" id="{F475F5D0-F421-554B-BFC6-738331FA3D4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07E5A38-9788-FE45-9710-C506F03FCCAE}"/>
              </a:ext>
            </a:extLst>
          </p:cNvPr>
          <p:cNvSpPr>
            <a:spLocks noGrp="1"/>
          </p:cNvSpPr>
          <p:nvPr>
            <p:ph type="sldNum" sz="quarter" idx="12"/>
          </p:nvPr>
        </p:nvSpPr>
        <p:spPr/>
        <p:txBody>
          <a:bodyPr/>
          <a:lstStyle/>
          <a:p>
            <a:fld id="{A31CB917-A316-C742-A99C-43132B2E564F}" type="slidenum">
              <a:rPr lang="en-US" smtClean="0"/>
              <a:t>‹#›</a:t>
            </a:fld>
            <a:endParaRPr lang="en-US"/>
          </a:p>
        </p:txBody>
      </p:sp>
    </p:spTree>
    <p:extLst>
      <p:ext uri="{BB962C8B-B14F-4D97-AF65-F5344CB8AC3E}">
        <p14:creationId xmlns:p14="http://schemas.microsoft.com/office/powerpoint/2010/main" val="35385580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80D05-6AA6-2A47-A349-AC08B7215A6E}"/>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C87D468-0753-8B47-A817-BD0B640C5F96}"/>
              </a:ext>
            </a:extLst>
          </p:cNvPr>
          <p:cNvSpPr>
            <a:spLocks noGrp="1"/>
          </p:cNvSpPr>
          <p:nvPr>
            <p:ph type="dt" sz="half" idx="10"/>
          </p:nvPr>
        </p:nvSpPr>
        <p:spPr/>
        <p:txBody>
          <a:bodyPr/>
          <a:lstStyle/>
          <a:p>
            <a:fld id="{293FABCE-3B99-0B47-A243-F775BF48F788}" type="datetimeFigureOut">
              <a:rPr lang="en-US" smtClean="0"/>
              <a:t>4/3/20</a:t>
            </a:fld>
            <a:endParaRPr lang="en-US"/>
          </a:p>
        </p:txBody>
      </p:sp>
      <p:sp>
        <p:nvSpPr>
          <p:cNvPr id="4" name="Footer Placeholder 3">
            <a:extLst>
              <a:ext uri="{FF2B5EF4-FFF2-40B4-BE49-F238E27FC236}">
                <a16:creationId xmlns:a16="http://schemas.microsoft.com/office/drawing/2014/main" id="{E13268C4-CE1E-9E46-AE9B-E4252265BE1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C51AC68-CD02-CC4F-977D-1E41FFB9B7F6}"/>
              </a:ext>
            </a:extLst>
          </p:cNvPr>
          <p:cNvSpPr>
            <a:spLocks noGrp="1"/>
          </p:cNvSpPr>
          <p:nvPr>
            <p:ph type="sldNum" sz="quarter" idx="12"/>
          </p:nvPr>
        </p:nvSpPr>
        <p:spPr/>
        <p:txBody>
          <a:bodyPr/>
          <a:lstStyle/>
          <a:p>
            <a:fld id="{A31CB917-A316-C742-A99C-43132B2E564F}" type="slidenum">
              <a:rPr lang="en-US" smtClean="0"/>
              <a:t>‹#›</a:t>
            </a:fld>
            <a:endParaRPr lang="en-US"/>
          </a:p>
        </p:txBody>
      </p:sp>
    </p:spTree>
    <p:extLst>
      <p:ext uri="{BB962C8B-B14F-4D97-AF65-F5344CB8AC3E}">
        <p14:creationId xmlns:p14="http://schemas.microsoft.com/office/powerpoint/2010/main" val="10242496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A7E82-D8B4-AA46-AFE7-3041333BA3D9}"/>
              </a:ext>
            </a:extLst>
          </p:cNvPr>
          <p:cNvSpPr>
            <a:spLocks noGrp="1"/>
          </p:cNvSpPr>
          <p:nvPr>
            <p:ph type="dt" sz="half" idx="10"/>
          </p:nvPr>
        </p:nvSpPr>
        <p:spPr/>
        <p:txBody>
          <a:bodyPr/>
          <a:lstStyle/>
          <a:p>
            <a:fld id="{293FABCE-3B99-0B47-A243-F775BF48F788}" type="datetimeFigureOut">
              <a:rPr lang="en-US" smtClean="0"/>
              <a:t>4/3/20</a:t>
            </a:fld>
            <a:endParaRPr lang="en-US"/>
          </a:p>
        </p:txBody>
      </p:sp>
      <p:sp>
        <p:nvSpPr>
          <p:cNvPr id="3" name="Footer Placeholder 2">
            <a:extLst>
              <a:ext uri="{FF2B5EF4-FFF2-40B4-BE49-F238E27FC236}">
                <a16:creationId xmlns:a16="http://schemas.microsoft.com/office/drawing/2014/main" id="{95F25CB3-8703-ED46-95AF-4FE915FDD1F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E0483DC-9EF1-BB44-AD5F-F98692896306}"/>
              </a:ext>
            </a:extLst>
          </p:cNvPr>
          <p:cNvSpPr>
            <a:spLocks noGrp="1"/>
          </p:cNvSpPr>
          <p:nvPr>
            <p:ph type="sldNum" sz="quarter" idx="12"/>
          </p:nvPr>
        </p:nvSpPr>
        <p:spPr/>
        <p:txBody>
          <a:bodyPr/>
          <a:lstStyle/>
          <a:p>
            <a:fld id="{A31CB917-A316-C742-A99C-43132B2E564F}" type="slidenum">
              <a:rPr lang="en-US" smtClean="0"/>
              <a:t>‹#›</a:t>
            </a:fld>
            <a:endParaRPr lang="en-US"/>
          </a:p>
        </p:txBody>
      </p:sp>
    </p:spTree>
    <p:extLst>
      <p:ext uri="{BB962C8B-B14F-4D97-AF65-F5344CB8AC3E}">
        <p14:creationId xmlns:p14="http://schemas.microsoft.com/office/powerpoint/2010/main" val="3943221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80916-1F74-8B4A-AEC2-3902C4AADDC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5039478-139D-094D-8E75-2DF6911E8F9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7BB49AC8-DF30-AE42-9CDB-19A155EDA2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061F1FE-BDE0-6D43-8061-3AB4A9BFA782}"/>
              </a:ext>
            </a:extLst>
          </p:cNvPr>
          <p:cNvSpPr>
            <a:spLocks noGrp="1"/>
          </p:cNvSpPr>
          <p:nvPr>
            <p:ph type="dt" sz="half" idx="10"/>
          </p:nvPr>
        </p:nvSpPr>
        <p:spPr/>
        <p:txBody>
          <a:bodyPr/>
          <a:lstStyle/>
          <a:p>
            <a:fld id="{293FABCE-3B99-0B47-A243-F775BF48F788}" type="datetimeFigureOut">
              <a:rPr lang="en-US" smtClean="0"/>
              <a:t>4/3/20</a:t>
            </a:fld>
            <a:endParaRPr lang="en-US"/>
          </a:p>
        </p:txBody>
      </p:sp>
      <p:sp>
        <p:nvSpPr>
          <p:cNvPr id="6" name="Footer Placeholder 5">
            <a:extLst>
              <a:ext uri="{FF2B5EF4-FFF2-40B4-BE49-F238E27FC236}">
                <a16:creationId xmlns:a16="http://schemas.microsoft.com/office/drawing/2014/main" id="{9D2C76F0-E287-E642-8F5C-7FA13498D6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F6F7A74-B0E7-1544-88DC-4DBB4C712FAC}"/>
              </a:ext>
            </a:extLst>
          </p:cNvPr>
          <p:cNvSpPr>
            <a:spLocks noGrp="1"/>
          </p:cNvSpPr>
          <p:nvPr>
            <p:ph type="sldNum" sz="quarter" idx="12"/>
          </p:nvPr>
        </p:nvSpPr>
        <p:spPr/>
        <p:txBody>
          <a:bodyPr/>
          <a:lstStyle/>
          <a:p>
            <a:fld id="{A31CB917-A316-C742-A99C-43132B2E564F}" type="slidenum">
              <a:rPr lang="en-US" smtClean="0"/>
              <a:t>‹#›</a:t>
            </a:fld>
            <a:endParaRPr lang="en-US"/>
          </a:p>
        </p:txBody>
      </p:sp>
    </p:spTree>
    <p:extLst>
      <p:ext uri="{BB962C8B-B14F-4D97-AF65-F5344CB8AC3E}">
        <p14:creationId xmlns:p14="http://schemas.microsoft.com/office/powerpoint/2010/main" val="673027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D8BB7-AF0A-1842-8624-9C879B43747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204BB51-59CA-9D42-B850-A9FC72E84DA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091BB9A-5C66-BC47-B912-033A7C1310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209A6DA-7A81-F846-B01F-D96CB5F7A9AD}"/>
              </a:ext>
            </a:extLst>
          </p:cNvPr>
          <p:cNvSpPr>
            <a:spLocks noGrp="1"/>
          </p:cNvSpPr>
          <p:nvPr>
            <p:ph type="dt" sz="half" idx="10"/>
          </p:nvPr>
        </p:nvSpPr>
        <p:spPr/>
        <p:txBody>
          <a:bodyPr/>
          <a:lstStyle/>
          <a:p>
            <a:fld id="{293FABCE-3B99-0B47-A243-F775BF48F788}" type="datetimeFigureOut">
              <a:rPr lang="en-US" smtClean="0"/>
              <a:t>4/3/20</a:t>
            </a:fld>
            <a:endParaRPr lang="en-US"/>
          </a:p>
        </p:txBody>
      </p:sp>
      <p:sp>
        <p:nvSpPr>
          <p:cNvPr id="6" name="Footer Placeholder 5">
            <a:extLst>
              <a:ext uri="{FF2B5EF4-FFF2-40B4-BE49-F238E27FC236}">
                <a16:creationId xmlns:a16="http://schemas.microsoft.com/office/drawing/2014/main" id="{8E6FDFB2-459A-8A4B-831C-F5C9226DAC2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917D29C-6EE2-3847-87AF-C421EA93B1E6}"/>
              </a:ext>
            </a:extLst>
          </p:cNvPr>
          <p:cNvSpPr>
            <a:spLocks noGrp="1"/>
          </p:cNvSpPr>
          <p:nvPr>
            <p:ph type="sldNum" sz="quarter" idx="12"/>
          </p:nvPr>
        </p:nvSpPr>
        <p:spPr/>
        <p:txBody>
          <a:bodyPr/>
          <a:lstStyle/>
          <a:p>
            <a:fld id="{A31CB917-A316-C742-A99C-43132B2E564F}" type="slidenum">
              <a:rPr lang="en-US" smtClean="0"/>
              <a:t>‹#›</a:t>
            </a:fld>
            <a:endParaRPr lang="en-US"/>
          </a:p>
        </p:txBody>
      </p:sp>
    </p:spTree>
    <p:extLst>
      <p:ext uri="{BB962C8B-B14F-4D97-AF65-F5344CB8AC3E}">
        <p14:creationId xmlns:p14="http://schemas.microsoft.com/office/powerpoint/2010/main" val="36756160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0F4F3-92E9-9E46-920D-FA7D2C368E21}"/>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D30184F-EA7F-8347-994E-8A1E10BAD15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D0825B6-1B79-AA48-AA83-D9348A8F449D}"/>
              </a:ext>
            </a:extLst>
          </p:cNvPr>
          <p:cNvSpPr>
            <a:spLocks noGrp="1"/>
          </p:cNvSpPr>
          <p:nvPr>
            <p:ph type="dt" sz="half" idx="10"/>
          </p:nvPr>
        </p:nvSpPr>
        <p:spPr/>
        <p:txBody>
          <a:bodyPr/>
          <a:lstStyle/>
          <a:p>
            <a:fld id="{293FABCE-3B99-0B47-A243-F775BF48F788}" type="datetimeFigureOut">
              <a:rPr lang="en-US" smtClean="0"/>
              <a:t>4/3/20</a:t>
            </a:fld>
            <a:endParaRPr lang="en-US"/>
          </a:p>
        </p:txBody>
      </p:sp>
      <p:sp>
        <p:nvSpPr>
          <p:cNvPr id="5" name="Footer Placeholder 4">
            <a:extLst>
              <a:ext uri="{FF2B5EF4-FFF2-40B4-BE49-F238E27FC236}">
                <a16:creationId xmlns:a16="http://schemas.microsoft.com/office/drawing/2014/main" id="{EE4D51B1-ABB1-2048-A2F5-55716DB853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D7E309-9A32-4245-9421-67DA8E3FFE26}"/>
              </a:ext>
            </a:extLst>
          </p:cNvPr>
          <p:cNvSpPr>
            <a:spLocks noGrp="1"/>
          </p:cNvSpPr>
          <p:nvPr>
            <p:ph type="sldNum" sz="quarter" idx="12"/>
          </p:nvPr>
        </p:nvSpPr>
        <p:spPr/>
        <p:txBody>
          <a:bodyPr/>
          <a:lstStyle/>
          <a:p>
            <a:fld id="{A31CB917-A316-C742-A99C-43132B2E564F}" type="slidenum">
              <a:rPr lang="en-US" smtClean="0"/>
              <a:t>‹#›</a:t>
            </a:fld>
            <a:endParaRPr lang="en-US"/>
          </a:p>
        </p:txBody>
      </p:sp>
    </p:spTree>
    <p:extLst>
      <p:ext uri="{BB962C8B-B14F-4D97-AF65-F5344CB8AC3E}">
        <p14:creationId xmlns:p14="http://schemas.microsoft.com/office/powerpoint/2010/main" val="3077976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4B492C7-0F21-AF4F-A1A9-A5D8851A92E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4ED5E03-20F4-3D4A-8ECB-E756BA74EDE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4E70F6C-B0E4-3342-B4FC-F5EDECC9DDD7}"/>
              </a:ext>
            </a:extLst>
          </p:cNvPr>
          <p:cNvSpPr>
            <a:spLocks noGrp="1"/>
          </p:cNvSpPr>
          <p:nvPr>
            <p:ph type="dt" sz="half" idx="10"/>
          </p:nvPr>
        </p:nvSpPr>
        <p:spPr/>
        <p:txBody>
          <a:bodyPr/>
          <a:lstStyle/>
          <a:p>
            <a:fld id="{293FABCE-3B99-0B47-A243-F775BF48F788}" type="datetimeFigureOut">
              <a:rPr lang="en-US" smtClean="0"/>
              <a:t>4/3/20</a:t>
            </a:fld>
            <a:endParaRPr lang="en-US"/>
          </a:p>
        </p:txBody>
      </p:sp>
      <p:sp>
        <p:nvSpPr>
          <p:cNvPr id="5" name="Footer Placeholder 4">
            <a:extLst>
              <a:ext uri="{FF2B5EF4-FFF2-40B4-BE49-F238E27FC236}">
                <a16:creationId xmlns:a16="http://schemas.microsoft.com/office/drawing/2014/main" id="{AA41BBCC-1264-174D-9E1A-F4405877F9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CC3F6F-A3D3-D642-A5F6-3CAECC60C2CA}"/>
              </a:ext>
            </a:extLst>
          </p:cNvPr>
          <p:cNvSpPr>
            <a:spLocks noGrp="1"/>
          </p:cNvSpPr>
          <p:nvPr>
            <p:ph type="sldNum" sz="quarter" idx="12"/>
          </p:nvPr>
        </p:nvSpPr>
        <p:spPr/>
        <p:txBody>
          <a:bodyPr/>
          <a:lstStyle/>
          <a:p>
            <a:fld id="{A31CB917-A316-C742-A99C-43132B2E564F}" type="slidenum">
              <a:rPr lang="en-US" smtClean="0"/>
              <a:t>‹#›</a:t>
            </a:fld>
            <a:endParaRPr lang="en-US"/>
          </a:p>
        </p:txBody>
      </p:sp>
    </p:spTree>
    <p:extLst>
      <p:ext uri="{BB962C8B-B14F-4D97-AF65-F5344CB8AC3E}">
        <p14:creationId xmlns:p14="http://schemas.microsoft.com/office/powerpoint/2010/main" val="1072926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3B808E3-9543-0A43-AE21-AA4103E815C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0D1FA34-B1DF-CF4A-AD32-5E260A6F16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8C49A18-7F78-3546-B830-9B8281A6301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3FABCE-3B99-0B47-A243-F775BF48F788}" type="datetimeFigureOut">
              <a:rPr lang="en-US" smtClean="0"/>
              <a:t>4/3/20</a:t>
            </a:fld>
            <a:endParaRPr lang="en-US"/>
          </a:p>
        </p:txBody>
      </p:sp>
      <p:sp>
        <p:nvSpPr>
          <p:cNvPr id="5" name="Footer Placeholder 4">
            <a:extLst>
              <a:ext uri="{FF2B5EF4-FFF2-40B4-BE49-F238E27FC236}">
                <a16:creationId xmlns:a16="http://schemas.microsoft.com/office/drawing/2014/main" id="{F68E8E12-CC75-2544-8536-52422A4704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73BC02F-08AA-3445-B1D3-980D5640292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1CB917-A316-C742-A99C-43132B2E564F}" type="slidenum">
              <a:rPr lang="en-US" smtClean="0"/>
              <a:t>‹#›</a:t>
            </a:fld>
            <a:endParaRPr lang="en-US"/>
          </a:p>
        </p:txBody>
      </p:sp>
    </p:spTree>
    <p:extLst>
      <p:ext uri="{BB962C8B-B14F-4D97-AF65-F5344CB8AC3E}">
        <p14:creationId xmlns:p14="http://schemas.microsoft.com/office/powerpoint/2010/main" val="23299542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s://www.researchgate.net/publication/227601084_Restorative_Justice_in_Schools" TargetMode="External"/><Relationship Id="rId3" Type="http://schemas.openxmlformats.org/officeDocument/2006/relationships/hyperlink" Target="https://www.tandfonline.com/doi/full/10.1080/03004279.2018.1498996" TargetMode="External"/><Relationship Id="rId7" Type="http://schemas.openxmlformats.org/officeDocument/2006/relationships/hyperlink" Target="https://www.educ.cam.ac.uk/research/projects/restorativeapproaches/RA-in-the-UK.pdf" TargetMode="External"/><Relationship Id="rId2" Type="http://schemas.openxmlformats.org/officeDocument/2006/relationships/hyperlink" Target="https://www.academia.edu/34374666/Classroom_discipline_that_promotes_self-control" TargetMode="External"/><Relationship Id="rId1" Type="http://schemas.openxmlformats.org/officeDocument/2006/relationships/slideLayout" Target="../slideLayouts/slideLayout2.xml"/><Relationship Id="rId6" Type="http://schemas.openxmlformats.org/officeDocument/2006/relationships/hyperlink" Target="https://www.researchgate.net/publication/308833755_The_Value_of_Circle_Time_as_an_Intervention_Strategy" TargetMode="External"/><Relationship Id="rId5" Type="http://schemas.openxmlformats.org/officeDocument/2006/relationships/hyperlink" Target="https://www.tandfonline.com/doi/full/10.1080/00131857.2014.989951?needAccess=true" TargetMode="External"/><Relationship Id="rId4" Type="http://schemas.openxmlformats.org/officeDocument/2006/relationships/hyperlink" Target="https://www.childcomwales.org.uk/wp-content/uploads/2017/05/The-Right-Way-Education.pdf"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network.autism.org.uk/sites/default/files/ckfinder/files/Plenary%2010_30%20Geoff%20Evans.pdf" TargetMode="External"/><Relationship Id="rId3" Type="http://schemas.openxmlformats.org/officeDocument/2006/relationships/hyperlink" Target="https://www.researchgate.net/publication/308833755_The_Value_of_Circle_Time_as_an_Intervention_Strategy" TargetMode="External"/><Relationship Id="rId7" Type="http://schemas.openxmlformats.org/officeDocument/2006/relationships/hyperlink" Target="https://www.researchgate.net/publication/267750204_Bandura's_Social_Learning_Theory_Social_Cognitive_Learning_Theory" TargetMode="External"/><Relationship Id="rId2" Type="http://schemas.openxmlformats.org/officeDocument/2006/relationships/hyperlink" Target="https://content.ebscohost.com/ContentServer.asp?T=P&amp;P=AN&amp;K=140501230&amp;S=R&amp;D=eue&amp;EbscoContent=dGJyMNLr40SeprE4y9fwOLCmsEieprRSsq24TK%2BWxWXS&amp;ContentCustomer=dGJyMPGqtVGxp7FRuePfgeyx44Dt6fIA" TargetMode="External"/><Relationship Id="rId1" Type="http://schemas.openxmlformats.org/officeDocument/2006/relationships/slideLayout" Target="../slideLayouts/slideLayout2.xml"/><Relationship Id="rId6" Type="http://schemas.openxmlformats.org/officeDocument/2006/relationships/hyperlink" Target="https://www.researchgate.net/publication/233234044_Restorative_Justice_Pedagogy_Praxis_and_Discipline" TargetMode="External"/><Relationship Id="rId5" Type="http://schemas.openxmlformats.org/officeDocument/2006/relationships/hyperlink" Target="https://www-sciencedirect-com.ezproxy.uwtsd.ac.uk/science/article/pii/S0891422214004028" TargetMode="External"/><Relationship Id="rId4" Type="http://schemas.openxmlformats.org/officeDocument/2006/relationships/hyperlink" Target="https://lagaffektivadagar.se/wp-content/uploads/2020/01/The-Reflective-Journey-Andrew-McDonnell.pdf" TargetMode="External"/></Relationships>
</file>

<file path=ppt/slides/_rels/slide20.xml.rels><?xml version="1.0" encoding="UTF-8" standalone="yes"?>
<Relationships xmlns="http://schemas.openxmlformats.org/package/2006/relationships"><Relationship Id="rId8" Type="http://schemas.openxmlformats.org/officeDocument/2006/relationships/hyperlink" Target="https://files.eric.ed.gov/fulltext/EJ1158258.pdf" TargetMode="External"/><Relationship Id="rId3" Type="http://schemas.openxmlformats.org/officeDocument/2006/relationships/hyperlink" Target="https://www.surreycc.gov.uk/__data/assets/pdf_file/0019/101827/Introduction-to-restorative-approaches-for-schools.pdf" TargetMode="External"/><Relationship Id="rId7" Type="http://schemas.openxmlformats.org/officeDocument/2006/relationships/hyperlink" Target="https://www.tes.com/lessons/gmSgpPMLx9Xohw/restorative-practices-for-pbis-schools" TargetMode="External"/><Relationship Id="rId2" Type="http://schemas.openxmlformats.org/officeDocument/2006/relationships/hyperlink" Target="https://pdfs.semanticscholar.org/3c50/4a36272120986a719b91daaeaf346dcbdf96.pdf" TargetMode="External"/><Relationship Id="rId1" Type="http://schemas.openxmlformats.org/officeDocument/2006/relationships/slideLayout" Target="../slideLayouts/slideLayout2.xml"/><Relationship Id="rId6" Type="http://schemas.openxmlformats.org/officeDocument/2006/relationships/hyperlink" Target="https://www.researchgate.net/publication/314967156_John_Dewey_and_His_Philosophy_of_Education" TargetMode="External"/><Relationship Id="rId5" Type="http://schemas.openxmlformats.org/officeDocument/2006/relationships/hyperlink" Target="https://www.tandfonline.com/doi/abs/10.1080/00405848509543186?journalCode=htip20" TargetMode="External"/><Relationship Id="rId4" Type="http://schemas.openxmlformats.org/officeDocument/2006/relationships/hyperlink" Target="https://www.researchgate.net/publication/285862577_Emotional_literacy_and_the_ecology_of_school_well-being" TargetMode="External"/><Relationship Id="rId9" Type="http://schemas.openxmlformats.org/officeDocument/2006/relationships/hyperlink" Target="https://www.researchgate.net/publication/311614189_How_Students_Acquire_Self-Control_Primary_School_Teachers'_Concepts_from_Turke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D6CDB20-394C-4D51-9C5B-8751E21338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Rounded Rectangle 3">
            <a:extLst>
              <a:ext uri="{FF2B5EF4-FFF2-40B4-BE49-F238E27FC236}">
                <a16:creationId xmlns:a16="http://schemas.microsoft.com/office/drawing/2014/main" id="{46DFD1E0-DCA7-47E6-B78B-6ECDDF873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chemeClr val="tx1">
                <a:lumMod val="50000"/>
                <a:lumOff val="50000"/>
              </a:schemeClr>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AAB0B1E-BB97-40E0-8DCD-D1197A0E1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681683-4C50-764C-9025-2DE89A26BEB0}"/>
              </a:ext>
            </a:extLst>
          </p:cNvPr>
          <p:cNvSpPr>
            <a:spLocks noGrp="1"/>
          </p:cNvSpPr>
          <p:nvPr>
            <p:ph type="title"/>
          </p:nvPr>
        </p:nvSpPr>
        <p:spPr>
          <a:xfrm>
            <a:off x="1288064" y="1118810"/>
            <a:ext cx="9637776" cy="967619"/>
          </a:xfrm>
        </p:spPr>
        <p:txBody>
          <a:bodyPr>
            <a:normAutofit/>
          </a:bodyPr>
          <a:lstStyle/>
          <a:p>
            <a:pPr algn="ctr"/>
            <a:r>
              <a:rPr lang="en-GB" b="1"/>
              <a:t>Introduction</a:t>
            </a:r>
            <a:endParaRPr lang="en-US" b="1"/>
          </a:p>
        </p:txBody>
      </p:sp>
      <p:sp>
        <p:nvSpPr>
          <p:cNvPr id="3" name="Content Placeholder 2">
            <a:extLst>
              <a:ext uri="{FF2B5EF4-FFF2-40B4-BE49-F238E27FC236}">
                <a16:creationId xmlns:a16="http://schemas.microsoft.com/office/drawing/2014/main" id="{F8DFBE24-F8A5-4F43-B1E6-AA2B8CBC3D4B}"/>
              </a:ext>
            </a:extLst>
          </p:cNvPr>
          <p:cNvSpPr>
            <a:spLocks noGrp="1"/>
          </p:cNvSpPr>
          <p:nvPr>
            <p:ph idx="1"/>
          </p:nvPr>
        </p:nvSpPr>
        <p:spPr>
          <a:xfrm>
            <a:off x="1288064" y="2245131"/>
            <a:ext cx="9637776" cy="3323520"/>
          </a:xfrm>
        </p:spPr>
        <p:txBody>
          <a:bodyPr>
            <a:normAutofit lnSpcReduction="10000"/>
          </a:bodyPr>
          <a:lstStyle/>
          <a:p>
            <a:r>
              <a:rPr lang="en-GB" sz="2000"/>
              <a:t>Good behavioural management is achieved by applying strategies which allow children to take responsibility for their actions, as evident in John Dewey’s theory of ‘Social Learning’ (Sikandar, 2015).</a:t>
            </a:r>
          </a:p>
          <a:p>
            <a:r>
              <a:rPr lang="en-GB" sz="2000"/>
              <a:t>According to Williams (2017), social learning is utilised within the classroom to promote pupils’ engagement via a Responsive Classroom.</a:t>
            </a:r>
          </a:p>
          <a:p>
            <a:r>
              <a:rPr lang="en-GB" sz="2000"/>
              <a:t>A Responsive Classroom supports social learning by delivering education in environments which are happy and secure as endorsed in the framework ‘The Right Way: A Children’s Rights Approach in Wales’.</a:t>
            </a:r>
          </a:p>
          <a:p>
            <a:r>
              <a:rPr lang="en-GB" sz="2000"/>
              <a:t>Restorative justice is a strategy identified within the framework for dealing with issues of behaviour in accordance with Article 12 of the United Nations Convention on the Rights of the Child (UNCRC) (Children’s Commissioner for Wales, 2017).</a:t>
            </a:r>
          </a:p>
        </p:txBody>
      </p:sp>
    </p:spTree>
    <p:extLst>
      <p:ext uri="{BB962C8B-B14F-4D97-AF65-F5344CB8AC3E}">
        <p14:creationId xmlns:p14="http://schemas.microsoft.com/office/powerpoint/2010/main" val="4254150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D6CDB20-394C-4D51-9C5B-8751E21338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Rounded Rectangle 3">
            <a:extLst>
              <a:ext uri="{FF2B5EF4-FFF2-40B4-BE49-F238E27FC236}">
                <a16:creationId xmlns:a16="http://schemas.microsoft.com/office/drawing/2014/main" id="{46DFD1E0-DCA7-47E6-B78B-6ECDDF873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chemeClr val="tx1">
                <a:lumMod val="50000"/>
                <a:lumOff val="50000"/>
              </a:schemeClr>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AAB0B1E-BB97-40E0-8DCD-D1197A0E1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681683-4C50-764C-9025-2DE89A26BEB0}"/>
              </a:ext>
            </a:extLst>
          </p:cNvPr>
          <p:cNvSpPr>
            <a:spLocks noGrp="1"/>
          </p:cNvSpPr>
          <p:nvPr>
            <p:ph type="title"/>
          </p:nvPr>
        </p:nvSpPr>
        <p:spPr>
          <a:xfrm>
            <a:off x="1288064" y="1118811"/>
            <a:ext cx="9637776" cy="641498"/>
          </a:xfrm>
        </p:spPr>
        <p:txBody>
          <a:bodyPr>
            <a:noAutofit/>
          </a:bodyPr>
          <a:lstStyle/>
          <a:p>
            <a:pPr algn="ctr"/>
            <a:r>
              <a:rPr lang="en-GB" b="1"/>
              <a:t>Restorative Justice</a:t>
            </a:r>
            <a:endParaRPr lang="en-US" b="1"/>
          </a:p>
        </p:txBody>
      </p:sp>
      <p:pic>
        <p:nvPicPr>
          <p:cNvPr id="4" name="Content Placeholder 3">
            <a:extLst>
              <a:ext uri="{FF2B5EF4-FFF2-40B4-BE49-F238E27FC236}">
                <a16:creationId xmlns:a16="http://schemas.microsoft.com/office/drawing/2014/main" id="{377A9401-EDA9-1746-B84A-B65108CCD963}"/>
              </a:ext>
            </a:extLst>
          </p:cNvPr>
          <p:cNvPicPr>
            <a:picLocks noGrp="1"/>
          </p:cNvPicPr>
          <p:nvPr>
            <p:ph idx="1"/>
          </p:nvPr>
        </p:nvPicPr>
        <p:blipFill>
          <a:blip r:embed="rId2"/>
          <a:stretch>
            <a:fillRect/>
          </a:stretch>
        </p:blipFill>
        <p:spPr>
          <a:xfrm>
            <a:off x="8357433" y="2736548"/>
            <a:ext cx="2700269" cy="2207381"/>
          </a:xfrm>
          <a:prstGeom prst="rect">
            <a:avLst/>
          </a:prstGeom>
        </p:spPr>
      </p:pic>
      <p:sp>
        <p:nvSpPr>
          <p:cNvPr id="20" name="TextBox 19">
            <a:extLst>
              <a:ext uri="{FF2B5EF4-FFF2-40B4-BE49-F238E27FC236}">
                <a16:creationId xmlns:a16="http://schemas.microsoft.com/office/drawing/2014/main" id="{BAB8B00A-07FF-8740-A9D0-E80742A9E79D}"/>
              </a:ext>
            </a:extLst>
          </p:cNvPr>
          <p:cNvSpPr txBox="1"/>
          <p:nvPr/>
        </p:nvSpPr>
        <p:spPr>
          <a:xfrm>
            <a:off x="1134297" y="1977248"/>
            <a:ext cx="7034957" cy="3785652"/>
          </a:xfrm>
          <a:prstGeom prst="rect">
            <a:avLst/>
          </a:prstGeom>
          <a:noFill/>
        </p:spPr>
        <p:txBody>
          <a:bodyPr wrap="square">
            <a:spAutoFit/>
          </a:bodyPr>
          <a:lstStyle/>
          <a:p>
            <a:pPr marL="285750" indent="-285750">
              <a:buFont typeface="Arial" panose="020B0604020202020204" pitchFamily="34" charset="0"/>
              <a:buChar char="•"/>
            </a:pPr>
            <a:r>
              <a:rPr lang="en-GB" sz="2000" dirty="0"/>
              <a:t>A strategy used to manage and reduce the impact of negative behaviour opposing the traditional approach of punitive exclusion practices.</a:t>
            </a:r>
          </a:p>
          <a:p>
            <a:pPr marL="285750" indent="-285750">
              <a:buFont typeface="Arial" panose="020B0604020202020204" pitchFamily="34" charset="0"/>
              <a:buChar char="•"/>
            </a:pPr>
            <a:r>
              <a:rPr lang="en-GB" sz="2000" dirty="0"/>
              <a:t>Shifts the spotlight from punishment and blame to focus on nurturance, responsibility and restoration.</a:t>
            </a:r>
          </a:p>
          <a:p>
            <a:pPr marL="285750" indent="-285750">
              <a:buFont typeface="Arial" panose="020B0604020202020204" pitchFamily="34" charset="0"/>
              <a:buChar char="•"/>
            </a:pPr>
            <a:r>
              <a:rPr lang="en-GB" sz="2000" dirty="0"/>
              <a:t>Develops social awareness and emotional literacy (Noetzli, 2015).</a:t>
            </a:r>
          </a:p>
          <a:p>
            <a:pPr marL="285750" indent="-285750">
              <a:buFont typeface="Arial" panose="020B0604020202020204" pitchFamily="34" charset="0"/>
              <a:buChar char="•"/>
            </a:pPr>
            <a:r>
              <a:rPr lang="en-GB" sz="2000" dirty="0"/>
              <a:t>A whole school approach that involves the interaction of the community, to repair any damage to relationships following conflict (Johnston, 2002).</a:t>
            </a:r>
          </a:p>
          <a:p>
            <a:pPr marL="285750" indent="-285750">
              <a:buFont typeface="Arial" panose="020B0604020202020204" pitchFamily="34" charset="0"/>
              <a:buChar char="•"/>
            </a:pPr>
            <a:r>
              <a:rPr lang="en-GB" sz="2000" dirty="0"/>
              <a:t>Repairs relationships involved in </a:t>
            </a:r>
            <a:r>
              <a:rPr lang="en-GB" sz="2000"/>
              <a:t>negative behaviour, </a:t>
            </a:r>
            <a:r>
              <a:rPr lang="en-GB" sz="2000" dirty="0"/>
              <a:t>without assigning punishment and blame (Hopkins, 2002).</a:t>
            </a:r>
          </a:p>
        </p:txBody>
      </p:sp>
      <p:sp>
        <p:nvSpPr>
          <p:cNvPr id="6" name="TextBox 5">
            <a:extLst>
              <a:ext uri="{FF2B5EF4-FFF2-40B4-BE49-F238E27FC236}">
                <a16:creationId xmlns:a16="http://schemas.microsoft.com/office/drawing/2014/main" id="{D20E05E0-7AEA-4B42-B93E-29ED4FEB075F}"/>
              </a:ext>
            </a:extLst>
          </p:cNvPr>
          <p:cNvSpPr txBox="1"/>
          <p:nvPr/>
        </p:nvSpPr>
        <p:spPr>
          <a:xfrm>
            <a:off x="8815999" y="5036842"/>
            <a:ext cx="1888287" cy="369332"/>
          </a:xfrm>
          <a:prstGeom prst="rect">
            <a:avLst/>
          </a:prstGeom>
          <a:noFill/>
        </p:spPr>
        <p:txBody>
          <a:bodyPr wrap="square" rtlCol="0">
            <a:spAutoFit/>
          </a:bodyPr>
          <a:lstStyle/>
          <a:p>
            <a:pPr algn="ctr"/>
            <a:r>
              <a:rPr lang="en-GB"/>
              <a:t>(Tes, 2020).</a:t>
            </a:r>
            <a:endParaRPr lang="en-US"/>
          </a:p>
        </p:txBody>
      </p:sp>
    </p:spTree>
    <p:extLst>
      <p:ext uri="{BB962C8B-B14F-4D97-AF65-F5344CB8AC3E}">
        <p14:creationId xmlns:p14="http://schemas.microsoft.com/office/powerpoint/2010/main" val="4340689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D6CDB20-394C-4D51-9C5B-8751E21338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Rounded Rectangle 3">
            <a:extLst>
              <a:ext uri="{FF2B5EF4-FFF2-40B4-BE49-F238E27FC236}">
                <a16:creationId xmlns:a16="http://schemas.microsoft.com/office/drawing/2014/main" id="{46DFD1E0-DCA7-47E6-B78B-6ECDDF873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chemeClr val="tx1">
                <a:lumMod val="50000"/>
                <a:lumOff val="50000"/>
              </a:schemeClr>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AAB0B1E-BB97-40E0-8DCD-D1197A0E1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681683-4C50-764C-9025-2DE89A26BEB0}"/>
              </a:ext>
            </a:extLst>
          </p:cNvPr>
          <p:cNvSpPr>
            <a:spLocks noGrp="1"/>
          </p:cNvSpPr>
          <p:nvPr>
            <p:ph type="title"/>
          </p:nvPr>
        </p:nvSpPr>
        <p:spPr>
          <a:xfrm>
            <a:off x="1288064" y="1118810"/>
            <a:ext cx="9637776" cy="967619"/>
          </a:xfrm>
        </p:spPr>
        <p:txBody>
          <a:bodyPr>
            <a:normAutofit/>
          </a:bodyPr>
          <a:lstStyle/>
          <a:p>
            <a:pPr algn="ctr"/>
            <a:r>
              <a:rPr lang="en-GB" b="1"/>
              <a:t>Key elements of Restorative Justice</a:t>
            </a:r>
            <a:endParaRPr lang="en-US" b="1"/>
          </a:p>
        </p:txBody>
      </p:sp>
      <p:sp>
        <p:nvSpPr>
          <p:cNvPr id="3" name="Content Placeholder 2">
            <a:extLst>
              <a:ext uri="{FF2B5EF4-FFF2-40B4-BE49-F238E27FC236}">
                <a16:creationId xmlns:a16="http://schemas.microsoft.com/office/drawing/2014/main" id="{F8DFBE24-F8A5-4F43-B1E6-AA2B8CBC3D4B}"/>
              </a:ext>
            </a:extLst>
          </p:cNvPr>
          <p:cNvSpPr>
            <a:spLocks noGrp="1"/>
          </p:cNvSpPr>
          <p:nvPr>
            <p:ph idx="1"/>
          </p:nvPr>
        </p:nvSpPr>
        <p:spPr>
          <a:xfrm>
            <a:off x="1288064" y="2086428"/>
            <a:ext cx="9637776" cy="3652762"/>
          </a:xfrm>
        </p:spPr>
        <p:txBody>
          <a:bodyPr>
            <a:noAutofit/>
          </a:bodyPr>
          <a:lstStyle/>
          <a:p>
            <a:r>
              <a:rPr lang="en-GB" sz="2000"/>
              <a:t>Strategies are needs-led and value-based to develop respectful and cohesive relationships throughout the community, fostering learning (Network Autism, 2017).</a:t>
            </a:r>
          </a:p>
          <a:p>
            <a:r>
              <a:rPr lang="en-GB" sz="2000"/>
              <a:t>Respective relationships are fundamental to establishing an engaging, inclusive environment (Noetzli, 2015).</a:t>
            </a:r>
          </a:p>
          <a:p>
            <a:r>
              <a:rPr lang="en-GB" sz="2000"/>
              <a:t>Building relationships and developing empathy are key skills, replacing humiliation, blame and fear (Drewery, 2014).</a:t>
            </a:r>
          </a:p>
          <a:p>
            <a:r>
              <a:rPr lang="en-GB" sz="2000"/>
              <a:t>Emotional engagement is key to developing socially acceptable behaviour.</a:t>
            </a:r>
          </a:p>
          <a:p>
            <a:r>
              <a:rPr lang="en-GB" sz="2000"/>
              <a:t>Emotional literacy develops social conscience (Morrison and Vaandering, 2012).</a:t>
            </a:r>
          </a:p>
          <a:p>
            <a:r>
              <a:rPr lang="en-GB" sz="2000"/>
              <a:t>Children who engage with emotional literacy become successful academics who positively contribute to society as individuals (Noetzli, 2015).</a:t>
            </a:r>
          </a:p>
        </p:txBody>
      </p:sp>
    </p:spTree>
    <p:extLst>
      <p:ext uri="{BB962C8B-B14F-4D97-AF65-F5344CB8AC3E}">
        <p14:creationId xmlns:p14="http://schemas.microsoft.com/office/powerpoint/2010/main" val="21055242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D6CDB20-394C-4D51-9C5B-8751E21338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Rounded Rectangle 3">
            <a:extLst>
              <a:ext uri="{FF2B5EF4-FFF2-40B4-BE49-F238E27FC236}">
                <a16:creationId xmlns:a16="http://schemas.microsoft.com/office/drawing/2014/main" id="{46DFD1E0-DCA7-47E6-B78B-6ECDDF873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chemeClr val="tx1">
                <a:lumMod val="50000"/>
                <a:lumOff val="50000"/>
              </a:schemeClr>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AAB0B1E-BB97-40E0-8DCD-D1197A0E1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681683-4C50-764C-9025-2DE89A26BEB0}"/>
              </a:ext>
            </a:extLst>
          </p:cNvPr>
          <p:cNvSpPr>
            <a:spLocks noGrp="1"/>
          </p:cNvSpPr>
          <p:nvPr>
            <p:ph type="title"/>
          </p:nvPr>
        </p:nvSpPr>
        <p:spPr>
          <a:xfrm>
            <a:off x="1288064" y="1118810"/>
            <a:ext cx="9637776" cy="710595"/>
          </a:xfrm>
        </p:spPr>
        <p:txBody>
          <a:bodyPr>
            <a:normAutofit/>
          </a:bodyPr>
          <a:lstStyle/>
          <a:p>
            <a:pPr algn="ctr"/>
            <a:r>
              <a:rPr lang="en-GB" b="1"/>
              <a:t>Emotional Literacy</a:t>
            </a:r>
            <a:endParaRPr lang="en-US" b="1"/>
          </a:p>
        </p:txBody>
      </p:sp>
      <p:sp>
        <p:nvSpPr>
          <p:cNvPr id="3" name="Content Placeholder 2">
            <a:extLst>
              <a:ext uri="{FF2B5EF4-FFF2-40B4-BE49-F238E27FC236}">
                <a16:creationId xmlns:a16="http://schemas.microsoft.com/office/drawing/2014/main" id="{F8DFBE24-F8A5-4F43-B1E6-AA2B8CBC3D4B}"/>
              </a:ext>
            </a:extLst>
          </p:cNvPr>
          <p:cNvSpPr>
            <a:spLocks noGrp="1"/>
          </p:cNvSpPr>
          <p:nvPr>
            <p:ph idx="1"/>
          </p:nvPr>
        </p:nvSpPr>
        <p:spPr>
          <a:xfrm>
            <a:off x="1288064" y="1829404"/>
            <a:ext cx="9637776" cy="3909785"/>
          </a:xfrm>
        </p:spPr>
        <p:txBody>
          <a:bodyPr vert="horz" lIns="91440" tIns="45720" rIns="91440" bIns="45720" rtlCol="0" anchor="t">
            <a:noAutofit/>
          </a:bodyPr>
          <a:lstStyle/>
          <a:p>
            <a:r>
              <a:rPr lang="en-GB" sz="1900" dirty="0"/>
              <a:t>The ability to accurately perceive, assess and express emotive feelings.</a:t>
            </a:r>
          </a:p>
          <a:p>
            <a:r>
              <a:rPr lang="en-GB" sz="1900" dirty="0"/>
              <a:t>Promotes knowledge, compassion and communication skills to underpin a whole school and community approach, adopting values-based concepts.</a:t>
            </a:r>
          </a:p>
          <a:p>
            <a:r>
              <a:rPr lang="en-GB" sz="1900" dirty="0"/>
              <a:t>Involves the use of self-discipline to control emotions and effectively manage episodes of conflict.</a:t>
            </a:r>
          </a:p>
          <a:p>
            <a:r>
              <a:rPr lang="en-GB" sz="1900" dirty="0"/>
              <a:t>Circle time is an effective strategy which supports the development of emotional literacy. </a:t>
            </a:r>
          </a:p>
          <a:p>
            <a:r>
              <a:rPr lang="en-GB" sz="1900" dirty="0"/>
              <a:t>Circle time is a structured intervention that develops self-discipline through group interaction (Roffey, 2008). </a:t>
            </a:r>
          </a:p>
          <a:p>
            <a:r>
              <a:rPr lang="en-GB" sz="1900" dirty="0"/>
              <a:t>Circle time is not theoretically underpinned (Glazzard, 2016).</a:t>
            </a:r>
          </a:p>
          <a:p>
            <a:r>
              <a:rPr lang="en-GB" sz="1900" dirty="0"/>
              <a:t>Lown (2002) advocates the use of circle time to develop effective group work.</a:t>
            </a:r>
          </a:p>
          <a:p>
            <a:r>
              <a:rPr lang="en-GB" sz="1900" dirty="0"/>
              <a:t>Limited evidential research to justify the benefits (Lown, 2002).</a:t>
            </a:r>
          </a:p>
        </p:txBody>
      </p:sp>
    </p:spTree>
    <p:extLst>
      <p:ext uri="{BB962C8B-B14F-4D97-AF65-F5344CB8AC3E}">
        <p14:creationId xmlns:p14="http://schemas.microsoft.com/office/powerpoint/2010/main" val="2700841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D6CDB20-394C-4D51-9C5B-8751E21338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Rounded Rectangle 3">
            <a:extLst>
              <a:ext uri="{FF2B5EF4-FFF2-40B4-BE49-F238E27FC236}">
                <a16:creationId xmlns:a16="http://schemas.microsoft.com/office/drawing/2014/main" id="{46DFD1E0-DCA7-47E6-B78B-6ECDDF873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chemeClr val="tx1">
                <a:lumMod val="50000"/>
                <a:lumOff val="50000"/>
              </a:schemeClr>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AAB0B1E-BB97-40E0-8DCD-D1197A0E1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681683-4C50-764C-9025-2DE89A26BEB0}"/>
              </a:ext>
            </a:extLst>
          </p:cNvPr>
          <p:cNvSpPr>
            <a:spLocks noGrp="1"/>
          </p:cNvSpPr>
          <p:nvPr>
            <p:ph type="title"/>
          </p:nvPr>
        </p:nvSpPr>
        <p:spPr>
          <a:xfrm>
            <a:off x="1288064" y="1118810"/>
            <a:ext cx="9637776" cy="647611"/>
          </a:xfrm>
        </p:spPr>
        <p:txBody>
          <a:bodyPr>
            <a:normAutofit fontScale="90000"/>
          </a:bodyPr>
          <a:lstStyle/>
          <a:p>
            <a:pPr algn="ctr"/>
            <a:r>
              <a:rPr lang="en-GB" b="1"/>
              <a:t>Circle time</a:t>
            </a:r>
            <a:endParaRPr lang="en-US" b="1"/>
          </a:p>
        </p:txBody>
      </p:sp>
      <p:sp>
        <p:nvSpPr>
          <p:cNvPr id="3" name="Content Placeholder 2">
            <a:extLst>
              <a:ext uri="{FF2B5EF4-FFF2-40B4-BE49-F238E27FC236}">
                <a16:creationId xmlns:a16="http://schemas.microsoft.com/office/drawing/2014/main" id="{F8DFBE24-F8A5-4F43-B1E6-AA2B8CBC3D4B}"/>
              </a:ext>
            </a:extLst>
          </p:cNvPr>
          <p:cNvSpPr>
            <a:spLocks noGrp="1"/>
          </p:cNvSpPr>
          <p:nvPr>
            <p:ph idx="1"/>
          </p:nvPr>
        </p:nvSpPr>
        <p:spPr>
          <a:xfrm>
            <a:off x="1288064" y="1925100"/>
            <a:ext cx="9637776" cy="3814090"/>
          </a:xfrm>
        </p:spPr>
        <p:txBody>
          <a:bodyPr vert="horz" lIns="91440" tIns="45720" rIns="91440" bIns="45720" rtlCol="0" anchor="t">
            <a:noAutofit/>
          </a:bodyPr>
          <a:lstStyle/>
          <a:p>
            <a:r>
              <a:rPr lang="en-GB" sz="2000" dirty="0"/>
              <a:t>Delivered at least once a week for thirty minutes.</a:t>
            </a:r>
          </a:p>
          <a:p>
            <a:r>
              <a:rPr lang="en-GB" sz="2000" dirty="0"/>
              <a:t>Principles that form the foundations of the Circle Time framework include: democracy, respect, empathy, community, inclusion, choice, safety and positive emotionality.</a:t>
            </a:r>
          </a:p>
          <a:p>
            <a:r>
              <a:rPr lang="en-GB" sz="2000" dirty="0"/>
              <a:t>Develops:</a:t>
            </a:r>
          </a:p>
          <a:p>
            <a:pPr marL="457200" indent="-457200">
              <a:buFont typeface="+mj-lt"/>
              <a:buAutoNum type="arabicPeriod"/>
            </a:pPr>
            <a:r>
              <a:rPr lang="en-GB" sz="2000" dirty="0"/>
              <a:t>Self-discipline.</a:t>
            </a:r>
          </a:p>
          <a:p>
            <a:pPr marL="457200" indent="-457200">
              <a:buFont typeface="+mj-lt"/>
              <a:buAutoNum type="arabicPeriod"/>
            </a:pPr>
            <a:r>
              <a:rPr lang="en-GB" sz="2000" dirty="0"/>
              <a:t>An awareness and understanding of peers.</a:t>
            </a:r>
          </a:p>
          <a:p>
            <a:pPr marL="457200" indent="-457200">
              <a:buFont typeface="+mj-lt"/>
              <a:buAutoNum type="arabicPeriod"/>
            </a:pPr>
            <a:r>
              <a:rPr lang="en-GB" sz="2000" dirty="0"/>
              <a:t>Feelings of connectedness and a sense of belonging.</a:t>
            </a:r>
          </a:p>
          <a:p>
            <a:r>
              <a:rPr lang="en-GB" sz="2000" dirty="0"/>
              <a:t>Focuses on the positive aspects of life.</a:t>
            </a:r>
          </a:p>
          <a:p>
            <a:r>
              <a:rPr lang="en-GB" sz="2000" dirty="0"/>
              <a:t>Improves well-being.</a:t>
            </a:r>
          </a:p>
          <a:p>
            <a:r>
              <a:rPr lang="en-GB" sz="2000" dirty="0"/>
              <a:t>Collective decision-making process (Roffey, 2008).</a:t>
            </a:r>
          </a:p>
        </p:txBody>
      </p:sp>
      <p:pic>
        <p:nvPicPr>
          <p:cNvPr id="4" name="Picture 4" descr="A picture containing toy, bedroom, room, clock&#10;&#10;Description generated with very high confidence">
            <a:extLst>
              <a:ext uri="{FF2B5EF4-FFF2-40B4-BE49-F238E27FC236}">
                <a16:creationId xmlns:a16="http://schemas.microsoft.com/office/drawing/2014/main" id="{6E4BB355-AC85-4B60-81EF-9EED76C2FF13}"/>
              </a:ext>
            </a:extLst>
          </p:cNvPr>
          <p:cNvPicPr>
            <a:picLocks noChangeAspect="1"/>
          </p:cNvPicPr>
          <p:nvPr/>
        </p:nvPicPr>
        <p:blipFill>
          <a:blip r:embed="rId2"/>
          <a:stretch>
            <a:fillRect/>
          </a:stretch>
        </p:blipFill>
        <p:spPr>
          <a:xfrm>
            <a:off x="8548924" y="2982392"/>
            <a:ext cx="2355012" cy="2196751"/>
          </a:xfrm>
          <a:prstGeom prst="rect">
            <a:avLst/>
          </a:prstGeom>
        </p:spPr>
      </p:pic>
      <p:sp>
        <p:nvSpPr>
          <p:cNvPr id="5" name="TextBox 4">
            <a:extLst>
              <a:ext uri="{FF2B5EF4-FFF2-40B4-BE49-F238E27FC236}">
                <a16:creationId xmlns:a16="http://schemas.microsoft.com/office/drawing/2014/main" id="{606A3236-8750-604C-8AE8-76B1F21E4ED5}"/>
              </a:ext>
            </a:extLst>
          </p:cNvPr>
          <p:cNvSpPr txBox="1"/>
          <p:nvPr/>
        </p:nvSpPr>
        <p:spPr>
          <a:xfrm rot="10800000" flipV="1">
            <a:off x="8548923" y="5378313"/>
            <a:ext cx="2376915" cy="369332"/>
          </a:xfrm>
          <a:prstGeom prst="rect">
            <a:avLst/>
          </a:prstGeom>
          <a:noFill/>
        </p:spPr>
        <p:txBody>
          <a:bodyPr wrap="square" rtlCol="0">
            <a:spAutoFit/>
          </a:bodyPr>
          <a:lstStyle/>
          <a:p>
            <a:pPr algn="l"/>
            <a:r>
              <a:rPr lang="en-GB"/>
              <a:t>(Google images, 2020).</a:t>
            </a:r>
            <a:endParaRPr lang="en-US"/>
          </a:p>
        </p:txBody>
      </p:sp>
    </p:spTree>
    <p:extLst>
      <p:ext uri="{BB962C8B-B14F-4D97-AF65-F5344CB8AC3E}">
        <p14:creationId xmlns:p14="http://schemas.microsoft.com/office/powerpoint/2010/main" val="34718099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D6CDB20-394C-4D51-9C5B-8751E21338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Rounded Rectangle 3">
            <a:extLst>
              <a:ext uri="{FF2B5EF4-FFF2-40B4-BE49-F238E27FC236}">
                <a16:creationId xmlns:a16="http://schemas.microsoft.com/office/drawing/2014/main" id="{46DFD1E0-DCA7-47E6-B78B-6ECDDF873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chemeClr val="tx1">
                <a:lumMod val="50000"/>
                <a:lumOff val="50000"/>
              </a:schemeClr>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AAB0B1E-BB97-40E0-8DCD-D1197A0E1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681683-4C50-764C-9025-2DE89A26BEB0}"/>
              </a:ext>
            </a:extLst>
          </p:cNvPr>
          <p:cNvSpPr>
            <a:spLocks noGrp="1"/>
          </p:cNvSpPr>
          <p:nvPr>
            <p:ph type="title"/>
          </p:nvPr>
        </p:nvSpPr>
        <p:spPr>
          <a:xfrm>
            <a:off x="1288064" y="1118810"/>
            <a:ext cx="9637776" cy="967619"/>
          </a:xfrm>
        </p:spPr>
        <p:txBody>
          <a:bodyPr>
            <a:normAutofit/>
          </a:bodyPr>
          <a:lstStyle/>
          <a:p>
            <a:pPr algn="ctr"/>
            <a:r>
              <a:rPr lang="en-GB" b="1"/>
              <a:t>Self-discipline</a:t>
            </a:r>
            <a:endParaRPr lang="en-US" b="1"/>
          </a:p>
        </p:txBody>
      </p:sp>
      <p:sp>
        <p:nvSpPr>
          <p:cNvPr id="3" name="Content Placeholder 2">
            <a:extLst>
              <a:ext uri="{FF2B5EF4-FFF2-40B4-BE49-F238E27FC236}">
                <a16:creationId xmlns:a16="http://schemas.microsoft.com/office/drawing/2014/main" id="{F8DFBE24-F8A5-4F43-B1E6-AA2B8CBC3D4B}"/>
              </a:ext>
            </a:extLst>
          </p:cNvPr>
          <p:cNvSpPr>
            <a:spLocks noGrp="1"/>
          </p:cNvSpPr>
          <p:nvPr>
            <p:ph idx="1"/>
          </p:nvPr>
        </p:nvSpPr>
        <p:spPr>
          <a:xfrm>
            <a:off x="1288064" y="2086428"/>
            <a:ext cx="9637776" cy="3652762"/>
          </a:xfrm>
        </p:spPr>
        <p:txBody>
          <a:bodyPr>
            <a:noAutofit/>
          </a:bodyPr>
          <a:lstStyle/>
          <a:p>
            <a:r>
              <a:rPr lang="en-GB" sz="2000" dirty="0"/>
              <a:t>A key strategy to managing discipline as children are encouraged to develop self-discipline by regulating their own behaviour.</a:t>
            </a:r>
          </a:p>
          <a:p>
            <a:r>
              <a:rPr lang="en-GB" sz="2000" dirty="0"/>
              <a:t>Children need to take responsibility for their own learning to value self-discipline (Rogus, 1985).</a:t>
            </a:r>
          </a:p>
          <a:p>
            <a:r>
              <a:rPr lang="en-GB" sz="2000" dirty="0"/>
              <a:t>Self-discipline enhances the student’s development of valuable relationships with their peers, allowing them to take moral responsibility for their actions.</a:t>
            </a:r>
          </a:p>
          <a:p>
            <a:r>
              <a:rPr lang="en-GB" sz="2000" dirty="0"/>
              <a:t>To develop, teachers need to perceive the behavioural incident from the child’s perspective (Ziatdinov, 2016).</a:t>
            </a:r>
          </a:p>
          <a:p>
            <a:r>
              <a:rPr lang="en-GB" sz="2000" dirty="0"/>
              <a:t>It reduces stress and promotes empathy whilst enhancing feelings of positivity.</a:t>
            </a:r>
          </a:p>
          <a:p>
            <a:r>
              <a:rPr lang="en-GB" sz="2000" dirty="0"/>
              <a:t>Modelling positive behaviour is key to the promotion of self-discipline in children (Brundrett and Lungka, 2019).  </a:t>
            </a:r>
          </a:p>
        </p:txBody>
      </p:sp>
    </p:spTree>
    <p:extLst>
      <p:ext uri="{BB962C8B-B14F-4D97-AF65-F5344CB8AC3E}">
        <p14:creationId xmlns:p14="http://schemas.microsoft.com/office/powerpoint/2010/main" val="2182480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D6CDB20-394C-4D51-9C5B-8751E21338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Rounded Rectangle 3">
            <a:extLst>
              <a:ext uri="{FF2B5EF4-FFF2-40B4-BE49-F238E27FC236}">
                <a16:creationId xmlns:a16="http://schemas.microsoft.com/office/drawing/2014/main" id="{46DFD1E0-DCA7-47E6-B78B-6ECDDF873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chemeClr val="tx1">
                <a:lumMod val="50000"/>
                <a:lumOff val="50000"/>
              </a:schemeClr>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AAB0B1E-BB97-40E0-8DCD-D1197A0E1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681683-4C50-764C-9025-2DE89A26BEB0}"/>
              </a:ext>
            </a:extLst>
          </p:cNvPr>
          <p:cNvSpPr>
            <a:spLocks noGrp="1"/>
          </p:cNvSpPr>
          <p:nvPr>
            <p:ph type="title"/>
          </p:nvPr>
        </p:nvSpPr>
        <p:spPr>
          <a:xfrm>
            <a:off x="1288064" y="1118810"/>
            <a:ext cx="9637776" cy="647589"/>
          </a:xfrm>
        </p:spPr>
        <p:txBody>
          <a:bodyPr>
            <a:normAutofit fontScale="90000"/>
          </a:bodyPr>
          <a:lstStyle/>
          <a:p>
            <a:pPr algn="ctr"/>
            <a:r>
              <a:rPr lang="en-GB" b="1"/>
              <a:t>Facilitating Self-discipline</a:t>
            </a:r>
            <a:endParaRPr lang="en-US" b="1"/>
          </a:p>
        </p:txBody>
      </p:sp>
      <p:sp>
        <p:nvSpPr>
          <p:cNvPr id="3" name="Content Placeholder 2">
            <a:extLst>
              <a:ext uri="{FF2B5EF4-FFF2-40B4-BE49-F238E27FC236}">
                <a16:creationId xmlns:a16="http://schemas.microsoft.com/office/drawing/2014/main" id="{F8DFBE24-F8A5-4F43-B1E6-AA2B8CBC3D4B}"/>
              </a:ext>
            </a:extLst>
          </p:cNvPr>
          <p:cNvSpPr>
            <a:spLocks noGrp="1"/>
          </p:cNvSpPr>
          <p:nvPr>
            <p:ph idx="1"/>
          </p:nvPr>
        </p:nvSpPr>
        <p:spPr>
          <a:xfrm>
            <a:off x="1288064" y="1925100"/>
            <a:ext cx="9637776" cy="3814090"/>
          </a:xfrm>
        </p:spPr>
        <p:txBody>
          <a:bodyPr>
            <a:noAutofit/>
          </a:bodyPr>
          <a:lstStyle/>
          <a:p>
            <a:r>
              <a:rPr lang="en-GB" sz="2000" dirty="0"/>
              <a:t>Whole school approach, parental involvement and a sense of community are key to developing self-discipline. </a:t>
            </a:r>
          </a:p>
          <a:p>
            <a:r>
              <a:rPr lang="en-GB" sz="2000" dirty="0"/>
              <a:t>In contrast, the attitudes of personnel in school and the wider community can be perceived as a barrier to learning self-discipline (Rogus, 1985)</a:t>
            </a:r>
          </a:p>
          <a:p>
            <a:r>
              <a:rPr lang="en-GB" sz="2000" dirty="0"/>
              <a:t>The role of teachers is key to modelling good behaviour to children (Ziatdinov, 2016).</a:t>
            </a:r>
          </a:p>
          <a:p>
            <a:r>
              <a:rPr lang="en-GB" sz="2000" dirty="0"/>
              <a:t>Coercion and persistent persuasion promotes internalisation.</a:t>
            </a:r>
          </a:p>
          <a:p>
            <a:r>
              <a:rPr lang="en-GB" sz="2000" dirty="0"/>
              <a:t>Persistent persuasion repairs damaged relationships with the the adult displaying a caring disposition towards the child.</a:t>
            </a:r>
          </a:p>
          <a:p>
            <a:r>
              <a:rPr lang="en-GB" sz="2000" dirty="0"/>
              <a:t>Restorative Justice is a strategy that utilises persistent persuasion.</a:t>
            </a:r>
          </a:p>
          <a:p>
            <a:r>
              <a:rPr lang="en-GB" sz="2000" dirty="0"/>
              <a:t>Limited evidential research available to compliment this theory, due to the complexity of analysing behavioural changes which are time consuming (Bergin and Bergin, 1999).</a:t>
            </a:r>
          </a:p>
        </p:txBody>
      </p:sp>
    </p:spTree>
    <p:extLst>
      <p:ext uri="{BB962C8B-B14F-4D97-AF65-F5344CB8AC3E}">
        <p14:creationId xmlns:p14="http://schemas.microsoft.com/office/powerpoint/2010/main" val="9631629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D6CDB20-394C-4D51-9C5B-8751E21338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Rounded Rectangle 3">
            <a:extLst>
              <a:ext uri="{FF2B5EF4-FFF2-40B4-BE49-F238E27FC236}">
                <a16:creationId xmlns:a16="http://schemas.microsoft.com/office/drawing/2014/main" id="{46DFD1E0-DCA7-47E6-B78B-6ECDDF873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chemeClr val="tx1">
                <a:lumMod val="50000"/>
                <a:lumOff val="50000"/>
              </a:schemeClr>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AAB0B1E-BB97-40E0-8DCD-D1197A0E1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681683-4C50-764C-9025-2DE89A26BEB0}"/>
              </a:ext>
            </a:extLst>
          </p:cNvPr>
          <p:cNvSpPr>
            <a:spLocks noGrp="1"/>
          </p:cNvSpPr>
          <p:nvPr>
            <p:ph type="title"/>
          </p:nvPr>
        </p:nvSpPr>
        <p:spPr>
          <a:xfrm>
            <a:off x="1288064" y="960110"/>
            <a:ext cx="9637776" cy="898219"/>
          </a:xfrm>
        </p:spPr>
        <p:txBody>
          <a:bodyPr>
            <a:normAutofit/>
          </a:bodyPr>
          <a:lstStyle/>
          <a:p>
            <a:pPr algn="ctr"/>
            <a:r>
              <a:rPr lang="en-GB" b="1"/>
              <a:t>The Sound Learning Theory </a:t>
            </a:r>
            <a:endParaRPr lang="en-US" b="1"/>
          </a:p>
        </p:txBody>
      </p:sp>
      <p:sp>
        <p:nvSpPr>
          <p:cNvPr id="3" name="Content Placeholder 2">
            <a:extLst>
              <a:ext uri="{FF2B5EF4-FFF2-40B4-BE49-F238E27FC236}">
                <a16:creationId xmlns:a16="http://schemas.microsoft.com/office/drawing/2014/main" id="{F8DFBE24-F8A5-4F43-B1E6-AA2B8CBC3D4B}"/>
              </a:ext>
            </a:extLst>
          </p:cNvPr>
          <p:cNvSpPr>
            <a:spLocks noGrp="1"/>
          </p:cNvSpPr>
          <p:nvPr>
            <p:ph idx="1"/>
          </p:nvPr>
        </p:nvSpPr>
        <p:spPr>
          <a:xfrm>
            <a:off x="1288063" y="1934644"/>
            <a:ext cx="9824681" cy="3886909"/>
          </a:xfrm>
        </p:spPr>
        <p:txBody>
          <a:bodyPr>
            <a:noAutofit/>
          </a:bodyPr>
          <a:lstStyle/>
          <a:p>
            <a:r>
              <a:rPr lang="en-GB" sz="1900"/>
              <a:t>Restorative justice is based upon the Sound Learning Theory (Hendry et al. 2010).</a:t>
            </a:r>
          </a:p>
          <a:p>
            <a:r>
              <a:rPr lang="en-GB" sz="1900"/>
              <a:t>Self-discipline is central to the Sound Learning Theory.</a:t>
            </a:r>
          </a:p>
          <a:p>
            <a:r>
              <a:rPr lang="en-GB" sz="1900"/>
              <a:t>Promotes positive behaviour.</a:t>
            </a:r>
          </a:p>
          <a:p>
            <a:r>
              <a:rPr lang="en-GB" sz="1900"/>
              <a:t>Based upon the concept that individuals cognitively learn from social interaction.</a:t>
            </a:r>
          </a:p>
          <a:p>
            <a:r>
              <a:rPr lang="en-GB" sz="1900"/>
              <a:t>Three concepts:</a:t>
            </a:r>
          </a:p>
          <a:p>
            <a:pPr marL="457200" indent="-457200">
              <a:buFont typeface="+mj-lt"/>
              <a:buAutoNum type="arabicPeriod"/>
            </a:pPr>
            <a:r>
              <a:rPr lang="en-GB" sz="1900"/>
              <a:t>Behaviour</a:t>
            </a:r>
          </a:p>
          <a:p>
            <a:pPr marL="457200" indent="-457200">
              <a:buFont typeface="+mj-lt"/>
              <a:buAutoNum type="arabicPeriod"/>
            </a:pPr>
            <a:r>
              <a:rPr lang="en-GB" sz="1900"/>
              <a:t>Environmental factors</a:t>
            </a:r>
          </a:p>
          <a:p>
            <a:pPr marL="457200" indent="-457200">
              <a:buFont typeface="+mj-lt"/>
              <a:buAutoNum type="arabicPeriod"/>
            </a:pPr>
            <a:r>
              <a:rPr lang="en-GB" sz="1900"/>
              <a:t>Personal factors (Nabavi, 2012).</a:t>
            </a:r>
          </a:p>
          <a:p>
            <a:r>
              <a:rPr lang="en-GB" sz="1900"/>
              <a:t>Utilisation of low arousal as a strategy is considered key to managing behaviour, focusing on reducing stress, frustration and fear within the designated setting (McDonnell et al., 2015).</a:t>
            </a:r>
          </a:p>
        </p:txBody>
      </p:sp>
      <p:pic>
        <p:nvPicPr>
          <p:cNvPr id="4" name="Picture 4" descr="A close up of a logo&#10;&#10;Description generated with very high confidence">
            <a:extLst>
              <a:ext uri="{FF2B5EF4-FFF2-40B4-BE49-F238E27FC236}">
                <a16:creationId xmlns:a16="http://schemas.microsoft.com/office/drawing/2014/main" id="{0D4E0B93-FC99-4CE1-91B5-220BBF47017A}"/>
              </a:ext>
            </a:extLst>
          </p:cNvPr>
          <p:cNvPicPr>
            <a:picLocks noChangeAspect="1"/>
          </p:cNvPicPr>
          <p:nvPr/>
        </p:nvPicPr>
        <p:blipFill>
          <a:blip r:embed="rId2"/>
          <a:stretch>
            <a:fillRect/>
          </a:stretch>
        </p:blipFill>
        <p:spPr>
          <a:xfrm>
            <a:off x="9095116" y="3373221"/>
            <a:ext cx="1894936" cy="1218617"/>
          </a:xfrm>
          <a:prstGeom prst="rect">
            <a:avLst/>
          </a:prstGeom>
        </p:spPr>
      </p:pic>
      <p:sp>
        <p:nvSpPr>
          <p:cNvPr id="6" name="TextBox 5">
            <a:extLst>
              <a:ext uri="{FF2B5EF4-FFF2-40B4-BE49-F238E27FC236}">
                <a16:creationId xmlns:a16="http://schemas.microsoft.com/office/drawing/2014/main" id="{F0160B1E-0902-4D3C-89D4-4B313F7F1F6C}"/>
              </a:ext>
            </a:extLst>
          </p:cNvPr>
          <p:cNvSpPr txBox="1"/>
          <p:nvPr/>
        </p:nvSpPr>
        <p:spPr>
          <a:xfrm>
            <a:off x="8304362" y="465251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GB">
                <a:cs typeface="Calibri"/>
              </a:rPr>
              <a:t>(Google images, 2020).</a:t>
            </a:r>
            <a:endParaRPr lang="en-US">
              <a:cs typeface="Calibri" panose="020F0502020204030204"/>
            </a:endParaRPr>
          </a:p>
        </p:txBody>
      </p:sp>
    </p:spTree>
    <p:extLst>
      <p:ext uri="{BB962C8B-B14F-4D97-AF65-F5344CB8AC3E}">
        <p14:creationId xmlns:p14="http://schemas.microsoft.com/office/powerpoint/2010/main" val="16476922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D6CDB20-394C-4D51-9C5B-8751E21338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Rounded Rectangle 3">
            <a:extLst>
              <a:ext uri="{FF2B5EF4-FFF2-40B4-BE49-F238E27FC236}">
                <a16:creationId xmlns:a16="http://schemas.microsoft.com/office/drawing/2014/main" id="{46DFD1E0-DCA7-47E6-B78B-6ECDDF873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chemeClr val="tx1">
                <a:lumMod val="50000"/>
                <a:lumOff val="50000"/>
              </a:schemeClr>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AAB0B1E-BB97-40E0-8DCD-D1197A0E1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681683-4C50-764C-9025-2DE89A26BEB0}"/>
              </a:ext>
            </a:extLst>
          </p:cNvPr>
          <p:cNvSpPr>
            <a:spLocks noGrp="1"/>
          </p:cNvSpPr>
          <p:nvPr>
            <p:ph type="title"/>
          </p:nvPr>
        </p:nvSpPr>
        <p:spPr>
          <a:xfrm>
            <a:off x="1288064" y="1118810"/>
            <a:ext cx="9637776" cy="967619"/>
          </a:xfrm>
        </p:spPr>
        <p:txBody>
          <a:bodyPr>
            <a:normAutofit/>
          </a:bodyPr>
          <a:lstStyle/>
          <a:p>
            <a:pPr algn="ctr"/>
            <a:r>
              <a:rPr lang="en-GB" b="1"/>
              <a:t>Low Arousal</a:t>
            </a:r>
            <a:endParaRPr lang="en-US" b="1"/>
          </a:p>
        </p:txBody>
      </p:sp>
      <p:sp>
        <p:nvSpPr>
          <p:cNvPr id="3" name="Content Placeholder 2">
            <a:extLst>
              <a:ext uri="{FF2B5EF4-FFF2-40B4-BE49-F238E27FC236}">
                <a16:creationId xmlns:a16="http://schemas.microsoft.com/office/drawing/2014/main" id="{F8DFBE24-F8A5-4F43-B1E6-AA2B8CBC3D4B}"/>
              </a:ext>
            </a:extLst>
          </p:cNvPr>
          <p:cNvSpPr>
            <a:spLocks noGrp="1"/>
          </p:cNvSpPr>
          <p:nvPr>
            <p:ph idx="1"/>
          </p:nvPr>
        </p:nvSpPr>
        <p:spPr>
          <a:xfrm>
            <a:off x="1288064" y="2245131"/>
            <a:ext cx="9637776" cy="3323520"/>
          </a:xfrm>
        </p:spPr>
        <p:txBody>
          <a:bodyPr>
            <a:normAutofit fontScale="92500" lnSpcReduction="10000"/>
          </a:bodyPr>
          <a:lstStyle/>
          <a:p>
            <a:r>
              <a:rPr lang="en-GB" sz="2000"/>
              <a:t>Behavioural management strategy which focuses on reducing physiological arousal and antecedent triggers.</a:t>
            </a:r>
          </a:p>
          <a:p>
            <a:r>
              <a:rPr lang="en-GB" sz="2000"/>
              <a:t>Prevents crisis strategies and aggression by reducing the children stress, frustration and fear.</a:t>
            </a:r>
          </a:p>
          <a:p>
            <a:r>
              <a:rPr lang="en-GB" sz="2000"/>
              <a:t>Uses low intensity strategies to avoid punitive consequences for the child.</a:t>
            </a:r>
          </a:p>
          <a:p>
            <a:r>
              <a:rPr lang="en-GB" sz="2000"/>
              <a:t>Four key components which address behavioural and cognitive elements:</a:t>
            </a:r>
          </a:p>
          <a:p>
            <a:pPr marL="457200" indent="-457200">
              <a:buFont typeface="+mj-lt"/>
              <a:buAutoNum type="arabicPeriod"/>
            </a:pPr>
            <a:r>
              <a:rPr lang="en-GB" sz="2000"/>
              <a:t>Reduces the rate of conflict incidences by minimising requests and demands.</a:t>
            </a:r>
          </a:p>
          <a:p>
            <a:pPr marL="457200" indent="-457200">
              <a:buFont typeface="+mj-lt"/>
              <a:buAutoNum type="arabicPeriod"/>
            </a:pPr>
            <a:r>
              <a:rPr lang="en-GB" sz="2000"/>
              <a:t>Avoids potential arousal of triggers.</a:t>
            </a:r>
          </a:p>
          <a:p>
            <a:pPr marL="457200" indent="-457200">
              <a:buFont typeface="+mj-lt"/>
              <a:buAutoNum type="arabicPeriod"/>
            </a:pPr>
            <a:r>
              <a:rPr lang="en-GB" sz="2000"/>
              <a:t>Averts non-verbal behaviour which could potentially lead to conflict. </a:t>
            </a:r>
          </a:p>
          <a:p>
            <a:pPr marL="457200" indent="-457200">
              <a:buFont typeface="+mj-lt"/>
              <a:buAutoNum type="arabicPeriod"/>
            </a:pPr>
            <a:r>
              <a:rPr lang="en-GB" sz="2000"/>
              <a:t>Questions individual staff approaches regarding behavioural management (McDonnell, et al., 2015).</a:t>
            </a:r>
          </a:p>
        </p:txBody>
      </p:sp>
    </p:spTree>
    <p:extLst>
      <p:ext uri="{BB962C8B-B14F-4D97-AF65-F5344CB8AC3E}">
        <p14:creationId xmlns:p14="http://schemas.microsoft.com/office/powerpoint/2010/main" val="3175377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D6CDB20-394C-4D51-9C5B-8751E21338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Rounded Rectangle 3">
            <a:extLst>
              <a:ext uri="{FF2B5EF4-FFF2-40B4-BE49-F238E27FC236}">
                <a16:creationId xmlns:a16="http://schemas.microsoft.com/office/drawing/2014/main" id="{46DFD1E0-DCA7-47E6-B78B-6ECDDF873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chemeClr val="tx1">
                <a:lumMod val="50000"/>
                <a:lumOff val="50000"/>
              </a:schemeClr>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AAB0B1E-BB97-40E0-8DCD-D1197A0E1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681683-4C50-764C-9025-2DE89A26BEB0}"/>
              </a:ext>
            </a:extLst>
          </p:cNvPr>
          <p:cNvSpPr>
            <a:spLocks noGrp="1"/>
          </p:cNvSpPr>
          <p:nvPr>
            <p:ph type="title"/>
          </p:nvPr>
        </p:nvSpPr>
        <p:spPr>
          <a:xfrm>
            <a:off x="1288064" y="1118811"/>
            <a:ext cx="9637776" cy="771070"/>
          </a:xfrm>
        </p:spPr>
        <p:txBody>
          <a:bodyPr>
            <a:normAutofit/>
          </a:bodyPr>
          <a:lstStyle/>
          <a:p>
            <a:pPr algn="ctr"/>
            <a:r>
              <a:rPr lang="en-GB" b="1"/>
              <a:t>Facilitating Low Arousal</a:t>
            </a:r>
            <a:endParaRPr lang="en-US" b="1"/>
          </a:p>
        </p:txBody>
      </p:sp>
      <p:sp>
        <p:nvSpPr>
          <p:cNvPr id="3" name="Content Placeholder 2">
            <a:extLst>
              <a:ext uri="{FF2B5EF4-FFF2-40B4-BE49-F238E27FC236}">
                <a16:creationId xmlns:a16="http://schemas.microsoft.com/office/drawing/2014/main" id="{F8DFBE24-F8A5-4F43-B1E6-AA2B8CBC3D4B}"/>
              </a:ext>
            </a:extLst>
          </p:cNvPr>
          <p:cNvSpPr>
            <a:spLocks noGrp="1"/>
          </p:cNvSpPr>
          <p:nvPr>
            <p:ph idx="1"/>
          </p:nvPr>
        </p:nvSpPr>
        <p:spPr>
          <a:xfrm>
            <a:off x="1288064" y="2048583"/>
            <a:ext cx="9637776" cy="3690606"/>
          </a:xfrm>
        </p:spPr>
        <p:txBody>
          <a:bodyPr>
            <a:noAutofit/>
          </a:bodyPr>
          <a:lstStyle/>
          <a:p>
            <a:r>
              <a:rPr lang="en-GB" sz="2000" dirty="0"/>
              <a:t>Three key elements:</a:t>
            </a:r>
          </a:p>
          <a:p>
            <a:pPr marL="457200" indent="-457200">
              <a:buFont typeface="+mj-lt"/>
              <a:buAutoNum type="arabicPeriod"/>
            </a:pPr>
            <a:r>
              <a:rPr lang="en-GB" sz="2000" b="1" dirty="0"/>
              <a:t>Pre-crisis distraction - </a:t>
            </a:r>
            <a:r>
              <a:rPr lang="en-GB" sz="2000" dirty="0"/>
              <a:t>divert attention by utilising activities which are meaningful and build upon self-esteem.</a:t>
            </a:r>
          </a:p>
          <a:p>
            <a:pPr marL="457200" indent="-457200">
              <a:buFont typeface="+mj-lt"/>
              <a:buAutoNum type="arabicPeriod"/>
            </a:pPr>
            <a:r>
              <a:rPr lang="en-GB" sz="2000" b="1" dirty="0"/>
              <a:t>Managing the critical incident – </a:t>
            </a:r>
            <a:r>
              <a:rPr lang="en-GB" sz="2000" dirty="0"/>
              <a:t>use verbal de-escalation to support behaviour management by purposefully interacting and communicating with the child.</a:t>
            </a:r>
          </a:p>
          <a:p>
            <a:pPr marL="457200" indent="-457200">
              <a:buFont typeface="+mj-lt"/>
              <a:buAutoNum type="arabicPeriod"/>
            </a:pPr>
            <a:r>
              <a:rPr lang="en-GB" sz="2000" b="1" dirty="0"/>
              <a:t>Post incident recovery – </a:t>
            </a:r>
            <a:r>
              <a:rPr lang="en-GB" sz="2000" dirty="0"/>
              <a:t>debrief and maintain a positive relationship (McDonnell et al., 2015).</a:t>
            </a:r>
          </a:p>
          <a:p>
            <a:r>
              <a:rPr lang="en-GB" sz="2000" dirty="0"/>
              <a:t>Low arousal strategies appear to be evident in the practices employed by Restorative Justice (Hopkins, 2002).</a:t>
            </a:r>
          </a:p>
          <a:p>
            <a:r>
              <a:rPr lang="en-GB" sz="2000"/>
              <a:t>Limited research available regarding the effectiveness of adopting a low arousal approach (McDonnell et al., 2020).</a:t>
            </a:r>
          </a:p>
        </p:txBody>
      </p:sp>
    </p:spTree>
    <p:extLst>
      <p:ext uri="{BB962C8B-B14F-4D97-AF65-F5344CB8AC3E}">
        <p14:creationId xmlns:p14="http://schemas.microsoft.com/office/powerpoint/2010/main" val="14261842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D6CDB20-394C-4D51-9C5B-8751E21338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Rounded Rectangle 3">
            <a:extLst>
              <a:ext uri="{FF2B5EF4-FFF2-40B4-BE49-F238E27FC236}">
                <a16:creationId xmlns:a16="http://schemas.microsoft.com/office/drawing/2014/main" id="{46DFD1E0-DCA7-47E6-B78B-6ECDDF873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chemeClr val="tx1">
                <a:lumMod val="50000"/>
                <a:lumOff val="50000"/>
              </a:schemeClr>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AAB0B1E-BB97-40E0-8DCD-D1197A0E1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681683-4C50-764C-9025-2DE89A26BEB0}"/>
              </a:ext>
            </a:extLst>
          </p:cNvPr>
          <p:cNvSpPr>
            <a:spLocks noGrp="1"/>
          </p:cNvSpPr>
          <p:nvPr>
            <p:ph type="title"/>
          </p:nvPr>
        </p:nvSpPr>
        <p:spPr>
          <a:xfrm>
            <a:off x="1288064" y="1118810"/>
            <a:ext cx="9637776" cy="967619"/>
          </a:xfrm>
        </p:spPr>
        <p:txBody>
          <a:bodyPr>
            <a:normAutofit/>
          </a:bodyPr>
          <a:lstStyle/>
          <a:p>
            <a:pPr algn="ctr"/>
            <a:r>
              <a:rPr lang="en-GB" b="1"/>
              <a:t>Facilitating Restorative Justice</a:t>
            </a:r>
            <a:endParaRPr lang="en-US" b="1"/>
          </a:p>
        </p:txBody>
      </p:sp>
      <p:sp>
        <p:nvSpPr>
          <p:cNvPr id="3" name="Content Placeholder 2">
            <a:extLst>
              <a:ext uri="{FF2B5EF4-FFF2-40B4-BE49-F238E27FC236}">
                <a16:creationId xmlns:a16="http://schemas.microsoft.com/office/drawing/2014/main" id="{F8DFBE24-F8A5-4F43-B1E6-AA2B8CBC3D4B}"/>
              </a:ext>
            </a:extLst>
          </p:cNvPr>
          <p:cNvSpPr>
            <a:spLocks noGrp="1"/>
          </p:cNvSpPr>
          <p:nvPr>
            <p:ph idx="1"/>
          </p:nvPr>
        </p:nvSpPr>
        <p:spPr>
          <a:xfrm>
            <a:off x="1288064" y="2245131"/>
            <a:ext cx="9637776" cy="3323520"/>
          </a:xfrm>
        </p:spPr>
        <p:txBody>
          <a:bodyPr vert="horz" lIns="91440" tIns="45720" rIns="91440" bIns="45720" rtlCol="0" anchor="t">
            <a:normAutofit/>
          </a:bodyPr>
          <a:lstStyle/>
          <a:p>
            <a:r>
              <a:rPr lang="en-GB" sz="2000" dirty="0"/>
              <a:t>Utilising emotional literacy and needs cards educate children with the necessary language which will allow them to express their feelings during periods of behavioural incidences (see Restorative Justice Appendix 1). </a:t>
            </a:r>
          </a:p>
          <a:p>
            <a:r>
              <a:rPr lang="en-GB" sz="2000" dirty="0"/>
              <a:t>Alongside needs cards replace retributive language with restorative (see Restorative Justice Appendix 2).</a:t>
            </a:r>
          </a:p>
          <a:p>
            <a:r>
              <a:rPr lang="en-GB" sz="2000" dirty="0"/>
              <a:t>Engage in circle time activities for thirty minutes at least once a week.</a:t>
            </a:r>
          </a:p>
          <a:p>
            <a:r>
              <a:rPr lang="en-GB" sz="2000" dirty="0"/>
              <a:t>Modelling of appropriate language during the school day by all staff.</a:t>
            </a:r>
          </a:p>
          <a:p>
            <a:r>
              <a:rPr lang="en-GB" sz="2000" dirty="0"/>
              <a:t>Engage in restorative conferencing with affected pupils, to resolve episodes of conflict (see Restorative Justice Appendix 3) Phethean (2016).</a:t>
            </a:r>
            <a:endParaRPr lang="en-GB" sz="2000" dirty="0">
              <a:cs typeface="Calibri"/>
            </a:endParaRPr>
          </a:p>
        </p:txBody>
      </p:sp>
    </p:spTree>
    <p:extLst>
      <p:ext uri="{BB962C8B-B14F-4D97-AF65-F5344CB8AC3E}">
        <p14:creationId xmlns:p14="http://schemas.microsoft.com/office/powerpoint/2010/main" val="40734529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D6CDB20-394C-4D51-9C5B-8751E21338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Rounded Rectangle 3">
            <a:extLst>
              <a:ext uri="{FF2B5EF4-FFF2-40B4-BE49-F238E27FC236}">
                <a16:creationId xmlns:a16="http://schemas.microsoft.com/office/drawing/2014/main" id="{46DFD1E0-DCA7-47E6-B78B-6ECDDF873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chemeClr val="tx1">
                <a:lumMod val="50000"/>
                <a:lumOff val="50000"/>
              </a:schemeClr>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AAB0B1E-BB97-40E0-8DCD-D1197A0E1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681683-4C50-764C-9025-2DE89A26BEB0}"/>
              </a:ext>
            </a:extLst>
          </p:cNvPr>
          <p:cNvSpPr>
            <a:spLocks noGrp="1"/>
          </p:cNvSpPr>
          <p:nvPr>
            <p:ph type="title"/>
          </p:nvPr>
        </p:nvSpPr>
        <p:spPr>
          <a:xfrm>
            <a:off x="1288064" y="1118810"/>
            <a:ext cx="9637776" cy="967619"/>
          </a:xfrm>
        </p:spPr>
        <p:txBody>
          <a:bodyPr>
            <a:normAutofit/>
          </a:bodyPr>
          <a:lstStyle/>
          <a:p>
            <a:pPr algn="ctr"/>
            <a:r>
              <a:rPr lang="en-GB" b="1"/>
              <a:t>Benefits of Restorative Justice</a:t>
            </a:r>
            <a:endParaRPr lang="en-US" b="1"/>
          </a:p>
        </p:txBody>
      </p:sp>
      <p:sp>
        <p:nvSpPr>
          <p:cNvPr id="3" name="Content Placeholder 2">
            <a:extLst>
              <a:ext uri="{FF2B5EF4-FFF2-40B4-BE49-F238E27FC236}">
                <a16:creationId xmlns:a16="http://schemas.microsoft.com/office/drawing/2014/main" id="{F8DFBE24-F8A5-4F43-B1E6-AA2B8CBC3D4B}"/>
              </a:ext>
            </a:extLst>
          </p:cNvPr>
          <p:cNvSpPr>
            <a:spLocks noGrp="1"/>
          </p:cNvSpPr>
          <p:nvPr>
            <p:ph idx="1"/>
          </p:nvPr>
        </p:nvSpPr>
        <p:spPr>
          <a:xfrm>
            <a:off x="1288064" y="2245131"/>
            <a:ext cx="9637776" cy="3323520"/>
          </a:xfrm>
        </p:spPr>
        <p:txBody>
          <a:bodyPr>
            <a:normAutofit fontScale="92500" lnSpcReduction="10000"/>
          </a:bodyPr>
          <a:lstStyle/>
          <a:p>
            <a:r>
              <a:rPr lang="en-GB" sz="2000" dirty="0"/>
              <a:t>Personal learning is enhanced when appropriate behaviour is displayed by the individual.</a:t>
            </a:r>
          </a:p>
          <a:p>
            <a:r>
              <a:rPr lang="en-GB" sz="2000" dirty="0"/>
              <a:t>Self-discipline involves the use of positive negotiation strategies, which are evident in Restorative Justice intervention programmes. </a:t>
            </a:r>
          </a:p>
          <a:p>
            <a:r>
              <a:rPr lang="en-GB" sz="2000" dirty="0"/>
              <a:t>Children who display self-discipline develop into responsible, independent members of society (Brundrett and Lungka, 2019).</a:t>
            </a:r>
          </a:p>
          <a:p>
            <a:r>
              <a:rPr lang="en-GB" sz="2000" dirty="0"/>
              <a:t>According to Hendry et al. (2010) The Sound Learning Theory encompasses feeling of trust and safety for those who employ their strategies.</a:t>
            </a:r>
          </a:p>
          <a:p>
            <a:r>
              <a:rPr lang="en-GB" sz="2000" dirty="0"/>
              <a:t>Low arousal provides support to the individual to manage their own behaviour whilst promoting happiness and wellbeing (Network Autism, 2017).</a:t>
            </a:r>
          </a:p>
          <a:p>
            <a:r>
              <a:rPr lang="en-GB" sz="2000" dirty="0"/>
              <a:t>Restorative justice is a collaborative approach which repairs damaged relationships whilst nurturing existing relationships, developing empathy (Hopkins, 2002).</a:t>
            </a:r>
          </a:p>
        </p:txBody>
      </p:sp>
    </p:spTree>
    <p:extLst>
      <p:ext uri="{BB962C8B-B14F-4D97-AF65-F5344CB8AC3E}">
        <p14:creationId xmlns:p14="http://schemas.microsoft.com/office/powerpoint/2010/main" val="19264374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D6CDB20-394C-4D51-9C5B-8751E21338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Rounded Rectangle 3">
            <a:extLst>
              <a:ext uri="{FF2B5EF4-FFF2-40B4-BE49-F238E27FC236}">
                <a16:creationId xmlns:a16="http://schemas.microsoft.com/office/drawing/2014/main" id="{46DFD1E0-DCA7-47E6-B78B-6ECDDF873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chemeClr val="tx1">
                <a:lumMod val="50000"/>
                <a:lumOff val="50000"/>
              </a:schemeClr>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AAB0B1E-BB97-40E0-8DCD-D1197A0E1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681683-4C50-764C-9025-2DE89A26BEB0}"/>
              </a:ext>
            </a:extLst>
          </p:cNvPr>
          <p:cNvSpPr>
            <a:spLocks noGrp="1"/>
          </p:cNvSpPr>
          <p:nvPr>
            <p:ph type="title"/>
          </p:nvPr>
        </p:nvSpPr>
        <p:spPr>
          <a:xfrm>
            <a:off x="1288064" y="960110"/>
            <a:ext cx="9637776" cy="702985"/>
          </a:xfrm>
        </p:spPr>
        <p:txBody>
          <a:bodyPr>
            <a:normAutofit/>
          </a:bodyPr>
          <a:lstStyle/>
          <a:p>
            <a:pPr algn="ctr"/>
            <a:r>
              <a:rPr lang="en-GB" b="1"/>
              <a:t>Conclusion</a:t>
            </a:r>
            <a:endParaRPr lang="en-US" b="1"/>
          </a:p>
        </p:txBody>
      </p:sp>
      <p:sp>
        <p:nvSpPr>
          <p:cNvPr id="3" name="Content Placeholder 2">
            <a:extLst>
              <a:ext uri="{FF2B5EF4-FFF2-40B4-BE49-F238E27FC236}">
                <a16:creationId xmlns:a16="http://schemas.microsoft.com/office/drawing/2014/main" id="{F8DFBE24-F8A5-4F43-B1E6-AA2B8CBC3D4B}"/>
              </a:ext>
            </a:extLst>
          </p:cNvPr>
          <p:cNvSpPr>
            <a:spLocks noGrp="1"/>
          </p:cNvSpPr>
          <p:nvPr>
            <p:ph idx="1"/>
          </p:nvPr>
        </p:nvSpPr>
        <p:spPr>
          <a:xfrm>
            <a:off x="1288064" y="1663095"/>
            <a:ext cx="9637776" cy="4234773"/>
          </a:xfrm>
        </p:spPr>
        <p:txBody>
          <a:bodyPr>
            <a:noAutofit/>
          </a:bodyPr>
          <a:lstStyle/>
          <a:p>
            <a:r>
              <a:rPr lang="en-GB" sz="2000" dirty="0"/>
              <a:t>One behavioural approach does not suit all individuals (Network Autism, 2017).</a:t>
            </a:r>
          </a:p>
          <a:p>
            <a:r>
              <a:rPr lang="en-GB" sz="2000" dirty="0"/>
              <a:t>Restorative justice is a strategy used to manage behaviour, opposing punitive practises.</a:t>
            </a:r>
          </a:p>
          <a:p>
            <a:r>
              <a:rPr lang="en-GB" sz="2000" dirty="0"/>
              <a:t>Focuses on nurturance, responsibility </a:t>
            </a:r>
            <a:r>
              <a:rPr lang="en-GB" sz="2000"/>
              <a:t>and restoration, </a:t>
            </a:r>
            <a:r>
              <a:rPr lang="en-GB" sz="2000" dirty="0"/>
              <a:t>developing social awareness and emotional literacy (Noetzli, 2015).</a:t>
            </a:r>
          </a:p>
          <a:p>
            <a:r>
              <a:rPr lang="en-GB" sz="2000" dirty="0"/>
              <a:t>Emotional literacy uses self-discipline to control emotions (Roffey, 2008).</a:t>
            </a:r>
          </a:p>
          <a:p>
            <a:r>
              <a:rPr lang="en-GB" sz="2000" dirty="0"/>
              <a:t>Self-discipline provides children with opportunities to regulate their own behaviour.</a:t>
            </a:r>
          </a:p>
          <a:p>
            <a:r>
              <a:rPr lang="en-GB" sz="2000" dirty="0"/>
              <a:t>Self discipline involves collaboration from pupils, parents and the wider community (Rogus, 1985).  </a:t>
            </a:r>
          </a:p>
          <a:p>
            <a:r>
              <a:rPr lang="en-GB" sz="2000" dirty="0"/>
              <a:t>Modelling positive behaviour is key to promoting self discipline (Brundrett and Lungka, 2019).</a:t>
            </a:r>
          </a:p>
          <a:p>
            <a:r>
              <a:rPr lang="en-GB" sz="2000" dirty="0"/>
              <a:t>Restorative justice is based upon The Sound Learning Theory, to which self-discipline is central (McDonnell et al., 2015).</a:t>
            </a:r>
          </a:p>
        </p:txBody>
      </p:sp>
    </p:spTree>
    <p:extLst>
      <p:ext uri="{BB962C8B-B14F-4D97-AF65-F5344CB8AC3E}">
        <p14:creationId xmlns:p14="http://schemas.microsoft.com/office/powerpoint/2010/main" val="10869926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D6CDB20-394C-4D51-9C5B-8751E21338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Rounded Rectangle 3">
            <a:extLst>
              <a:ext uri="{FF2B5EF4-FFF2-40B4-BE49-F238E27FC236}">
                <a16:creationId xmlns:a16="http://schemas.microsoft.com/office/drawing/2014/main" id="{46DFD1E0-DCA7-47E6-B78B-6ECDDF873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chemeClr val="tx1">
                <a:lumMod val="50000"/>
                <a:lumOff val="50000"/>
              </a:schemeClr>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AAB0B1E-BB97-40E0-8DCD-D1197A0E1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681683-4C50-764C-9025-2DE89A26BEB0}"/>
              </a:ext>
            </a:extLst>
          </p:cNvPr>
          <p:cNvSpPr>
            <a:spLocks noGrp="1"/>
          </p:cNvSpPr>
          <p:nvPr>
            <p:ph type="title"/>
          </p:nvPr>
        </p:nvSpPr>
        <p:spPr>
          <a:xfrm>
            <a:off x="1288064" y="960109"/>
            <a:ext cx="9637776" cy="793702"/>
          </a:xfrm>
        </p:spPr>
        <p:txBody>
          <a:bodyPr>
            <a:normAutofit/>
          </a:bodyPr>
          <a:lstStyle/>
          <a:p>
            <a:pPr algn="ctr"/>
            <a:r>
              <a:rPr lang="en-GB" b="1"/>
              <a:t>Conclusion continued</a:t>
            </a:r>
            <a:endParaRPr lang="en-US" b="1"/>
          </a:p>
        </p:txBody>
      </p:sp>
      <p:sp>
        <p:nvSpPr>
          <p:cNvPr id="3" name="Content Placeholder 2">
            <a:extLst>
              <a:ext uri="{FF2B5EF4-FFF2-40B4-BE49-F238E27FC236}">
                <a16:creationId xmlns:a16="http://schemas.microsoft.com/office/drawing/2014/main" id="{F8DFBE24-F8A5-4F43-B1E6-AA2B8CBC3D4B}"/>
              </a:ext>
            </a:extLst>
          </p:cNvPr>
          <p:cNvSpPr>
            <a:spLocks noGrp="1"/>
          </p:cNvSpPr>
          <p:nvPr>
            <p:ph idx="1"/>
          </p:nvPr>
        </p:nvSpPr>
        <p:spPr>
          <a:xfrm>
            <a:off x="1288064" y="1773289"/>
            <a:ext cx="9637776" cy="3956830"/>
          </a:xfrm>
        </p:spPr>
        <p:txBody>
          <a:bodyPr vert="horz" lIns="91440" tIns="45720" rIns="91440" bIns="45720" rtlCol="0" anchor="t">
            <a:noAutofit/>
          </a:bodyPr>
          <a:lstStyle/>
          <a:p>
            <a:r>
              <a:rPr lang="en-GB" sz="2000"/>
              <a:t>Low arousal is a strategy utilised to manage behaviour in accordance with The Sound Learning Theory (McDonnell et al., 2015).</a:t>
            </a:r>
          </a:p>
          <a:p>
            <a:r>
              <a:rPr lang="en-GB" sz="2000"/>
              <a:t>Adopting a low arousal approach would reduce the incidences of difficult behaviours within the school environment.</a:t>
            </a:r>
          </a:p>
          <a:p>
            <a:r>
              <a:rPr lang="en-GB" sz="2000"/>
              <a:t>Low arousal adopts a transactional approach which provides opportunities for staff to examine their own personal behaviour and focus on reflection and change (Jones, 2019).</a:t>
            </a:r>
          </a:p>
          <a:p>
            <a:r>
              <a:rPr lang="en-GB" sz="2000"/>
              <a:t>Restorative justice practices encompass self-discipline, emotional literacy, circle time, modelling of appropriate language by staff and restorative conferences to effectively manage behaviour with schools evidencing an overall 49% reduction in verbal, physical and disruptive behaviour (Phethean, 2016).</a:t>
            </a:r>
          </a:p>
          <a:p>
            <a:r>
              <a:rPr lang="en-GB" sz="2000"/>
              <a:t>Limited research available to validate the success of restorative justice practices within a school environment.</a:t>
            </a:r>
          </a:p>
        </p:txBody>
      </p:sp>
    </p:spTree>
    <p:extLst>
      <p:ext uri="{BB962C8B-B14F-4D97-AF65-F5344CB8AC3E}">
        <p14:creationId xmlns:p14="http://schemas.microsoft.com/office/powerpoint/2010/main" val="22396561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D6CDB20-394C-4D51-9C5B-8751E21338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Rounded Rectangle 3">
            <a:extLst>
              <a:ext uri="{FF2B5EF4-FFF2-40B4-BE49-F238E27FC236}">
                <a16:creationId xmlns:a16="http://schemas.microsoft.com/office/drawing/2014/main" id="{46DFD1E0-DCA7-47E6-B78B-6ECDDF873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chemeClr val="tx1">
                <a:lumMod val="50000"/>
                <a:lumOff val="50000"/>
              </a:schemeClr>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AAB0B1E-BB97-40E0-8DCD-D1197A0E1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681683-4C50-764C-9025-2DE89A26BEB0}"/>
              </a:ext>
            </a:extLst>
          </p:cNvPr>
          <p:cNvSpPr>
            <a:spLocks noGrp="1"/>
          </p:cNvSpPr>
          <p:nvPr>
            <p:ph type="title"/>
          </p:nvPr>
        </p:nvSpPr>
        <p:spPr>
          <a:xfrm>
            <a:off x="1288064" y="1118810"/>
            <a:ext cx="9637776" cy="967619"/>
          </a:xfrm>
        </p:spPr>
        <p:txBody>
          <a:bodyPr>
            <a:normAutofit/>
          </a:bodyPr>
          <a:lstStyle/>
          <a:p>
            <a:pPr algn="ctr"/>
            <a:r>
              <a:rPr lang="en-GB" b="1">
                <a:cs typeface="Calibri Light"/>
              </a:rPr>
              <a:t>Restorative Justice Appendix 1</a:t>
            </a:r>
          </a:p>
        </p:txBody>
      </p:sp>
      <p:pic>
        <p:nvPicPr>
          <p:cNvPr id="4" name="Picture 4" descr="A screenshot of a cell phone&#10;&#10;Description generated with very high confidence">
            <a:extLst>
              <a:ext uri="{FF2B5EF4-FFF2-40B4-BE49-F238E27FC236}">
                <a16:creationId xmlns:a16="http://schemas.microsoft.com/office/drawing/2014/main" id="{FD083806-95F6-4A2D-A735-3F15F7324717}"/>
              </a:ext>
            </a:extLst>
          </p:cNvPr>
          <p:cNvPicPr>
            <a:picLocks noGrp="1" noChangeAspect="1"/>
          </p:cNvPicPr>
          <p:nvPr>
            <p:ph idx="1"/>
          </p:nvPr>
        </p:nvPicPr>
        <p:blipFill rotWithShape="1">
          <a:blip r:embed="rId2"/>
          <a:srcRect l="3468" t="15063" b="5439"/>
          <a:stretch/>
        </p:blipFill>
        <p:spPr>
          <a:xfrm>
            <a:off x="3317120" y="2245130"/>
            <a:ext cx="5451928" cy="3409307"/>
          </a:xfrm>
        </p:spPr>
      </p:pic>
      <p:sp>
        <p:nvSpPr>
          <p:cNvPr id="6" name="TextBox 5">
            <a:extLst>
              <a:ext uri="{FF2B5EF4-FFF2-40B4-BE49-F238E27FC236}">
                <a16:creationId xmlns:a16="http://schemas.microsoft.com/office/drawing/2014/main" id="{FE6A77ED-1718-4F4B-9C6C-7F03A7056853}"/>
              </a:ext>
            </a:extLst>
          </p:cNvPr>
          <p:cNvSpPr txBox="1"/>
          <p:nvPr/>
        </p:nvSpPr>
        <p:spPr>
          <a:xfrm>
            <a:off x="8874882" y="5352143"/>
            <a:ext cx="234909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a:cs typeface="Calibri"/>
              </a:rPr>
              <a:t>(Phethean, 2016).</a:t>
            </a:r>
            <a:endParaRPr lang="en-US"/>
          </a:p>
        </p:txBody>
      </p:sp>
    </p:spTree>
    <p:extLst>
      <p:ext uri="{BB962C8B-B14F-4D97-AF65-F5344CB8AC3E}">
        <p14:creationId xmlns:p14="http://schemas.microsoft.com/office/powerpoint/2010/main" val="10483491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D6CDB20-394C-4D51-9C5B-8751E21338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Rounded Rectangle 3">
            <a:extLst>
              <a:ext uri="{FF2B5EF4-FFF2-40B4-BE49-F238E27FC236}">
                <a16:creationId xmlns:a16="http://schemas.microsoft.com/office/drawing/2014/main" id="{46DFD1E0-DCA7-47E6-B78B-6ECDDF873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chemeClr val="tx1">
                <a:lumMod val="50000"/>
                <a:lumOff val="50000"/>
              </a:schemeClr>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AAB0B1E-BB97-40E0-8DCD-D1197A0E1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681683-4C50-764C-9025-2DE89A26BEB0}"/>
              </a:ext>
            </a:extLst>
          </p:cNvPr>
          <p:cNvSpPr>
            <a:spLocks noGrp="1"/>
          </p:cNvSpPr>
          <p:nvPr>
            <p:ph type="title"/>
          </p:nvPr>
        </p:nvSpPr>
        <p:spPr>
          <a:xfrm>
            <a:off x="1288064" y="1118810"/>
            <a:ext cx="9637776" cy="967619"/>
          </a:xfrm>
        </p:spPr>
        <p:txBody>
          <a:bodyPr>
            <a:normAutofit/>
          </a:bodyPr>
          <a:lstStyle/>
          <a:p>
            <a:pPr algn="ctr"/>
            <a:r>
              <a:rPr lang="en-GB" b="1">
                <a:cs typeface="Calibri Light"/>
              </a:rPr>
              <a:t>Restorative Justice Appendix 2</a:t>
            </a:r>
            <a:endParaRPr lang="en-US"/>
          </a:p>
        </p:txBody>
      </p:sp>
      <p:pic>
        <p:nvPicPr>
          <p:cNvPr id="4" name="Picture 4" descr="A screenshot of a cell phone&#10;&#10;Description generated with very high confidence">
            <a:extLst>
              <a:ext uri="{FF2B5EF4-FFF2-40B4-BE49-F238E27FC236}">
                <a16:creationId xmlns:a16="http://schemas.microsoft.com/office/drawing/2014/main" id="{F693B5E9-4074-4B57-8E48-6958818A9440}"/>
              </a:ext>
            </a:extLst>
          </p:cNvPr>
          <p:cNvPicPr>
            <a:picLocks noGrp="1" noChangeAspect="1"/>
          </p:cNvPicPr>
          <p:nvPr>
            <p:ph idx="1"/>
          </p:nvPr>
        </p:nvPicPr>
        <p:blipFill rotWithShape="1">
          <a:blip r:embed="rId2"/>
          <a:srcRect t="4329"/>
          <a:stretch/>
        </p:blipFill>
        <p:spPr>
          <a:xfrm>
            <a:off x="3401786" y="2086429"/>
            <a:ext cx="5182051" cy="3482121"/>
          </a:xfrm>
        </p:spPr>
      </p:pic>
      <p:sp>
        <p:nvSpPr>
          <p:cNvPr id="9" name="TextBox 8">
            <a:extLst>
              <a:ext uri="{FF2B5EF4-FFF2-40B4-BE49-F238E27FC236}">
                <a16:creationId xmlns:a16="http://schemas.microsoft.com/office/drawing/2014/main" id="{58A0F750-7536-4CD5-B461-6593A64E77A6}"/>
              </a:ext>
            </a:extLst>
          </p:cNvPr>
          <p:cNvSpPr txBox="1"/>
          <p:nvPr/>
        </p:nvSpPr>
        <p:spPr>
          <a:xfrm>
            <a:off x="8905118" y="4959049"/>
            <a:ext cx="2020721" cy="37797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a:cs typeface="Calibri"/>
              </a:rPr>
              <a:t>(Phethean, 2016).</a:t>
            </a:r>
          </a:p>
        </p:txBody>
      </p:sp>
    </p:spTree>
    <p:extLst>
      <p:ext uri="{BB962C8B-B14F-4D97-AF65-F5344CB8AC3E}">
        <p14:creationId xmlns:p14="http://schemas.microsoft.com/office/powerpoint/2010/main" val="37886455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D6CDB20-394C-4D51-9C5B-8751E21338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Rounded Rectangle 3">
            <a:extLst>
              <a:ext uri="{FF2B5EF4-FFF2-40B4-BE49-F238E27FC236}">
                <a16:creationId xmlns:a16="http://schemas.microsoft.com/office/drawing/2014/main" id="{46DFD1E0-DCA7-47E6-B78B-6ECDDF873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chemeClr val="tx1">
                <a:lumMod val="50000"/>
                <a:lumOff val="50000"/>
              </a:schemeClr>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AAB0B1E-BB97-40E0-8DCD-D1197A0E1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681683-4C50-764C-9025-2DE89A26BEB0}"/>
              </a:ext>
            </a:extLst>
          </p:cNvPr>
          <p:cNvSpPr>
            <a:spLocks noGrp="1"/>
          </p:cNvSpPr>
          <p:nvPr>
            <p:ph type="title"/>
          </p:nvPr>
        </p:nvSpPr>
        <p:spPr>
          <a:xfrm>
            <a:off x="1288064" y="1118810"/>
            <a:ext cx="9637776" cy="967619"/>
          </a:xfrm>
        </p:spPr>
        <p:txBody>
          <a:bodyPr>
            <a:normAutofit/>
          </a:bodyPr>
          <a:lstStyle/>
          <a:p>
            <a:pPr algn="ctr"/>
            <a:r>
              <a:rPr lang="en-GB" b="1">
                <a:cs typeface="Calibri Light"/>
              </a:rPr>
              <a:t>Restorative Justice Appendix 3</a:t>
            </a:r>
          </a:p>
        </p:txBody>
      </p:sp>
      <p:pic>
        <p:nvPicPr>
          <p:cNvPr id="4" name="Picture 4" descr="A screenshot of a cell phone&#10;&#10;Description generated with very high confidence">
            <a:extLst>
              <a:ext uri="{FF2B5EF4-FFF2-40B4-BE49-F238E27FC236}">
                <a16:creationId xmlns:a16="http://schemas.microsoft.com/office/drawing/2014/main" id="{B918F862-1AB4-4D09-84A3-4930E1EE09ED}"/>
              </a:ext>
            </a:extLst>
          </p:cNvPr>
          <p:cNvPicPr>
            <a:picLocks noGrp="1" noChangeAspect="1"/>
          </p:cNvPicPr>
          <p:nvPr>
            <p:ph idx="1"/>
          </p:nvPr>
        </p:nvPicPr>
        <p:blipFill>
          <a:blip r:embed="rId2"/>
          <a:stretch>
            <a:fillRect/>
          </a:stretch>
        </p:blipFill>
        <p:spPr>
          <a:xfrm>
            <a:off x="3177127" y="2245131"/>
            <a:ext cx="5859650" cy="3323520"/>
          </a:xfrm>
        </p:spPr>
      </p:pic>
      <p:sp>
        <p:nvSpPr>
          <p:cNvPr id="6" name="TextBox 5">
            <a:extLst>
              <a:ext uri="{FF2B5EF4-FFF2-40B4-BE49-F238E27FC236}">
                <a16:creationId xmlns:a16="http://schemas.microsoft.com/office/drawing/2014/main" id="{5489D4CD-C85C-4C0F-A2E6-88C5CB315CEC}"/>
              </a:ext>
            </a:extLst>
          </p:cNvPr>
          <p:cNvSpPr txBox="1"/>
          <p:nvPr/>
        </p:nvSpPr>
        <p:spPr>
          <a:xfrm>
            <a:off x="8520022" y="5529532"/>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(Phethean, 2016).</a:t>
            </a:r>
          </a:p>
        </p:txBody>
      </p:sp>
    </p:spTree>
    <p:extLst>
      <p:ext uri="{BB962C8B-B14F-4D97-AF65-F5344CB8AC3E}">
        <p14:creationId xmlns:p14="http://schemas.microsoft.com/office/powerpoint/2010/main" val="42929791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1BE3C-8F96-5542-85CC-2C290F92BA31}"/>
              </a:ext>
            </a:extLst>
          </p:cNvPr>
          <p:cNvSpPr>
            <a:spLocks noGrp="1"/>
          </p:cNvSpPr>
          <p:nvPr>
            <p:ph type="title"/>
          </p:nvPr>
        </p:nvSpPr>
        <p:spPr>
          <a:xfrm>
            <a:off x="838200" y="365126"/>
            <a:ext cx="10515600" cy="859518"/>
          </a:xfrm>
        </p:spPr>
        <p:txBody>
          <a:bodyPr/>
          <a:lstStyle/>
          <a:p>
            <a:pPr algn="ctr"/>
            <a:r>
              <a:rPr lang="en-GB" b="1" dirty="0"/>
              <a:t>References</a:t>
            </a:r>
            <a:endParaRPr lang="en-US" b="1" dirty="0"/>
          </a:p>
        </p:txBody>
      </p:sp>
      <p:sp>
        <p:nvSpPr>
          <p:cNvPr id="3" name="Content Placeholder 2">
            <a:extLst>
              <a:ext uri="{FF2B5EF4-FFF2-40B4-BE49-F238E27FC236}">
                <a16:creationId xmlns:a16="http://schemas.microsoft.com/office/drawing/2014/main" id="{74161C9B-9451-A748-A3BA-81CF9412A761}"/>
              </a:ext>
            </a:extLst>
          </p:cNvPr>
          <p:cNvSpPr>
            <a:spLocks noGrp="1"/>
          </p:cNvSpPr>
          <p:nvPr>
            <p:ph idx="1"/>
          </p:nvPr>
        </p:nvSpPr>
        <p:spPr>
          <a:xfrm>
            <a:off x="838200" y="1511904"/>
            <a:ext cx="10515600" cy="4980969"/>
          </a:xfrm>
        </p:spPr>
        <p:txBody>
          <a:bodyPr>
            <a:noAutofit/>
          </a:bodyPr>
          <a:lstStyle/>
          <a:p>
            <a:r>
              <a:rPr lang="en-GB" sz="1400" dirty="0"/>
              <a:t>Bergin, C. and Bergin, D. (1999) ‘Classroom Discipline That Promotes Self-Control’, </a:t>
            </a:r>
            <a:r>
              <a:rPr lang="en-GB" sz="1400" i="1" dirty="0"/>
              <a:t>Journal of Applied Developmental  Psychology’, </a:t>
            </a:r>
            <a:r>
              <a:rPr lang="en-GB" sz="1400" dirty="0"/>
              <a:t>20(2), pp. 189-206. Available at: </a:t>
            </a:r>
            <a:r>
              <a:rPr lang="en-GB" sz="1400" dirty="0">
                <a:hlinkClick r:id="rId2"/>
              </a:rPr>
              <a:t>https://www.academia.edu/34374666/Classroom_discipline_that_promotes_self-control</a:t>
            </a:r>
            <a:r>
              <a:rPr lang="en-GB" sz="1400" dirty="0"/>
              <a:t> (Accessed: 4</a:t>
            </a:r>
            <a:r>
              <a:rPr lang="en-GB" sz="1400" baseline="30000" dirty="0"/>
              <a:t>th</a:t>
            </a:r>
            <a:r>
              <a:rPr lang="en-GB" sz="1400" dirty="0"/>
              <a:t> March 2020).</a:t>
            </a:r>
          </a:p>
          <a:p>
            <a:r>
              <a:rPr lang="en-GB" sz="1400" dirty="0"/>
              <a:t>Brundrett, M. and Lungka, P. (2019) ‘The development of teachers’ knowledge and behaviour in promoting self-discipline: a study of early years teachers in Thailand’, </a:t>
            </a:r>
            <a:r>
              <a:rPr lang="en-GB" sz="1400" i="1" dirty="0"/>
              <a:t>Education, </a:t>
            </a:r>
            <a:r>
              <a:rPr lang="en-GB" sz="1400" dirty="0"/>
              <a:t>47(4), pp. 462-474. Available at: </a:t>
            </a:r>
            <a:r>
              <a:rPr lang="en-GB" sz="1400" dirty="0">
                <a:hlinkClick r:id="rId3"/>
              </a:rPr>
              <a:t>https://</a:t>
            </a:r>
            <a:r>
              <a:rPr lang="en-GB" sz="1400" dirty="0" err="1">
                <a:hlinkClick r:id="rId3"/>
              </a:rPr>
              <a:t>www.tandfonline.com</a:t>
            </a:r>
            <a:r>
              <a:rPr lang="en-GB" sz="1400" dirty="0">
                <a:hlinkClick r:id="rId3"/>
              </a:rPr>
              <a:t>/</a:t>
            </a:r>
            <a:r>
              <a:rPr lang="en-GB" sz="1400" dirty="0" err="1">
                <a:hlinkClick r:id="rId3"/>
              </a:rPr>
              <a:t>doi</a:t>
            </a:r>
            <a:r>
              <a:rPr lang="en-GB" sz="1400" dirty="0">
                <a:hlinkClick r:id="rId3"/>
              </a:rPr>
              <a:t>/full/10.1080/03004279.2018.1498996</a:t>
            </a:r>
            <a:r>
              <a:rPr lang="en-GB" sz="1400" dirty="0"/>
              <a:t> (Accessed: 4th March 2020).</a:t>
            </a:r>
          </a:p>
          <a:p>
            <a:r>
              <a:rPr lang="en-GB" sz="1400" dirty="0">
                <a:effectLst/>
                <a:latin typeface="Calibri" panose="020F0502020204030204" pitchFamily="34" charset="0"/>
                <a:ea typeface="Times New Roman" panose="02020603050405020304" pitchFamily="18" charset="0"/>
                <a:cs typeface="Times New Roman" panose="02020603050405020304" pitchFamily="18" charset="0"/>
              </a:rPr>
              <a:t>Children’s Commissioner for Wales (2017) </a:t>
            </a:r>
            <a:r>
              <a:rPr lang="en-GB" sz="1400" i="1" dirty="0">
                <a:effectLst/>
                <a:latin typeface="Calibri" panose="020F0502020204030204" pitchFamily="34" charset="0"/>
                <a:ea typeface="Times New Roman" panose="02020603050405020304" pitchFamily="18" charset="0"/>
                <a:cs typeface="Times New Roman" panose="02020603050405020304" pitchFamily="18" charset="0"/>
              </a:rPr>
              <a:t>THE RIGHT WAY: A Children’s Approach for Education in Wales. </a:t>
            </a:r>
            <a:r>
              <a:rPr lang="en-GB" sz="1400" dirty="0">
                <a:effectLst/>
                <a:latin typeface="Calibri" panose="020F0502020204030204" pitchFamily="34" charset="0"/>
                <a:ea typeface="Times New Roman" panose="02020603050405020304" pitchFamily="18" charset="0"/>
                <a:cs typeface="Times New Roman" panose="02020603050405020304" pitchFamily="18" charset="0"/>
              </a:rPr>
              <a:t>Available at: </a:t>
            </a:r>
            <a:r>
              <a:rPr lang="en-GB" sz="1400" u="sng" dirty="0">
                <a:solidFill>
                  <a:srgbClr val="0563C1"/>
                </a:solidFill>
                <a:effectLst/>
                <a:latin typeface="Calibri" panose="020F0502020204030204" pitchFamily="34" charset="0"/>
                <a:ea typeface="Times New Roman" panose="02020603050405020304" pitchFamily="18" charset="0"/>
                <a:cs typeface="Times New Roman" panose="02020603050405020304" pitchFamily="18" charset="0"/>
                <a:hlinkClick r:id="rId4"/>
              </a:rPr>
              <a:t>https://</a:t>
            </a:r>
            <a:r>
              <a:rPr lang="en-GB" sz="1400" u="sng" dirty="0" err="1">
                <a:solidFill>
                  <a:srgbClr val="0563C1"/>
                </a:solidFill>
                <a:effectLst/>
                <a:latin typeface="Calibri" panose="020F0502020204030204" pitchFamily="34" charset="0"/>
                <a:ea typeface="Times New Roman" panose="02020603050405020304" pitchFamily="18" charset="0"/>
                <a:cs typeface="Times New Roman" panose="02020603050405020304" pitchFamily="18" charset="0"/>
                <a:hlinkClick r:id="rId4"/>
              </a:rPr>
              <a:t>www.childcomwales.org.uk</a:t>
            </a:r>
            <a:r>
              <a:rPr lang="en-GB" sz="1400" u="sng" dirty="0">
                <a:solidFill>
                  <a:srgbClr val="0563C1"/>
                </a:solidFill>
                <a:effectLst/>
                <a:latin typeface="Calibri" panose="020F0502020204030204" pitchFamily="34" charset="0"/>
                <a:ea typeface="Times New Roman" panose="02020603050405020304" pitchFamily="18" charset="0"/>
                <a:cs typeface="Times New Roman" panose="02020603050405020304" pitchFamily="18" charset="0"/>
                <a:hlinkClick r:id="rId4"/>
              </a:rPr>
              <a:t>/wp-content/uploads/2017/05/The-Right-Way-Education.pdf</a:t>
            </a:r>
            <a:r>
              <a:rPr lang="en-GB" sz="1400" dirty="0">
                <a:effectLst/>
                <a:latin typeface="Calibri" panose="020F0502020204030204" pitchFamily="34" charset="0"/>
                <a:ea typeface="Times New Roman" panose="02020603050405020304" pitchFamily="18" charset="0"/>
                <a:cs typeface="Times New Roman" panose="02020603050405020304" pitchFamily="18" charset="0"/>
              </a:rPr>
              <a:t> (Accessed: 14</a:t>
            </a:r>
            <a:r>
              <a:rPr lang="en-GB" sz="1400" baseline="30000" dirty="0">
                <a:effectLst/>
                <a:latin typeface="Calibri" panose="020F0502020204030204" pitchFamily="34" charset="0"/>
                <a:ea typeface="Times New Roman" panose="02020603050405020304" pitchFamily="18" charset="0"/>
                <a:cs typeface="Times New Roman" panose="02020603050405020304" pitchFamily="18" charset="0"/>
              </a:rPr>
              <a:t>th</a:t>
            </a:r>
            <a:r>
              <a:rPr lang="en-GB" sz="1400" dirty="0">
                <a:effectLst/>
                <a:latin typeface="Calibri" panose="020F0502020204030204" pitchFamily="34" charset="0"/>
                <a:ea typeface="Times New Roman" panose="02020603050405020304" pitchFamily="18" charset="0"/>
                <a:cs typeface="Times New Roman" panose="02020603050405020304" pitchFamily="18" charset="0"/>
              </a:rPr>
              <a:t> March 2020).</a:t>
            </a:r>
          </a:p>
          <a:p>
            <a:r>
              <a:rPr lang="en-GB" sz="1400" dirty="0">
                <a:latin typeface="Calibri" panose="020F0502020204030204" pitchFamily="34" charset="0"/>
                <a:ea typeface="Times New Roman" panose="02020603050405020304" pitchFamily="18" charset="0"/>
                <a:cs typeface="Times New Roman" panose="02020603050405020304" pitchFamily="18" charset="0"/>
              </a:rPr>
              <a:t>Drewery, W. (2014) ‘Restorative Practice in New Zealand School: Social development through relational justice’, </a:t>
            </a:r>
            <a:r>
              <a:rPr lang="en-GB" sz="1400" i="1" dirty="0">
                <a:latin typeface="Calibri" panose="020F0502020204030204" pitchFamily="34" charset="0"/>
                <a:ea typeface="Times New Roman" panose="02020603050405020304" pitchFamily="18" charset="0"/>
                <a:cs typeface="Times New Roman" panose="02020603050405020304" pitchFamily="18" charset="0"/>
              </a:rPr>
              <a:t>Educational Philosophy and Theory, </a:t>
            </a:r>
            <a:r>
              <a:rPr lang="en-GB" sz="1400" dirty="0">
                <a:latin typeface="Calibri" panose="020F0502020204030204" pitchFamily="34" charset="0"/>
                <a:ea typeface="Times New Roman" panose="02020603050405020304" pitchFamily="18" charset="0"/>
                <a:cs typeface="Times New Roman" panose="02020603050405020304" pitchFamily="18" charset="0"/>
              </a:rPr>
              <a:t>48(2), pp. 191-203. Available at: </a:t>
            </a:r>
            <a:r>
              <a:rPr lang="en-GB" sz="1400" dirty="0">
                <a:latin typeface="Calibri" panose="020F0502020204030204" pitchFamily="34" charset="0"/>
                <a:ea typeface="Times New Roman" panose="02020603050405020304" pitchFamily="18" charset="0"/>
                <a:cs typeface="Times New Roman" panose="02020603050405020304" pitchFamily="18" charset="0"/>
                <a:hlinkClick r:id="rId5"/>
              </a:rPr>
              <a:t>https://</a:t>
            </a:r>
            <a:r>
              <a:rPr lang="en-GB" sz="1400" dirty="0" err="1">
                <a:latin typeface="Calibri" panose="020F0502020204030204" pitchFamily="34" charset="0"/>
                <a:ea typeface="Times New Roman" panose="02020603050405020304" pitchFamily="18" charset="0"/>
                <a:cs typeface="Times New Roman" panose="02020603050405020304" pitchFamily="18" charset="0"/>
                <a:hlinkClick r:id="rId5"/>
              </a:rPr>
              <a:t>www.tandfonline.com</a:t>
            </a:r>
            <a:r>
              <a:rPr lang="en-GB" sz="1400" dirty="0">
                <a:latin typeface="Calibri" panose="020F0502020204030204" pitchFamily="34" charset="0"/>
                <a:ea typeface="Times New Roman" panose="02020603050405020304" pitchFamily="18" charset="0"/>
                <a:cs typeface="Times New Roman" panose="02020603050405020304" pitchFamily="18" charset="0"/>
                <a:hlinkClick r:id="rId5"/>
              </a:rPr>
              <a:t>/</a:t>
            </a:r>
            <a:r>
              <a:rPr lang="en-GB" sz="1400" dirty="0" err="1">
                <a:latin typeface="Calibri" panose="020F0502020204030204" pitchFamily="34" charset="0"/>
                <a:ea typeface="Times New Roman" panose="02020603050405020304" pitchFamily="18" charset="0"/>
                <a:cs typeface="Times New Roman" panose="02020603050405020304" pitchFamily="18" charset="0"/>
                <a:hlinkClick r:id="rId5"/>
              </a:rPr>
              <a:t>doi</a:t>
            </a:r>
            <a:r>
              <a:rPr lang="en-GB" sz="1400" dirty="0">
                <a:latin typeface="Calibri" panose="020F0502020204030204" pitchFamily="34" charset="0"/>
                <a:ea typeface="Times New Roman" panose="02020603050405020304" pitchFamily="18" charset="0"/>
                <a:cs typeface="Times New Roman" panose="02020603050405020304" pitchFamily="18" charset="0"/>
                <a:hlinkClick r:id="rId5"/>
              </a:rPr>
              <a:t>/full/10.1080/00131857.2014.989951?needAccess=true</a:t>
            </a:r>
            <a:r>
              <a:rPr lang="en-GB" sz="1400" dirty="0">
                <a:latin typeface="Calibri" panose="020F0502020204030204" pitchFamily="34" charset="0"/>
                <a:ea typeface="Times New Roman" panose="02020603050405020304" pitchFamily="18" charset="0"/>
                <a:cs typeface="Times New Roman" panose="02020603050405020304" pitchFamily="18" charset="0"/>
              </a:rPr>
              <a:t> (Accessed: 14</a:t>
            </a:r>
            <a:r>
              <a:rPr lang="en-GB" sz="1400" baseline="30000" dirty="0">
                <a:latin typeface="Calibri" panose="020F0502020204030204" pitchFamily="34" charset="0"/>
                <a:ea typeface="Times New Roman" panose="02020603050405020304" pitchFamily="18" charset="0"/>
                <a:cs typeface="Times New Roman" panose="02020603050405020304" pitchFamily="18" charset="0"/>
              </a:rPr>
              <a:t>th</a:t>
            </a:r>
            <a:r>
              <a:rPr lang="en-GB" sz="1400" dirty="0">
                <a:latin typeface="Calibri" panose="020F0502020204030204" pitchFamily="34" charset="0"/>
                <a:ea typeface="Times New Roman" panose="02020603050405020304" pitchFamily="18" charset="0"/>
                <a:cs typeface="Times New Roman" panose="02020603050405020304" pitchFamily="18" charset="0"/>
              </a:rPr>
              <a:t> March 2020).</a:t>
            </a:r>
          </a:p>
          <a:p>
            <a:r>
              <a:rPr lang="en-GB" sz="1400" dirty="0">
                <a:latin typeface="Calibri" panose="020F0502020204030204" pitchFamily="34" charset="0"/>
                <a:ea typeface="Times New Roman" panose="02020603050405020304" pitchFamily="18" charset="0"/>
                <a:cs typeface="Times New Roman" panose="02020603050405020304" pitchFamily="18" charset="0"/>
              </a:rPr>
              <a:t>Glazzard, J. (2016) ‘The value of circle time as an intervention strategy’, </a:t>
            </a:r>
            <a:r>
              <a:rPr lang="en-GB" sz="1400" i="1" dirty="0">
                <a:latin typeface="Calibri" panose="020F0502020204030204" pitchFamily="34" charset="0"/>
                <a:ea typeface="Times New Roman" panose="02020603050405020304" pitchFamily="18" charset="0"/>
                <a:cs typeface="Times New Roman" panose="02020603050405020304" pitchFamily="18" charset="0"/>
              </a:rPr>
              <a:t>Journal of Educational and Developmental Psychology, </a:t>
            </a:r>
            <a:r>
              <a:rPr lang="en-GB" sz="1400" dirty="0">
                <a:latin typeface="Calibri" panose="020F0502020204030204" pitchFamily="34" charset="0"/>
                <a:ea typeface="Times New Roman" panose="02020603050405020304" pitchFamily="18" charset="0"/>
                <a:cs typeface="Times New Roman" panose="02020603050405020304" pitchFamily="18" charset="0"/>
              </a:rPr>
              <a:t>6(2), pp. 207-215. Available at: </a:t>
            </a:r>
            <a:r>
              <a:rPr lang="en-GB" sz="1400" dirty="0">
                <a:latin typeface="Calibri" panose="020F0502020204030204" pitchFamily="34" charset="0"/>
                <a:ea typeface="Times New Roman" panose="02020603050405020304" pitchFamily="18" charset="0"/>
                <a:cs typeface="Times New Roman" panose="02020603050405020304" pitchFamily="18" charset="0"/>
                <a:hlinkClick r:id="rId6"/>
              </a:rPr>
              <a:t>https://www.researchgate.net/publication/308833755_The_Value_of_Circle_Time_as_an_Intervention_Strategy</a:t>
            </a:r>
            <a:r>
              <a:rPr lang="en-GB" sz="1400" dirty="0">
                <a:latin typeface="Calibri" panose="020F0502020204030204" pitchFamily="34" charset="0"/>
                <a:ea typeface="Times New Roman" panose="02020603050405020304" pitchFamily="18" charset="0"/>
                <a:cs typeface="Times New Roman" panose="02020603050405020304" pitchFamily="18" charset="0"/>
              </a:rPr>
              <a:t> (Accessed: 28</a:t>
            </a:r>
            <a:r>
              <a:rPr lang="en-GB" sz="1400" baseline="30000" dirty="0">
                <a:latin typeface="Calibri" panose="020F0502020204030204" pitchFamily="34" charset="0"/>
                <a:ea typeface="Times New Roman" panose="02020603050405020304" pitchFamily="18" charset="0"/>
                <a:cs typeface="Times New Roman" panose="02020603050405020304" pitchFamily="18" charset="0"/>
              </a:rPr>
              <a:t>th</a:t>
            </a:r>
            <a:r>
              <a:rPr lang="en-GB" sz="1400" dirty="0">
                <a:latin typeface="Calibri" panose="020F0502020204030204" pitchFamily="34" charset="0"/>
                <a:ea typeface="Times New Roman" panose="02020603050405020304" pitchFamily="18" charset="0"/>
                <a:cs typeface="Times New Roman" panose="02020603050405020304" pitchFamily="18" charset="0"/>
              </a:rPr>
              <a:t> March 2020).</a:t>
            </a:r>
          </a:p>
          <a:p>
            <a:r>
              <a:rPr lang="en-GB" sz="1400" dirty="0">
                <a:latin typeface="Calibri" panose="020F0502020204030204" pitchFamily="34" charset="0"/>
                <a:ea typeface="Times New Roman" panose="02020603050405020304" pitchFamily="18" charset="0"/>
                <a:cs typeface="Times New Roman" panose="02020603050405020304" pitchFamily="18" charset="0"/>
              </a:rPr>
              <a:t>Hendry, R. et al. (2010) </a:t>
            </a:r>
            <a:r>
              <a:rPr lang="en-GB" sz="1400" i="1" dirty="0">
                <a:latin typeface="Calibri" panose="020F0502020204030204" pitchFamily="34" charset="0"/>
                <a:ea typeface="Times New Roman" panose="02020603050405020304" pitchFamily="18" charset="0"/>
                <a:cs typeface="Times New Roman" panose="02020603050405020304" pitchFamily="18" charset="0"/>
              </a:rPr>
              <a:t>Restorative Approaches in Schools in the UK. </a:t>
            </a:r>
            <a:r>
              <a:rPr lang="en-GB" sz="1400" dirty="0">
                <a:latin typeface="Calibri" panose="020F0502020204030204" pitchFamily="34" charset="0"/>
                <a:ea typeface="Times New Roman" panose="02020603050405020304" pitchFamily="18" charset="0"/>
                <a:cs typeface="Times New Roman" panose="02020603050405020304" pitchFamily="18" charset="0"/>
              </a:rPr>
              <a:t>Available at: </a:t>
            </a:r>
            <a:r>
              <a:rPr lang="en-GB" sz="1400" dirty="0">
                <a:latin typeface="Calibri" panose="020F0502020204030204" pitchFamily="34" charset="0"/>
                <a:ea typeface="Times New Roman" panose="02020603050405020304" pitchFamily="18" charset="0"/>
                <a:cs typeface="Times New Roman" panose="02020603050405020304" pitchFamily="18" charset="0"/>
                <a:hlinkClick r:id="rId7"/>
              </a:rPr>
              <a:t>https://</a:t>
            </a:r>
            <a:r>
              <a:rPr lang="en-GB" sz="1400" dirty="0" err="1">
                <a:latin typeface="Calibri" panose="020F0502020204030204" pitchFamily="34" charset="0"/>
                <a:ea typeface="Times New Roman" panose="02020603050405020304" pitchFamily="18" charset="0"/>
                <a:cs typeface="Times New Roman" panose="02020603050405020304" pitchFamily="18" charset="0"/>
                <a:hlinkClick r:id="rId7"/>
              </a:rPr>
              <a:t>www.educ.cam.ac.uk</a:t>
            </a:r>
            <a:r>
              <a:rPr lang="en-GB" sz="1400" dirty="0">
                <a:latin typeface="Calibri" panose="020F0502020204030204" pitchFamily="34" charset="0"/>
                <a:ea typeface="Times New Roman" panose="02020603050405020304" pitchFamily="18" charset="0"/>
                <a:cs typeface="Times New Roman" panose="02020603050405020304" pitchFamily="18" charset="0"/>
                <a:hlinkClick r:id="rId7"/>
              </a:rPr>
              <a:t>/research/projects/</a:t>
            </a:r>
            <a:r>
              <a:rPr lang="en-GB" sz="1400" dirty="0" err="1">
                <a:latin typeface="Calibri" panose="020F0502020204030204" pitchFamily="34" charset="0"/>
                <a:ea typeface="Times New Roman" panose="02020603050405020304" pitchFamily="18" charset="0"/>
                <a:cs typeface="Times New Roman" panose="02020603050405020304" pitchFamily="18" charset="0"/>
                <a:hlinkClick r:id="rId7"/>
              </a:rPr>
              <a:t>restorativeapproaches</a:t>
            </a:r>
            <a:r>
              <a:rPr lang="en-GB" sz="1400" dirty="0">
                <a:latin typeface="Calibri" panose="020F0502020204030204" pitchFamily="34" charset="0"/>
                <a:ea typeface="Times New Roman" panose="02020603050405020304" pitchFamily="18" charset="0"/>
                <a:cs typeface="Times New Roman" panose="02020603050405020304" pitchFamily="18" charset="0"/>
                <a:hlinkClick r:id="rId7"/>
              </a:rPr>
              <a:t>/RA-in-the-UK.pdf</a:t>
            </a:r>
            <a:r>
              <a:rPr lang="en-GB" sz="1400" dirty="0">
                <a:latin typeface="Calibri" panose="020F0502020204030204" pitchFamily="34" charset="0"/>
                <a:ea typeface="Times New Roman" panose="02020603050405020304" pitchFamily="18" charset="0"/>
                <a:cs typeface="Times New Roman" panose="02020603050405020304" pitchFamily="18" charset="0"/>
              </a:rPr>
              <a:t> (Accessed: 21</a:t>
            </a:r>
            <a:r>
              <a:rPr lang="en-GB" sz="1400" baseline="30000" dirty="0">
                <a:latin typeface="Calibri" panose="020F0502020204030204" pitchFamily="34" charset="0"/>
                <a:ea typeface="Times New Roman" panose="02020603050405020304" pitchFamily="18" charset="0"/>
                <a:cs typeface="Times New Roman" panose="02020603050405020304" pitchFamily="18" charset="0"/>
              </a:rPr>
              <a:t>st</a:t>
            </a:r>
            <a:r>
              <a:rPr lang="en-GB" sz="1400" dirty="0">
                <a:latin typeface="Calibri" panose="020F0502020204030204" pitchFamily="34" charset="0"/>
                <a:ea typeface="Times New Roman" panose="02020603050405020304" pitchFamily="18" charset="0"/>
                <a:cs typeface="Times New Roman" panose="02020603050405020304" pitchFamily="18" charset="0"/>
              </a:rPr>
              <a:t> March 2020).</a:t>
            </a:r>
          </a:p>
          <a:p>
            <a:r>
              <a:rPr lang="en-GB" sz="1400" dirty="0">
                <a:effectLst/>
                <a:latin typeface="Calibri" panose="020F0502020204030204" pitchFamily="34" charset="0"/>
                <a:ea typeface="Times New Roman" panose="02020603050405020304" pitchFamily="18" charset="0"/>
                <a:cs typeface="Times New Roman" panose="02020603050405020304" pitchFamily="18" charset="0"/>
              </a:rPr>
              <a:t>Hopkins, B. (2002) ‘Restorative Justice in Schools’, </a:t>
            </a:r>
            <a:r>
              <a:rPr lang="en-GB" sz="1400" i="1" dirty="0">
                <a:effectLst/>
                <a:latin typeface="Calibri" panose="020F0502020204030204" pitchFamily="34" charset="0"/>
                <a:ea typeface="Times New Roman" panose="02020603050405020304" pitchFamily="18" charset="0"/>
                <a:cs typeface="Times New Roman" panose="02020603050405020304" pitchFamily="18" charset="0"/>
              </a:rPr>
              <a:t>Support for Learning, </a:t>
            </a:r>
            <a:r>
              <a:rPr lang="en-GB" sz="1400" dirty="0">
                <a:effectLst/>
                <a:latin typeface="Calibri" panose="020F0502020204030204" pitchFamily="34" charset="0"/>
                <a:ea typeface="Times New Roman" panose="02020603050405020304" pitchFamily="18" charset="0"/>
                <a:cs typeface="Times New Roman" panose="02020603050405020304" pitchFamily="18" charset="0"/>
              </a:rPr>
              <a:t>17(3), pp. 144-149. Available at: </a:t>
            </a:r>
            <a:r>
              <a:rPr lang="en-GB" sz="1400" dirty="0">
                <a:effectLst/>
                <a:latin typeface="Calibri" panose="020F0502020204030204" pitchFamily="34" charset="0"/>
                <a:ea typeface="Times New Roman" panose="02020603050405020304" pitchFamily="18" charset="0"/>
                <a:cs typeface="Times New Roman" panose="02020603050405020304" pitchFamily="18" charset="0"/>
                <a:hlinkClick r:id="rId8"/>
              </a:rPr>
              <a:t>https://www.researchgate.net/publication/227601084_Restorative_Justice_in_Schools</a:t>
            </a:r>
            <a:r>
              <a:rPr lang="en-GB" sz="1400" dirty="0">
                <a:effectLst/>
                <a:latin typeface="Calibri" panose="020F0502020204030204" pitchFamily="34" charset="0"/>
                <a:ea typeface="Times New Roman" panose="02020603050405020304" pitchFamily="18" charset="0"/>
                <a:cs typeface="Times New Roman" panose="02020603050405020304" pitchFamily="18" charset="0"/>
              </a:rPr>
              <a:t> (Accessed: 14</a:t>
            </a:r>
            <a:r>
              <a:rPr lang="en-GB" sz="1400" baseline="30000" dirty="0">
                <a:effectLst/>
                <a:latin typeface="Calibri" panose="020F0502020204030204" pitchFamily="34" charset="0"/>
                <a:ea typeface="Times New Roman" panose="02020603050405020304" pitchFamily="18" charset="0"/>
                <a:cs typeface="Times New Roman" panose="02020603050405020304" pitchFamily="18" charset="0"/>
              </a:rPr>
              <a:t>th</a:t>
            </a:r>
            <a:r>
              <a:rPr lang="en-GB" sz="1400" dirty="0">
                <a:effectLst/>
                <a:latin typeface="Calibri" panose="020F0502020204030204" pitchFamily="34" charset="0"/>
                <a:ea typeface="Times New Roman" panose="02020603050405020304" pitchFamily="18" charset="0"/>
                <a:cs typeface="Times New Roman" panose="02020603050405020304" pitchFamily="18" charset="0"/>
              </a:rPr>
              <a:t> March 2020).</a:t>
            </a:r>
          </a:p>
          <a:p>
            <a:r>
              <a:rPr lang="en-GB" sz="1400" dirty="0"/>
              <a:t>Johnston, G. (2002) </a:t>
            </a:r>
            <a:r>
              <a:rPr lang="en-GB" sz="1400" i="1" dirty="0"/>
              <a:t>Restorative Justice – Ideas, Values, Debates. </a:t>
            </a:r>
            <a:r>
              <a:rPr lang="en-GB" sz="1400" dirty="0"/>
              <a:t>Cullompton: Willan Publishing.</a:t>
            </a:r>
            <a:endParaRPr lang="en-GB" sz="14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00353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1BE3C-8F96-5542-85CC-2C290F92BA31}"/>
              </a:ext>
            </a:extLst>
          </p:cNvPr>
          <p:cNvSpPr>
            <a:spLocks noGrp="1"/>
          </p:cNvSpPr>
          <p:nvPr>
            <p:ph type="title"/>
          </p:nvPr>
        </p:nvSpPr>
        <p:spPr>
          <a:xfrm>
            <a:off x="838200" y="365126"/>
            <a:ext cx="10515600" cy="859518"/>
          </a:xfrm>
        </p:spPr>
        <p:txBody>
          <a:bodyPr/>
          <a:lstStyle/>
          <a:p>
            <a:pPr algn="ctr"/>
            <a:r>
              <a:rPr lang="en-GB" b="1" dirty="0"/>
              <a:t>References</a:t>
            </a:r>
            <a:endParaRPr lang="en-US" b="1" dirty="0"/>
          </a:p>
        </p:txBody>
      </p:sp>
      <p:sp>
        <p:nvSpPr>
          <p:cNvPr id="3" name="Content Placeholder 2">
            <a:extLst>
              <a:ext uri="{FF2B5EF4-FFF2-40B4-BE49-F238E27FC236}">
                <a16:creationId xmlns:a16="http://schemas.microsoft.com/office/drawing/2014/main" id="{74161C9B-9451-A748-A3BA-81CF9412A761}"/>
              </a:ext>
            </a:extLst>
          </p:cNvPr>
          <p:cNvSpPr>
            <a:spLocks noGrp="1"/>
          </p:cNvSpPr>
          <p:nvPr>
            <p:ph idx="1"/>
          </p:nvPr>
        </p:nvSpPr>
        <p:spPr>
          <a:xfrm>
            <a:off x="838200" y="1511905"/>
            <a:ext cx="10515600" cy="5110238"/>
          </a:xfrm>
        </p:spPr>
        <p:txBody>
          <a:bodyPr>
            <a:noAutofit/>
          </a:bodyPr>
          <a:lstStyle/>
          <a:p>
            <a:r>
              <a:rPr lang="en-GB" sz="1400" dirty="0"/>
              <a:t>Jones, G. (2019) ‘The reflective journey: a practitioner’s guide to the Low Arousal approach’, </a:t>
            </a:r>
            <a:r>
              <a:rPr lang="en-GB" sz="1400" i="1" dirty="0"/>
              <a:t>Good Autism Practice, </a:t>
            </a:r>
            <a:r>
              <a:rPr lang="en-GB" sz="1400" dirty="0"/>
              <a:t>20(2), pp. 90-92. Available at: </a:t>
            </a:r>
            <a:r>
              <a:rPr lang="en-GB" sz="1400" dirty="0">
                <a:hlinkClick r:id="rId2"/>
              </a:rPr>
              <a:t>https://</a:t>
            </a:r>
            <a:r>
              <a:rPr lang="en-GB" sz="1400" dirty="0" err="1">
                <a:hlinkClick r:id="rId2"/>
              </a:rPr>
              <a:t>content.ebscohost.com</a:t>
            </a:r>
            <a:r>
              <a:rPr lang="en-GB" sz="1400" dirty="0">
                <a:hlinkClick r:id="rId2"/>
              </a:rPr>
              <a:t>/ContentServer.asp?T=P&amp;P=AN&amp;K=140501230&amp;S=R&amp;D=</a:t>
            </a:r>
            <a:r>
              <a:rPr lang="en-GB" sz="1400" dirty="0" err="1">
                <a:hlinkClick r:id="rId2"/>
              </a:rPr>
              <a:t>eue</a:t>
            </a:r>
            <a:r>
              <a:rPr lang="en-GB" sz="1400" dirty="0">
                <a:hlinkClick r:id="rId2"/>
              </a:rPr>
              <a:t>&amp;</a:t>
            </a:r>
            <a:r>
              <a:rPr lang="en-GB" sz="1400" dirty="0" err="1">
                <a:hlinkClick r:id="rId2"/>
              </a:rPr>
              <a:t>EbscoContent</a:t>
            </a:r>
            <a:r>
              <a:rPr lang="en-GB" sz="1400" dirty="0">
                <a:hlinkClick r:id="rId2"/>
              </a:rPr>
              <a:t>=dGJyMNLr40SeprE4y9fwOLCmsEieprRSsq24TK%2BWxWXS&amp;ContentCustomer=dGJyMPGqtVGxp7FRuePfgeyx44Dt6fIA</a:t>
            </a:r>
            <a:r>
              <a:rPr lang="en-GB" sz="1400" dirty="0"/>
              <a:t> (Accessed: 3</a:t>
            </a:r>
            <a:r>
              <a:rPr lang="en-GB" sz="1400" baseline="30000" dirty="0"/>
              <a:t>rd</a:t>
            </a:r>
            <a:r>
              <a:rPr lang="en-GB" sz="1400" dirty="0"/>
              <a:t> March 2020).</a:t>
            </a:r>
          </a:p>
          <a:p>
            <a:r>
              <a:rPr lang="en-GB" sz="1400" dirty="0"/>
              <a:t>Lown, J. (2002) ‘Circle time: The perceptions of teachers and pupils’, </a:t>
            </a:r>
            <a:r>
              <a:rPr lang="en-GB" sz="1400" i="1" dirty="0"/>
              <a:t>Educational Psychologists in Practice, </a:t>
            </a:r>
            <a:r>
              <a:rPr lang="en-GB" sz="1400" dirty="0"/>
              <a:t>18(2), pp. 93-102. Available at: </a:t>
            </a:r>
            <a:r>
              <a:rPr lang="en-GB" sz="1400" dirty="0">
                <a:hlinkClick r:id="rId3"/>
              </a:rPr>
              <a:t>https://www.researchgate.net/publication/308833755_The_Value_of_Circle_Time_as_an_Intervention_Strategy</a:t>
            </a:r>
            <a:r>
              <a:rPr lang="en-GB" sz="1400" dirty="0"/>
              <a:t> (Accessed: 26</a:t>
            </a:r>
            <a:r>
              <a:rPr lang="en-GB" sz="1400" baseline="30000" dirty="0"/>
              <a:t>th</a:t>
            </a:r>
            <a:r>
              <a:rPr lang="en-GB" sz="1400" dirty="0"/>
              <a:t> March 2020).</a:t>
            </a:r>
          </a:p>
          <a:p>
            <a:r>
              <a:rPr lang="en-GB" sz="1400" dirty="0"/>
              <a:t>McDonnell, A. (2020) </a:t>
            </a:r>
            <a:r>
              <a:rPr lang="en-GB" sz="1400" i="1" dirty="0"/>
              <a:t>The Reflective Journey. </a:t>
            </a:r>
            <a:r>
              <a:rPr lang="en-GB" sz="1400" dirty="0"/>
              <a:t>Available at: </a:t>
            </a:r>
            <a:r>
              <a:rPr lang="en-GB" sz="1400" dirty="0">
                <a:hlinkClick r:id="rId4"/>
              </a:rPr>
              <a:t>https://</a:t>
            </a:r>
            <a:r>
              <a:rPr lang="en-GB" sz="1400" dirty="0" err="1">
                <a:hlinkClick r:id="rId4"/>
              </a:rPr>
              <a:t>lagaffektivadagar.se</a:t>
            </a:r>
            <a:r>
              <a:rPr lang="en-GB" sz="1400" dirty="0">
                <a:hlinkClick r:id="rId4"/>
              </a:rPr>
              <a:t>/wp-content/uploads/2020/01/The-Reflective-Journey-Andrew-McDonnell.pdf</a:t>
            </a:r>
            <a:r>
              <a:rPr lang="en-GB" sz="1400" dirty="0"/>
              <a:t> (Accessed at: 3</a:t>
            </a:r>
            <a:r>
              <a:rPr lang="en-GB" sz="1400" baseline="30000" dirty="0"/>
              <a:t>rd</a:t>
            </a:r>
            <a:r>
              <a:rPr lang="en-GB" sz="1400" dirty="0"/>
              <a:t> March 2020).</a:t>
            </a:r>
          </a:p>
          <a:p>
            <a:r>
              <a:rPr lang="en-GB" sz="1400" dirty="0"/>
              <a:t>McDonnell, A. et al. (2015) ‘The role of physiological arousal in the management of challenging behaviours in individuals with autistic spectrum disorders’, </a:t>
            </a:r>
            <a:r>
              <a:rPr lang="en-GB" sz="1400" i="1" dirty="0"/>
              <a:t>Research in Developmental Disabilities, </a:t>
            </a:r>
            <a:r>
              <a:rPr lang="en-GB" sz="1400" dirty="0"/>
              <a:t>36, pp. 311-322. Available at: </a:t>
            </a:r>
            <a:r>
              <a:rPr lang="en-GB" sz="1400" dirty="0">
                <a:hlinkClick r:id="rId5"/>
              </a:rPr>
              <a:t>https://www-sciencedirect-com.ezproxy.uwtsd.ac.uk/science/article/</a:t>
            </a:r>
            <a:r>
              <a:rPr lang="en-GB" sz="1400" dirty="0" err="1">
                <a:hlinkClick r:id="rId5"/>
              </a:rPr>
              <a:t>pii</a:t>
            </a:r>
            <a:r>
              <a:rPr lang="en-GB" sz="1400" dirty="0">
                <a:hlinkClick r:id="rId5"/>
              </a:rPr>
              <a:t>/S0891422214004028</a:t>
            </a:r>
            <a:r>
              <a:rPr lang="en-GB" sz="1400" dirty="0"/>
              <a:t> (Accessed: 3</a:t>
            </a:r>
            <a:r>
              <a:rPr lang="en-GB" sz="1400" baseline="30000" dirty="0"/>
              <a:t>rd</a:t>
            </a:r>
            <a:r>
              <a:rPr lang="en-GB" sz="1400" dirty="0"/>
              <a:t> March 2020).</a:t>
            </a:r>
          </a:p>
          <a:p>
            <a:r>
              <a:rPr lang="en-GB" sz="1400" dirty="0"/>
              <a:t>Morrison, B. and Vaandering, D. (2012) ‘Restorative Justice: Pedagogy, Praxis, and Discipline’, </a:t>
            </a:r>
            <a:r>
              <a:rPr lang="en-GB" sz="1400" i="1" dirty="0"/>
              <a:t>Journal of School Violence, </a:t>
            </a:r>
            <a:r>
              <a:rPr lang="en-GB" sz="1400" dirty="0"/>
              <a:t>11(2), pp. 138-155. Available at: </a:t>
            </a:r>
            <a:r>
              <a:rPr lang="en-GB" sz="1400" dirty="0">
                <a:hlinkClick r:id="rId6"/>
              </a:rPr>
              <a:t>https://www.researchgate.net/publication/233234044_Restorative_Justice_Pedagogy_Praxis_and_Discipline</a:t>
            </a:r>
            <a:r>
              <a:rPr lang="en-GB" sz="1400" dirty="0"/>
              <a:t> (Accessed: 14</a:t>
            </a:r>
            <a:r>
              <a:rPr lang="en-GB" sz="1400" baseline="30000" dirty="0"/>
              <a:t>th</a:t>
            </a:r>
            <a:r>
              <a:rPr lang="en-GB" sz="1400" dirty="0"/>
              <a:t> March 2020). </a:t>
            </a:r>
          </a:p>
          <a:p>
            <a:r>
              <a:rPr lang="en-GB" sz="1400" dirty="0"/>
              <a:t>Nabavi, R. T. (2012) </a:t>
            </a:r>
            <a:r>
              <a:rPr lang="en-GB" sz="1400" i="1" dirty="0"/>
              <a:t>Bandura’s Social Learning Theory &amp; Social Cognitive Learning Theory. </a:t>
            </a:r>
            <a:r>
              <a:rPr lang="en-GB" sz="1400" dirty="0"/>
              <a:t>Available at: </a:t>
            </a:r>
            <a:r>
              <a:rPr lang="en-GB" sz="1400" dirty="0">
                <a:hlinkClick r:id="rId7"/>
              </a:rPr>
              <a:t>https://www.researchgate.net/publication/267750204_Bandura's_Social_Learning_Theory_Social_Cognitive_Learning_Theory</a:t>
            </a:r>
            <a:r>
              <a:rPr lang="en-GB" sz="1400" dirty="0"/>
              <a:t> (Accessed: 21</a:t>
            </a:r>
            <a:r>
              <a:rPr lang="en-GB" sz="1400" baseline="30000" dirty="0"/>
              <a:t>st</a:t>
            </a:r>
            <a:r>
              <a:rPr lang="en-GB" sz="1400" dirty="0"/>
              <a:t> March 2020). </a:t>
            </a:r>
          </a:p>
          <a:p>
            <a:r>
              <a:rPr lang="en-GB" sz="1400" dirty="0"/>
              <a:t>Network Autism (2017) </a:t>
            </a:r>
            <a:r>
              <a:rPr lang="en-GB" sz="1400" i="1" dirty="0"/>
              <a:t>Low Arousal Approaches to Help Reduce Aggression in Autistic People With Complex Needs. </a:t>
            </a:r>
            <a:r>
              <a:rPr lang="en-GB" sz="1400" dirty="0"/>
              <a:t>Available at: </a:t>
            </a:r>
            <a:r>
              <a:rPr lang="en-GB" sz="1400" dirty="0">
                <a:hlinkClick r:id="rId8"/>
              </a:rPr>
              <a:t>https://network.autism.org.uk/sites/default/files/</a:t>
            </a:r>
            <a:r>
              <a:rPr lang="en-GB" sz="1400" dirty="0" err="1">
                <a:hlinkClick r:id="rId8"/>
              </a:rPr>
              <a:t>ckfinder</a:t>
            </a:r>
            <a:r>
              <a:rPr lang="en-GB" sz="1400" dirty="0">
                <a:hlinkClick r:id="rId8"/>
              </a:rPr>
              <a:t>/files/Plenary%2010_30%20Geoff%20Evans.pdf</a:t>
            </a:r>
            <a:r>
              <a:rPr lang="en-GB" sz="1400" dirty="0"/>
              <a:t> (Accessed: 3</a:t>
            </a:r>
            <a:r>
              <a:rPr lang="en-GB" sz="1400" baseline="30000" dirty="0"/>
              <a:t>rd</a:t>
            </a:r>
            <a:r>
              <a:rPr lang="en-GB" sz="1400" dirty="0"/>
              <a:t> March 2020).</a:t>
            </a:r>
          </a:p>
        </p:txBody>
      </p:sp>
    </p:spTree>
    <p:extLst>
      <p:ext uri="{BB962C8B-B14F-4D97-AF65-F5344CB8AC3E}">
        <p14:creationId xmlns:p14="http://schemas.microsoft.com/office/powerpoint/2010/main" val="1522188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1BE3C-8F96-5542-85CC-2C290F92BA31}"/>
              </a:ext>
            </a:extLst>
          </p:cNvPr>
          <p:cNvSpPr>
            <a:spLocks noGrp="1"/>
          </p:cNvSpPr>
          <p:nvPr>
            <p:ph type="title"/>
          </p:nvPr>
        </p:nvSpPr>
        <p:spPr>
          <a:xfrm>
            <a:off x="838200" y="365126"/>
            <a:ext cx="10515600" cy="859518"/>
          </a:xfrm>
        </p:spPr>
        <p:txBody>
          <a:bodyPr/>
          <a:lstStyle/>
          <a:p>
            <a:pPr algn="ctr"/>
            <a:r>
              <a:rPr lang="en-GB" b="1" dirty="0"/>
              <a:t>References</a:t>
            </a:r>
            <a:endParaRPr lang="en-US" b="1" dirty="0"/>
          </a:p>
        </p:txBody>
      </p:sp>
      <p:sp>
        <p:nvSpPr>
          <p:cNvPr id="3" name="Content Placeholder 2">
            <a:extLst>
              <a:ext uri="{FF2B5EF4-FFF2-40B4-BE49-F238E27FC236}">
                <a16:creationId xmlns:a16="http://schemas.microsoft.com/office/drawing/2014/main" id="{74161C9B-9451-A748-A3BA-81CF9412A761}"/>
              </a:ext>
            </a:extLst>
          </p:cNvPr>
          <p:cNvSpPr>
            <a:spLocks noGrp="1"/>
          </p:cNvSpPr>
          <p:nvPr>
            <p:ph idx="1"/>
          </p:nvPr>
        </p:nvSpPr>
        <p:spPr>
          <a:xfrm>
            <a:off x="838200" y="1511904"/>
            <a:ext cx="10515600" cy="4980969"/>
          </a:xfrm>
        </p:spPr>
        <p:txBody>
          <a:bodyPr>
            <a:noAutofit/>
          </a:bodyPr>
          <a:lstStyle/>
          <a:p>
            <a:r>
              <a:rPr lang="en-GB" sz="1400"/>
              <a:t>Noetzli, V. (2015) ‘Implications of using restorative justice practices in schools to restore broken relationships’, </a:t>
            </a:r>
            <a:r>
              <a:rPr lang="en-GB" sz="1400" i="1"/>
              <a:t>Journal of Initial Teaching Inquiry, </a:t>
            </a:r>
            <a:r>
              <a:rPr lang="en-GB" sz="1400"/>
              <a:t>1, pp. 57- 59. Available at: </a:t>
            </a:r>
            <a:r>
              <a:rPr lang="en-GB" sz="1400">
                <a:hlinkClick r:id="rId2"/>
              </a:rPr>
              <a:t>https://</a:t>
            </a:r>
            <a:r>
              <a:rPr lang="en-GB" sz="1400" err="1">
                <a:hlinkClick r:id="rId2"/>
              </a:rPr>
              <a:t>pdfs.semanticscholar.org</a:t>
            </a:r>
            <a:r>
              <a:rPr lang="en-GB" sz="1400">
                <a:hlinkClick r:id="rId2"/>
              </a:rPr>
              <a:t>/3c50/4a36272120986a719b91daaeaf346dcbdf96.pdf</a:t>
            </a:r>
            <a:r>
              <a:rPr lang="en-GB" sz="1400"/>
              <a:t> (Accessed: 14</a:t>
            </a:r>
            <a:r>
              <a:rPr lang="en-GB" sz="1400" baseline="30000"/>
              <a:t>th</a:t>
            </a:r>
            <a:r>
              <a:rPr lang="en-GB" sz="1400"/>
              <a:t> March 2020).</a:t>
            </a:r>
          </a:p>
          <a:p>
            <a:r>
              <a:rPr lang="en-GB" sz="1400"/>
              <a:t>Phethean, S. (2016) </a:t>
            </a:r>
            <a:r>
              <a:rPr lang="en-GB" sz="1400" i="1"/>
              <a:t>Restorative Approaches. </a:t>
            </a:r>
            <a:r>
              <a:rPr lang="en-GB" sz="1400"/>
              <a:t>Available at: </a:t>
            </a:r>
            <a:r>
              <a:rPr lang="en-GB" sz="1400">
                <a:hlinkClick r:id="rId3"/>
              </a:rPr>
              <a:t>https://</a:t>
            </a:r>
            <a:r>
              <a:rPr lang="en-GB" sz="1400" err="1">
                <a:hlinkClick r:id="rId3"/>
              </a:rPr>
              <a:t>www.surreycc.gov.uk</a:t>
            </a:r>
            <a:r>
              <a:rPr lang="en-GB" sz="1400">
                <a:hlinkClick r:id="rId3"/>
              </a:rPr>
              <a:t>/__data/assets/pdf_file/0019/101827/Introduction-to-restorative-approaches-for-schools.pdf</a:t>
            </a:r>
            <a:r>
              <a:rPr lang="en-GB" sz="1400"/>
              <a:t> (Accessed: 14</a:t>
            </a:r>
            <a:r>
              <a:rPr lang="en-GB" sz="1400" baseline="30000"/>
              <a:t>th</a:t>
            </a:r>
            <a:r>
              <a:rPr lang="en-GB" sz="1400"/>
              <a:t> March 2020). </a:t>
            </a:r>
          </a:p>
          <a:p>
            <a:r>
              <a:rPr lang="en-GB" sz="1400"/>
              <a:t>Roffey, S. (2008) ‘Emotional literacy and the ecology of school wellbeing’, </a:t>
            </a:r>
            <a:r>
              <a:rPr lang="en-GB" sz="1400" i="1"/>
              <a:t>Educational &amp; Child Psychology, </a:t>
            </a:r>
            <a:r>
              <a:rPr lang="en-GB" sz="1400"/>
              <a:t>25(2), pp. 29-39. Available at: </a:t>
            </a:r>
            <a:r>
              <a:rPr lang="en-GB" sz="1400">
                <a:hlinkClick r:id="rId4"/>
              </a:rPr>
              <a:t>https://www.researchgate.net/publication/285862577_Emotional_literacy_and_the_ecology_of_school_well-being</a:t>
            </a:r>
            <a:r>
              <a:rPr lang="en-GB" sz="1400"/>
              <a:t> (Accessed: 14</a:t>
            </a:r>
            <a:r>
              <a:rPr lang="en-GB" sz="1400" baseline="30000"/>
              <a:t>th</a:t>
            </a:r>
            <a:r>
              <a:rPr lang="en-GB" sz="1400"/>
              <a:t> March 2020).</a:t>
            </a:r>
          </a:p>
          <a:p>
            <a:r>
              <a:rPr lang="en-GB" sz="1400"/>
              <a:t>Rogus, J. (1985) ‘Promoting Self-Discipline: A Comprehensive Approach’, </a:t>
            </a:r>
            <a:r>
              <a:rPr lang="en-GB" sz="1400" i="1"/>
              <a:t>Theory Into Practice, </a:t>
            </a:r>
            <a:r>
              <a:rPr lang="en-GB" sz="1400"/>
              <a:t>24(4), pp. 271-276. Available at: </a:t>
            </a:r>
            <a:r>
              <a:rPr lang="en-GB" sz="1400">
                <a:hlinkClick r:id="rId5"/>
              </a:rPr>
              <a:t>https://</a:t>
            </a:r>
            <a:r>
              <a:rPr lang="en-GB" sz="1400" err="1">
                <a:hlinkClick r:id="rId5"/>
              </a:rPr>
              <a:t>www.tandfonline.com</a:t>
            </a:r>
            <a:r>
              <a:rPr lang="en-GB" sz="1400">
                <a:hlinkClick r:id="rId5"/>
              </a:rPr>
              <a:t>/</a:t>
            </a:r>
            <a:r>
              <a:rPr lang="en-GB" sz="1400" err="1">
                <a:hlinkClick r:id="rId5"/>
              </a:rPr>
              <a:t>doi</a:t>
            </a:r>
            <a:r>
              <a:rPr lang="en-GB" sz="1400">
                <a:hlinkClick r:id="rId5"/>
              </a:rPr>
              <a:t>/abs/10.1080/00405848509543186?journalCode=</a:t>
            </a:r>
            <a:r>
              <a:rPr lang="en-GB" sz="1400" err="1">
                <a:hlinkClick r:id="rId5"/>
              </a:rPr>
              <a:t>htip20</a:t>
            </a:r>
            <a:r>
              <a:rPr lang="en-GB" sz="1400"/>
              <a:t> (Accessed: 4</a:t>
            </a:r>
            <a:r>
              <a:rPr lang="en-GB" sz="1400" baseline="30000"/>
              <a:t>th</a:t>
            </a:r>
            <a:r>
              <a:rPr lang="en-GB" sz="1400"/>
              <a:t> March 2020).</a:t>
            </a:r>
          </a:p>
          <a:p>
            <a:r>
              <a:rPr lang="en-GB" sz="1400">
                <a:effectLst/>
                <a:latin typeface="Calibri" panose="020F0502020204030204" pitchFamily="34" charset="0"/>
                <a:ea typeface="Times New Roman" panose="02020603050405020304" pitchFamily="18" charset="0"/>
                <a:cs typeface="Times New Roman" panose="02020603050405020304" pitchFamily="18" charset="0"/>
              </a:rPr>
              <a:t>Sikandar, A. (2015) ‘John Dewey and His Philosophy of Education’, </a:t>
            </a:r>
            <a:r>
              <a:rPr lang="en-GB" sz="1400" i="1">
                <a:effectLst/>
                <a:latin typeface="Calibri" panose="020F0502020204030204" pitchFamily="34" charset="0"/>
                <a:ea typeface="Times New Roman" panose="02020603050405020304" pitchFamily="18" charset="0"/>
                <a:cs typeface="Times New Roman" panose="02020603050405020304" pitchFamily="18" charset="0"/>
              </a:rPr>
              <a:t>Journal of Education and Educational Development, </a:t>
            </a:r>
            <a:r>
              <a:rPr lang="en-GB" sz="1400">
                <a:effectLst/>
                <a:latin typeface="Calibri" panose="020F0502020204030204" pitchFamily="34" charset="0"/>
                <a:ea typeface="Times New Roman" panose="02020603050405020304" pitchFamily="18" charset="0"/>
                <a:cs typeface="Times New Roman" panose="02020603050405020304" pitchFamily="18" charset="0"/>
              </a:rPr>
              <a:t>2(2), pp. 191-201. Available at: </a:t>
            </a:r>
            <a:r>
              <a:rPr lang="en-GB" sz="1400" u="sng">
                <a:solidFill>
                  <a:srgbClr val="0563C1"/>
                </a:solidFill>
                <a:effectLst/>
                <a:latin typeface="Calibri" panose="020F0502020204030204" pitchFamily="34" charset="0"/>
                <a:ea typeface="Times New Roman" panose="02020603050405020304" pitchFamily="18" charset="0"/>
                <a:cs typeface="Times New Roman" panose="02020603050405020304" pitchFamily="18" charset="0"/>
                <a:hlinkClick r:id="rId6"/>
              </a:rPr>
              <a:t>https://</a:t>
            </a:r>
            <a:r>
              <a:rPr lang="en-GB" sz="1400" u="sng" err="1">
                <a:solidFill>
                  <a:srgbClr val="0563C1"/>
                </a:solidFill>
                <a:effectLst/>
                <a:latin typeface="Calibri" panose="020F0502020204030204" pitchFamily="34" charset="0"/>
                <a:ea typeface="Times New Roman" panose="02020603050405020304" pitchFamily="18" charset="0"/>
                <a:cs typeface="Times New Roman" panose="02020603050405020304" pitchFamily="18" charset="0"/>
                <a:hlinkClick r:id="rId6"/>
              </a:rPr>
              <a:t>www.researchgate.net</a:t>
            </a:r>
            <a:r>
              <a:rPr lang="en-GB" sz="1400" u="sng">
                <a:solidFill>
                  <a:srgbClr val="0563C1"/>
                </a:solidFill>
                <a:effectLst/>
                <a:latin typeface="Calibri" panose="020F0502020204030204" pitchFamily="34" charset="0"/>
                <a:ea typeface="Times New Roman" panose="02020603050405020304" pitchFamily="18" charset="0"/>
                <a:cs typeface="Times New Roman" panose="02020603050405020304" pitchFamily="18" charset="0"/>
                <a:hlinkClick r:id="rId6"/>
              </a:rPr>
              <a:t>/publication/314967156_John_Dewey_and_His_Philosophy_of_Education</a:t>
            </a:r>
            <a:r>
              <a:rPr lang="en-GB" sz="1400">
                <a:effectLst/>
                <a:latin typeface="Calibri" panose="020F0502020204030204" pitchFamily="34" charset="0"/>
                <a:ea typeface="Times New Roman" panose="02020603050405020304" pitchFamily="18" charset="0"/>
                <a:cs typeface="Times New Roman" panose="02020603050405020304" pitchFamily="18" charset="0"/>
              </a:rPr>
              <a:t> (Accessed: </a:t>
            </a:r>
            <a:r>
              <a:rPr lang="en-GB" sz="1400">
                <a:latin typeface="Calibri" panose="020F0502020204030204" pitchFamily="34" charset="0"/>
                <a:ea typeface="Times New Roman" panose="02020603050405020304" pitchFamily="18" charset="0"/>
                <a:cs typeface="Times New Roman" panose="02020603050405020304" pitchFamily="18" charset="0"/>
              </a:rPr>
              <a:t>14</a:t>
            </a:r>
            <a:r>
              <a:rPr lang="en-GB" sz="1400" baseline="30000">
                <a:latin typeface="Calibri" panose="020F0502020204030204" pitchFamily="34" charset="0"/>
                <a:ea typeface="Times New Roman" panose="02020603050405020304" pitchFamily="18" charset="0"/>
                <a:cs typeface="Times New Roman" panose="02020603050405020304" pitchFamily="18" charset="0"/>
              </a:rPr>
              <a:t>th </a:t>
            </a:r>
            <a:r>
              <a:rPr lang="en-GB" sz="1400">
                <a:latin typeface="Calibri" panose="020F0502020204030204" pitchFamily="34" charset="0"/>
                <a:ea typeface="Times New Roman" panose="02020603050405020304" pitchFamily="18" charset="0"/>
                <a:cs typeface="Times New Roman" panose="02020603050405020304" pitchFamily="18" charset="0"/>
              </a:rPr>
              <a:t>March </a:t>
            </a:r>
            <a:r>
              <a:rPr lang="en-GB" sz="1400">
                <a:effectLst/>
                <a:latin typeface="Calibri" panose="020F0502020204030204" pitchFamily="34" charset="0"/>
                <a:ea typeface="Times New Roman" panose="02020603050405020304" pitchFamily="18" charset="0"/>
                <a:cs typeface="Times New Roman" panose="02020603050405020304" pitchFamily="18" charset="0"/>
              </a:rPr>
              <a:t>2020).</a:t>
            </a:r>
          </a:p>
          <a:p>
            <a:r>
              <a:rPr lang="en-GB" sz="1400">
                <a:effectLst/>
                <a:latin typeface="Calibri" panose="020F0502020204030204" pitchFamily="34" charset="0"/>
                <a:ea typeface="Times New Roman" panose="02020603050405020304" pitchFamily="18" charset="0"/>
                <a:cs typeface="Times New Roman" panose="02020603050405020304" pitchFamily="18" charset="0"/>
              </a:rPr>
              <a:t>Tes (2020) </a:t>
            </a:r>
            <a:r>
              <a:rPr lang="en-GB" sz="1400" i="1">
                <a:effectLst/>
                <a:latin typeface="Calibri" panose="020F0502020204030204" pitchFamily="34" charset="0"/>
                <a:ea typeface="Times New Roman" panose="02020603050405020304" pitchFamily="18" charset="0"/>
                <a:cs typeface="Times New Roman" panose="02020603050405020304" pitchFamily="18" charset="0"/>
              </a:rPr>
              <a:t>Restorative Practices </a:t>
            </a:r>
            <a:r>
              <a:rPr lang="en-GB" sz="1400">
                <a:effectLst/>
                <a:latin typeface="Calibri" panose="020F0502020204030204" pitchFamily="34" charset="0"/>
                <a:ea typeface="Times New Roman" panose="02020603050405020304" pitchFamily="18" charset="0"/>
                <a:cs typeface="Times New Roman" panose="02020603050405020304" pitchFamily="18" charset="0"/>
              </a:rPr>
              <a:t>[Image]. Available at: </a:t>
            </a:r>
            <a:r>
              <a:rPr lang="en-GB" sz="1400" u="sng">
                <a:solidFill>
                  <a:srgbClr val="0563C1"/>
                </a:solidFill>
                <a:effectLst/>
                <a:latin typeface="Calibri" panose="020F0502020204030204" pitchFamily="34" charset="0"/>
                <a:ea typeface="Times New Roman" panose="02020603050405020304" pitchFamily="18" charset="0"/>
                <a:cs typeface="Times New Roman" panose="02020603050405020304" pitchFamily="18" charset="0"/>
                <a:hlinkClick r:id="rId7"/>
              </a:rPr>
              <a:t>https://www.tes.com/lessons/</a:t>
            </a:r>
            <a:r>
              <a:rPr lang="en-GB" sz="1400" u="sng" err="1">
                <a:solidFill>
                  <a:srgbClr val="0563C1"/>
                </a:solidFill>
                <a:effectLst/>
                <a:latin typeface="Calibri" panose="020F0502020204030204" pitchFamily="34" charset="0"/>
                <a:ea typeface="Times New Roman" panose="02020603050405020304" pitchFamily="18" charset="0"/>
                <a:cs typeface="Times New Roman" panose="02020603050405020304" pitchFamily="18" charset="0"/>
                <a:hlinkClick r:id="rId7"/>
              </a:rPr>
              <a:t>gmSgpPMLx9Xohw</a:t>
            </a:r>
            <a:r>
              <a:rPr lang="en-GB" sz="1400" u="sng">
                <a:solidFill>
                  <a:srgbClr val="0563C1"/>
                </a:solidFill>
                <a:effectLst/>
                <a:latin typeface="Calibri" panose="020F0502020204030204" pitchFamily="34" charset="0"/>
                <a:ea typeface="Times New Roman" panose="02020603050405020304" pitchFamily="18" charset="0"/>
                <a:cs typeface="Times New Roman" panose="02020603050405020304" pitchFamily="18" charset="0"/>
                <a:hlinkClick r:id="rId7"/>
              </a:rPr>
              <a:t>/restorative-practices-for-pbis-schools</a:t>
            </a:r>
            <a:r>
              <a:rPr lang="en-GB" sz="1400">
                <a:effectLst/>
                <a:latin typeface="Calibri" panose="020F0502020204030204" pitchFamily="34" charset="0"/>
                <a:ea typeface="Times New Roman" panose="02020603050405020304" pitchFamily="18" charset="0"/>
                <a:cs typeface="Times New Roman" panose="02020603050405020304" pitchFamily="18" charset="0"/>
              </a:rPr>
              <a:t> (Accessed: 14</a:t>
            </a:r>
            <a:r>
              <a:rPr lang="en-GB" sz="1400" baseline="30000">
                <a:effectLst/>
                <a:latin typeface="Calibri" panose="020F0502020204030204" pitchFamily="34" charset="0"/>
                <a:ea typeface="Times New Roman" panose="02020603050405020304" pitchFamily="18" charset="0"/>
                <a:cs typeface="Times New Roman" panose="02020603050405020304" pitchFamily="18" charset="0"/>
              </a:rPr>
              <a:t>th</a:t>
            </a:r>
            <a:r>
              <a:rPr lang="en-GB" sz="1400">
                <a:effectLst/>
                <a:latin typeface="Calibri" panose="020F0502020204030204" pitchFamily="34" charset="0"/>
                <a:ea typeface="Times New Roman" panose="02020603050405020304" pitchFamily="18" charset="0"/>
                <a:cs typeface="Times New Roman" panose="02020603050405020304" pitchFamily="18" charset="0"/>
              </a:rPr>
              <a:t> March 2020).</a:t>
            </a:r>
          </a:p>
          <a:p>
            <a:r>
              <a:rPr lang="en-GB" sz="1400">
                <a:effectLst/>
                <a:latin typeface="Calibri" panose="020F0502020204030204" pitchFamily="34" charset="0"/>
                <a:ea typeface="Times New Roman" panose="02020603050405020304" pitchFamily="18" charset="0"/>
                <a:cs typeface="Times New Roman" panose="02020603050405020304" pitchFamily="18" charset="0"/>
              </a:rPr>
              <a:t>Williams, M. (2017) ‘John Dewey in the 21</a:t>
            </a:r>
            <a:r>
              <a:rPr lang="en-GB" sz="1400" baseline="30000">
                <a:effectLst/>
                <a:latin typeface="Calibri" panose="020F0502020204030204" pitchFamily="34" charset="0"/>
                <a:ea typeface="Times New Roman" panose="02020603050405020304" pitchFamily="18" charset="0"/>
                <a:cs typeface="Times New Roman" panose="02020603050405020304" pitchFamily="18" charset="0"/>
              </a:rPr>
              <a:t>st</a:t>
            </a:r>
            <a:r>
              <a:rPr lang="en-GB" sz="1400">
                <a:effectLst/>
                <a:latin typeface="Calibri" panose="020F0502020204030204" pitchFamily="34" charset="0"/>
                <a:ea typeface="Times New Roman" panose="02020603050405020304" pitchFamily="18" charset="0"/>
                <a:cs typeface="Times New Roman" panose="02020603050405020304" pitchFamily="18" charset="0"/>
              </a:rPr>
              <a:t> Century’, </a:t>
            </a:r>
            <a:r>
              <a:rPr lang="en-GB" sz="1400" i="1">
                <a:effectLst/>
                <a:latin typeface="Calibri" panose="020F0502020204030204" pitchFamily="34" charset="0"/>
                <a:ea typeface="Times New Roman" panose="02020603050405020304" pitchFamily="18" charset="0"/>
                <a:cs typeface="Times New Roman" panose="02020603050405020304" pitchFamily="18" charset="0"/>
              </a:rPr>
              <a:t>Journal of Inquiry &amp; Action n Education, </a:t>
            </a:r>
            <a:r>
              <a:rPr lang="en-GB" sz="1400">
                <a:effectLst/>
                <a:latin typeface="Calibri" panose="020F0502020204030204" pitchFamily="34" charset="0"/>
                <a:ea typeface="Times New Roman" panose="02020603050405020304" pitchFamily="18" charset="0"/>
                <a:cs typeface="Times New Roman" panose="02020603050405020304" pitchFamily="18" charset="0"/>
              </a:rPr>
              <a:t>9(1), pp. 91-102. Available at: </a:t>
            </a:r>
            <a:r>
              <a:rPr lang="en-GB" sz="1400" u="sng">
                <a:solidFill>
                  <a:srgbClr val="0563C1"/>
                </a:solidFill>
                <a:effectLst/>
                <a:latin typeface="Calibri" panose="020F0502020204030204" pitchFamily="34" charset="0"/>
                <a:ea typeface="Times New Roman" panose="02020603050405020304" pitchFamily="18" charset="0"/>
                <a:cs typeface="Times New Roman" panose="02020603050405020304" pitchFamily="18" charset="0"/>
                <a:hlinkClick r:id="rId8"/>
              </a:rPr>
              <a:t>https://files.eric.ed.gov/fulltext/EJ1158258.pdf</a:t>
            </a:r>
            <a:r>
              <a:rPr lang="en-GB" sz="1400">
                <a:effectLst/>
                <a:latin typeface="Calibri" panose="020F0502020204030204" pitchFamily="34" charset="0"/>
                <a:ea typeface="Times New Roman" panose="02020603050405020304" pitchFamily="18" charset="0"/>
                <a:cs typeface="Times New Roman" panose="02020603050405020304" pitchFamily="18" charset="0"/>
              </a:rPr>
              <a:t> (Accessed: 14</a:t>
            </a:r>
            <a:r>
              <a:rPr lang="en-GB" sz="1400" baseline="30000">
                <a:effectLst/>
                <a:latin typeface="Calibri" panose="020F0502020204030204" pitchFamily="34" charset="0"/>
                <a:ea typeface="Times New Roman" panose="02020603050405020304" pitchFamily="18" charset="0"/>
                <a:cs typeface="Times New Roman" panose="02020603050405020304" pitchFamily="18" charset="0"/>
              </a:rPr>
              <a:t>th</a:t>
            </a:r>
            <a:r>
              <a:rPr lang="en-GB" sz="1400">
                <a:effectLst/>
                <a:latin typeface="Calibri" panose="020F0502020204030204" pitchFamily="34" charset="0"/>
                <a:ea typeface="Times New Roman" panose="02020603050405020304" pitchFamily="18" charset="0"/>
                <a:cs typeface="Times New Roman" panose="02020603050405020304" pitchFamily="18" charset="0"/>
              </a:rPr>
              <a:t> March 2020).”</a:t>
            </a:r>
          </a:p>
          <a:p>
            <a:r>
              <a:rPr lang="en-GB" sz="1400">
                <a:effectLst/>
                <a:latin typeface="Calibri" panose="020F0502020204030204" pitchFamily="34" charset="0"/>
                <a:ea typeface="Times New Roman" panose="02020603050405020304" pitchFamily="18" charset="0"/>
                <a:cs typeface="Times New Roman" panose="02020603050405020304" pitchFamily="18" charset="0"/>
              </a:rPr>
              <a:t>Ziatdinov, K. (2016) ‘How Students Acquire Self-Control: Primary School Teachers’ Concepts from Turkey’, </a:t>
            </a:r>
            <a:r>
              <a:rPr lang="en-GB" sz="1400" i="1">
                <a:effectLst/>
                <a:latin typeface="Calibri" panose="020F0502020204030204" pitchFamily="34" charset="0"/>
                <a:ea typeface="Times New Roman" panose="02020603050405020304" pitchFamily="18" charset="0"/>
                <a:cs typeface="Times New Roman" panose="02020603050405020304" pitchFamily="18" charset="0"/>
              </a:rPr>
              <a:t>European Journal of Contemporary Education, </a:t>
            </a:r>
            <a:r>
              <a:rPr lang="en-GB" sz="1400">
                <a:effectLst/>
                <a:latin typeface="Calibri" panose="020F0502020204030204" pitchFamily="34" charset="0"/>
                <a:ea typeface="Times New Roman" panose="02020603050405020304" pitchFamily="18" charset="0"/>
                <a:cs typeface="Times New Roman" panose="02020603050405020304" pitchFamily="18" charset="0"/>
              </a:rPr>
              <a:t>18(4), pp. </a:t>
            </a:r>
            <a:r>
              <a:rPr lang="en-GB" sz="1400">
                <a:latin typeface="Calibri" panose="020F0502020204030204" pitchFamily="34" charset="0"/>
                <a:ea typeface="Times New Roman" panose="02020603050405020304" pitchFamily="18" charset="0"/>
                <a:cs typeface="Times New Roman" panose="02020603050405020304" pitchFamily="18" charset="0"/>
              </a:rPr>
              <a:t>390-397. </a:t>
            </a:r>
            <a:r>
              <a:rPr lang="en-GB" sz="1400">
                <a:effectLst/>
                <a:latin typeface="Calibri" panose="020F0502020204030204" pitchFamily="34" charset="0"/>
                <a:ea typeface="Times New Roman" panose="02020603050405020304" pitchFamily="18" charset="0"/>
                <a:cs typeface="Times New Roman" panose="02020603050405020304" pitchFamily="18" charset="0"/>
              </a:rPr>
              <a:t>Available at: </a:t>
            </a:r>
            <a:r>
              <a:rPr lang="en-GB" sz="1400">
                <a:effectLst/>
                <a:latin typeface="Calibri" panose="020F0502020204030204" pitchFamily="34" charset="0"/>
                <a:ea typeface="Times New Roman" panose="02020603050405020304" pitchFamily="18" charset="0"/>
                <a:cs typeface="Times New Roman" panose="02020603050405020304" pitchFamily="18" charset="0"/>
                <a:hlinkClick r:id="rId9"/>
              </a:rPr>
              <a:t>https://www.researchgate.net/publication/311614189_How_Students_Acquire_Self-Control_Primary_School_Teachers'_Concepts_from_Turkey</a:t>
            </a:r>
            <a:r>
              <a:rPr lang="en-GB" sz="1400">
                <a:effectLst/>
                <a:latin typeface="Calibri" panose="020F0502020204030204" pitchFamily="34" charset="0"/>
                <a:ea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1919324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20</Slides>
  <Notes>0</Notes>
  <HiddenSlides>0</HiddenSlide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Introduction</vt:lpstr>
      <vt:lpstr>Restorative Justice</vt:lpstr>
      <vt:lpstr>Key elements of Restorative Justice</vt:lpstr>
      <vt:lpstr>Emotional Literacy</vt:lpstr>
      <vt:lpstr>Circle time</vt:lpstr>
      <vt:lpstr>Self-discipline</vt:lpstr>
      <vt:lpstr>Facilitating Self-discipline</vt:lpstr>
      <vt:lpstr>The Sound Learning Theory </vt:lpstr>
      <vt:lpstr>Low Arousal</vt:lpstr>
      <vt:lpstr>Facilitating Low Arousal</vt:lpstr>
      <vt:lpstr>Facilitating Restorative Justice</vt:lpstr>
      <vt:lpstr>Benefits of Restorative Justice</vt:lpstr>
      <vt:lpstr>Conclusion</vt:lpstr>
      <vt:lpstr>Conclusion continued</vt:lpstr>
      <vt:lpstr>Restorative Justice Appendix 1</vt:lpstr>
      <vt:lpstr>Restorative Justice Appendix 2</vt:lpstr>
      <vt:lpstr>Restorative Justice Appendix 3</vt:lpstr>
      <vt:lpstr>References</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Low Arousal Approach</dc:title>
  <dc:creator>Rhian Williams (1601287)</dc:creator>
  <cp:lastModifiedBy>Rhian Williams (1601287)</cp:lastModifiedBy>
  <cp:revision>10</cp:revision>
  <dcterms:created xsi:type="dcterms:W3CDTF">2020-03-03T11:54:17Z</dcterms:created>
  <dcterms:modified xsi:type="dcterms:W3CDTF">2020-04-03T11:21:38Z</dcterms:modified>
</cp:coreProperties>
</file>