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5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A3C20-C6B6-4B3A-8A1B-EB73AD729269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0DB1EF-5FDB-47D3-AEDA-1A6D56421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77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E8C70-DF59-0A9D-373C-EA8FA0F68D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167484-5567-0845-1A1A-5FF293BA9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B7370-1812-9334-C449-9D76C7D07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64F35-C7FB-7E22-15E5-2A431D2DB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0EDD1-912C-DE83-2B0D-447E86A08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386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60580-0821-4451-3FF7-599347B6C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BDC7E-A709-F888-AC9E-434CCE863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4F3AF-81F9-6401-085A-7E809B16C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6DB8E-3917-880A-CEFF-A7438682B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0DB50-5F35-4B76-CF1C-B5AACB1CB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573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A13F-99E8-1860-E73B-418B02EF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2C5C95-C2B2-6706-74DE-0CCD7D9C12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54F6F9-8F30-EF2B-0CB7-0DF03AE49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2E706-3573-5B32-4D3C-057D9FD55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5B3FA-DA18-F448-09C6-ACC8CF35E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067D0-6078-F8F7-DAE7-AD37FE59B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FAEDF-7FE9-96A9-D3BD-A64FEED360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593C6-29C9-B716-9BAB-06AACA3295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C5D2C3-D3D3-79A5-0774-289D447DC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B8D87D-82D5-7D08-7A9F-649EBAAFA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72841-17A2-79A5-E1C1-4B9AD58C3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65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D3A60-1FBA-6D56-7BC8-70ABC50BF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0630E3-5E13-9657-BD90-67C5BC153E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C1DB9-51AF-C3D6-00A5-6C076CFCF7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CEF035-1128-C766-111F-2CF2FEBAE5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0EE336-56AD-9517-0820-06904197F2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8EECDC-AB54-F77C-93E6-553616298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484293-5B3C-2BC9-C01A-0F61AA4EA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2D418C-A321-5512-BDCA-005E6162D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496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F516B-6CCC-F7D2-78E2-BF8305C9F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4EAAE-B171-FF46-A1BF-4DF8719C3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75913A-D0B9-8843-6FB2-180CD35A8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2EEFA4-98AC-6FA0-E627-16A24BD68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18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254A6D-F272-DBA2-D823-CE17BD5B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DA92D8-E0CA-5C71-54C7-569F69249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BCF276-8933-D1A6-A54A-1CBBCE2B7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238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E6CBA-0DF6-AC2D-3242-E7640ECD4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A66C6-8075-F6F3-ECCE-37F34468E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14A63F-179A-B3AE-2422-8F09A43E4D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47332-4EEE-F69B-ACD6-21C356F01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443866-FB64-0AA3-0C15-2C455262B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03F12D-877D-E338-6064-D9199603D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72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E7595-4929-2D14-3C17-CD6557F47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70ED75-428B-7C53-D872-18069747A2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F838A-227E-BBE6-D687-7E8A3413B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6C2700-E1F0-BE5C-ABB8-572C7A66E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7A97-3215-5AB4-0196-714999AC8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CAB5B8-7CFD-BC4E-4952-FD9B943E5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37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1F43-2735-1C8A-4FF3-CA5B97461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923406-9643-EB10-5FB1-8D0A32005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A14CD-1943-0AD0-9C5D-35ECCE52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F5540-5353-2D3E-C04D-2D3788DDC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6D5B6-D2E1-E532-EC3C-79DDCD6A9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202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5B4240-57B0-EBEF-2354-DCB5B27BB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A964E8-A225-9C4A-271F-0712AE354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CE660-5933-E69B-E750-EC1023A53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3D7AC-A368-E0D9-74D5-492366FF5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E05C2-A713-BAD7-33EC-68F8D9CFF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683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EDEDE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547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2FA52C-D363-1CBB-7D06-57118D7E8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9F701-BE02-3124-05CD-C84E3CB6E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5C68-5115-5368-89EB-19112E3C34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C9B187-3451-451D-8585-51CF0F2248A2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0B856-62C9-48E0-37F4-AA7EC05CCF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5C1F0-C1A9-399C-3CE4-E0530D8B7E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DF7639-7B5F-41CC-AA62-7D39008C6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41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3.svg"/><Relationship Id="rId4" Type="http://schemas.openxmlformats.org/officeDocument/2006/relationships/image" Target="../media/image3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19814" y="2384623"/>
            <a:ext cx="6180181" cy="10225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Recruitment &amp; Selection at Marks &amp; Spencer</a:t>
            </a:r>
            <a:endParaRPr lang="en-US" sz="3200" dirty="0">
              <a:latin typeface="Abadi" panose="020B0604020104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19814" y="3677047"/>
            <a:ext cx="6789766" cy="269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4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Supporting Organisational Transformation Through Strategic People Resourcing</a:t>
            </a:r>
            <a:endParaRPr lang="en-US" sz="1400" dirty="0"/>
          </a:p>
        </p:txBody>
      </p:sp>
      <p:sp>
        <p:nvSpPr>
          <p:cNvPr id="5" name="Shape 2"/>
          <p:cNvSpPr/>
          <p:nvPr/>
        </p:nvSpPr>
        <p:spPr>
          <a:xfrm>
            <a:off x="719814" y="4149427"/>
            <a:ext cx="1412443" cy="323850"/>
          </a:xfrm>
          <a:prstGeom prst="roundRect">
            <a:avLst>
              <a:gd name="adj" fmla="val 6669"/>
            </a:avLst>
          </a:prstGeom>
          <a:solidFill>
            <a:srgbClr val="E4E4E7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27761" y="4203402"/>
            <a:ext cx="1806133" cy="2159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HR STRATEGY · 2024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17AA4B-2F7B-4DF0-BE69-FD2E3C7D6D12}"/>
              </a:ext>
            </a:extLst>
          </p:cNvPr>
          <p:cNvSpPr txBox="1"/>
          <p:nvPr/>
        </p:nvSpPr>
        <p:spPr>
          <a:xfrm>
            <a:off x="622527" y="519559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Presentation made by Abel Stoica 2331827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91700" y="989905"/>
            <a:ext cx="4625661" cy="4089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About Marks &amp; Spencer</a:t>
            </a:r>
            <a:endParaRPr lang="en-US" sz="2550" dirty="0">
              <a:latin typeface="Abadi" panose="020B0604020104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188019" y="1571625"/>
            <a:ext cx="3121840" cy="4296370"/>
          </a:xfrm>
          <a:prstGeom prst="roundRect">
            <a:avLst>
              <a:gd name="adj" fmla="val 692"/>
            </a:avLst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331981" y="1686719"/>
            <a:ext cx="2245661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Our Heritage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331981" y="2006302"/>
            <a:ext cx="2833914" cy="116562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Established in </a:t>
            </a:r>
            <a:r>
              <a:rPr lang="en-US" sz="1100" b="1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1884</a:t>
            </a:r>
            <a:r>
              <a:rPr lang="en-US" sz="11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, Marks &amp; Spencer is one of the UK's most iconic and enduring retailers. Operating across food, clothing and home sectors, M&amp;S employs approximately </a:t>
            </a:r>
            <a:r>
              <a:rPr lang="en-US" sz="1100" b="1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64,000 people</a:t>
            </a:r>
            <a:r>
              <a:rPr lang="en-US" sz="11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 and serves millions of customers every week.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563753" y="1686719"/>
            <a:ext cx="3445979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Current Transformation Priorities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17727" y="2025204"/>
            <a:ext cx="215895" cy="2159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9031657" y="2020788"/>
            <a:ext cx="2352715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Digitalisation of Operations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9031657" y="2340372"/>
            <a:ext cx="2446574" cy="58281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Streamlining processes through technology to boost efficiency across all channels.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17727" y="3157885"/>
            <a:ext cx="215895" cy="21590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031657" y="3153470"/>
            <a:ext cx="2040581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E-Commerce Expansion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3" name="Text 8"/>
          <p:cNvSpPr/>
          <p:nvPr/>
        </p:nvSpPr>
        <p:spPr>
          <a:xfrm>
            <a:off x="9031657" y="3473053"/>
            <a:ext cx="2446574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Growing online platforms to meet evolving customer expectations.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17727" y="4096296"/>
            <a:ext cx="215895" cy="21590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9031657" y="4091880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AI &amp; Data Analytics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6" name="Text 10"/>
          <p:cNvSpPr/>
          <p:nvPr/>
        </p:nvSpPr>
        <p:spPr>
          <a:xfrm>
            <a:off x="9031657" y="4411464"/>
            <a:ext cx="2446574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Leveraging data-driven insights to inform strategic decisions.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17727" y="5034707"/>
            <a:ext cx="215895" cy="215900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9031657" y="5030291"/>
            <a:ext cx="2416015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Supply Chain Modernisation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9" name="Text 12"/>
          <p:cNvSpPr/>
          <p:nvPr/>
        </p:nvSpPr>
        <p:spPr>
          <a:xfrm>
            <a:off x="9031657" y="5349875"/>
            <a:ext cx="2446574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Redesigning logistics for speed, resilience and sustainability.</a:t>
            </a:r>
            <a:endParaRPr lang="en-US" sz="11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779165"/>
            <a:ext cx="6190500" cy="4345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Organisational Transformation</a:t>
            </a:r>
            <a:endParaRPr lang="en-US" sz="270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913" y="1473795"/>
            <a:ext cx="10751869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Digital transformation reshapes how M&amp;S competes, operates and serves customers — demanding new skills, new roles and a deliberate recruitment strategy to deliver lasting change.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19913" y="2174478"/>
            <a:ext cx="4410262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Why Transformation Requires New Talent</a:t>
            </a:r>
            <a:endParaRPr lang="en-US" sz="1350" dirty="0">
              <a:latin typeface="Abadi" panose="020B0604020104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864" y="2538016"/>
            <a:ext cx="5208358" cy="111561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49004" y="2709962"/>
            <a:ext cx="2018456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Operational Efficiency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49004" y="3057227"/>
            <a:ext cx="4788276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Digitalisation improves processes and the customer experience (Verhoef et al., 2021).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0864" y="3783608"/>
            <a:ext cx="5208358" cy="903387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949004" y="3955554"/>
            <a:ext cx="239924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Strategic Competitiveness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949004" y="4302820"/>
            <a:ext cx="4788276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Data-driven decision-making sustains competitive advantage (Vial, 2021).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864" y="4816971"/>
            <a:ext cx="5208358" cy="1115616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49004" y="4988917"/>
            <a:ext cx="1917454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Workforce Capability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3" name="Text 8"/>
          <p:cNvSpPr/>
          <p:nvPr/>
        </p:nvSpPr>
        <p:spPr>
          <a:xfrm>
            <a:off x="949004" y="5336183"/>
            <a:ext cx="4788276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Technology adoption demands new skills and mindsets across the organisation (CIPD, 2024).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6288823" y="2174478"/>
            <a:ext cx="237384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Key Roles Required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5" name="Shape 10"/>
          <p:cNvSpPr/>
          <p:nvPr/>
        </p:nvSpPr>
        <p:spPr>
          <a:xfrm>
            <a:off x="6288823" y="2538016"/>
            <a:ext cx="2529618" cy="523081"/>
          </a:xfrm>
          <a:prstGeom prst="roundRect">
            <a:avLst>
              <a:gd name="adj" fmla="val 438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6" name="Text 11"/>
          <p:cNvSpPr/>
          <p:nvPr/>
        </p:nvSpPr>
        <p:spPr>
          <a:xfrm>
            <a:off x="6441715" y="2690912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Change Manager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8948414" y="2538016"/>
            <a:ext cx="2529717" cy="523081"/>
          </a:xfrm>
          <a:prstGeom prst="roundRect">
            <a:avLst>
              <a:gd name="adj" fmla="val 438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8" name="Text 13"/>
          <p:cNvSpPr/>
          <p:nvPr/>
        </p:nvSpPr>
        <p:spPr>
          <a:xfrm>
            <a:off x="9101307" y="2690912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Project Manager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9" name="Shape 14"/>
          <p:cNvSpPr/>
          <p:nvPr/>
        </p:nvSpPr>
        <p:spPr>
          <a:xfrm>
            <a:off x="6288823" y="3191073"/>
            <a:ext cx="2529618" cy="523081"/>
          </a:xfrm>
          <a:prstGeom prst="roundRect">
            <a:avLst>
              <a:gd name="adj" fmla="val 438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6441715" y="3343970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Data Analyst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8948414" y="3191073"/>
            <a:ext cx="2529717" cy="523081"/>
          </a:xfrm>
          <a:prstGeom prst="roundRect">
            <a:avLst>
              <a:gd name="adj" fmla="val 438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2" name="Text 17"/>
          <p:cNvSpPr/>
          <p:nvPr/>
        </p:nvSpPr>
        <p:spPr>
          <a:xfrm>
            <a:off x="9101307" y="3343970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Digital Specialist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23" name="Shape 18"/>
          <p:cNvSpPr/>
          <p:nvPr/>
        </p:nvSpPr>
        <p:spPr>
          <a:xfrm>
            <a:off x="6288823" y="3844131"/>
            <a:ext cx="5189308" cy="523081"/>
          </a:xfrm>
          <a:prstGeom prst="roundRect">
            <a:avLst>
              <a:gd name="adj" fmla="val 438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4" name="Text 19"/>
          <p:cNvSpPr/>
          <p:nvPr/>
        </p:nvSpPr>
        <p:spPr>
          <a:xfrm>
            <a:off x="6441715" y="3997027"/>
            <a:ext cx="1861694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Operations Manager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25" name="Shape 20"/>
          <p:cNvSpPr/>
          <p:nvPr/>
        </p:nvSpPr>
        <p:spPr>
          <a:xfrm>
            <a:off x="6288823" y="4513461"/>
            <a:ext cx="5189308" cy="947043"/>
          </a:xfrm>
          <a:prstGeom prst="roundRect">
            <a:avLst>
              <a:gd name="adj" fmla="val 2423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26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1715" y="4723110"/>
            <a:ext cx="191190" cy="152896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6785797" y="4668639"/>
            <a:ext cx="4539442" cy="6366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Effective recruitment contributes directly to organisational performance and successful change implementation (Armstrong and Taylor, 2023).</a:t>
            </a:r>
            <a:endParaRPr lang="en-US" sz="12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475941" y="528340"/>
            <a:ext cx="6311147" cy="439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Recruitment Process Overview</a:t>
            </a:r>
            <a:endParaRPr lang="en-US" sz="275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475941" y="1233488"/>
            <a:ext cx="9239813" cy="4314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 structured, end-to-end recruitment process ensures M&amp;S attracts, selects and retains the right talent to drive its digital transformation. Each stage builds on the last to reduce risk and improve the quality of hire.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3873" y="1814413"/>
            <a:ext cx="8943850" cy="335617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850375" y="4249587"/>
            <a:ext cx="1348978" cy="472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Advertisement</a:t>
            </a:r>
            <a:endParaRPr lang="en-US" sz="145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150292" y="4249587"/>
            <a:ext cx="1348978" cy="472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Person Specification</a:t>
            </a:r>
            <a:endParaRPr lang="en-US" sz="145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459450" y="4249587"/>
            <a:ext cx="1348978" cy="472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Job Description</a:t>
            </a:r>
            <a:endParaRPr lang="en-US" sz="1450" dirty="0">
              <a:latin typeface="Abadi" panose="020B0604020104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3768607" y="4367683"/>
            <a:ext cx="1348978" cy="2361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Job Analysis</a:t>
            </a:r>
            <a:endParaRPr lang="en-US" sz="1450" dirty="0">
              <a:latin typeface="Abadi" panose="020B0604020104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2040806" y="4249587"/>
            <a:ext cx="1348978" cy="4723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4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Workforce Planning</a:t>
            </a:r>
            <a:endParaRPr lang="en-US" sz="1450" dirty="0">
              <a:latin typeface="Abadi" panose="020B0604020104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475941" y="5452963"/>
            <a:ext cx="3760297" cy="219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Benefits of a Structured Approach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475941" y="5805388"/>
            <a:ext cx="4431296" cy="4778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342900" indent="-342900" algn="l">
              <a:lnSpc>
                <a:spcPct val="116000"/>
              </a:lnSpc>
              <a:buSzPct val="10000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Attracts high-quality candidates aligned to organisational needs</a:t>
            </a:r>
            <a:endParaRPr lang="en-US" sz="12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16000"/>
              </a:lnSpc>
              <a:buSzPct val="10000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Reduces employee turnover and the cost of re-hiring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290807" y="5439668"/>
            <a:ext cx="4431296" cy="4778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342900" indent="-342900" algn="l">
              <a:lnSpc>
                <a:spcPct val="116000"/>
              </a:lnSpc>
              <a:buSzPct val="10000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Improves overall organisational effectiveness (Taylor, 2022)</a:t>
            </a:r>
            <a:endParaRPr lang="en-US" sz="12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16000"/>
              </a:lnSpc>
              <a:buSzPct val="10000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Supports long-term business sustainability (Bratton et al., 2021)</a:t>
            </a:r>
            <a:endParaRPr lang="en-US" sz="12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91700" y="537071"/>
            <a:ext cx="4495390" cy="4857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Job Analysis</a:t>
            </a:r>
            <a:endParaRPr lang="en-US" sz="3050" dirty="0">
              <a:latin typeface="Abadi" panose="020B0604020104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291700" y="1428849"/>
            <a:ext cx="2822703" cy="242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What Is Job Analysis?</a:t>
            </a:r>
            <a:endParaRPr lang="en-US" sz="1500" dirty="0">
              <a:latin typeface="Abadi" panose="020B0604020104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291700" y="1834059"/>
            <a:ext cx="2881538" cy="22493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285750" indent="-285750" algn="l">
              <a:lnSpc>
                <a:spcPct val="122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Job analysis is the systematic process of identifying the duties, responsibilities, knowledge, skills and abilities required for a specific position (Dessler, 2023). It forms the foundation of any sound recruitment decision, ensuring that role requirements are grounded in operational reality rather than assumption.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291700" y="4245868"/>
            <a:ext cx="2552438" cy="242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Why It Matters</a:t>
            </a:r>
            <a:endParaRPr lang="en-US" sz="15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291700" y="4651077"/>
            <a:ext cx="2881538" cy="16130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Supports accurate workforce planning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Improves the quality of recruitment decisions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Reduces employee-role mismatch and associated costs (Wilton, 2022)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473565" y="1266428"/>
            <a:ext cx="3127793" cy="5054501"/>
          </a:xfrm>
          <a:prstGeom prst="roundRect">
            <a:avLst>
              <a:gd name="adj" fmla="val 820"/>
            </a:avLst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644515" y="1428849"/>
            <a:ext cx="2785894" cy="4855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Example: Digital Transformation Manager</a:t>
            </a:r>
            <a:endParaRPr lang="en-US" sz="1500" dirty="0">
              <a:latin typeface="Abadi" panose="020B0604020104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644515" y="2076847"/>
            <a:ext cx="2785894" cy="7497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Key responsibilities include:</a:t>
            </a:r>
            <a:endParaRPr lang="en-US" sz="1300" dirty="0">
              <a:latin typeface="Abadi" panose="020B0604020104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644515" y="2972792"/>
            <a:ext cx="2785894" cy="24196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Leading change initiatives across business units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Managing digital transformation projects end-to-end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Monitoring and reporting on organisational performance</a:t>
            </a:r>
            <a:endParaRPr lang="en-US" sz="13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2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Collaborating with senior stakeholders to embed new ways of working</a:t>
            </a:r>
            <a:endParaRPr lang="en-US" sz="13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1041400"/>
            <a:ext cx="8917459" cy="511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Job Description &amp; Person Specification</a:t>
            </a:r>
            <a:endParaRPr lang="en-US" sz="320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913" y="1912541"/>
            <a:ext cx="10751869" cy="539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Together, the job description and person specification form the cornerstone of fair and effective recruitment, ensuring both the organisation and candidates have a clear, shared understanding of role requirements.</a:t>
            </a:r>
            <a:endParaRPr lang="en-US" sz="1400" dirty="0">
              <a:latin typeface="Abadi" panose="020B0604020104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19913" y="2654895"/>
            <a:ext cx="10751869" cy="2073176"/>
          </a:xfrm>
          <a:prstGeom prst="roundRect">
            <a:avLst>
              <a:gd name="adj" fmla="val 13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19913" y="2654895"/>
            <a:ext cx="5375934" cy="2073176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99792" y="2834779"/>
            <a:ext cx="2045145" cy="255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Job Description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99792" y="3198316"/>
            <a:ext cx="5016176" cy="10798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 formal document that defines the duties, reporting relationships and responsibilities associated with a role (Taylor, 2022). It sets clear expectations and provides a benchmark against which candidates are assessed throughout the selection process.</a:t>
            </a:r>
            <a:endParaRPr lang="en-US" sz="1400" dirty="0">
              <a:latin typeface="Abadi" panose="020B0604020104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095848" y="2654895"/>
            <a:ext cx="5375934" cy="2073176"/>
          </a:xfrm>
          <a:prstGeom prst="rect">
            <a:avLst/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5848" y="2654895"/>
            <a:ext cx="25399" cy="2073176"/>
          </a:xfrm>
          <a:prstGeom prst="roundRect">
            <a:avLst>
              <a:gd name="adj" fmla="val 106290"/>
            </a:avLst>
          </a:prstGeom>
          <a:solidFill>
            <a:srgbClr val="D8D4D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275727" y="2834779"/>
            <a:ext cx="2201708" cy="255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Person Specification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275727" y="3198316"/>
            <a:ext cx="5016176" cy="13498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Identifies the essential and desirable attributes a successful candidate must possess, including qualifications, technical skills, relevant experience and behavioural competencies. Recruiting employees whose competencies align with organisational goals improves performance outcomes (Armstrong and Taylor, 2023).</a:t>
            </a:r>
            <a:endParaRPr lang="en-US" sz="1400" dirty="0">
              <a:latin typeface="Abadi" panose="020B0604020104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19913" y="4930477"/>
            <a:ext cx="10751869" cy="683716"/>
          </a:xfrm>
          <a:prstGeom prst="roundRect">
            <a:avLst>
              <a:gd name="adj" fmla="val 3949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792" y="5175647"/>
            <a:ext cx="224923" cy="179884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1304595" y="5137348"/>
            <a:ext cx="10596893" cy="269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Aligning person specifications to M&amp;S's digital transformation goals ensures that every hire contributes directly to strategic objectives.</a:t>
            </a:r>
            <a:endParaRPr lang="en-US" sz="14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1204218"/>
            <a:ext cx="6020741" cy="511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Advertisement Platforms</a:t>
            </a:r>
            <a:endParaRPr lang="en-US" sz="320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913" y="2075359"/>
            <a:ext cx="11361453" cy="269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4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Selecting the right advertising channels is critical to reaching both internal talent and high-calibre external candidates for specialist digital roles.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913" y="2547739"/>
            <a:ext cx="1510865" cy="93374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19913" y="3706416"/>
            <a:ext cx="2249927" cy="255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Internal Recruitment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19913" y="4069953"/>
            <a:ext cx="3433974" cy="60285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Internal promotion of existing staff</a:t>
            </a:r>
            <a:endParaRPr lang="en-US" sz="14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Employee referral schemes</a:t>
            </a:r>
            <a:endParaRPr lang="en-US" sz="14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19913" y="4780756"/>
            <a:ext cx="3433974" cy="539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Retains institutional knowledge and boosts morale.</a:t>
            </a:r>
            <a:endParaRPr lang="en-US" sz="1400" dirty="0">
              <a:latin typeface="Abadi" panose="020B0604020104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8811" y="2547739"/>
            <a:ext cx="1510865" cy="93374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378811" y="3706416"/>
            <a:ext cx="2045145" cy="255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LinkedIn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4378811" y="4069953"/>
            <a:ext cx="3433974" cy="13498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Recommended platform.</a:t>
            </a: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 Widely recognised as the most effective channel for attracting professional and specialist candidates (CIPD, 2024). Enables targeted reach by industry, skills and seniority.</a:t>
            </a:r>
            <a:endParaRPr lang="en-US" sz="1400" dirty="0">
              <a:latin typeface="Abadi" panose="020B0604020104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7708" y="2547739"/>
            <a:ext cx="1510965" cy="933847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037708" y="3706515"/>
            <a:ext cx="2139797" cy="255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External Job Boards</a:t>
            </a:r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3" name="Text 8"/>
          <p:cNvSpPr/>
          <p:nvPr/>
        </p:nvSpPr>
        <p:spPr>
          <a:xfrm>
            <a:off x="8037708" y="4070052"/>
            <a:ext cx="3434073" cy="9357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Indeed</a:t>
            </a:r>
            <a:endParaRPr lang="en-US" sz="14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Glassdoor</a:t>
            </a:r>
            <a:endParaRPr lang="en-US" sz="1400" dirty="0">
              <a:latin typeface="Abadi" panose="020B0604020104020204" pitchFamily="34" charset="0"/>
            </a:endParaRPr>
          </a:p>
          <a:p>
            <a:pPr marL="342900" indent="-342900" algn="l">
              <a:lnSpc>
                <a:spcPct val="125000"/>
              </a:lnSpc>
              <a:buSzPct val="10000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M&amp;S Company Website</a:t>
            </a:r>
            <a:endParaRPr lang="en-US" sz="1400" dirty="0">
              <a:latin typeface="Abadi" panose="020B0604020104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8037708" y="5113734"/>
            <a:ext cx="3434073" cy="539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285750" indent="-285750" algn="l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Digital methods increase candidate reach and recruitment efficiency (Nikolaou, 2021).</a:t>
            </a:r>
            <a:endParaRPr lang="en-US" sz="14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9913" y="629146"/>
            <a:ext cx="1308663" cy="274241"/>
          </a:xfrm>
          <a:prstGeom prst="roundRect">
            <a:avLst>
              <a:gd name="adj" fmla="val 6694"/>
            </a:avLst>
          </a:prstGeom>
          <a:noFill/>
          <a:ln w="6350">
            <a:solidFill>
              <a:srgbClr val="2D2E34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818038" y="681335"/>
            <a:ext cx="1721998" cy="169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950" dirty="0">
                <a:solidFill>
                  <a:srgbClr val="2D2E34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INTERVIEW METHODS</a:t>
            </a:r>
            <a:endParaRPr lang="en-US" sz="95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19913" y="955377"/>
            <a:ext cx="4584685" cy="4345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Structured Interviews</a:t>
            </a:r>
            <a:endParaRPr lang="en-US" sz="2700" dirty="0">
              <a:latin typeface="Abadi" panose="020B0604020104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19913" y="1714897"/>
            <a:ext cx="3614250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What Are Structured Interviews?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19913" y="2062163"/>
            <a:ext cx="5189308" cy="8489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Structured interviews use a standardised set of predetermined questions asked consistently to every candidate, enabling objective, like-for-like comparison (Dessler, 2023). Each response is scored against pre-agreed criteria, reducing the influence of interviewer subjectivity.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19913" y="3057327"/>
            <a:ext cx="5189308" cy="947043"/>
          </a:xfrm>
          <a:prstGeom prst="roundRect">
            <a:avLst>
              <a:gd name="adj" fmla="val 2423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806" y="3266976"/>
            <a:ext cx="191190" cy="15289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216888" y="3212505"/>
            <a:ext cx="4539442" cy="6366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Research shows structured interviews have </a:t>
            </a:r>
            <a:r>
              <a:rPr lang="en-US" sz="1200" b="1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high predictive validity</a:t>
            </a: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 for future job performance (Sackett et al., 2022), making them one of the most scientifically robust selection tools available.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288823" y="1714897"/>
            <a:ext cx="2449451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Advantages for M&amp;S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6288823" y="2078434"/>
            <a:ext cx="2529618" cy="1878608"/>
          </a:xfrm>
          <a:prstGeom prst="roundRect">
            <a:avLst>
              <a:gd name="adj" fmla="val 1221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6441715" y="2231330"/>
            <a:ext cx="458875" cy="458887"/>
          </a:xfrm>
          <a:prstGeom prst="roundRect">
            <a:avLst>
              <a:gd name="adj" fmla="val 16603754"/>
            </a:avLst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7919" y="2357537"/>
            <a:ext cx="206469" cy="206474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6441715" y="2820194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Reduces Bias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6441715" y="3167459"/>
            <a:ext cx="2223833" cy="6366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Minimises unconscious interviewer bias through standardisation.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8948414" y="2078434"/>
            <a:ext cx="2529717" cy="1878608"/>
          </a:xfrm>
          <a:prstGeom prst="roundRect">
            <a:avLst>
              <a:gd name="adj" fmla="val 1221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7" name="Shape 13"/>
          <p:cNvSpPr/>
          <p:nvPr/>
        </p:nvSpPr>
        <p:spPr>
          <a:xfrm>
            <a:off x="9101307" y="2231330"/>
            <a:ext cx="458875" cy="458887"/>
          </a:xfrm>
          <a:prstGeom prst="roundRect">
            <a:avLst>
              <a:gd name="adj" fmla="val 16603754"/>
            </a:avLst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7510" y="2357537"/>
            <a:ext cx="206469" cy="206474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9101307" y="2820194"/>
            <a:ext cx="1797104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Improves Reliability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9101307" y="3167459"/>
            <a:ext cx="2223933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Consistent scoring produces comparable, defensible outcomes.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6288823" y="4087019"/>
            <a:ext cx="5189308" cy="1454150"/>
          </a:xfrm>
          <a:prstGeom prst="roundRect">
            <a:avLst>
              <a:gd name="adj" fmla="val 1578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2" name="Shape 17"/>
          <p:cNvSpPr/>
          <p:nvPr/>
        </p:nvSpPr>
        <p:spPr>
          <a:xfrm>
            <a:off x="6441715" y="4239915"/>
            <a:ext cx="458875" cy="458887"/>
          </a:xfrm>
          <a:prstGeom prst="roundRect">
            <a:avLst>
              <a:gd name="adj" fmla="val 16603754"/>
            </a:avLst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67919" y="4366121"/>
            <a:ext cx="206469" cy="206474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6441715" y="4828778"/>
            <a:ext cx="2075009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Facilitates Comparison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25" name="Text 19"/>
          <p:cNvSpPr/>
          <p:nvPr/>
        </p:nvSpPr>
        <p:spPr>
          <a:xfrm>
            <a:off x="6441715" y="5176044"/>
            <a:ext cx="4883524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Easier to benchmark candidates fairly against each other.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6" name="Text 20"/>
          <p:cNvSpPr/>
          <p:nvPr/>
        </p:nvSpPr>
        <p:spPr>
          <a:xfrm>
            <a:off x="6288823" y="5687417"/>
            <a:ext cx="5189308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Most suitable for:</a:t>
            </a: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 Project Manager recruitment, where consistency and role-fit evidence are paramount.</a:t>
            </a:r>
            <a:endParaRPr lang="en-US" sz="12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9913" y="538956"/>
            <a:ext cx="1231869" cy="254496"/>
          </a:xfrm>
          <a:prstGeom prst="roundRect">
            <a:avLst>
              <a:gd name="adj" fmla="val 6789"/>
            </a:avLst>
          </a:prstGeom>
          <a:noFill/>
          <a:ln w="6350">
            <a:solidFill>
              <a:srgbClr val="2D2E34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812581" y="588466"/>
            <a:ext cx="1656118" cy="155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900" dirty="0">
                <a:solidFill>
                  <a:srgbClr val="2D2E34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INTERVIEW METHODS</a:t>
            </a:r>
            <a:endParaRPr lang="en-US" sz="90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19913" y="839490"/>
            <a:ext cx="5858522" cy="4089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Competency-Based Interviews</a:t>
            </a:r>
            <a:endParaRPr lang="en-US" sz="2550" dirty="0">
              <a:latin typeface="Abadi" panose="020B0604020104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19913" y="1421209"/>
            <a:ext cx="10751869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Competency-based interviews evaluate past behaviours and demonstrated skills as indicators of future performance, making them one of the most effective selection methods in practice (CIPD, 2024).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19913" y="2054423"/>
            <a:ext cx="2245661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The STAR Method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863876" y="2604393"/>
            <a:ext cx="143963" cy="647898"/>
          </a:xfrm>
          <a:prstGeom prst="roundRect">
            <a:avLst>
              <a:gd name="adj" fmla="val 150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19913" y="2509937"/>
            <a:ext cx="431888" cy="431899"/>
          </a:xfrm>
          <a:prstGeom prst="roundRect">
            <a:avLst>
              <a:gd name="adj" fmla="val 88215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861" y="2617986"/>
            <a:ext cx="215895" cy="2159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66893" y="2532459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Situation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266893" y="2852043"/>
            <a:ext cx="4653342" cy="1942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Describe the context and background.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1079771" y="3583384"/>
            <a:ext cx="143963" cy="647898"/>
          </a:xfrm>
          <a:prstGeom prst="roundRect">
            <a:avLst>
              <a:gd name="adj" fmla="val 150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935808" y="3488928"/>
            <a:ext cx="431888" cy="431899"/>
          </a:xfrm>
          <a:prstGeom prst="roundRect">
            <a:avLst>
              <a:gd name="adj" fmla="val 88215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3755" y="3596977"/>
            <a:ext cx="215895" cy="21590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1482787" y="3511451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Task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1482787" y="3831034"/>
            <a:ext cx="4437448" cy="1942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Explain the specific challenge or responsibility.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7" name="Shape 13"/>
          <p:cNvSpPr/>
          <p:nvPr/>
        </p:nvSpPr>
        <p:spPr>
          <a:xfrm>
            <a:off x="1295764" y="4562376"/>
            <a:ext cx="143963" cy="647898"/>
          </a:xfrm>
          <a:prstGeom prst="roundRect">
            <a:avLst>
              <a:gd name="adj" fmla="val 150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8" name="Shape 14"/>
          <p:cNvSpPr/>
          <p:nvPr/>
        </p:nvSpPr>
        <p:spPr>
          <a:xfrm>
            <a:off x="1151802" y="4467920"/>
            <a:ext cx="431888" cy="431899"/>
          </a:xfrm>
          <a:prstGeom prst="roundRect">
            <a:avLst>
              <a:gd name="adj" fmla="val 88215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59749" y="4575969"/>
            <a:ext cx="215895" cy="21590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1698781" y="4490442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Action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21" name="Text 16"/>
          <p:cNvSpPr/>
          <p:nvPr/>
        </p:nvSpPr>
        <p:spPr>
          <a:xfrm>
            <a:off x="1698781" y="4810026"/>
            <a:ext cx="4221454" cy="1942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Detail the steps taken to address the task.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22" name="Shape 17"/>
          <p:cNvSpPr/>
          <p:nvPr/>
        </p:nvSpPr>
        <p:spPr>
          <a:xfrm>
            <a:off x="1511758" y="5541367"/>
            <a:ext cx="143963" cy="647898"/>
          </a:xfrm>
          <a:prstGeom prst="roundRect">
            <a:avLst>
              <a:gd name="adj" fmla="val 150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3" name="Shape 18"/>
          <p:cNvSpPr/>
          <p:nvPr/>
        </p:nvSpPr>
        <p:spPr>
          <a:xfrm>
            <a:off x="1367795" y="5446911"/>
            <a:ext cx="431888" cy="431899"/>
          </a:xfrm>
          <a:prstGeom prst="roundRect">
            <a:avLst>
              <a:gd name="adj" fmla="val 88215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75743" y="5554960"/>
            <a:ext cx="215895" cy="21590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1914775" y="5469434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Result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26" name="Text 20"/>
          <p:cNvSpPr/>
          <p:nvPr/>
        </p:nvSpPr>
        <p:spPr>
          <a:xfrm>
            <a:off x="1914775" y="5789017"/>
            <a:ext cx="4005460" cy="1942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Quantify or describe the outcome achieved.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27" name="Text 21"/>
          <p:cNvSpPr/>
          <p:nvPr/>
        </p:nvSpPr>
        <p:spPr>
          <a:xfrm>
            <a:off x="6277810" y="2054423"/>
            <a:ext cx="4137318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Why Use Competency-Based Interviews?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28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58761" y="2388493"/>
            <a:ext cx="5219371" cy="1034157"/>
          </a:xfrm>
          <a:prstGeom prst="rect">
            <a:avLst/>
          </a:prstGeom>
        </p:spPr>
      </p:pic>
      <p:sp>
        <p:nvSpPr>
          <p:cNvPr id="29" name="Text 22"/>
          <p:cNvSpPr/>
          <p:nvPr/>
        </p:nvSpPr>
        <p:spPr>
          <a:xfrm>
            <a:off x="6497971" y="2551509"/>
            <a:ext cx="2486558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Predicts Future Performance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30" name="Text 23"/>
          <p:cNvSpPr/>
          <p:nvPr/>
        </p:nvSpPr>
        <p:spPr>
          <a:xfrm>
            <a:off x="6497971" y="2871093"/>
            <a:ext cx="4817148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Past behavioural evidence is the strongest predictor of how candidates will perform in role (Taylor, 2022).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58761" y="3537744"/>
            <a:ext cx="5219371" cy="1034157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6497971" y="3700760"/>
            <a:ext cx="2836395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Assesses Practical Competencies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33" name="Text 25"/>
          <p:cNvSpPr/>
          <p:nvPr/>
        </p:nvSpPr>
        <p:spPr>
          <a:xfrm>
            <a:off x="6497971" y="4020344"/>
            <a:ext cx="4817148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Goes beyond qualifications to explore real-world application of skills in relevant situations.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34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58761" y="4686995"/>
            <a:ext cx="5219371" cy="1034157"/>
          </a:xfrm>
          <a:prstGeom prst="rect">
            <a:avLst/>
          </a:prstGeom>
        </p:spPr>
      </p:pic>
      <p:sp>
        <p:nvSpPr>
          <p:cNvPr id="35" name="Text 26"/>
          <p:cNvSpPr/>
          <p:nvPr/>
        </p:nvSpPr>
        <p:spPr>
          <a:xfrm>
            <a:off x="6497971" y="4850011"/>
            <a:ext cx="1636076" cy="2044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Widely Validated</a:t>
            </a:r>
            <a:endParaRPr lang="en-US" sz="1250" dirty="0">
              <a:latin typeface="Abadi" panose="020B0604020104020204" pitchFamily="34" charset="0"/>
            </a:endParaRPr>
          </a:p>
        </p:txBody>
      </p:sp>
      <p:sp>
        <p:nvSpPr>
          <p:cNvPr id="36" name="Text 27"/>
          <p:cNvSpPr/>
          <p:nvPr/>
        </p:nvSpPr>
        <p:spPr>
          <a:xfrm>
            <a:off x="6497971" y="5169595"/>
            <a:ext cx="4817148" cy="388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3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Remain among the most effective and trusted selection methods used by organisations (CIPD, 2024).</a:t>
            </a:r>
            <a:endParaRPr lang="en-US" sz="11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307869" y="558701"/>
            <a:ext cx="1098523" cy="221258"/>
          </a:xfrm>
          <a:prstGeom prst="roundRect">
            <a:avLst>
              <a:gd name="adj" fmla="val 6955"/>
            </a:avLst>
          </a:prstGeom>
          <a:noFill/>
          <a:ln w="6350">
            <a:solidFill>
              <a:srgbClr val="2D2E34"/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391111" y="603448"/>
            <a:ext cx="1541622" cy="1317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800" dirty="0">
                <a:solidFill>
                  <a:srgbClr val="2D2E34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INTERVIEW METHODS</a:t>
            </a:r>
            <a:endParaRPr lang="en-US" sz="80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07869" y="816471"/>
            <a:ext cx="3523963" cy="3642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Panel Interviews</a:t>
            </a:r>
            <a:endParaRPr lang="en-US" sz="2250" dirty="0">
              <a:latin typeface="Abadi" panose="020B0604020104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7869" y="1420416"/>
            <a:ext cx="3705132" cy="370522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6258463" y="1409005"/>
            <a:ext cx="2658301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What Is a Panel Interview?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258463" y="1682452"/>
            <a:ext cx="4631515" cy="4938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 panel interview involves two or more interviewers assessing a candidate simultaneously, drawing on diverse perspectives from across the business — typically HR, line management and a senior stakeholder.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258463" y="2267545"/>
            <a:ext cx="2066774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Key Advantages</a:t>
            </a:r>
            <a:endParaRPr lang="en-US" sz="1100" dirty="0">
              <a:latin typeface="Abadi" panose="020B0604020104020204" pitchFamily="34" charset="0"/>
            </a:endParaRPr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58463" y="2552402"/>
            <a:ext cx="320568" cy="32057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58463" y="2987179"/>
            <a:ext cx="1527434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Multiple Viewpoints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6258463" y="3260626"/>
            <a:ext cx="4631515" cy="164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Richer, more balanced assessment from interviewers with different expertise.</a:t>
            </a:r>
            <a:endParaRPr lang="en-US" sz="1000" dirty="0">
              <a:latin typeface="Abadi" panose="020B0604020104020204" pitchFamily="34" charset="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58463" y="3607891"/>
            <a:ext cx="320568" cy="320576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6258463" y="4042668"/>
            <a:ext cx="1606014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Improved Objectivity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6258463" y="4316115"/>
            <a:ext cx="4631515" cy="164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Reduces individual bias; panel consensus leads to fairer outcomes (Wilton, 2022).</a:t>
            </a:r>
            <a:endParaRPr lang="en-US" sz="1000" dirty="0">
              <a:latin typeface="Abadi" panose="020B0604020104020204" pitchFamily="34" charset="0"/>
            </a:endParaRPr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58463" y="4663380"/>
            <a:ext cx="320568" cy="320576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6258463" y="5098157"/>
            <a:ext cx="1769224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Better Decision Quality</a:t>
            </a:r>
            <a:endParaRPr lang="en-US" sz="1100" dirty="0">
              <a:latin typeface="Abadi" panose="020B0604020104020204" pitchFamily="34" charset="0"/>
            </a:endParaRPr>
          </a:p>
        </p:txBody>
      </p:sp>
      <p:sp>
        <p:nvSpPr>
          <p:cNvPr id="17" name="Text 11"/>
          <p:cNvSpPr/>
          <p:nvPr/>
        </p:nvSpPr>
        <p:spPr>
          <a:xfrm>
            <a:off x="6258463" y="5371604"/>
            <a:ext cx="4631515" cy="164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Collective judgement reduces the risk of costly mis-hires at senior level.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8" name="Shape 12"/>
          <p:cNvSpPr/>
          <p:nvPr/>
        </p:nvSpPr>
        <p:spPr>
          <a:xfrm>
            <a:off x="6258463" y="5638899"/>
            <a:ext cx="4631515" cy="557609"/>
          </a:xfrm>
          <a:prstGeom prst="roundRect">
            <a:avLst>
              <a:gd name="adj" fmla="val 3450"/>
            </a:avLst>
          </a:prstGeom>
          <a:solidFill>
            <a:srgbClr val="D6D7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6650" y="5807571"/>
            <a:ext cx="160234" cy="128191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6675072" y="5753100"/>
            <a:ext cx="4086718" cy="3292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Most suitable for:</a:t>
            </a:r>
            <a:r>
              <a:rPr lang="en-US" sz="10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 Digital Transformation Director a strategic, high-impact appointment requiring broad organisational buy-in.</a:t>
            </a:r>
            <a:endParaRPr lang="en-US" sz="10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679053"/>
            <a:ext cx="5044651" cy="4345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Questioning Techniques</a:t>
            </a:r>
            <a:endParaRPr lang="en-US" sz="270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913" y="1373684"/>
            <a:ext cx="10751869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The quality of interview questions determines the quality of evidence gathered. A well-designed question bank combines multiple techniques to build a comprehensive picture of each candidate.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9913" y="1944390"/>
            <a:ext cx="5310948" cy="1789807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260643" y="2049463"/>
            <a:ext cx="229388" cy="2868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1</a:t>
            </a:r>
            <a:endParaRPr lang="en-US" sz="1800" dirty="0">
              <a:latin typeface="Abadi" panose="020B0604020104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91855" y="2552303"/>
            <a:ext cx="2055960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Behavioural Questions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91855" y="2847578"/>
            <a:ext cx="4967064" cy="502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ct val="116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Past behaviour predicts future performance (Taylor, 2022).</a:t>
            </a:r>
            <a:endParaRPr lang="en-US" sz="1200" dirty="0">
              <a:latin typeface="Abadi" panose="020B0604020104020204" pitchFamily="34" charset="0"/>
            </a:endParaRPr>
          </a:p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"Tell us about a time you successfully led organisational change."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60834" y="1944390"/>
            <a:ext cx="5310948" cy="1789807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701564" y="2049463"/>
            <a:ext cx="229388" cy="2868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2</a:t>
            </a:r>
            <a:endParaRPr lang="en-US" sz="1800" dirty="0">
              <a:latin typeface="Abadi" panose="020B0604020104020204" pitchFamily="34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6332776" y="2552303"/>
            <a:ext cx="195743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Situational Questions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1" name="Text 7"/>
          <p:cNvSpPr/>
          <p:nvPr/>
        </p:nvSpPr>
        <p:spPr>
          <a:xfrm>
            <a:off x="6332776" y="2847578"/>
            <a:ext cx="4967064" cy="7146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Evaluate how candidates would respond to hypothetical but realistic work scenarios (Dessler, 2023).</a:t>
            </a:r>
            <a:endParaRPr lang="en-US" sz="1200" dirty="0">
              <a:latin typeface="Abadi" panose="020B0604020104020204" pitchFamily="34" charset="0"/>
            </a:endParaRPr>
          </a:p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"How would you handle stakeholder resistance to a new digital system?"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9913" y="3864173"/>
            <a:ext cx="5310948" cy="149959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3260643" y="3969246"/>
            <a:ext cx="229388" cy="2868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3</a:t>
            </a:r>
            <a:endParaRPr lang="en-US" sz="1800" dirty="0">
              <a:latin typeface="Abadi" panose="020B0604020104020204" pitchFamily="34" charset="0"/>
            </a:endParaRPr>
          </a:p>
        </p:txBody>
      </p:sp>
      <p:sp>
        <p:nvSpPr>
          <p:cNvPr id="14" name="Text 9"/>
          <p:cNvSpPr/>
          <p:nvPr/>
        </p:nvSpPr>
        <p:spPr>
          <a:xfrm>
            <a:off x="891855" y="4472087"/>
            <a:ext cx="2755037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Competency-Based Questions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5" name="Text 10"/>
          <p:cNvSpPr/>
          <p:nvPr/>
        </p:nvSpPr>
        <p:spPr>
          <a:xfrm>
            <a:off x="891855" y="4767362"/>
            <a:ext cx="4967064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Assess specific job-related capabilities mapped directly to the person specification.</a:t>
            </a:r>
            <a:endParaRPr lang="en-US" sz="1200" dirty="0">
              <a:latin typeface="Abadi" panose="020B0604020104020204" pitchFamily="34" charset="0"/>
            </a:endParaRPr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60834" y="3864173"/>
            <a:ext cx="5310948" cy="1499592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8701564" y="3969246"/>
            <a:ext cx="229388" cy="2868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4</a:t>
            </a:r>
            <a:endParaRPr lang="en-US" sz="1800" dirty="0">
              <a:latin typeface="Abadi" panose="020B0604020104020204" pitchFamily="34" charset="0"/>
            </a:endParaRPr>
          </a:p>
        </p:txBody>
      </p:sp>
      <p:sp>
        <p:nvSpPr>
          <p:cNvPr id="18" name="Text 12"/>
          <p:cNvSpPr/>
          <p:nvPr/>
        </p:nvSpPr>
        <p:spPr>
          <a:xfrm>
            <a:off x="6332776" y="4472087"/>
            <a:ext cx="1738368" cy="2172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Probing Questions</a:t>
            </a:r>
            <a:endParaRPr lang="en-US" sz="1350" dirty="0">
              <a:latin typeface="Abadi" panose="020B0604020104020204" pitchFamily="34" charset="0"/>
            </a:endParaRPr>
          </a:p>
        </p:txBody>
      </p:sp>
      <p:sp>
        <p:nvSpPr>
          <p:cNvPr id="19" name="Text 13"/>
          <p:cNvSpPr/>
          <p:nvPr/>
        </p:nvSpPr>
        <p:spPr>
          <a:xfrm>
            <a:off x="6332776" y="4767362"/>
            <a:ext cx="4967064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Explore responses in greater depth, drawing out evidence that surface-level answers might conceal.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0" name="Shape 14"/>
          <p:cNvSpPr/>
          <p:nvPr/>
        </p:nvSpPr>
        <p:spPr>
          <a:xfrm>
            <a:off x="719913" y="5510014"/>
            <a:ext cx="10751869" cy="522585"/>
          </a:xfrm>
          <a:prstGeom prst="roundRect">
            <a:avLst>
              <a:gd name="adj" fmla="val 4391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2806" y="5713313"/>
            <a:ext cx="191190" cy="152896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1216888" y="5665192"/>
            <a:ext cx="10711587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 combination of behavioural and competency-based questioning provides the strongest evidence of candidate suitability (Sackett et al., 2022).</a:t>
            </a:r>
            <a:endParaRPr lang="en-US" sz="12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744835"/>
            <a:ext cx="6884418" cy="4345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Face-to-Face vs. Virtual Interviews</a:t>
            </a:r>
            <a:endParaRPr lang="en-US" sz="270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19913" y="1439466"/>
            <a:ext cx="10751869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Both formats offer distinct advantages. Virtual interviews expanded significantly following the COVID-19 pandemic and remain integral to modern recruitment practice (CIPD, 2024).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19913" y="2010172"/>
            <a:ext cx="10751869" cy="2717105"/>
          </a:xfrm>
          <a:prstGeom prst="roundRect">
            <a:avLst>
              <a:gd name="adj" fmla="val 845"/>
            </a:avLst>
          </a:prstGeom>
          <a:noFill/>
          <a:ln w="635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26263" y="2016522"/>
            <a:ext cx="3221751" cy="384076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79155" y="2100858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Criteria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3948014" y="2016522"/>
            <a:ext cx="3758709" cy="384076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100906" y="2100858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Face-to-Face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706723" y="2016522"/>
            <a:ext cx="3758709" cy="384076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859615" y="2100858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Virtual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879155" y="2488109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Cost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100906" y="2488109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Higher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859615" y="2488109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Lower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879155" y="2875359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Flexibility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100906" y="2875359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Lower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859615" y="2875359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Higher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79155" y="3262610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Candidate Reach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100906" y="3262610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Limited (geographic)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7859615" y="3262610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Global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879155" y="3649861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Travel Required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100906" y="3649861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Yes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7859615" y="3649861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No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879155" y="4037112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Assessing Interpersonal Fit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100906" y="4037112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Strong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7859615" y="4037112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Moderate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879155" y="4424362"/>
            <a:ext cx="3525551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Accessibility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4100906" y="4424362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Moderate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7859615" y="4424362"/>
            <a:ext cx="4062509" cy="212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719913" y="5019774"/>
            <a:ext cx="5189308" cy="734814"/>
          </a:xfrm>
          <a:prstGeom prst="roundRect">
            <a:avLst>
              <a:gd name="adj" fmla="val 3123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3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806" y="5229423"/>
            <a:ext cx="191190" cy="152896"/>
          </a:xfrm>
          <a:prstGeom prst="rect">
            <a:avLst/>
          </a:prstGeom>
        </p:spPr>
      </p:pic>
      <p:sp>
        <p:nvSpPr>
          <p:cNvPr id="31" name="Text 28"/>
          <p:cNvSpPr/>
          <p:nvPr/>
        </p:nvSpPr>
        <p:spPr>
          <a:xfrm>
            <a:off x="1216888" y="5174952"/>
            <a:ext cx="4539442" cy="424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Virtual interviews reduce costs and increase accessibility, making them well-suited to attracting specialist digital talent nationally (CIPD, 2024).</a:t>
            </a:r>
            <a:endParaRPr lang="en-US" sz="1200" dirty="0">
              <a:latin typeface="Abadi" panose="020B0604020104020204" pitchFamily="34" charset="0"/>
            </a:endParaRPr>
          </a:p>
        </p:txBody>
      </p:sp>
      <p:sp>
        <p:nvSpPr>
          <p:cNvPr id="32" name="Shape 29"/>
          <p:cNvSpPr/>
          <p:nvPr/>
        </p:nvSpPr>
        <p:spPr>
          <a:xfrm>
            <a:off x="6288823" y="5019774"/>
            <a:ext cx="5189308" cy="947043"/>
          </a:xfrm>
          <a:prstGeom prst="roundRect">
            <a:avLst>
              <a:gd name="adj" fmla="val 2423"/>
            </a:avLst>
          </a:prstGeom>
          <a:solidFill>
            <a:srgbClr val="D6D7DC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3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1715" y="5229423"/>
            <a:ext cx="191190" cy="152896"/>
          </a:xfrm>
          <a:prstGeom prst="rect">
            <a:avLst/>
          </a:prstGeom>
        </p:spPr>
      </p:pic>
      <p:sp>
        <p:nvSpPr>
          <p:cNvPr id="34" name="Text 30"/>
          <p:cNvSpPr/>
          <p:nvPr/>
        </p:nvSpPr>
        <p:spPr>
          <a:xfrm>
            <a:off x="6785797" y="5174952"/>
            <a:ext cx="4539442" cy="63668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Face-to-face interviews remain valuable for assessing interpersonal communication and cultural fit  particularly for senior leadership roles (Wilton, 2022).</a:t>
            </a:r>
            <a:endParaRPr lang="en-US" sz="12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3949" y="540246"/>
            <a:ext cx="5759405" cy="3775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Recommendations &amp; Conclusion</a:t>
            </a:r>
            <a:endParaRPr lang="en-US" sz="2350" dirty="0">
              <a:latin typeface="Abadi" panose="020B0604020104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803949" y="1162943"/>
            <a:ext cx="2768828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Recommendations for M&amp;S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803949" y="1461988"/>
            <a:ext cx="265701" cy="1660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01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803949" y="1668661"/>
            <a:ext cx="5129878" cy="19050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03949" y="1773138"/>
            <a:ext cx="2979861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Conduct Comprehensive Job Analysis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03949" y="2059880"/>
            <a:ext cx="5129878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Ground every recruitment decision in a rigorous analysis of role requirements.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03949" y="2430661"/>
            <a:ext cx="265701" cy="1660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02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803949" y="2637334"/>
            <a:ext cx="5129878" cy="19050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803949" y="2741811"/>
            <a:ext cx="2928567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Use Competency-Based Recruitment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803949" y="3028553"/>
            <a:ext cx="5129878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Align selection criteria directly to M&amp;S's transformation competency framework.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03949" y="3399334"/>
            <a:ext cx="265701" cy="1660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03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803949" y="3606006"/>
            <a:ext cx="5129878" cy="19050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803949" y="3710484"/>
            <a:ext cx="3401034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Advertise via LinkedIn &amp; Company Website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803949" y="3997226"/>
            <a:ext cx="5129878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Maximise reach to professional and specialist digital talent pools.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03949" y="4368006"/>
            <a:ext cx="265701" cy="1660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04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803949" y="4574679"/>
            <a:ext cx="5129878" cy="19050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803949" y="4679156"/>
            <a:ext cx="3769722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Combine Behavioural &amp; Situational Questioning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803949" y="4965898"/>
            <a:ext cx="5129878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Build the most robust evidence base for selection decisions (Sackett et al., 2022).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03949" y="5336679"/>
            <a:ext cx="265701" cy="166092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Montserrat Light" pitchFamily="34" charset="-122"/>
                <a:cs typeface="Montserrat Light" pitchFamily="34" charset="-120"/>
              </a:rPr>
              <a:t>05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03949" y="5543352"/>
            <a:ext cx="5129878" cy="19050"/>
          </a:xfrm>
          <a:prstGeom prst="rect">
            <a:avLst/>
          </a:prstGeom>
          <a:solidFill>
            <a:srgbClr val="2D2E34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803949" y="5647829"/>
            <a:ext cx="2110032" cy="188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b="1" dirty="0">
                <a:solidFill>
                  <a:srgbClr val="3D3838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Adopt Hybrid Interviewing</a:t>
            </a:r>
            <a:endParaRPr lang="en-US" sz="1150" dirty="0">
              <a:latin typeface="Abadi" panose="020B0604020104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803949" y="5934571"/>
            <a:ext cx="5129878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Blend virtual and face-to-face formats to balance reach, efficiency and quality of assessment.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6463444" y="1263452"/>
            <a:ext cx="4930652" cy="5194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Effective recruitment and selection contribute significantly to successful organisational transformation ensuring the right people are recruited at the right time and for the right roles.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6264218" y="1981398"/>
            <a:ext cx="5739463" cy="1731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9000"/>
              </a:lnSpc>
              <a:buNone/>
            </a:pPr>
            <a:r>
              <a:rPr lang="en-US" sz="100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Armstrong and Taylor (2023); CIPD (2024)</a:t>
            </a:r>
            <a:endParaRPr lang="en-US" sz="1000" dirty="0">
              <a:latin typeface="Abadi" panose="020B0604020104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6264218" y="2264866"/>
            <a:ext cx="5129878" cy="762099"/>
          </a:xfrm>
          <a:prstGeom prst="roundRect">
            <a:avLst>
              <a:gd name="adj" fmla="val 2615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GB">
              <a:latin typeface="Abadi" panose="020B0604020104020204" pitchFamily="34" charset="0"/>
            </a:endParaRPr>
          </a:p>
        </p:txBody>
      </p:sp>
      <p:pic>
        <p:nvPicPr>
          <p:cNvPr id="2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068" y="2441575"/>
            <a:ext cx="166088" cy="132854"/>
          </a:xfrm>
          <a:prstGeom prst="rect">
            <a:avLst/>
          </a:prstGeom>
        </p:spPr>
      </p:pic>
      <p:sp>
        <p:nvSpPr>
          <p:cNvPr id="28" name="Text 25"/>
          <p:cNvSpPr/>
          <p:nvPr/>
        </p:nvSpPr>
        <p:spPr>
          <a:xfrm>
            <a:off x="6696007" y="2386211"/>
            <a:ext cx="4565238" cy="5194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71450" indent="-171450" algn="l">
              <a:lnSpc>
                <a:spcPct val="109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When strategy and people capability align, transformation succeeds. M&amp;S's investment in structured, evidence-based recruitment is a competitive advantage.</a:t>
            </a:r>
            <a:endParaRPr lang="en-US" sz="100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9913" y="999728"/>
            <a:ext cx="4290905" cy="4600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ct val="104000"/>
              </a:lnSpc>
            </a:pPr>
            <a:r>
              <a:rPr lang="en-US" sz="2850" b="1" dirty="0">
                <a:solidFill>
                  <a:srgbClr val="000000"/>
                </a:solidFill>
                <a:latin typeface="Abadi" panose="020B0604020104020204" pitchFamily="34" charset="0"/>
                <a:ea typeface="Montserrat Bold" pitchFamily="34" charset="-122"/>
                <a:cs typeface="Montserrat Bold" pitchFamily="34" charset="-120"/>
              </a:rPr>
              <a:t>References</a:t>
            </a:r>
            <a:endParaRPr lang="en-US" sz="2850" dirty="0">
              <a:latin typeface="Abadi" panose="020B0604020104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864" y="1732260"/>
            <a:ext cx="3481499" cy="73074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19933" y="1751310"/>
            <a:ext cx="32624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Armstrong, M. and Taylor, S. (2023)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Armstrong's Handbook of Human Resource Management Practice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16th ed. London: Kogan Page.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5474" y="1732260"/>
            <a:ext cx="3481598" cy="730746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564544" y="1751310"/>
            <a:ext cx="32625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Bratton, J., Gold, J., Cooke, F.L., Holland, P. and Akhigbe, A. (2021)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Human Resource Management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7th ed. London: Bloomsbury.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0184" y="1732260"/>
            <a:ext cx="3481499" cy="73074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209253" y="1751310"/>
            <a:ext cx="32624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CIPD (2024)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Recruitment and Retention Factsheet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London: Chartered Institute of Personnel and Development.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0864" y="2716411"/>
            <a:ext cx="3481499" cy="730746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919933" y="2735461"/>
            <a:ext cx="3262429" cy="4617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Dessler, G. (2023)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Human Resource Management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17th ed. Harlow: Pearson.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5474" y="2716411"/>
            <a:ext cx="3481598" cy="730746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564544" y="2735461"/>
            <a:ext cx="32625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Marks &amp; Spencer Group plc (2024)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Annual Report and Financial Statements 2024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London: Marks &amp; Spencer.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0184" y="2716411"/>
            <a:ext cx="3481499" cy="730746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8209253" y="2735461"/>
            <a:ext cx="32624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Nikolaou, I. (2021) 'What is the role of technology in recruitment and selection?',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The Spanish Journal of Psychology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, 24(e2), pp. 1–13.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15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0864" y="3700562"/>
            <a:ext cx="3481499" cy="961628"/>
          </a:xfrm>
          <a:prstGeom prst="rect">
            <a:avLst/>
          </a:prstGeom>
        </p:spPr>
      </p:pic>
      <p:sp>
        <p:nvSpPr>
          <p:cNvPr id="16" name="Text 7"/>
          <p:cNvSpPr/>
          <p:nvPr/>
        </p:nvSpPr>
        <p:spPr>
          <a:xfrm>
            <a:off x="919933" y="3719612"/>
            <a:ext cx="3262429" cy="9235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Sackett, P.R., Zhang, C., Berry, C.M. and Lievens, F. (2022) 'Revisiting meta-analytic estimates of validity in personnel selection',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Journal of Applied Psychology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, 107(8), pp. 1285–1308.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17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45474" y="3700562"/>
            <a:ext cx="3481598" cy="961628"/>
          </a:xfrm>
          <a:prstGeom prst="rect">
            <a:avLst/>
          </a:prstGeom>
        </p:spPr>
      </p:pic>
      <p:sp>
        <p:nvSpPr>
          <p:cNvPr id="18" name="Text 8"/>
          <p:cNvSpPr/>
          <p:nvPr/>
        </p:nvSpPr>
        <p:spPr>
          <a:xfrm>
            <a:off x="4564544" y="3719612"/>
            <a:ext cx="3262529" cy="4617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Taylor, S. (2022)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Resourcing and Talent Management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9th ed. London: CIPD Publishing.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19" name="Image 8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90184" y="3700562"/>
            <a:ext cx="3481499" cy="961628"/>
          </a:xfrm>
          <a:prstGeom prst="rect">
            <a:avLst/>
          </a:prstGeom>
        </p:spPr>
      </p:pic>
      <p:sp>
        <p:nvSpPr>
          <p:cNvPr id="20" name="Text 9"/>
          <p:cNvSpPr/>
          <p:nvPr/>
        </p:nvSpPr>
        <p:spPr>
          <a:xfrm>
            <a:off x="8209253" y="3719612"/>
            <a:ext cx="3262429" cy="6926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Vial, G. (2021) 'Understanding digital transformation: A review and research agenda',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Managing Digital Transformation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, pp. 13–66.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21" name="Image 9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0864" y="4915595"/>
            <a:ext cx="5303804" cy="961628"/>
          </a:xfrm>
          <a:prstGeom prst="rect">
            <a:avLst/>
          </a:prstGeom>
        </p:spPr>
      </p:pic>
      <p:sp>
        <p:nvSpPr>
          <p:cNvPr id="22" name="Text 10"/>
          <p:cNvSpPr/>
          <p:nvPr/>
        </p:nvSpPr>
        <p:spPr>
          <a:xfrm>
            <a:off x="919933" y="4934645"/>
            <a:ext cx="5084735" cy="9235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Verhoef, P.C., Broekhuizen, T., Bart, Y., Bhattacharya, A., Dong, J.Q., Fabian, N. and Haenlein, M. (2021) 'Digital transformation: A multidisciplinary reflection and research agenda',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Journal of Business Research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, 122, pp. 889–901.</a:t>
            </a:r>
            <a:endParaRPr lang="en-US" sz="1250" dirty="0">
              <a:latin typeface="Abadi" panose="020B0604020104020204" pitchFamily="34" charset="0"/>
            </a:endParaRPr>
          </a:p>
        </p:txBody>
      </p:sp>
      <p:pic>
        <p:nvPicPr>
          <p:cNvPr id="23" name="Image 1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67779" y="4915595"/>
            <a:ext cx="5303903" cy="961628"/>
          </a:xfrm>
          <a:prstGeom prst="rect">
            <a:avLst/>
          </a:prstGeom>
        </p:spPr>
      </p:pic>
      <p:sp>
        <p:nvSpPr>
          <p:cNvPr id="24" name="Text 11"/>
          <p:cNvSpPr/>
          <p:nvPr/>
        </p:nvSpPr>
        <p:spPr>
          <a:xfrm>
            <a:off x="6386849" y="4934645"/>
            <a:ext cx="5084834" cy="4617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 algn="l">
              <a:lnSpc>
                <a:spcPct val="119000"/>
              </a:lnSpc>
              <a:buFont typeface="Arial" panose="020B0604020202020204" pitchFamily="34" charset="0"/>
              <a:buChar char="•"/>
            </a:pP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Wilton, N. (2022) </a:t>
            </a:r>
            <a:r>
              <a:rPr lang="en-US" sz="1250" i="1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An Introduction to Human Resource Management</a:t>
            </a:r>
            <a:r>
              <a:rPr lang="en-US" sz="1250" dirty="0">
                <a:solidFill>
                  <a:srgbClr val="3D3838"/>
                </a:solidFill>
                <a:latin typeface="Abadi" panose="020B0604020104020204" pitchFamily="34" charset="0"/>
                <a:ea typeface="Source Sans 3" pitchFamily="34" charset="-122"/>
                <a:cs typeface="Source Sans 3" pitchFamily="34" charset="-120"/>
              </a:rPr>
              <a:t>. 5th ed. London: Sage.</a:t>
            </a:r>
            <a:endParaRPr lang="en-US" sz="1250" dirty="0">
              <a:latin typeface="Abadi" panose="020B0604020104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1791</Words>
  <Application>Microsoft Office PowerPoint</Application>
  <PresentationFormat>Widescreen</PresentationFormat>
  <Paragraphs>209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Abadi</vt:lpstr>
      <vt:lpstr>Aptos</vt:lpstr>
      <vt:lpstr>Aptos Display</vt:lpstr>
      <vt:lpstr>Arial</vt:lpstr>
      <vt:lpstr>Source Sans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TEECOOD</dc:creator>
  <cp:lastModifiedBy>TEECOOD</cp:lastModifiedBy>
  <cp:revision>1</cp:revision>
  <dcterms:created xsi:type="dcterms:W3CDTF">2026-06-12T09:34:56Z</dcterms:created>
  <dcterms:modified xsi:type="dcterms:W3CDTF">2026-06-12T09:35:07Z</dcterms:modified>
</cp:coreProperties>
</file>