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2"/>
  </p:notesMasterIdLst>
  <p:handoutMasterIdLst>
    <p:handoutMasterId r:id="rId23"/>
  </p:handoutMasterIdLst>
  <p:sldIdLst>
    <p:sldId id="274" r:id="rId2"/>
    <p:sldId id="278" r:id="rId3"/>
    <p:sldId id="256" r:id="rId4"/>
    <p:sldId id="269" r:id="rId5"/>
    <p:sldId id="264" r:id="rId6"/>
    <p:sldId id="271" r:id="rId7"/>
    <p:sldId id="270" r:id="rId8"/>
    <p:sldId id="272" r:id="rId9"/>
    <p:sldId id="259" r:id="rId10"/>
    <p:sldId id="263" r:id="rId11"/>
    <p:sldId id="265" r:id="rId12"/>
    <p:sldId id="266" r:id="rId13"/>
    <p:sldId id="267" r:id="rId14"/>
    <p:sldId id="268" r:id="rId15"/>
    <p:sldId id="262" r:id="rId16"/>
    <p:sldId id="260" r:id="rId17"/>
    <p:sldId id="258" r:id="rId18"/>
    <p:sldId id="257" r:id="rId19"/>
    <p:sldId id="261" r:id="rId20"/>
    <p:sldId id="273" r:id="rId21"/>
  </p:sldIdLst>
  <p:sldSz cx="6858000" cy="5143500"/>
  <p:notesSz cx="6669088" cy="9753600"/>
  <p:defaultTextStyle>
    <a:defPPr>
      <a:defRPr lang="en-US"/>
    </a:defPPr>
    <a:lvl1pPr marL="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742" autoAdjust="0"/>
    <p:restoredTop sz="94660"/>
  </p:normalViewPr>
  <p:slideViewPr>
    <p:cSldViewPr snapToGrid="0">
      <p:cViewPr varScale="1">
        <p:scale>
          <a:sx n="126" d="100"/>
          <a:sy n="126" d="100"/>
        </p:scale>
        <p:origin x="768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A7C238-D050-48B7-ADEE-37FBC37FF932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4CBA55-DE87-485E-9C09-8DCB67843B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2146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2FA305-4D78-461B-A78E-71D5900DFF16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FEC46E-F270-4D4A-A387-DB1A7FD34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2754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581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815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771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2550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9251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8463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1579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8683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2371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29417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68814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57808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6376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35301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79024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818145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57945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06565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77930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9260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841772"/>
            <a:ext cx="58293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2701528"/>
            <a:ext cx="51435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3F526-34D5-46F2-98D1-DD447DCBE616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AAC96-CDF6-4DAA-AF50-9931F4C148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195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3F526-34D5-46F2-98D1-DD447DCBE616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AAC96-CDF6-4DAA-AF50-9931F4C148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7902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1282305"/>
            <a:ext cx="5915025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3442099"/>
            <a:ext cx="5915025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3F526-34D5-46F2-98D1-DD447DCBE616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AAC96-CDF6-4DAA-AF50-9931F4C148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028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1369219"/>
            <a:ext cx="2914650" cy="326350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1369219"/>
            <a:ext cx="2914650" cy="326350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3F526-34D5-46F2-98D1-DD447DCBE616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AAC96-CDF6-4DAA-AF50-9931F4C148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336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273845"/>
            <a:ext cx="5915025" cy="99417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1260872"/>
            <a:ext cx="2901255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1878806"/>
            <a:ext cx="2901255" cy="276344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1260872"/>
            <a:ext cx="2915543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1878806"/>
            <a:ext cx="2915543" cy="276344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3F526-34D5-46F2-98D1-DD447DCBE616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AAC96-CDF6-4DAA-AF50-9931F4C148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9689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3F526-34D5-46F2-98D1-DD447DCBE616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AAC96-CDF6-4DAA-AF50-9931F4C148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915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3F526-34D5-46F2-98D1-DD447DCBE616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AAC96-CDF6-4DAA-AF50-9931F4C148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677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342900"/>
            <a:ext cx="2211884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740570"/>
            <a:ext cx="3471863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1543050"/>
            <a:ext cx="2211884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3F526-34D5-46F2-98D1-DD447DCBE616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AAC96-CDF6-4DAA-AF50-9931F4C148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298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342900"/>
            <a:ext cx="2211884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740570"/>
            <a:ext cx="3471863" cy="365521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1543050"/>
            <a:ext cx="2211884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3F526-34D5-46F2-98D1-DD447DCBE616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AAC96-CDF6-4DAA-AF50-9931F4C148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1353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3F526-34D5-46F2-98D1-DD447DCBE616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AAC96-CDF6-4DAA-AF50-9931F4C148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8526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273844"/>
            <a:ext cx="1478756" cy="4358879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273844"/>
            <a:ext cx="4350544" cy="435887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3F526-34D5-46F2-98D1-DD447DCBE616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AAC96-CDF6-4DAA-AF50-9931F4C148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6230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273845"/>
            <a:ext cx="5915025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1369219"/>
            <a:ext cx="5915025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4767264"/>
            <a:ext cx="154305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83F526-34D5-46F2-98D1-DD447DCBE616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4767264"/>
            <a:ext cx="2314575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4767264"/>
            <a:ext cx="154305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AAAC96-CDF6-4DAA-AF50-9931F4C148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8934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0346" y="149562"/>
            <a:ext cx="5829300" cy="1790700"/>
          </a:xfrm>
        </p:spPr>
        <p:txBody>
          <a:bodyPr/>
          <a:lstStyle/>
          <a:p>
            <a:pPr algn="l"/>
            <a:r>
              <a:rPr lang="en-GB" dirty="0">
                <a:solidFill>
                  <a:schemeClr val="tx1">
                    <a:lumMod val="85000"/>
                  </a:schemeClr>
                </a:solidFill>
              </a:rPr>
              <a:t>G</a:t>
            </a:r>
            <a:r>
              <a:rPr lang="en-GB" dirty="0" smtClean="0">
                <a:solidFill>
                  <a:schemeClr val="tx1">
                    <a:lumMod val="85000"/>
                  </a:schemeClr>
                </a:solidFill>
              </a:rPr>
              <a:t>rey</a:t>
            </a:r>
            <a:r>
              <a:rPr lang="en-GB" dirty="0" smtClean="0">
                <a:solidFill>
                  <a:srgbClr val="FFC000"/>
                </a:solidFill>
              </a:rPr>
              <a:t> </a:t>
            </a:r>
            <a:r>
              <a:rPr lang="en-GB" dirty="0" smtClean="0">
                <a:solidFill>
                  <a:schemeClr val="tx1">
                    <a:lumMod val="85000"/>
                  </a:schemeClr>
                </a:solidFill>
              </a:rPr>
              <a:t>literature</a:t>
            </a:r>
            <a:endParaRPr lang="en-GB" dirty="0">
              <a:solidFill>
                <a:schemeClr val="tx1">
                  <a:lumMod val="85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4350" y="2701528"/>
            <a:ext cx="3166696" cy="1241822"/>
          </a:xfrm>
        </p:spPr>
        <p:txBody>
          <a:bodyPr/>
          <a:lstStyle/>
          <a:p>
            <a:pPr algn="l"/>
            <a:r>
              <a:rPr lang="en-GB" dirty="0" smtClean="0"/>
              <a:t>Role of literature produced but not in the public domain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90459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C000"/>
                </a:solidFill>
              </a:rPr>
              <a:t>What is it to us?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488" y="1369219"/>
            <a:ext cx="6066045" cy="3263504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Produced ‘in house’ within a specific context but relevant to many disciplines</a:t>
            </a:r>
          </a:p>
          <a:p>
            <a:pPr lvl="1"/>
            <a:r>
              <a:rPr lang="en-GB" dirty="0" smtClean="0"/>
              <a:t>Contract world</a:t>
            </a:r>
          </a:p>
          <a:p>
            <a:pPr lvl="1"/>
            <a:r>
              <a:rPr lang="en-GB" dirty="0" smtClean="0"/>
              <a:t>Academic</a:t>
            </a:r>
          </a:p>
          <a:p>
            <a:pPr lvl="1"/>
            <a:r>
              <a:rPr lang="en-GB" dirty="0" smtClean="0"/>
              <a:t>Industry (government, NGO, etc.)</a:t>
            </a:r>
          </a:p>
          <a:p>
            <a:r>
              <a:rPr lang="en-GB" dirty="0" smtClean="0"/>
              <a:t>May not be produced in exclusively academic sphere – so seen as ‘inferior’ – see previous lecture….</a:t>
            </a:r>
          </a:p>
          <a:p>
            <a:r>
              <a:rPr lang="en-GB" dirty="0" smtClean="0"/>
              <a:t>BUT is highly detailed</a:t>
            </a:r>
          </a:p>
          <a:p>
            <a:endParaRPr lang="en-GB" dirty="0" smtClean="0"/>
          </a:p>
          <a:p>
            <a:r>
              <a:rPr lang="en-GB" dirty="0" smtClean="0"/>
              <a:t>Bradley 2016, seminal </a:t>
            </a:r>
            <a:r>
              <a:rPr lang="en-GB" dirty="0"/>
              <a:t>paper on the split between research and developer-funded fieldwork becomes synonymous with the range of reports created through commercial investigations. </a:t>
            </a:r>
            <a:r>
              <a:rPr lang="en-GB" sz="1400" dirty="0"/>
              <a:t>https://www.cambridge.org/core/journals/antiquaries-journal/article/bridging-the-two-cultures-commercial-archaeology-and-the-study-of-prehistoric-britain/1683D79DD32ADB36B7FC0E9A519207D</a:t>
            </a:r>
            <a:r>
              <a:rPr lang="en-GB" dirty="0"/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3313047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9430" y="756314"/>
            <a:ext cx="5829300" cy="1790700"/>
          </a:xfrm>
        </p:spPr>
        <p:txBody>
          <a:bodyPr/>
          <a:lstStyle/>
          <a:p>
            <a:pPr algn="l"/>
            <a:r>
              <a:rPr lang="en-GB" dirty="0" smtClean="0">
                <a:solidFill>
                  <a:srgbClr val="FFC000"/>
                </a:solidFill>
              </a:rPr>
              <a:t>Specialist reports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4350" y="2701528"/>
            <a:ext cx="3341370" cy="1241822"/>
          </a:xfrm>
        </p:spPr>
        <p:txBody>
          <a:bodyPr/>
          <a:lstStyle/>
          <a:p>
            <a:pPr algn="l"/>
            <a:r>
              <a:rPr lang="en-GB" dirty="0" smtClean="0"/>
              <a:t>Role of the </a:t>
            </a:r>
            <a:r>
              <a:rPr lang="en-GB" dirty="0"/>
              <a:t>Archaeology specialist within </a:t>
            </a:r>
            <a:r>
              <a:rPr lang="en-GB" dirty="0" smtClean="0"/>
              <a:t>the Heritage </a:t>
            </a:r>
            <a:r>
              <a:rPr lang="en-GB" dirty="0" smtClean="0"/>
              <a:t>sector</a:t>
            </a:r>
          </a:p>
          <a:p>
            <a:pPr algn="l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4543" y="973015"/>
            <a:ext cx="2449681" cy="3457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52538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721245F-AC6E-4FD2-B666-DC36840C79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Research </a:t>
            </a:r>
            <a:r>
              <a:rPr lang="en-GB" dirty="0" smtClean="0">
                <a:solidFill>
                  <a:srgbClr val="FFC000"/>
                </a:solidFill>
              </a:rPr>
              <a:t>design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6382B52-BDA8-4E92-B62B-79249A4E5F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Assessment</a:t>
            </a:r>
          </a:p>
          <a:p>
            <a:r>
              <a:rPr lang="en-GB" dirty="0">
                <a:solidFill>
                  <a:srgbClr val="FFC000"/>
                </a:solidFill>
              </a:rPr>
              <a:t>Analysis</a:t>
            </a:r>
          </a:p>
          <a:p>
            <a:r>
              <a:rPr lang="en-GB" dirty="0">
                <a:solidFill>
                  <a:srgbClr val="FFC000"/>
                </a:solidFill>
              </a:rPr>
              <a:t>Reporting</a:t>
            </a:r>
          </a:p>
          <a:p>
            <a:r>
              <a:rPr lang="en-GB" dirty="0">
                <a:solidFill>
                  <a:srgbClr val="FFC000"/>
                </a:solidFill>
              </a:rPr>
              <a:t>Publication</a:t>
            </a:r>
          </a:p>
          <a:p>
            <a:r>
              <a:rPr lang="en-GB" dirty="0"/>
              <a:t>Outreach</a:t>
            </a:r>
          </a:p>
          <a:p>
            <a:pPr marL="0" indent="0">
              <a:buNone/>
            </a:pPr>
            <a:r>
              <a:rPr lang="en-GB" dirty="0" smtClean="0"/>
              <a:t>Part of the remit, should be included within any budget or funding plan.</a:t>
            </a:r>
          </a:p>
          <a:p>
            <a:pPr marL="0" indent="0">
              <a:buNone/>
            </a:pPr>
            <a:r>
              <a:rPr lang="en-GB" dirty="0" smtClean="0"/>
              <a:t>Often, choices are made where to spend the money on, or, what sort of questions to address – often an overlooked element, often under budgeted for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90266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C000"/>
                </a:solidFill>
              </a:rPr>
              <a:t>What they include or feed into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research </a:t>
            </a:r>
            <a:r>
              <a:rPr lang="en-GB" dirty="0"/>
              <a:t>and project reports, annual or activity reports</a:t>
            </a:r>
            <a:r>
              <a:rPr lang="en-GB" dirty="0" smtClean="0"/>
              <a:t>, interim reports, theses, conference papers and proceedings, working/draft papers, technical reports/standards, development/’industry’</a:t>
            </a:r>
          </a:p>
          <a:p>
            <a:endParaRPr lang="en-GB" dirty="0"/>
          </a:p>
          <a:p>
            <a:r>
              <a:rPr lang="en-GB" dirty="0" smtClean="0"/>
              <a:t>could incorporate field notes, lab notes, for example, they could appear in lecture notes, or PowerPoints at conferences etc. these are all complied and ‘there’ but not widely available.</a:t>
            </a:r>
          </a:p>
        </p:txBody>
      </p:sp>
    </p:spTree>
    <p:extLst>
      <p:ext uri="{BB962C8B-B14F-4D97-AF65-F5344CB8AC3E}">
        <p14:creationId xmlns:p14="http://schemas.microsoft.com/office/powerpoint/2010/main" val="22491663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C000"/>
                </a:solidFill>
              </a:rPr>
              <a:t>What they cover = ‘Finds’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….retrieving, sorting, cleaning, marking, bagging, storing, conserving, recording, setting up data base, analysing, interpreting…..documenting, dissemination, archiving, management strategies…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…..depending on what you have been asked to do, or being paid to do, or ‘they’ want.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‘They’ might not know what they want…..so as the specialist you advise.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58760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C000"/>
                </a:solidFill>
              </a:rPr>
              <a:t>Who uses them, wants them?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Instigated or commissioned by a number of organisations or individuals</a:t>
            </a:r>
          </a:p>
          <a:p>
            <a:r>
              <a:rPr lang="en-GB" dirty="0" smtClean="0"/>
              <a:t>They are varied, their remit is varied therefore producing something ‘standard’ is not likely</a:t>
            </a:r>
          </a:p>
          <a:p>
            <a:r>
              <a:rPr lang="en-GB" dirty="0" smtClean="0"/>
              <a:t>Local authorities, archaeological trusts and units , national bodies/government agencies, NGOs, private owners, members of the public, developers or their agents,  ‘researchers’ (archaeology, history, local history, heritage, geography etc.)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96090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C000"/>
                </a:solidFill>
              </a:rPr>
              <a:t>Why are they commissioned?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For many reasons:</a:t>
            </a:r>
          </a:p>
          <a:p>
            <a:r>
              <a:rPr lang="en-GB" dirty="0" smtClean="0"/>
              <a:t>As part of an excavation, development programme, conservation or field/landscape evaluation</a:t>
            </a:r>
          </a:p>
          <a:p>
            <a:r>
              <a:rPr lang="en-GB" dirty="0" smtClean="0"/>
              <a:t>Part of research generated by threatened archaeological or related materials</a:t>
            </a:r>
          </a:p>
          <a:p>
            <a:r>
              <a:rPr lang="en-GB" dirty="0" smtClean="0"/>
              <a:t>Public interest, enquiry, programming (TV)</a:t>
            </a:r>
          </a:p>
          <a:p>
            <a:r>
              <a:rPr lang="en-GB" dirty="0" smtClean="0"/>
              <a:t>Continuation of the care and conservation of collections, archives and long term storage</a:t>
            </a:r>
          </a:p>
          <a:p>
            <a:r>
              <a:rPr lang="en-GB" dirty="0" smtClean="0"/>
              <a:t>Publicity (forensics)</a:t>
            </a:r>
          </a:p>
          <a:p>
            <a:r>
              <a:rPr lang="en-GB" dirty="0" smtClean="0"/>
              <a:t>A hook line, i.e. the search for something ‘unique’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1644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124" y="273845"/>
            <a:ext cx="6447692" cy="994172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C000"/>
                </a:solidFill>
              </a:rPr>
              <a:t>Specialist reports =personal perspective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May not know when one’s ‘report’ is used </a:t>
            </a:r>
          </a:p>
          <a:p>
            <a:r>
              <a:rPr lang="en-GB" dirty="0" smtClean="0"/>
              <a:t>How it is used (misused) not in control of the data</a:t>
            </a:r>
          </a:p>
          <a:p>
            <a:r>
              <a:rPr lang="en-GB" dirty="0" smtClean="0"/>
              <a:t>Contact with the assemblage prior to study may be limited</a:t>
            </a:r>
          </a:p>
          <a:p>
            <a:pPr lvl="1"/>
            <a:r>
              <a:rPr lang="en-GB" dirty="0" smtClean="0"/>
              <a:t>rarely </a:t>
            </a:r>
            <a:r>
              <a:rPr lang="en-GB" dirty="0"/>
              <a:t>visit the site </a:t>
            </a:r>
            <a:endParaRPr lang="en-GB" dirty="0" smtClean="0"/>
          </a:p>
          <a:p>
            <a:pPr lvl="1"/>
            <a:r>
              <a:rPr lang="en-GB" dirty="0" smtClean="0"/>
              <a:t>may have visited</a:t>
            </a:r>
            <a:endParaRPr lang="en-GB" dirty="0"/>
          </a:p>
          <a:p>
            <a:r>
              <a:rPr lang="en-GB" dirty="0" smtClean="0"/>
              <a:t>Therefore, may have had little to no input in to sampling strategies, excavation techniques, conservation, recording, etc. UNLIKE say environmental specialists (e.g. </a:t>
            </a:r>
            <a:r>
              <a:rPr lang="en-GB" dirty="0" err="1" smtClean="0"/>
              <a:t>palaeogeologist</a:t>
            </a:r>
            <a:r>
              <a:rPr lang="en-GB" dirty="0" smtClean="0"/>
              <a:t>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8492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C000"/>
                </a:solidFill>
              </a:rPr>
              <a:t>Publications: issues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488" y="1354931"/>
            <a:ext cx="5915025" cy="3263504"/>
          </a:xfrm>
        </p:spPr>
        <p:txBody>
          <a:bodyPr/>
          <a:lstStyle/>
          <a:p>
            <a:r>
              <a:rPr lang="en-GB" dirty="0" smtClean="0"/>
              <a:t>Publish in a variety of areas, in-house e.g. </a:t>
            </a:r>
            <a:r>
              <a:rPr lang="en-GB" dirty="0" err="1" smtClean="0"/>
              <a:t>Mola</a:t>
            </a:r>
            <a:endParaRPr lang="en-GB" dirty="0" smtClean="0"/>
          </a:p>
          <a:p>
            <a:r>
              <a:rPr lang="en-GB" dirty="0" smtClean="0"/>
              <a:t>Grey literature – </a:t>
            </a:r>
            <a:r>
              <a:rPr lang="en-GB" dirty="0">
                <a:solidFill>
                  <a:srgbClr val="FFC000"/>
                </a:solidFill>
              </a:rPr>
              <a:t>Grey Literature Library </a:t>
            </a:r>
            <a:r>
              <a:rPr lang="en-GB" dirty="0"/>
              <a:t>(</a:t>
            </a:r>
            <a:r>
              <a:rPr lang="en-GB" dirty="0" smtClean="0"/>
              <a:t>GLL) </a:t>
            </a:r>
          </a:p>
          <a:p>
            <a:r>
              <a:rPr lang="en-GB" dirty="0" smtClean="0"/>
              <a:t>Charles P AUGER, 1975 REFERRING TO INTELLEGENCE REPORTS ON ATOMIC RESEARCH – noted their Value </a:t>
            </a:r>
          </a:p>
          <a:p>
            <a:pPr lvl="2"/>
            <a:r>
              <a:rPr lang="en-GB" dirty="0" smtClean="0"/>
              <a:t>included </a:t>
            </a:r>
            <a:r>
              <a:rPr lang="en-GB" dirty="0"/>
              <a:t>greater </a:t>
            </a:r>
            <a:r>
              <a:rPr lang="en-GB" dirty="0" smtClean="0"/>
              <a:t>speed (of publication), </a:t>
            </a:r>
          </a:p>
          <a:p>
            <a:pPr lvl="2"/>
            <a:r>
              <a:rPr lang="en-GB" dirty="0" smtClean="0"/>
              <a:t>greater </a:t>
            </a:r>
            <a:r>
              <a:rPr lang="en-GB" dirty="0"/>
              <a:t>flexibility </a:t>
            </a:r>
            <a:r>
              <a:rPr lang="en-GB" dirty="0" smtClean="0"/>
              <a:t>(over what could be included)</a:t>
            </a:r>
          </a:p>
          <a:p>
            <a:pPr lvl="2"/>
            <a:r>
              <a:rPr lang="en-GB" dirty="0" smtClean="0"/>
              <a:t>opportunity </a:t>
            </a:r>
            <a:r>
              <a:rPr lang="en-GB" dirty="0"/>
              <a:t>to go into considerable detail if </a:t>
            </a:r>
            <a:r>
              <a:rPr lang="en-GB" dirty="0" smtClean="0"/>
              <a:t>necessary……</a:t>
            </a:r>
          </a:p>
          <a:p>
            <a:pPr marL="342900" lvl="1" indent="0">
              <a:buNone/>
            </a:pPr>
            <a:r>
              <a:rPr lang="en-GB" sz="2000" dirty="0">
                <a:solidFill>
                  <a:srgbClr val="FFC000"/>
                </a:solidFill>
              </a:rPr>
              <a:t>Grey Literature </a:t>
            </a:r>
            <a:r>
              <a:rPr lang="en-GB" sz="2000" dirty="0" smtClean="0">
                <a:solidFill>
                  <a:srgbClr val="FFC000"/>
                </a:solidFill>
              </a:rPr>
              <a:t>Library now part of </a:t>
            </a:r>
            <a:endParaRPr lang="en-GB" sz="2000" dirty="0"/>
          </a:p>
        </p:txBody>
      </p:sp>
      <p:pic>
        <p:nvPicPr>
          <p:cNvPr id="1026" name="Picture 2" descr="Archaeology Data Service logo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2214" y="3953686"/>
            <a:ext cx="2019300" cy="71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354465" y="4261247"/>
            <a:ext cx="5277399" cy="3000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http://</a:t>
            </a:r>
            <a:r>
              <a:rPr lang="en-GB" dirty="0" smtClean="0">
                <a:solidFill>
                  <a:srgbClr val="FFC000"/>
                </a:solidFill>
              </a:rPr>
              <a:t>archaeologydataservice.ac.uk/archives/view/greylit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6433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Over 45530 reports available that include desk-based analysis and specialist analysis – going back to 1904 in some cases.</a:t>
            </a:r>
            <a:endParaRPr lang="en-GB" sz="20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04165" y="1328746"/>
            <a:ext cx="6632915" cy="3610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40667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Jolly useful for all sorts of information one just could not get easily elsewhere e.g. research </a:t>
            </a:r>
            <a:r>
              <a:rPr lang="en-GB" sz="2000" dirty="0" err="1" smtClean="0"/>
              <a:t>Borth</a:t>
            </a:r>
            <a:r>
              <a:rPr lang="en-GB" sz="2000" dirty="0" smtClean="0"/>
              <a:t> deer antlers. </a:t>
            </a: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endParaRPr lang="en-GB" dirty="0"/>
          </a:p>
          <a:p>
            <a:r>
              <a:rPr lang="en-GB" sz="3600" dirty="0" smtClean="0"/>
              <a:t>Hughes</a:t>
            </a:r>
            <a:r>
              <a:rPr lang="en-GB" sz="3600" dirty="0"/>
              <a:t>, T. M., (1913). On the occurrence of a portion of the Skull and Antlers of Red-deer of exceptionally large size in the Estuary of the </a:t>
            </a:r>
            <a:r>
              <a:rPr lang="en-GB" sz="3600" dirty="0" err="1"/>
              <a:t>Gilpin</a:t>
            </a:r>
            <a:r>
              <a:rPr lang="en-GB" sz="3600" dirty="0"/>
              <a:t>.. </a:t>
            </a:r>
            <a:r>
              <a:rPr lang="en-GB" sz="3600" i="1" dirty="0"/>
              <a:t>Transactions of the Cumberland &amp; Westmorland Antiquarian &amp; Archaeological Society </a:t>
            </a:r>
            <a:r>
              <a:rPr lang="en-GB" sz="3600" dirty="0"/>
              <a:t>13 (series 2). Vol 13, pp. 59-61.</a:t>
            </a:r>
          </a:p>
          <a:p>
            <a:r>
              <a:rPr lang="en-GB" sz="3600" dirty="0" smtClean="0"/>
              <a:t>Title</a:t>
            </a:r>
            <a:r>
              <a:rPr lang="en-GB" sz="3600" dirty="0"/>
              <a:t>:	On the occurrence of a portion of the Skull and Antlers of Red-deer of exceptionally large size in the Estuary of the </a:t>
            </a:r>
            <a:r>
              <a:rPr lang="en-GB" sz="3600" dirty="0" err="1"/>
              <a:t>Gilpin</a:t>
            </a:r>
            <a:r>
              <a:rPr lang="en-GB" sz="3600" dirty="0"/>
              <a:t>.</a:t>
            </a:r>
          </a:p>
          <a:p>
            <a:r>
              <a:rPr lang="en-GB" sz="3600" dirty="0" smtClean="0"/>
              <a:t>Issue</a:t>
            </a:r>
            <a:r>
              <a:rPr lang="en-GB" sz="3600" dirty="0"/>
              <a:t>:	Transactions of the Cumberland &amp; Westmorland Antiquarian &amp; Archaeological Society 13 (series 2)</a:t>
            </a:r>
          </a:p>
          <a:p>
            <a:r>
              <a:rPr lang="en-GB" sz="3600" dirty="0" smtClean="0"/>
              <a:t>Series</a:t>
            </a:r>
            <a:r>
              <a:rPr lang="en-GB" sz="3600" dirty="0"/>
              <a:t>:	Transactions of the Cumberland &amp; Westmorland Antiquarian &amp; Archaeological Society</a:t>
            </a:r>
          </a:p>
          <a:p>
            <a:r>
              <a:rPr lang="en-GB" sz="3600" dirty="0" smtClean="0"/>
              <a:t>Volume</a:t>
            </a:r>
            <a:r>
              <a:rPr lang="en-GB" sz="3600" dirty="0"/>
              <a:t>:	13</a:t>
            </a:r>
          </a:p>
          <a:p>
            <a:r>
              <a:rPr lang="en-GB" sz="3600" dirty="0" smtClean="0"/>
              <a:t>Page </a:t>
            </a:r>
            <a:r>
              <a:rPr lang="en-GB" sz="3600" dirty="0"/>
              <a:t>Start/End:	59 - 61</a:t>
            </a:r>
          </a:p>
          <a:p>
            <a:r>
              <a:rPr lang="en-GB" sz="3600" dirty="0" smtClean="0"/>
              <a:t>Downloads</a:t>
            </a:r>
            <a:r>
              <a:rPr lang="en-GB" sz="3600" dirty="0"/>
              <a:t>:	</a:t>
            </a:r>
          </a:p>
          <a:p>
            <a:r>
              <a:rPr lang="en-GB" sz="3600" dirty="0"/>
              <a:t>tcwaas_002_1913_vol13_0006.pdf (1 MB) :	</a:t>
            </a:r>
            <a:r>
              <a:rPr lang="en-GB" sz="3600" dirty="0" smtClean="0"/>
              <a:t>Download</a:t>
            </a:r>
            <a:r>
              <a:rPr lang="en-GB" sz="3600" dirty="0"/>
              <a:t>	</a:t>
            </a:r>
          </a:p>
          <a:p>
            <a:r>
              <a:rPr lang="en-GB" sz="3600" dirty="0" smtClean="0"/>
              <a:t>Publication </a:t>
            </a:r>
            <a:r>
              <a:rPr lang="en-GB" sz="3600" dirty="0"/>
              <a:t>Type:	Journal</a:t>
            </a:r>
          </a:p>
          <a:p>
            <a:r>
              <a:rPr lang="en-GB" dirty="0" smtClean="0"/>
              <a:t>Author</a:t>
            </a:r>
            <a:r>
              <a:rPr lang="en-GB" dirty="0"/>
              <a:t>:	T M Hughes </a:t>
            </a:r>
          </a:p>
          <a:p>
            <a:r>
              <a:rPr lang="en-GB" dirty="0" smtClean="0"/>
              <a:t>Year </a:t>
            </a:r>
            <a:r>
              <a:rPr lang="en-GB" dirty="0"/>
              <a:t>of Publication:	1913</a:t>
            </a:r>
          </a:p>
          <a:p>
            <a:r>
              <a:rPr lang="en-GB" dirty="0" smtClean="0"/>
              <a:t>Source</a:t>
            </a:r>
            <a:r>
              <a:rPr lang="en-GB" dirty="0"/>
              <a:t>:	ADS Archive</a:t>
            </a:r>
          </a:p>
          <a:p>
            <a:r>
              <a:rPr lang="en-GB" dirty="0"/>
              <a:t>Related resources</a:t>
            </a:r>
          </a:p>
          <a:p>
            <a:r>
              <a:rPr lang="en-GB" dirty="0"/>
              <a:t>Relations:	</a:t>
            </a:r>
          </a:p>
          <a:p>
            <a:r>
              <a:rPr lang="en-GB" dirty="0"/>
              <a:t>Created Date</a:t>
            </a:r>
          </a:p>
          <a:p>
            <a:r>
              <a:rPr lang="en-GB" dirty="0"/>
              <a:t>Created Date:	11 Jul 2017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9194" y="2469662"/>
            <a:ext cx="2768806" cy="2673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286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C000"/>
                </a:solidFill>
              </a:rPr>
              <a:t>Other publication outlets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822" y="1369219"/>
            <a:ext cx="6326692" cy="3263504"/>
          </a:xfrm>
        </p:spPr>
        <p:txBody>
          <a:bodyPr>
            <a:normAutofit/>
          </a:bodyPr>
          <a:lstStyle/>
          <a:p>
            <a:r>
              <a:rPr lang="en-GB" dirty="0" smtClean="0"/>
              <a:t>Some units, put archive on-line either through their web-sites or the ads</a:t>
            </a:r>
          </a:p>
          <a:p>
            <a:r>
              <a:rPr lang="en-GB" dirty="0" smtClean="0"/>
              <a:t>Many one has to ask for, not widely available especially if they are older publications</a:t>
            </a:r>
          </a:p>
          <a:p>
            <a:r>
              <a:rPr lang="en-GB" dirty="0" smtClean="0"/>
              <a:t>For all there has been a drive to go digital, on-line etc. </a:t>
            </a:r>
            <a:r>
              <a:rPr lang="en-GB" dirty="0"/>
              <a:t>t</a:t>
            </a:r>
            <a:r>
              <a:rPr lang="en-GB" dirty="0" smtClean="0"/>
              <a:t>he resource to do this was not built into original budgets and therefore has to be found (note: issues of access on line, download speed, staff to input….).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6453" y="466786"/>
            <a:ext cx="2021547" cy="902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0845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488" y="177487"/>
            <a:ext cx="5915025" cy="994172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C000"/>
                </a:solidFill>
              </a:rPr>
              <a:t>May cover any topic but an attempt to get some standardisation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4294967295"/>
          </p:nvPr>
        </p:nvSpPr>
        <p:spPr>
          <a:xfrm>
            <a:off x="3208704" y="1370013"/>
            <a:ext cx="2914650" cy="3262312"/>
          </a:xfrm>
        </p:spPr>
        <p:txBody>
          <a:bodyPr>
            <a:normAutofit fontScale="85000" lnSpcReduction="2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</a:rPr>
              <a:t>It is recommended that each specialist report have a non-technical summary and a statement of significance: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 smtClean="0">
                <a:latin typeface="Arial" panose="020B0604020202020204" pitchFamily="34" charset="0"/>
              </a:rPr>
              <a:t>Should be at </a:t>
            </a:r>
            <a:r>
              <a:rPr lang="en-GB" dirty="0">
                <a:latin typeface="Arial" panose="020B0604020202020204" pitchFamily="34" charset="0"/>
              </a:rPr>
              <a:t>the beginning of the specialist report</a:t>
            </a:r>
            <a:r>
              <a:rPr lang="en-GB" dirty="0" smtClean="0">
                <a:latin typeface="Arial" panose="020B0604020202020204" pitchFamily="34" charset="0"/>
              </a:rPr>
              <a:t>.</a:t>
            </a:r>
          </a:p>
          <a:p>
            <a:pPr marL="0" indent="0"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</a:rPr>
              <a:t>A catalogue of samples taken should </a:t>
            </a:r>
            <a:r>
              <a:rPr lang="en-GB" dirty="0" smtClean="0">
                <a:latin typeface="Arial" panose="020B0604020202020204" pitchFamily="34" charset="0"/>
              </a:rPr>
              <a:t>be included and all technical data BUT where is often the sticky point…..sort this out early and make it clear in terms of expectations</a:t>
            </a:r>
            <a:endParaRPr lang="en-GB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18830" y="1171659"/>
            <a:ext cx="2989874" cy="40395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Specialist </a:t>
            </a:r>
            <a:r>
              <a:rPr lang="en-GB" dirty="0" smtClean="0">
                <a:latin typeface="Arial" panose="020B0604020202020204" pitchFamily="34" charset="0"/>
              </a:rPr>
              <a:t>appendices/reports could </a:t>
            </a:r>
            <a:r>
              <a:rPr lang="en-GB" dirty="0">
                <a:latin typeface="Arial" panose="020B0604020202020204" pitchFamily="34" charset="0"/>
              </a:rPr>
              <a:t>include reports </a:t>
            </a:r>
            <a:r>
              <a:rPr lang="en-GB" dirty="0" smtClean="0">
                <a:latin typeface="Arial" panose="020B0604020202020204" pitchFamily="34" charset="0"/>
              </a:rPr>
              <a:t>on</a:t>
            </a:r>
            <a:endParaRPr lang="en-GB" dirty="0">
              <a:latin typeface="Arial" panose="020B0604020202020204" pitchFamily="34" charset="0"/>
            </a:endParaRPr>
          </a:p>
          <a:p>
            <a:pPr marL="144000" indent="-14400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</a:rPr>
              <a:t>dating</a:t>
            </a:r>
            <a:r>
              <a:rPr lang="en-GB" dirty="0">
                <a:latin typeface="Arial" panose="020B0604020202020204" pitchFamily="34" charset="0"/>
              </a:rPr>
              <a:t>, soils, </a:t>
            </a:r>
            <a:r>
              <a:rPr lang="en-GB" dirty="0" smtClean="0">
                <a:latin typeface="Arial" panose="020B0604020202020204" pitchFamily="34" charset="0"/>
              </a:rPr>
              <a:t>sediments, </a:t>
            </a:r>
            <a:r>
              <a:rPr lang="en-GB" dirty="0" err="1" smtClean="0">
                <a:latin typeface="Arial" panose="020B0604020202020204" pitchFamily="34" charset="0"/>
              </a:rPr>
              <a:t>dendro</a:t>
            </a:r>
            <a:r>
              <a:rPr lang="en-GB" dirty="0" smtClean="0">
                <a:latin typeface="Arial" panose="020B0604020202020204" pitchFamily="34" charset="0"/>
              </a:rPr>
              <a:t>, </a:t>
            </a:r>
          </a:p>
          <a:p>
            <a:pPr marL="144000" indent="-144000">
              <a:buFont typeface="Arial" panose="020B0604020202020204" pitchFamily="34" charset="0"/>
              <a:buChar char="•"/>
            </a:pPr>
            <a:endParaRPr lang="en-GB" dirty="0" smtClean="0">
              <a:latin typeface="Arial" panose="020B0604020202020204" pitchFamily="34" charset="0"/>
            </a:endParaRPr>
          </a:p>
          <a:p>
            <a:pPr marL="144000" indent="-14400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</a:rPr>
              <a:t>human </a:t>
            </a:r>
            <a:r>
              <a:rPr lang="en-GB" dirty="0">
                <a:latin typeface="Arial" panose="020B0604020202020204" pitchFamily="34" charset="0"/>
              </a:rPr>
              <a:t>remains, </a:t>
            </a:r>
            <a:r>
              <a:rPr lang="en-GB" dirty="0" smtClean="0">
                <a:latin typeface="Arial" panose="020B0604020202020204" pitchFamily="34" charset="0"/>
              </a:rPr>
              <a:t>animal remains</a:t>
            </a:r>
          </a:p>
          <a:p>
            <a:pPr marL="144000" indent="-144000">
              <a:buFont typeface="Arial" panose="020B0604020202020204" pitchFamily="34" charset="0"/>
              <a:buChar char="•"/>
            </a:pPr>
            <a:endParaRPr lang="en-GB" dirty="0" smtClean="0">
              <a:latin typeface="Arial" panose="020B0604020202020204" pitchFamily="34" charset="0"/>
            </a:endParaRPr>
          </a:p>
          <a:p>
            <a:pPr marL="144000" indent="-14400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</a:rPr>
              <a:t>artefact </a:t>
            </a:r>
            <a:r>
              <a:rPr lang="en-GB" dirty="0">
                <a:latin typeface="Arial" panose="020B0604020202020204" pitchFamily="34" charset="0"/>
              </a:rPr>
              <a:t>conservation, </a:t>
            </a:r>
            <a:r>
              <a:rPr lang="en-GB" dirty="0" smtClean="0">
                <a:latin typeface="Arial" panose="020B0604020202020204" pitchFamily="34" charset="0"/>
              </a:rPr>
              <a:t>e.g. metals, glass, fabrics, fibres,</a:t>
            </a:r>
          </a:p>
          <a:p>
            <a:pPr marL="144000" indent="-144000">
              <a:buFont typeface="Arial" panose="020B0604020202020204" pitchFamily="34" charset="0"/>
              <a:buChar char="•"/>
            </a:pPr>
            <a:endParaRPr lang="en-GB" dirty="0" smtClean="0">
              <a:latin typeface="Arial" panose="020B0604020202020204" pitchFamily="34" charset="0"/>
            </a:endParaRPr>
          </a:p>
          <a:p>
            <a:pPr marL="144000" indent="-14400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</a:rPr>
              <a:t>site </a:t>
            </a:r>
            <a:r>
              <a:rPr lang="en-GB" dirty="0">
                <a:latin typeface="Arial" panose="020B0604020202020204" pitchFamily="34" charset="0"/>
              </a:rPr>
              <a:t>or </a:t>
            </a:r>
            <a:r>
              <a:rPr lang="en-GB" dirty="0" smtClean="0">
                <a:latin typeface="Arial" panose="020B0604020202020204" pitchFamily="34" charset="0"/>
              </a:rPr>
              <a:t>monument</a:t>
            </a:r>
          </a:p>
          <a:p>
            <a:pPr marL="144000" indent="-14400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</a:endParaRPr>
          </a:p>
          <a:p>
            <a:pPr marL="144000" indent="-1440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</a:rPr>
              <a:t>conservation, </a:t>
            </a:r>
            <a:r>
              <a:rPr lang="en-GB" dirty="0" smtClean="0">
                <a:latin typeface="Arial" panose="020B0604020202020204" pitchFamily="34" charset="0"/>
              </a:rPr>
              <a:t>masonry, stone fabric, plaster, etc.</a:t>
            </a:r>
          </a:p>
          <a:p>
            <a:pPr marL="144000" indent="-144000">
              <a:buFont typeface="Arial" panose="020B0604020202020204" pitchFamily="34" charset="0"/>
              <a:buChar char="•"/>
            </a:pPr>
            <a:endParaRPr lang="en-GB" dirty="0" smtClean="0">
              <a:latin typeface="Arial" panose="020B0604020202020204" pitchFamily="34" charset="0"/>
            </a:endParaRPr>
          </a:p>
          <a:p>
            <a:pPr marL="144000" indent="-14400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</a:rPr>
              <a:t>small finds, flint, pottery, clay pipes, buckles, beads, etc</a:t>
            </a:r>
            <a:r>
              <a:rPr lang="en-GB" dirty="0">
                <a:latin typeface="Arial" panose="020B0604020202020204" pitchFamily="34" charset="0"/>
              </a:rPr>
              <a:t>. </a:t>
            </a:r>
            <a:endParaRPr lang="en-GB" dirty="0" smtClean="0">
              <a:latin typeface="Arial" panose="020B0604020202020204" pitchFamily="34" charset="0"/>
            </a:endParaRPr>
          </a:p>
          <a:p>
            <a:pPr marL="144000" indent="-144000">
              <a:buFont typeface="Arial" panose="020B0604020202020204" pitchFamily="34" charset="0"/>
              <a:buChar char="•"/>
            </a:pPr>
            <a:endParaRPr lang="en-GB" dirty="0" smtClean="0">
              <a:latin typeface="Arial" panose="020B0604020202020204" pitchFamily="34" charset="0"/>
            </a:endParaRPr>
          </a:p>
          <a:p>
            <a:pPr marL="144000" indent="-14400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</a:rPr>
              <a:t>Coins, tokens, </a:t>
            </a:r>
          </a:p>
          <a:p>
            <a:endParaRPr lang="en-GB" dirty="0">
              <a:latin typeface="Arial" panose="020B06040202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9990" y="4378421"/>
            <a:ext cx="1773364" cy="543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6413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08" y="82927"/>
            <a:ext cx="5915025" cy="994172"/>
          </a:xfrm>
        </p:spPr>
        <p:txBody>
          <a:bodyPr/>
          <a:lstStyle/>
          <a:p>
            <a:r>
              <a:rPr lang="en-GB" dirty="0" smtClean="0">
                <a:solidFill>
                  <a:srgbClr val="FFC000"/>
                </a:solidFill>
              </a:rPr>
              <a:t>What are they? Vitals Statistics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3537" y="914400"/>
            <a:ext cx="5861539" cy="439113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Expensive, £40-3,000, AVE £250 PER DAY</a:t>
            </a:r>
          </a:p>
          <a:p>
            <a:r>
              <a:rPr lang="en-GB" dirty="0" smtClean="0"/>
              <a:t>Survey (kit) most expensive, least expensive archive specialists</a:t>
            </a:r>
          </a:p>
          <a:p>
            <a:r>
              <a:rPr lang="en-GB" dirty="0" smtClean="0"/>
              <a:t>Majority work for commercial outlets and larger ones at that.</a:t>
            </a:r>
          </a:p>
          <a:p>
            <a:r>
              <a:rPr lang="en-GB" dirty="0" smtClean="0"/>
              <a:t>In Scotland, SE &amp; SW England predominantly, mostly white in terms of ethnicity, and not disabled (no Equality &amp; Diversity here!)</a:t>
            </a:r>
          </a:p>
          <a:p>
            <a:r>
              <a:rPr lang="en-GB" dirty="0" smtClean="0"/>
              <a:t>Nearly 80% have qualification at MA or </a:t>
            </a:r>
            <a:r>
              <a:rPr lang="en-GB" b="1" dirty="0" smtClean="0"/>
              <a:t>higher</a:t>
            </a:r>
            <a:r>
              <a:rPr lang="en-GB" dirty="0"/>
              <a:t> </a:t>
            </a:r>
            <a:r>
              <a:rPr lang="en-GB" dirty="0" smtClean="0"/>
              <a:t>level. Higher </a:t>
            </a:r>
            <a:r>
              <a:rPr lang="en-GB" dirty="0"/>
              <a:t>the qualification </a:t>
            </a:r>
            <a:r>
              <a:rPr lang="en-GB" dirty="0" smtClean="0"/>
              <a:t>= </a:t>
            </a:r>
            <a:r>
              <a:rPr lang="en-GB" dirty="0"/>
              <a:t>more you can charge</a:t>
            </a:r>
          </a:p>
          <a:p>
            <a:r>
              <a:rPr lang="en-GB" dirty="0" smtClean="0"/>
              <a:t>But getting personal development, training, upskilling, CPD (continuous professional development) difficult. </a:t>
            </a:r>
          </a:p>
          <a:p>
            <a:endParaRPr lang="en-GB" dirty="0"/>
          </a:p>
          <a:p>
            <a:r>
              <a:rPr lang="en-GB" dirty="0" smtClean="0"/>
              <a:t>= highly skilled workforce.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sz="1800" dirty="0" smtClean="0">
                <a:solidFill>
                  <a:srgbClr val="FFC000"/>
                </a:solidFill>
              </a:rPr>
              <a:t>http</a:t>
            </a:r>
            <a:r>
              <a:rPr lang="en-GB" sz="1800" dirty="0">
                <a:solidFill>
                  <a:srgbClr val="FFC000"/>
                </a:solidFill>
              </a:rPr>
              <a:t>://archaeologydataservice.ac.uk/archives/view/specialists_eh_2017</a:t>
            </a:r>
          </a:p>
        </p:txBody>
      </p:sp>
    </p:spTree>
    <p:extLst>
      <p:ext uri="{BB962C8B-B14F-4D97-AF65-F5344CB8AC3E}">
        <p14:creationId xmlns:p14="http://schemas.microsoft.com/office/powerpoint/2010/main" val="21192547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C000"/>
                </a:solidFill>
              </a:rPr>
              <a:t>Context: pros and cons page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sharp </a:t>
            </a:r>
            <a:r>
              <a:rPr lang="en-GB" dirty="0"/>
              <a:t>increase in development-led archaeological work </a:t>
            </a:r>
            <a:r>
              <a:rPr lang="en-GB" dirty="0" smtClean="0"/>
              <a:t>= shortage of skilled professionals</a:t>
            </a:r>
          </a:p>
          <a:p>
            <a:r>
              <a:rPr lang="en-GB" dirty="0" smtClean="0"/>
              <a:t>co-incident </a:t>
            </a:r>
            <a:r>
              <a:rPr lang="en-GB" dirty="0"/>
              <a:t>timing of several major infrastructure </a:t>
            </a:r>
            <a:r>
              <a:rPr lang="en-GB" dirty="0" smtClean="0"/>
              <a:t>projects – 40 or so from 2015-33 (see Cattermole, 2017)</a:t>
            </a:r>
          </a:p>
          <a:p>
            <a:r>
              <a:rPr lang="en-GB" dirty="0" smtClean="0"/>
              <a:t>Some impact from lottery, heritage led funding</a:t>
            </a:r>
          </a:p>
          <a:p>
            <a:pPr marL="0" indent="0">
              <a:buNone/>
            </a:pPr>
            <a:r>
              <a:rPr lang="en-GB" dirty="0" smtClean="0"/>
              <a:t>Vs. </a:t>
            </a:r>
          </a:p>
          <a:p>
            <a:r>
              <a:rPr lang="en-GB" dirty="0"/>
              <a:t>S</a:t>
            </a:r>
            <a:r>
              <a:rPr lang="en-GB" dirty="0" smtClean="0"/>
              <a:t>weeping cuts to budgets</a:t>
            </a:r>
          </a:p>
          <a:p>
            <a:r>
              <a:rPr lang="en-GB" dirty="0" smtClean="0"/>
              <a:t>Within HE sector, REF and TEF are drivers to staff ‘activity’ profiles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(on-costs, time allocation (survey TAS), resources, technological revolution etc.)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75706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5101" y="227679"/>
            <a:ext cx="6121412" cy="994172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C000"/>
                </a:solidFill>
              </a:rPr>
              <a:t>Problems: </a:t>
            </a:r>
            <a:r>
              <a:rPr lang="en-GB" dirty="0" err="1" smtClean="0">
                <a:solidFill>
                  <a:srgbClr val="FFC000"/>
                </a:solidFill>
              </a:rPr>
              <a:t>CIfA</a:t>
            </a:r>
            <a:r>
              <a:rPr lang="en-GB" dirty="0" smtClean="0">
                <a:solidFill>
                  <a:srgbClr val="FFC000"/>
                </a:solidFill>
              </a:rPr>
              <a:t> Review of the Standard of Reporting = 1,000 reports 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Only 12.7% of reports met 75% of their criteria</a:t>
            </a:r>
          </a:p>
          <a:p>
            <a:pPr marL="0" indent="0">
              <a:buNone/>
            </a:pPr>
            <a:r>
              <a:rPr lang="en-GB" dirty="0" smtClean="0"/>
              <a:t>Only 43% of reports met 50% of their criteria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Overall, this is not a good result BUT </a:t>
            </a:r>
          </a:p>
          <a:p>
            <a:pPr marL="0" indent="0">
              <a:buNone/>
            </a:pPr>
            <a:r>
              <a:rPr lang="en-GB" dirty="0" smtClean="0"/>
              <a:t>-there are other drivers not just </a:t>
            </a:r>
            <a:r>
              <a:rPr lang="en-GB" dirty="0" err="1" smtClean="0"/>
              <a:t>CIfA</a:t>
            </a:r>
            <a:r>
              <a:rPr lang="en-GB" dirty="0" smtClean="0"/>
              <a:t>, e.g. English Heritage</a:t>
            </a:r>
          </a:p>
          <a:p>
            <a:pPr marL="0" indent="0">
              <a:buNone/>
            </a:pPr>
            <a:r>
              <a:rPr lang="en-GB" dirty="0" smtClean="0"/>
              <a:t>-conditions don’t allow for a perfect report (time, finances, etc.)</a:t>
            </a:r>
          </a:p>
          <a:p>
            <a:pPr marL="0" indent="0">
              <a:buNone/>
            </a:pPr>
            <a:r>
              <a:rPr lang="en-GB" dirty="0" smtClean="0"/>
              <a:t>-often unclear what the role is, what the brief is….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23689" y="4480009"/>
            <a:ext cx="6269211" cy="3000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solidFill>
                  <a:srgbClr val="FFC000"/>
                </a:solidFill>
              </a:rPr>
              <a:t>https://www.archaeologists.net/sites/default/files/7090FinalReport.compressed.pdf</a:t>
            </a:r>
            <a:endParaRPr lang="en-GB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65208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C000"/>
                </a:solidFill>
              </a:rPr>
              <a:t>Problems: </a:t>
            </a:r>
            <a:r>
              <a:rPr lang="en-GB" dirty="0" err="1" smtClean="0">
                <a:solidFill>
                  <a:srgbClr val="FFC000"/>
                </a:solidFill>
              </a:rPr>
              <a:t>CIfA</a:t>
            </a:r>
            <a:r>
              <a:rPr lang="en-GB" dirty="0" smtClean="0">
                <a:solidFill>
                  <a:srgbClr val="FFC000"/>
                </a:solidFill>
              </a:rPr>
              <a:t> report wide variation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• Quantification data is not routinely presented in a standardised accessible format.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• </a:t>
            </a:r>
            <a:r>
              <a:rPr lang="en-GB" dirty="0"/>
              <a:t>Specialist reports do not routinely include a discussion of the assemblage in its wider context or in relation to other assemblages either from the same site or from comparative sites.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• </a:t>
            </a:r>
            <a:r>
              <a:rPr lang="en-GB" dirty="0"/>
              <a:t>Specialists are not routinely being credited with authorship of relevant specialist reports.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• </a:t>
            </a:r>
            <a:r>
              <a:rPr lang="en-GB" dirty="0"/>
              <a:t>There is great variation in the structure and content of specialist reports.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• </a:t>
            </a:r>
            <a:r>
              <a:rPr lang="en-GB" dirty="0"/>
              <a:t>There is currently no consistent approach towards on-site or </a:t>
            </a:r>
            <a:r>
              <a:rPr lang="en-GB" dirty="0" smtClean="0"/>
              <a:t>post-project/excavation monitoring </a:t>
            </a:r>
            <a:r>
              <a:rPr lang="en-GB" dirty="0"/>
              <a:t>by development control archaeologists, </a:t>
            </a:r>
            <a:r>
              <a:rPr lang="en-GB" dirty="0" smtClean="0"/>
              <a:t>= differential </a:t>
            </a:r>
            <a:r>
              <a:rPr lang="en-GB" dirty="0"/>
              <a:t>application of and compliance with existing Standards and guidance.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• </a:t>
            </a:r>
            <a:r>
              <a:rPr lang="en-GB" dirty="0"/>
              <a:t>Awareness of current, accepted standards and guidance relating to artefact work is variable across the profession. </a:t>
            </a:r>
          </a:p>
        </p:txBody>
      </p:sp>
    </p:spTree>
    <p:extLst>
      <p:ext uri="{BB962C8B-B14F-4D97-AF65-F5344CB8AC3E}">
        <p14:creationId xmlns:p14="http://schemas.microsoft.com/office/powerpoint/2010/main" val="34290464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488" y="332424"/>
            <a:ext cx="5915025" cy="994172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FFC000"/>
                </a:solidFill>
              </a:rPr>
              <a:t>Problems why?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71488" y="1193959"/>
            <a:ext cx="5915025" cy="326350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</a:t>
            </a:r>
            <a:r>
              <a:rPr lang="en-GB" i="1" dirty="0"/>
              <a:t>Survey of Archaeological Specialists </a:t>
            </a:r>
            <a:r>
              <a:rPr lang="en-GB" dirty="0"/>
              <a:t>also highlighted that 58.4% of finds specialists are sole traders, with only 37.4% of specialists being based in large organisations (Landward Research 2011, 60</a:t>
            </a:r>
            <a:r>
              <a:rPr lang="en-GB" dirty="0" smtClean="0"/>
              <a:t>) </a:t>
            </a:r>
            <a:r>
              <a:rPr lang="en-GB" dirty="0" smtClean="0"/>
              <a:t>Note: these </a:t>
            </a:r>
            <a:r>
              <a:rPr lang="en-GB" dirty="0" smtClean="0"/>
              <a:t>may be disparate organisations, Trusts, HE, Units, etc.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How can one train, upskill, and support such a disparate group?</a:t>
            </a:r>
          </a:p>
          <a:p>
            <a:pPr marL="0" indent="0">
              <a:buNone/>
            </a:pPr>
            <a:r>
              <a:rPr lang="en-GB" dirty="0" smtClean="0"/>
              <a:t>One can ask why are nearly 60% sole traders?</a:t>
            </a:r>
          </a:p>
          <a:p>
            <a:pPr marL="0" indent="0">
              <a:buNone/>
            </a:pPr>
            <a:r>
              <a:rPr lang="en-GB" dirty="0" smtClean="0"/>
              <a:t>What can you do if you are only an afterthought and pop up as part of </a:t>
            </a:r>
            <a:r>
              <a:rPr lang="en-GB" dirty="0" smtClean="0"/>
              <a:t>a post </a:t>
            </a:r>
            <a:r>
              <a:rPr lang="en-GB" dirty="0" err="1" smtClean="0"/>
              <a:t>prject</a:t>
            </a:r>
            <a:r>
              <a:rPr lang="en-GB" dirty="0" smtClean="0"/>
              <a:t>, </a:t>
            </a:r>
            <a:r>
              <a:rPr lang="en-GB" dirty="0" smtClean="0"/>
              <a:t>or as an unforeseen problem?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48863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C000"/>
                </a:solidFill>
              </a:rPr>
              <a:t>Issues – personal reflection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CIfA</a:t>
            </a:r>
            <a:r>
              <a:rPr lang="en-GB" dirty="0" smtClean="0"/>
              <a:t> may write ‘standards’ or guidelines but this is not in reflection of the industry working practices</a:t>
            </a:r>
          </a:p>
          <a:p>
            <a:r>
              <a:rPr lang="en-GB" dirty="0" smtClean="0"/>
              <a:t>Or, even my skills, experience and how I was trained to do it.</a:t>
            </a:r>
          </a:p>
          <a:p>
            <a:r>
              <a:rPr lang="en-GB" dirty="0" smtClean="0"/>
              <a:t>Specialists are working, often, to </a:t>
            </a:r>
            <a:r>
              <a:rPr lang="en-GB" smtClean="0"/>
              <a:t>discipline or sub-discipline </a:t>
            </a:r>
            <a:r>
              <a:rPr lang="en-GB" dirty="0" smtClean="0"/>
              <a:t>norms with other drivers and therefore NOT to </a:t>
            </a:r>
            <a:r>
              <a:rPr lang="en-GB" dirty="0" err="1" smtClean="0"/>
              <a:t>CIfA</a:t>
            </a:r>
            <a:endParaRPr lang="en-GB" dirty="0" smtClean="0"/>
          </a:p>
          <a:p>
            <a:r>
              <a:rPr lang="en-GB" dirty="0" smtClean="0"/>
              <a:t>Other drivers (REF, TEF etc.) mean we have to place priority in other areas in terms of time, resources, support etc.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40062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615</TotalTime>
  <Words>1537</Words>
  <Application>Microsoft Office PowerPoint</Application>
  <PresentationFormat>Custom</PresentationFormat>
  <Paragraphs>168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Grey literature</vt:lpstr>
      <vt:lpstr>What is it to us?</vt:lpstr>
      <vt:lpstr>Specialist reports</vt:lpstr>
      <vt:lpstr>Research design</vt:lpstr>
      <vt:lpstr>What they include or feed into</vt:lpstr>
      <vt:lpstr>What they cover = ‘Finds’</vt:lpstr>
      <vt:lpstr>Who uses them, wants them?</vt:lpstr>
      <vt:lpstr>Why are they commissioned?</vt:lpstr>
      <vt:lpstr>Specialist reports =personal perspective</vt:lpstr>
      <vt:lpstr>Publications: issues</vt:lpstr>
      <vt:lpstr>Over 45530 reports available that include desk-based analysis and specialist analysis – going back to 1904 in some cases.</vt:lpstr>
      <vt:lpstr>Jolly useful for all sorts of information one just could not get easily elsewhere e.g. research Borth deer antlers. </vt:lpstr>
      <vt:lpstr>Other publication outlets</vt:lpstr>
      <vt:lpstr>May cover any topic but an attempt to get some standardisation</vt:lpstr>
      <vt:lpstr>What are they? Vitals Statistics</vt:lpstr>
      <vt:lpstr>Context: pros and cons page</vt:lpstr>
      <vt:lpstr>Problems: CIfA Review of the Standard of Reporting = 1,000 reports </vt:lpstr>
      <vt:lpstr>Problems: CIfA report wide variation</vt:lpstr>
      <vt:lpstr>Problems why?</vt:lpstr>
      <vt:lpstr>Issues – personal reflection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Specialist reports in Archaeology</dc:title>
  <dc:creator>Ros Coard</dc:creator>
  <cp:lastModifiedBy>Ros Coard</cp:lastModifiedBy>
  <cp:revision>30</cp:revision>
  <cp:lastPrinted>2019-11-07T09:03:07Z</cp:lastPrinted>
  <dcterms:created xsi:type="dcterms:W3CDTF">2018-03-12T13:49:10Z</dcterms:created>
  <dcterms:modified xsi:type="dcterms:W3CDTF">2019-11-14T09:25:24Z</dcterms:modified>
</cp:coreProperties>
</file>