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6" r:id="rId6"/>
    <p:sldId id="260" r:id="rId7"/>
    <p:sldId id="261" r:id="rId8"/>
    <p:sldId id="262" r:id="rId9"/>
    <p:sldId id="263" r:id="rId10"/>
    <p:sldId id="264" r:id="rId11"/>
    <p:sldId id="265"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487632-F005-47EA-9EEA-F698E5C78195}" v="18" dt="2026-02-16T11:19:35.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52" autoAdjust="0"/>
    <p:restoredTop sz="94660"/>
  </p:normalViewPr>
  <p:slideViewPr>
    <p:cSldViewPr snapToGrid="0">
      <p:cViewPr>
        <p:scale>
          <a:sx n="76" d="100"/>
          <a:sy n="76" d="100"/>
        </p:scale>
        <p:origin x="96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D78DD-1E01-4A94-A823-C3B32517EFDD}"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9300DD-FFBB-43ED-A4E6-F4528A7B71CF}" type="slidenum">
              <a:rPr lang="en-GB" smtClean="0"/>
              <a:t>‹#›</a:t>
            </a:fld>
            <a:endParaRPr lang="en-GB"/>
          </a:p>
        </p:txBody>
      </p:sp>
    </p:spTree>
    <p:extLst>
      <p:ext uri="{BB962C8B-B14F-4D97-AF65-F5344CB8AC3E}">
        <p14:creationId xmlns:p14="http://schemas.microsoft.com/office/powerpoint/2010/main" val="316140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9300DD-FFBB-43ED-A4E6-F4528A7B71CF}" type="slidenum">
              <a:rPr lang="en-GB" smtClean="0"/>
              <a:t>8</a:t>
            </a:fld>
            <a:endParaRPr lang="en-GB"/>
          </a:p>
        </p:txBody>
      </p:sp>
    </p:spTree>
    <p:extLst>
      <p:ext uri="{BB962C8B-B14F-4D97-AF65-F5344CB8AC3E}">
        <p14:creationId xmlns:p14="http://schemas.microsoft.com/office/powerpoint/2010/main" val="423805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9300DD-FFBB-43ED-A4E6-F4528A7B71CF}" type="slidenum">
              <a:rPr lang="en-GB" smtClean="0"/>
              <a:t>9</a:t>
            </a:fld>
            <a:endParaRPr lang="en-GB"/>
          </a:p>
        </p:txBody>
      </p:sp>
    </p:spTree>
    <p:extLst>
      <p:ext uri="{BB962C8B-B14F-4D97-AF65-F5344CB8AC3E}">
        <p14:creationId xmlns:p14="http://schemas.microsoft.com/office/powerpoint/2010/main" val="333461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9300DD-FFBB-43ED-A4E6-F4528A7B71CF}" type="slidenum">
              <a:rPr lang="en-GB" smtClean="0"/>
              <a:t>11</a:t>
            </a:fld>
            <a:endParaRPr lang="en-GB"/>
          </a:p>
        </p:txBody>
      </p:sp>
    </p:spTree>
    <p:extLst>
      <p:ext uri="{BB962C8B-B14F-4D97-AF65-F5344CB8AC3E}">
        <p14:creationId xmlns:p14="http://schemas.microsoft.com/office/powerpoint/2010/main" val="292022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FFBE-924E-715D-9E93-59E3F2B2AB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8B7F0-E10E-23DF-7D63-E17C8E7F77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DC04B8-AC84-4C11-C2CE-0436D12EC6AA}"/>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D1EB9084-AA67-E53D-2951-5DCBDB8E7B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4554D-39FD-81F9-8915-513841737C3F}"/>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111238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7236-899E-34E6-547D-0FD4860407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C6BB-7AAA-6EB7-DAF2-348066E595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90A46-B6AC-C588-5442-FCE6A438E64A}"/>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EE3D3C88-A3DE-9E2E-EAA0-097EEA359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FF71C-E062-EA6B-4516-B672B265F740}"/>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1830661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DDA95-1EEE-712A-C75E-D261EA9913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415E01-8988-1D48-EEB4-5EE95734DE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ABE8E1-AD10-BC65-B20F-4E8825B9C3C5}"/>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1E817E82-D2B9-94FF-65A1-8E6C299E5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8F7C5-C445-00D0-1F19-F08C95B6DF6B}"/>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1534123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6DD9-9D16-DD94-F0DF-2B12350CE5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E6DF88-25DE-A993-B440-E48004009E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0A0006-4389-BC25-3C2E-932FA5D22C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54914F-537C-3928-AC92-C3606C35C26A}"/>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6" name="Footer Placeholder 5">
            <a:extLst>
              <a:ext uri="{FF2B5EF4-FFF2-40B4-BE49-F238E27FC236}">
                <a16:creationId xmlns:a16="http://schemas.microsoft.com/office/drawing/2014/main" id="{698D3B87-2592-A86D-1C5C-26EBE744C0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9C8AC6-5F02-410A-BE9E-4035BADEEBE9}"/>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2429977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01ACF-5EF0-33CC-217F-4C39345895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6576C7-32BD-1073-C3D3-685907D662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BE26B7-2421-4042-346F-E50F1DC685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833E28-CA85-ED37-565C-B60A9196FA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73B709-09D3-9FCE-BC9F-A03F7A3A6D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4807DF-1C82-9F9C-121A-B82CB9B99FBB}"/>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8" name="Footer Placeholder 7">
            <a:extLst>
              <a:ext uri="{FF2B5EF4-FFF2-40B4-BE49-F238E27FC236}">
                <a16:creationId xmlns:a16="http://schemas.microsoft.com/office/drawing/2014/main" id="{A927C90F-BAEE-F58A-87C4-CAF976B3B7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92CD73-3C18-FAB3-051A-202AD4E0C91B}"/>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101533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B1671-8F45-7E29-F6BC-8F91397944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33C045-F2E4-5A39-262A-9666C6785FE2}"/>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4" name="Footer Placeholder 3">
            <a:extLst>
              <a:ext uri="{FF2B5EF4-FFF2-40B4-BE49-F238E27FC236}">
                <a16:creationId xmlns:a16="http://schemas.microsoft.com/office/drawing/2014/main" id="{29DC5788-4E23-8155-5C6C-DB73AD0F5E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E33BE3-6810-9224-6404-7696044C506C}"/>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3134902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A9F455-2D76-2D1D-0DDB-212350FFCB47}"/>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3" name="Footer Placeholder 2">
            <a:extLst>
              <a:ext uri="{FF2B5EF4-FFF2-40B4-BE49-F238E27FC236}">
                <a16:creationId xmlns:a16="http://schemas.microsoft.com/office/drawing/2014/main" id="{4BBE4522-6DAF-DD77-2CF8-9FD5FC6BB4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C838FC-915C-BABD-30BB-88369C44890C}"/>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4105404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2AEA7-6D9A-82CC-642F-144497E103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288DB2-CBFD-D68E-B4F1-0BC2BDAF35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837D58-5656-250C-3A30-ED459392B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89215F-720F-1811-D0D8-9C7905731E10}"/>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6" name="Footer Placeholder 5">
            <a:extLst>
              <a:ext uri="{FF2B5EF4-FFF2-40B4-BE49-F238E27FC236}">
                <a16:creationId xmlns:a16="http://schemas.microsoft.com/office/drawing/2014/main" id="{F85E92EF-1DC3-4B11-76D8-996F480005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0B9792-1498-2468-2AD6-82FF2A5C6B45}"/>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422001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F5207-87DF-A849-B96E-976805C6AF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AB2558-A49D-6AB2-0711-C9CFC9BC16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D464E4-C9BB-F9EA-B355-A027AE2D43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F8F8C2-330C-8F65-DD53-D7827A8EAF87}"/>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6" name="Footer Placeholder 5">
            <a:extLst>
              <a:ext uri="{FF2B5EF4-FFF2-40B4-BE49-F238E27FC236}">
                <a16:creationId xmlns:a16="http://schemas.microsoft.com/office/drawing/2014/main" id="{EAE28B0A-44A4-C0C8-E0EA-330639AD8D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849F35-0736-4845-DD37-EB2C45FE7831}"/>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787940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F8B5-CB3B-2882-0FFD-E588BD52AD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039613-1197-B15C-E20A-433F8A0C17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09DB83-611D-2937-021B-31A25ADE4BB6}"/>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6CECCDD6-EA4A-DC0A-5D0A-CEE847BE10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943CC-B7F8-788D-FB21-3AC14E700701}"/>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50371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2AD85B-73FC-7704-EF57-C10BA4683A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1A2141-C28B-3E05-EFB7-6C1AA3A19E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AFFE4-08B9-C7A9-5D43-846421BD1B6E}"/>
              </a:ext>
            </a:extLst>
          </p:cNvPr>
          <p:cNvSpPr>
            <a:spLocks noGrp="1"/>
          </p:cNvSpPr>
          <p:nvPr>
            <p:ph type="dt" sz="half" idx="10"/>
          </p:nvPr>
        </p:nvSpPr>
        <p:spPr/>
        <p:txBody>
          <a:body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28213535-0988-AD34-9C81-533935C518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241C6-3D30-E3C5-CCD4-5840EAE0FB0B}"/>
              </a:ext>
            </a:extLst>
          </p:cNvPr>
          <p:cNvSpPr>
            <a:spLocks noGrp="1"/>
          </p:cNvSpPr>
          <p:nvPr>
            <p:ph type="sldNum" sz="quarter" idx="12"/>
          </p:nvPr>
        </p:nvSpPr>
        <p:spPr/>
        <p:txBody>
          <a:bodyPr/>
          <a:lstStyle/>
          <a:p>
            <a:fld id="{9B0ECC32-F159-4E94-B2E0-DA5D833B7094}" type="slidenum">
              <a:rPr lang="en-GB" smtClean="0"/>
              <a:t>‹#›</a:t>
            </a:fld>
            <a:endParaRPr lang="en-GB"/>
          </a:p>
        </p:txBody>
      </p:sp>
    </p:spTree>
    <p:extLst>
      <p:ext uri="{BB962C8B-B14F-4D97-AF65-F5344CB8AC3E}">
        <p14:creationId xmlns:p14="http://schemas.microsoft.com/office/powerpoint/2010/main" val="1841302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529FC-AB5D-5F3A-89E5-F549D8779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9E26F-6230-A280-1595-480898C9FE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82DEC-F2AF-B2F4-C760-0C3D31D5D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533245-398F-43A0-B198-108EEC037752}" type="datetimeFigureOut">
              <a:rPr lang="en-GB" smtClean="0"/>
              <a:t>16/02/2026</a:t>
            </a:fld>
            <a:endParaRPr lang="en-GB"/>
          </a:p>
        </p:txBody>
      </p:sp>
      <p:sp>
        <p:nvSpPr>
          <p:cNvPr id="5" name="Footer Placeholder 4">
            <a:extLst>
              <a:ext uri="{FF2B5EF4-FFF2-40B4-BE49-F238E27FC236}">
                <a16:creationId xmlns:a16="http://schemas.microsoft.com/office/drawing/2014/main" id="{BDE4FAB5-EEC1-B058-E808-8FFCA4549F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A317AF-BF5E-D0AC-5D3E-D8539C434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0ECC32-F159-4E94-B2E0-DA5D833B7094}" type="slidenum">
              <a:rPr lang="en-GB" smtClean="0"/>
              <a:t>‹#›</a:t>
            </a:fld>
            <a:endParaRPr lang="en-GB"/>
          </a:p>
        </p:txBody>
      </p:sp>
    </p:spTree>
    <p:extLst>
      <p:ext uri="{BB962C8B-B14F-4D97-AF65-F5344CB8AC3E}">
        <p14:creationId xmlns:p14="http://schemas.microsoft.com/office/powerpoint/2010/main" val="3087077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4907AE-CDB8-B95D-0075-A2DC589747ED}"/>
              </a:ext>
            </a:extLst>
          </p:cNvPr>
          <p:cNvSpPr txBox="1"/>
          <p:nvPr/>
        </p:nvSpPr>
        <p:spPr>
          <a:xfrm>
            <a:off x="1524000" y="245806"/>
            <a:ext cx="8662219" cy="5284395"/>
          </a:xfrm>
          <a:prstGeom prst="rect">
            <a:avLst/>
          </a:prstGeom>
          <a:noFill/>
        </p:spPr>
        <p:txBody>
          <a:bodyPr wrap="square">
            <a:spAutoFit/>
          </a:bodyPr>
          <a:lstStyle/>
          <a:p>
            <a:pPr algn="l">
              <a:lnSpc>
                <a:spcPct val="107000"/>
              </a:lnSpc>
              <a:spcAft>
                <a:spcPts val="800"/>
              </a:spcAft>
              <a:buNone/>
            </a:pPr>
            <a:r>
              <a:rPr lang="en-GB" sz="2400" b="1" dirty="0">
                <a:effectLst/>
                <a:latin typeface="Times New Roman" panose="02020603050405020304" pitchFamily="18" charset="0"/>
                <a:ea typeface="Aptos" panose="020B0004020202020204" pitchFamily="34" charset="0"/>
                <a:cs typeface="Mangal" panose="02040503050203030202" pitchFamily="18" charset="0"/>
              </a:rPr>
              <a:t> </a:t>
            </a:r>
            <a:r>
              <a:rPr lang="en-US" sz="2400" b="1" dirty="0">
                <a:effectLst/>
                <a:latin typeface="Times New Roman" panose="02020603050405020304" pitchFamily="18" charset="0"/>
                <a:ea typeface="Aptos" panose="020B0004020202020204" pitchFamily="34" charset="0"/>
                <a:cs typeface="Mangal" panose="02040503050203030202" pitchFamily="18" charset="0"/>
              </a:rPr>
              <a:t>Assignment Title: Component 1-Individual Presentation</a:t>
            </a:r>
            <a:endParaRPr lang="en-GB" sz="2400" dirty="0">
              <a:effectLst/>
              <a:latin typeface="Times New Roman" panose="02020603050405020304" pitchFamily="18" charset="0"/>
              <a:ea typeface="Aptos" panose="020B0004020202020204" pitchFamily="34" charset="0"/>
              <a:cs typeface="Mangal" panose="02040503050203030202" pitchFamily="18" charset="0"/>
            </a:endParaRPr>
          </a:p>
          <a:p>
            <a:pPr algn="l">
              <a:lnSpc>
                <a:spcPct val="107000"/>
              </a:lnSpc>
              <a:spcAft>
                <a:spcPts val="800"/>
              </a:spcAft>
              <a:buNone/>
            </a:pPr>
            <a:r>
              <a:rPr lang="en-US" sz="1600" b="1" dirty="0">
                <a:effectLst/>
                <a:latin typeface="Times New Roman" panose="02020603050405020304" pitchFamily="18" charset="0"/>
                <a:ea typeface="Aptos" panose="020B0004020202020204" pitchFamily="34" charset="0"/>
                <a:cs typeface="Mangal" panose="02040503050203030202" pitchFamily="18" charset="0"/>
              </a:rPr>
              <a:t> </a:t>
            </a:r>
            <a:endParaRPr lang="en-GB" sz="1600" dirty="0">
              <a:effectLst/>
              <a:latin typeface="Times New Roman" panose="02020603050405020304" pitchFamily="18" charset="0"/>
              <a:ea typeface="Aptos" panose="020B0004020202020204" pitchFamily="34" charset="0"/>
              <a:cs typeface="Mangal" panose="02040503050203030202" pitchFamily="18" charset="0"/>
            </a:endParaRPr>
          </a:p>
          <a:p>
            <a:pPr algn="l">
              <a:lnSpc>
                <a:spcPct val="107000"/>
              </a:lnSpc>
              <a:spcAft>
                <a:spcPts val="800"/>
              </a:spcAft>
              <a:buNone/>
            </a:pPr>
            <a:r>
              <a:rPr lang="en-US" sz="1800" b="1" dirty="0">
                <a:effectLst/>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Module code: LCLM5002</a:t>
            </a:r>
            <a:endParaRPr lang="en-GB" sz="2000" dirty="0">
              <a:effectLst/>
              <a:latin typeface="Times New Roman" panose="02020603050405020304" pitchFamily="18" charset="0"/>
              <a:ea typeface="Aptos" panose="020B0004020202020204" pitchFamily="34" charset="0"/>
              <a:cs typeface="Mangal" panose="02040503050203030202" pitchFamily="18" charset="0"/>
            </a:endParaRPr>
          </a:p>
          <a:p>
            <a:pPr algn="l">
              <a:lnSpc>
                <a:spcPct val="107000"/>
              </a:lnSpc>
              <a:spcAft>
                <a:spcPts val="800"/>
              </a:spcAft>
              <a:buNone/>
            </a:pPr>
            <a:r>
              <a:rPr lang="en-US" sz="1800" b="1" dirty="0">
                <a:effectLst/>
                <a:latin typeface="Times New Roman" panose="02020603050405020304" pitchFamily="18" charset="0"/>
                <a:ea typeface="Aptos" panose="020B0004020202020204" pitchFamily="34" charset="0"/>
                <a:cs typeface="Mangal" panose="02040503050203030202" pitchFamily="18" charset="0"/>
              </a:rPr>
              <a:t>             </a:t>
            </a:r>
          </a:p>
          <a:p>
            <a:pPr algn="l">
              <a:lnSpc>
                <a:spcPct val="107000"/>
              </a:lnSpc>
              <a:spcAft>
                <a:spcPts val="800"/>
              </a:spcAft>
              <a:buNone/>
            </a:pPr>
            <a:r>
              <a:rPr lang="en-US" sz="2000" b="1" dirty="0">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 Module Title: Developing   and Managing Individuals and Teams</a:t>
            </a:r>
            <a:r>
              <a:rPr lang="en-US" sz="2000" b="1" dirty="0">
                <a:latin typeface="Times New Roman" panose="02020603050405020304" pitchFamily="18" charset="0"/>
                <a:ea typeface="Aptos" panose="020B0004020202020204" pitchFamily="34" charset="0"/>
                <a:cs typeface="Mangal" panose="02040503050203030202" pitchFamily="18" charset="0"/>
              </a:rPr>
              <a:t>.</a:t>
            </a:r>
          </a:p>
          <a:p>
            <a:pPr algn="l">
              <a:lnSpc>
                <a:spcPct val="107000"/>
              </a:lnSpc>
              <a:spcAft>
                <a:spcPts val="800"/>
              </a:spcAft>
              <a:buNone/>
            </a:pPr>
            <a:r>
              <a:rPr lang="en-US" sz="2000" b="1" dirty="0">
                <a:effectLst/>
                <a:latin typeface="Times New Roman" panose="02020603050405020304" pitchFamily="18" charset="0"/>
                <a:ea typeface="Aptos" panose="020B0004020202020204" pitchFamily="34" charset="0"/>
                <a:cs typeface="Mangal" panose="02040503050203030202" pitchFamily="18" charset="0"/>
              </a:rPr>
              <a:t>     </a:t>
            </a:r>
          </a:p>
          <a:p>
            <a:pPr algn="l">
              <a:lnSpc>
                <a:spcPct val="107000"/>
              </a:lnSpc>
              <a:spcAft>
                <a:spcPts val="800"/>
              </a:spcAft>
              <a:buNone/>
            </a:pPr>
            <a:r>
              <a:rPr lang="en-US" sz="2000" b="1" dirty="0">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Programmed: BA(Hons)Leadership and Management Skills </a:t>
            </a:r>
            <a:r>
              <a:rPr lang="en-US" sz="2000" b="1" dirty="0" err="1">
                <a:effectLst/>
                <a:latin typeface="Times New Roman" panose="02020603050405020304" pitchFamily="18" charset="0"/>
                <a:ea typeface="Aptos" panose="020B0004020202020204" pitchFamily="34" charset="0"/>
                <a:cs typeface="Mangal" panose="02040503050203030202" pitchFamily="18" charset="0"/>
              </a:rPr>
              <a:t>forworkplace</a:t>
            </a:r>
            <a:endParaRPr lang="en-GB" sz="1600" dirty="0">
              <a:effectLst/>
              <a:latin typeface="Times New Roman" panose="02020603050405020304" pitchFamily="18" charset="0"/>
              <a:ea typeface="Aptos" panose="020B0004020202020204" pitchFamily="34" charset="0"/>
              <a:cs typeface="Mangal" panose="02040503050203030202" pitchFamily="18" charset="0"/>
            </a:endParaRPr>
          </a:p>
          <a:p>
            <a:pPr algn="l">
              <a:lnSpc>
                <a:spcPct val="107000"/>
              </a:lnSpc>
              <a:spcAft>
                <a:spcPts val="800"/>
              </a:spcAft>
              <a:buNone/>
            </a:pPr>
            <a:r>
              <a:rPr lang="en-US" sz="1600" b="1" dirty="0">
                <a:effectLst/>
                <a:latin typeface="Times New Roman" panose="02020603050405020304" pitchFamily="18" charset="0"/>
                <a:ea typeface="Aptos" panose="020B0004020202020204" pitchFamily="34" charset="0"/>
                <a:cs typeface="Mangal" panose="02040503050203030202" pitchFamily="18" charset="0"/>
              </a:rPr>
              <a:t>                                     </a:t>
            </a:r>
          </a:p>
          <a:p>
            <a:pPr algn="l">
              <a:lnSpc>
                <a:spcPct val="107000"/>
              </a:lnSpc>
              <a:spcAft>
                <a:spcPts val="800"/>
              </a:spcAft>
              <a:buNone/>
            </a:pPr>
            <a:r>
              <a:rPr lang="en-US" sz="2000" b="1" dirty="0">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 Student Name: Muhammad Abdul Jalil  </a:t>
            </a:r>
            <a:br>
              <a:rPr lang="en-US" sz="1800" b="1" dirty="0">
                <a:effectLst/>
                <a:latin typeface="Times New Roman" panose="02020603050405020304" pitchFamily="18" charset="0"/>
                <a:ea typeface="Aptos" panose="020B0004020202020204" pitchFamily="34" charset="0"/>
                <a:cs typeface="Mangal" panose="02040503050203030202" pitchFamily="18" charset="0"/>
              </a:rPr>
            </a:br>
            <a:r>
              <a:rPr lang="en-US" sz="1800" b="1" dirty="0">
                <a:effectLst/>
                <a:latin typeface="Times New Roman" panose="02020603050405020304" pitchFamily="18" charset="0"/>
                <a:ea typeface="Aptos" panose="020B0004020202020204" pitchFamily="34" charset="0"/>
                <a:cs typeface="Mangal" panose="02040503050203030202" pitchFamily="18" charset="0"/>
              </a:rPr>
              <a:t>                                    </a:t>
            </a:r>
          </a:p>
          <a:p>
            <a:pPr algn="l">
              <a:lnSpc>
                <a:spcPct val="107000"/>
              </a:lnSpc>
              <a:spcAft>
                <a:spcPts val="800"/>
              </a:spcAft>
              <a:buNone/>
            </a:pPr>
            <a:r>
              <a:rPr lang="en-US" b="1" dirty="0">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Teacher </a:t>
            </a:r>
            <a:r>
              <a:rPr lang="en-US" sz="2000" b="1" dirty="0" err="1">
                <a:effectLst/>
                <a:latin typeface="Times New Roman" panose="02020603050405020304" pitchFamily="18" charset="0"/>
                <a:ea typeface="Aptos" panose="020B0004020202020204" pitchFamily="34" charset="0"/>
                <a:cs typeface="Mangal" panose="02040503050203030202" pitchFamily="18" charset="0"/>
              </a:rPr>
              <a:t>Name:Doreen</a:t>
            </a:r>
            <a:r>
              <a:rPr lang="en-US" sz="2000" b="1" dirty="0">
                <a:effectLst/>
                <a:latin typeface="Times New Roman" panose="02020603050405020304" pitchFamily="18" charset="0"/>
                <a:ea typeface="Aptos" panose="020B0004020202020204" pitchFamily="34" charset="0"/>
                <a:cs typeface="Mangal" panose="02040503050203030202" pitchFamily="18" charset="0"/>
              </a:rPr>
              <a:t> </a:t>
            </a:r>
            <a:r>
              <a:rPr lang="en-US" sz="2000" b="1" dirty="0" err="1">
                <a:effectLst/>
                <a:latin typeface="Times New Roman" panose="02020603050405020304" pitchFamily="18" charset="0"/>
                <a:ea typeface="Aptos" panose="020B0004020202020204" pitchFamily="34" charset="0"/>
                <a:cs typeface="Mangal" panose="02040503050203030202" pitchFamily="18" charset="0"/>
              </a:rPr>
              <a:t>Amundam</a:t>
            </a:r>
            <a:endParaRPr lang="en-GB" sz="2000" dirty="0">
              <a:effectLst/>
              <a:latin typeface="Times New Roman" panose="02020603050405020304" pitchFamily="18" charset="0"/>
              <a:ea typeface="Aptos" panose="020B0004020202020204" pitchFamily="34" charset="0"/>
              <a:cs typeface="Mangal" panose="02040503050203030202" pitchFamily="18" charset="0"/>
            </a:endParaRPr>
          </a:p>
          <a:p>
            <a:pPr algn="l">
              <a:lnSpc>
                <a:spcPct val="107000"/>
              </a:lnSpc>
              <a:spcAft>
                <a:spcPts val="800"/>
              </a:spcAft>
              <a:buNone/>
            </a:pPr>
            <a:r>
              <a:rPr lang="en-US" sz="1800" b="1" dirty="0">
                <a:effectLst/>
                <a:latin typeface="Times New Roman" panose="02020603050405020304" pitchFamily="18" charset="0"/>
                <a:ea typeface="Aptos" panose="020B0004020202020204" pitchFamily="34" charset="0"/>
                <a:cs typeface="Mangal" panose="02040503050203030202" pitchFamily="18" charset="0"/>
              </a:rPr>
              <a:t>                                    </a:t>
            </a:r>
            <a:r>
              <a:rPr lang="en-US" b="1" dirty="0">
                <a:latin typeface="Times New Roman" panose="02020603050405020304" pitchFamily="18" charset="0"/>
                <a:ea typeface="Aptos" panose="020B0004020202020204" pitchFamily="34" charset="0"/>
                <a:cs typeface="Mangal" panose="02040503050203030202" pitchFamily="18" charset="0"/>
              </a:rPr>
              <a:t>         </a:t>
            </a:r>
          </a:p>
          <a:p>
            <a:pPr algn="l">
              <a:lnSpc>
                <a:spcPct val="107000"/>
              </a:lnSpc>
              <a:spcAft>
                <a:spcPts val="800"/>
              </a:spcAft>
              <a:buNone/>
            </a:pPr>
            <a:r>
              <a:rPr lang="en-US" sz="1800" b="1" dirty="0">
                <a:effectLst/>
                <a:latin typeface="Times New Roman" panose="02020603050405020304" pitchFamily="18" charset="0"/>
                <a:ea typeface="Aptos" panose="020B0004020202020204" pitchFamily="34" charset="0"/>
                <a:cs typeface="Mangal" panose="02040503050203030202" pitchFamily="18" charset="0"/>
              </a:rPr>
              <a:t>                                          </a:t>
            </a:r>
            <a:r>
              <a:rPr lang="en-US" sz="2000" b="1" dirty="0">
                <a:effectLst/>
                <a:latin typeface="Times New Roman" panose="02020603050405020304" pitchFamily="18" charset="0"/>
                <a:ea typeface="Aptos" panose="020B0004020202020204" pitchFamily="34" charset="0"/>
                <a:cs typeface="Mangal" panose="02040503050203030202" pitchFamily="18" charset="0"/>
              </a:rPr>
              <a:t>Student Number:2026580. </a:t>
            </a:r>
            <a:endParaRPr lang="en-GB" sz="2000" dirty="0">
              <a:effectLst/>
              <a:latin typeface="Times New Roman" panose="02020603050405020304" pitchFamily="18" charset="0"/>
              <a:ea typeface="Aptos" panose="020B0004020202020204" pitchFamily="34" charset="0"/>
              <a:cs typeface="Mangal" panose="02040503050203030202" pitchFamily="18" charset="0"/>
            </a:endParaRPr>
          </a:p>
        </p:txBody>
      </p:sp>
    </p:spTree>
    <p:extLst>
      <p:ext uri="{BB962C8B-B14F-4D97-AF65-F5344CB8AC3E}">
        <p14:creationId xmlns:p14="http://schemas.microsoft.com/office/powerpoint/2010/main" val="727398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5D3C5CF4-8D2D-4A5D-17D0-5866C86F55E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3244539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54BDC6C3-55AD-5551-49B8-17B0C66C2B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793866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AD39206-BE09-5713-999B-13C24F8ED908}"/>
              </a:ext>
            </a:extLst>
          </p:cNvPr>
          <p:cNvSpPr>
            <a:spLocks noChangeArrowheads="1"/>
          </p:cNvSpPr>
          <p:nvPr/>
        </p:nvSpPr>
        <p:spPr bwMode="auto">
          <a:xfrm>
            <a:off x="1051560" y="4329321"/>
            <a:ext cx="3657600"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cap="none" normalizeH="0" baseline="0">
                <a:ln>
                  <a:noFill/>
                </a:ln>
                <a:effectLst/>
                <a:latin typeface="+mj-lt"/>
                <a:ea typeface="+mj-ea"/>
                <a:cs typeface="+mj-cs"/>
              </a:rPr>
              <a:t>Slide 3: Introduction to Marks &amp; Spencer</a:t>
            </a:r>
          </a:p>
          <a:p>
            <a:pPr marL="0" marR="0" lvl="0" indent="0" fontAlgn="base">
              <a:lnSpc>
                <a:spcPct val="90000"/>
              </a:lnSpc>
              <a:spcBef>
                <a:spcPct val="0"/>
              </a:spcBef>
              <a:spcAft>
                <a:spcPts val="600"/>
              </a:spcAft>
              <a:buClrTx/>
              <a:buSzTx/>
              <a:tabLst/>
            </a:pPr>
            <a:endParaRPr kumimoji="0" lang="en-US" altLang="en-US" sz="3200" b="0" i="0" u="none" strike="noStrike" cap="none" normalizeH="0" baseline="0">
              <a:ln>
                <a:noFill/>
              </a:ln>
              <a:effectLst/>
              <a:latin typeface="+mj-lt"/>
              <a:ea typeface="+mj-ea"/>
              <a:cs typeface="+mj-cs"/>
            </a:endParaRPr>
          </a:p>
        </p:txBody>
      </p:sp>
      <p:pic>
        <p:nvPicPr>
          <p:cNvPr id="2" name="Graphic 1">
            <a:extLst>
              <a:ext uri="{FF2B5EF4-FFF2-40B4-BE49-F238E27FC236}">
                <a16:creationId xmlns:a16="http://schemas.microsoft.com/office/drawing/2014/main" id="{76D30615-0AB7-A42E-81E4-79A15C00BD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7783" y="560792"/>
            <a:ext cx="5486400" cy="3086100"/>
          </a:xfrm>
          <a:prstGeom prst="rect">
            <a:avLst/>
          </a:prstGeom>
        </p:spPr>
      </p:pic>
      <p:pic>
        <p:nvPicPr>
          <p:cNvPr id="3" name="Graphic 1">
            <a:extLst>
              <a:ext uri="{FF2B5EF4-FFF2-40B4-BE49-F238E27FC236}">
                <a16:creationId xmlns:a16="http://schemas.microsoft.com/office/drawing/2014/main" id="{099B6763-97CE-0509-25A9-AF186B4BF7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98887" y="545846"/>
            <a:ext cx="5522976" cy="3106674"/>
          </a:xfrm>
          <a:prstGeom prst="rect">
            <a:avLst/>
          </a:prstGeom>
        </p:spPr>
      </p:pic>
      <p:sp>
        <p:nvSpPr>
          <p:cNvPr id="15" name="Rectangle 1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143137"/>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DB06AFF0-C6DD-9732-64D0-D8F216DAD7F6}"/>
              </a:ext>
            </a:extLst>
          </p:cNvPr>
          <p:cNvSpPr>
            <a:spLocks noChangeArrowheads="1"/>
          </p:cNvSpPr>
          <p:nvPr/>
        </p:nvSpPr>
        <p:spPr bwMode="auto">
          <a:xfrm>
            <a:off x="5250106" y="4329321"/>
            <a:ext cx="6106742"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000" b="0" i="0" u="none" strike="noStrike" cap="none" normalizeH="0" baseline="0" dirty="0">
                <a:ln>
                  <a:noFill/>
                </a:ln>
                <a:effectLst/>
              </a:rPr>
              <a:t>Marks and Spencer is a pillar in the retail sector of the United Kingdom and was started in 1884 and has since when it has established more than 1500 stores all around the world. It has around 70,000 employees, and it is a very large </a:t>
            </a:r>
            <a:r>
              <a:rPr kumimoji="0" lang="en-US" altLang="en-US" sz="1000" b="0" i="0" u="none" strike="noStrike" cap="none" normalizeH="0" baseline="0" dirty="0" err="1">
                <a:ln>
                  <a:noFill/>
                </a:ln>
                <a:effectLst/>
              </a:rPr>
              <a:t>organisation</a:t>
            </a:r>
            <a:r>
              <a:rPr kumimoji="0" lang="en-US" altLang="en-US" sz="1000" b="0" i="0" u="none" strike="noStrike" cap="none" normalizeH="0" baseline="0" dirty="0">
                <a:ln>
                  <a:noFill/>
                </a:ln>
                <a:effectLst/>
              </a:rPr>
              <a:t> undergoing massive transformation, in the process of changing a traditional retail form into an omnichannel, digital-first </a:t>
            </a:r>
            <a:r>
              <a:rPr kumimoji="0" lang="en-US" altLang="en-US" sz="1000" b="0" i="0" u="none" strike="noStrike" cap="none" normalizeH="0" baseline="0" dirty="0" err="1">
                <a:ln>
                  <a:noFill/>
                </a:ln>
                <a:effectLst/>
              </a:rPr>
              <a:t>organisation</a:t>
            </a:r>
            <a:r>
              <a:rPr kumimoji="0" lang="en-US" altLang="en-US" sz="1000" b="0" i="0" u="none" strike="noStrike" cap="none" normalizeH="0" baseline="0" dirty="0">
                <a:ln>
                  <a:noFill/>
                </a:ln>
                <a:effectLst/>
              </a:rPr>
              <a:t>. It is an ideal case study because of the evolving consumer trends as well as stiff competition. The success of the company in the future depends on how it is able to attract digitally savvy talent and also upgrade its current workforce. Thus, the analysis of the M&amp;S recruitment and development approach focuses on giving vital information concerning how change can be managed in a large and established </a:t>
            </a:r>
            <a:r>
              <a:rPr kumimoji="0" lang="en-US" altLang="en-US" sz="1000" b="0" i="0" u="none" strike="noStrike" cap="none" normalizeH="0" baseline="0" dirty="0" err="1">
                <a:ln>
                  <a:noFill/>
                </a:ln>
                <a:effectLst/>
              </a:rPr>
              <a:t>organisation</a:t>
            </a:r>
            <a:r>
              <a:rPr kumimoji="0" lang="en-US" altLang="en-US" sz="1000" b="0" i="0" u="none" strike="noStrike" cap="none" normalizeH="0" baseline="0" dirty="0">
                <a:ln>
                  <a:noFill/>
                </a:ln>
                <a:effectLst/>
              </a:rPr>
              <a:t> in terms of strategic human resource management.</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000" b="1" i="0" u="none" strike="noStrike" cap="none" normalizeH="0" baseline="0" dirty="0">
                <a:ln>
                  <a:noFill/>
                </a:ln>
                <a:effectLst/>
              </a:rPr>
              <a:t>Slide 4: The Importance of Recruitment &amp; Development</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000" b="0" i="0" u="none" strike="noStrike" cap="none" normalizeH="0" baseline="0" dirty="0">
              <a:ln>
                <a:noFill/>
              </a:ln>
              <a:effectLst/>
            </a:endParaRPr>
          </a:p>
        </p:txBody>
      </p:sp>
      <p:sp>
        <p:nvSpPr>
          <p:cNvPr id="6" name="Rectangle 5">
            <a:extLst>
              <a:ext uri="{FF2B5EF4-FFF2-40B4-BE49-F238E27FC236}">
                <a16:creationId xmlns:a16="http://schemas.microsoft.com/office/drawing/2014/main" id="{C40609B1-F5CF-E111-240A-36AFD1932315}"/>
              </a:ext>
            </a:extLst>
          </p:cNvPr>
          <p:cNvSpPr>
            <a:spLocks noChangeArrowheads="1"/>
          </p:cNvSpPr>
          <p:nvPr/>
        </p:nvSpPr>
        <p:spPr bwMode="auto">
          <a:xfrm>
            <a:off x="0" y="7694225"/>
            <a:ext cx="4387290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The strategic worth of the human resources cannot be overestimated. The CIPD 2023 resourcing survey indicates that organisations that have reached maturity in recruitment practises record 30% lower turnover and higher business performance. Moreover, a core concept of innovation and employee engagement through focused learning and development is one of the drivers of digital transformation and navigation of M&amp;S through the digital transformation. The processes are direct responses to the learning outcomes of our module: they are the gist of human resources planning, they are the core of performance management, and they are the powerhouse of sustainable business performance. Concisely</a:t>
            </a:r>
            <a:r>
              <a:rPr kumimoji="0" lang="en-GB" altLang="en-US" sz="800" b="0" i="0" u="none" strike="noStrike" cap="none" normalizeH="0" baseline="0">
                <a:ln>
                  <a:noFill/>
                </a:ln>
                <a:solidFill>
                  <a:schemeClr val="tx1"/>
                </a:solidFill>
                <a:effectLst/>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5215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7327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D9FE89C4-B41E-1E67-04D5-B7B9EF2E95E8}"/>
              </a:ext>
            </a:extLst>
          </p:cNvPr>
          <p:cNvSpPr>
            <a:spLocks noChangeArrowheads="1"/>
          </p:cNvSpPr>
          <p:nvPr/>
        </p:nvSpPr>
        <p:spPr bwMode="auto">
          <a:xfrm>
            <a:off x="1051560" y="4329321"/>
            <a:ext cx="3657600"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700" b="1" i="0" u="none" strike="noStrike" cap="none" normalizeH="0" baseline="0">
                <a:ln>
                  <a:noFill/>
                </a:ln>
                <a:effectLst/>
                <a:latin typeface="+mj-lt"/>
                <a:ea typeface="+mj-ea"/>
                <a:cs typeface="+mj-cs"/>
              </a:rPr>
              <a:t>Slide 4: The Importance of Recruitment &amp; Development</a:t>
            </a:r>
          </a:p>
          <a:p>
            <a:pPr marL="0" marR="0" lvl="0" indent="0" fontAlgn="base">
              <a:lnSpc>
                <a:spcPct val="90000"/>
              </a:lnSpc>
              <a:spcBef>
                <a:spcPct val="0"/>
              </a:spcBef>
              <a:spcAft>
                <a:spcPts val="600"/>
              </a:spcAft>
              <a:buClrTx/>
              <a:buSzTx/>
              <a:tabLst/>
            </a:pPr>
            <a:endParaRPr kumimoji="0" lang="en-US" altLang="en-US" sz="2700" b="0" i="0" u="none" strike="noStrike" cap="none" normalizeH="0" baseline="0">
              <a:ln>
                <a:noFill/>
              </a:ln>
              <a:effectLst/>
              <a:latin typeface="+mj-lt"/>
              <a:ea typeface="+mj-ea"/>
              <a:cs typeface="+mj-cs"/>
            </a:endParaRPr>
          </a:p>
        </p:txBody>
      </p:sp>
      <p:pic>
        <p:nvPicPr>
          <p:cNvPr id="2" name="Graphic 1">
            <a:extLst>
              <a:ext uri="{FF2B5EF4-FFF2-40B4-BE49-F238E27FC236}">
                <a16:creationId xmlns:a16="http://schemas.microsoft.com/office/drawing/2014/main" id="{B4C4A286-9A2E-D7D8-7BB2-5D12DD61922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7783" y="560792"/>
            <a:ext cx="5486400" cy="3086100"/>
          </a:xfrm>
          <a:prstGeom prst="rect">
            <a:avLst/>
          </a:prstGeom>
        </p:spPr>
      </p:pic>
      <p:pic>
        <p:nvPicPr>
          <p:cNvPr id="3" name="Graphic 1">
            <a:extLst>
              <a:ext uri="{FF2B5EF4-FFF2-40B4-BE49-F238E27FC236}">
                <a16:creationId xmlns:a16="http://schemas.microsoft.com/office/drawing/2014/main" id="{2F8C0CB4-1B17-CE29-4F80-9390BBF6AF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98887" y="545846"/>
            <a:ext cx="5522976" cy="3106674"/>
          </a:xfrm>
          <a:prstGeom prst="rect">
            <a:avLst/>
          </a:prstGeom>
        </p:spPr>
      </p:pic>
      <p:sp>
        <p:nvSpPr>
          <p:cNvPr id="15" name="Rectangle 1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143137"/>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DBB875F-BC3B-2A0E-0341-AE54B03D14BE}"/>
              </a:ext>
            </a:extLst>
          </p:cNvPr>
          <p:cNvSpPr>
            <a:spLocks noChangeArrowheads="1"/>
          </p:cNvSpPr>
          <p:nvPr/>
        </p:nvSpPr>
        <p:spPr bwMode="auto">
          <a:xfrm>
            <a:off x="5250106" y="4329321"/>
            <a:ext cx="6106742" cy="1645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The strategic worth of the human resources cannot be overestimated. The CIPD 2023 resourcing survey indicates that organisations that have reached maturity in recruitment practises record 30% lower turnover and higher business performance. Moreover, a core concept of innovation and employee engagement through focused learning and development is one of the drivers of digital transformation and navigation of M&amp;S through the digital transformation. The processes are direct responses to the learning outcomes of our module: they are the gist of human resources planning, they are the core of performance management, and they are the powerhouse of sustainable business performance. Concisely, business strategy is people strategy.</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1" i="0" u="none" strike="noStrike" cap="none" normalizeH="0" baseline="0">
                <a:ln>
                  <a:noFill/>
                </a:ln>
                <a:effectLst/>
              </a:rPr>
              <a:t>Slide 5: Recruitment Process – Overview</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100" b="0" i="0" u="none" strike="noStrike" cap="none" normalizeH="0" baseline="0">
              <a:ln>
                <a:noFill/>
              </a:ln>
              <a:effectLst/>
            </a:endParaRPr>
          </a:p>
        </p:txBody>
      </p:sp>
      <p:sp>
        <p:nvSpPr>
          <p:cNvPr id="6" name="Rectangle 5">
            <a:extLst>
              <a:ext uri="{FF2B5EF4-FFF2-40B4-BE49-F238E27FC236}">
                <a16:creationId xmlns:a16="http://schemas.microsoft.com/office/drawing/2014/main" id="{4F06DC77-E41D-F031-576D-F99AF92CFA18}"/>
              </a:ext>
            </a:extLst>
          </p:cNvPr>
          <p:cNvSpPr>
            <a:spLocks noChangeArrowheads="1"/>
          </p:cNvSpPr>
          <p:nvPr/>
        </p:nvSpPr>
        <p:spPr bwMode="auto">
          <a:xfrm>
            <a:off x="0" y="7517254"/>
            <a:ext cx="48137858" cy="630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Systematic recruitment process plays the role of protection against bad hiring decisions that are very expensive and disruptive. This model outlines a model journey with best practises. It begins with the discovery of a real business need and ends up with successful onboarding. The three phases singled out as core, namely Job Analysis, Description, and Person Specification are the analytical core of the process. According to Taylor (2018), this systematic method will make sure that the decisions are made with objective and role-related criteria instead of being influenced by unconscious bias. It establishes a legally justifiable system, enhances fairness and most importantly, matches abilities of all new employees with the strategic goals of the organisation right at the start.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8921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Rectangle 4">
            <a:extLst>
              <a:ext uri="{FF2B5EF4-FFF2-40B4-BE49-F238E27FC236}">
                <a16:creationId xmlns:a16="http://schemas.microsoft.com/office/drawing/2014/main" id="{9CACD07D-678D-5496-C4E0-7039DEA2C2B6}"/>
              </a:ext>
            </a:extLst>
          </p:cNvPr>
          <p:cNvSpPr>
            <a:spLocks noChangeArrowheads="1"/>
          </p:cNvSpPr>
          <p:nvPr/>
        </p:nvSpPr>
        <p:spPr bwMode="auto">
          <a:xfrm>
            <a:off x="566382" y="456345"/>
            <a:ext cx="3111690" cy="35560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r" fontAlgn="base">
              <a:lnSpc>
                <a:spcPct val="90000"/>
              </a:lnSpc>
              <a:spcBef>
                <a:spcPct val="0"/>
              </a:spcBef>
              <a:spcAft>
                <a:spcPts val="600"/>
              </a:spcAft>
              <a:buClrTx/>
              <a:buSzTx/>
              <a:tabLst/>
            </a:pPr>
            <a:r>
              <a:rPr kumimoji="0" lang="en-US" altLang="en-US" sz="4000" b="1" i="0" u="none" strike="noStrike" cap="none" normalizeH="0" baseline="0">
                <a:ln>
                  <a:noFill/>
                </a:ln>
                <a:solidFill>
                  <a:srgbClr val="FFFFFF"/>
                </a:solidFill>
                <a:effectLst/>
                <a:latin typeface="+mj-lt"/>
                <a:ea typeface="+mj-ea"/>
                <a:cs typeface="+mj-cs"/>
              </a:rPr>
              <a:t>Slide 6: Step 1 – Job Analysis</a:t>
            </a:r>
          </a:p>
          <a:p>
            <a:pPr marL="0" marR="0" lvl="0" indent="0" algn="r" fontAlgn="base">
              <a:lnSpc>
                <a:spcPct val="90000"/>
              </a:lnSpc>
              <a:spcBef>
                <a:spcPct val="0"/>
              </a:spcBef>
              <a:spcAft>
                <a:spcPts val="600"/>
              </a:spcAft>
              <a:buClrTx/>
              <a:buSzTx/>
              <a:tabLst/>
            </a:pPr>
            <a:endParaRPr kumimoji="0" lang="en-US" altLang="en-US" sz="4000" b="0" i="0" u="none" strike="noStrike" cap="none" normalizeH="0" baseline="0">
              <a:ln>
                <a:noFill/>
              </a:ln>
              <a:solidFill>
                <a:srgbClr val="FFFFFF"/>
              </a:solidFill>
              <a:effectLst/>
              <a:latin typeface="+mj-lt"/>
              <a:ea typeface="+mj-ea"/>
              <a:cs typeface="+mj-cs"/>
            </a:endParaRPr>
          </a:p>
        </p:txBody>
      </p:sp>
      <p:sp>
        <p:nvSpPr>
          <p:cNvPr id="6" name="Rectangle 5">
            <a:extLst>
              <a:ext uri="{FF2B5EF4-FFF2-40B4-BE49-F238E27FC236}">
                <a16:creationId xmlns:a16="http://schemas.microsoft.com/office/drawing/2014/main" id="{3B6DB015-4F87-4C76-EFEA-771C0ABA2C85}"/>
              </a:ext>
            </a:extLst>
          </p:cNvPr>
          <p:cNvSpPr>
            <a:spLocks noChangeArrowheads="1"/>
          </p:cNvSpPr>
          <p:nvPr/>
        </p:nvSpPr>
        <p:spPr bwMode="auto">
          <a:xfrm>
            <a:off x="4688006" y="511389"/>
            <a:ext cx="3534770" cy="58484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Job Analysis, the detective work in HR. This would not be a guesswork in the case of the Digital Marketing Specialist position in M&amp;S. It would entail methods such as interviewing the hiring manager, conducting a survey of the existing marketing staff and probably by questionnaires. The idea is to record in a systematic manner all the tasks, the surrounding at which they are done, the equipment needed as well as the results that are required. This is a critical evidence-based profile as explained in core HRM books. It will convert a rough requirement of a marketer into a clear blue print so that the following job description and person specification is accurate, relevant and contains no frivolous requirements.</a:t>
            </a:r>
            <a:endParaRPr kumimoji="0" lang="en-US" altLang="en-US" sz="1700" b="1"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700" b="0" i="0" u="none" strike="noStrike" cap="none" normalizeH="0" baseline="0">
              <a:ln>
                <a:noFill/>
              </a:ln>
              <a:effectLst/>
            </a:endParaRPr>
          </a:p>
        </p:txBody>
      </p:sp>
      <p:pic>
        <p:nvPicPr>
          <p:cNvPr id="3" name="Graphic 1">
            <a:extLst>
              <a:ext uri="{FF2B5EF4-FFF2-40B4-BE49-F238E27FC236}">
                <a16:creationId xmlns:a16="http://schemas.microsoft.com/office/drawing/2014/main" id="{C9342C19-C088-D404-462A-979AB2CDE5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87452" y="935325"/>
            <a:ext cx="2503993" cy="1408496"/>
          </a:xfrm>
          <a:prstGeom prst="rect">
            <a:avLst/>
          </a:prstGeom>
        </p:spPr>
      </p:pic>
      <p:pic>
        <p:nvPicPr>
          <p:cNvPr id="2" name="Graphic 1">
            <a:extLst>
              <a:ext uri="{FF2B5EF4-FFF2-40B4-BE49-F238E27FC236}">
                <a16:creationId xmlns:a16="http://schemas.microsoft.com/office/drawing/2014/main" id="{3EE58526-59B8-318D-FC26-4E5BE6DAAAA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87452" y="2724752"/>
            <a:ext cx="2503993" cy="1408496"/>
          </a:xfrm>
          <a:prstGeom prst="rect">
            <a:avLst/>
          </a:prstGeom>
        </p:spPr>
      </p:pic>
      <p:pic>
        <p:nvPicPr>
          <p:cNvPr id="4" name="Graphic 1">
            <a:extLst>
              <a:ext uri="{FF2B5EF4-FFF2-40B4-BE49-F238E27FC236}">
                <a16:creationId xmlns:a16="http://schemas.microsoft.com/office/drawing/2014/main" id="{A32933AD-52BC-6C06-7A7B-623C688FAF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87452" y="4545482"/>
            <a:ext cx="2503993" cy="1408496"/>
          </a:xfrm>
          <a:prstGeom prst="rect">
            <a:avLst/>
          </a:prstGeom>
        </p:spPr>
      </p:pic>
      <p:sp>
        <p:nvSpPr>
          <p:cNvPr id="7" name="Rectangle 6">
            <a:extLst>
              <a:ext uri="{FF2B5EF4-FFF2-40B4-BE49-F238E27FC236}">
                <a16:creationId xmlns:a16="http://schemas.microsoft.com/office/drawing/2014/main" id="{8E9F97ED-63DC-F0CD-EC88-77EE2A5370E1}"/>
              </a:ext>
            </a:extLst>
          </p:cNvPr>
          <p:cNvSpPr>
            <a:spLocks noChangeArrowheads="1"/>
          </p:cNvSpPr>
          <p:nvPr/>
        </p:nvSpPr>
        <p:spPr bwMode="auto">
          <a:xfrm>
            <a:off x="-29245" y="7381019"/>
            <a:ext cx="2850265" cy="692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endParaRPr kumimoji="0" lang="en-GB" altLang="en-US" sz="16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Mangal" panose="02040503050203030202" pitchFamily="18" charset="0"/>
            </a:endParaRPr>
          </a:p>
          <a:p>
            <a:pPr marL="0" marR="0" lvl="0" indent="0" algn="l" defTabSz="914400" rtl="0" eaLnBrk="0" fontAlgn="base" latinLnBrk="0" hangingPunct="0">
              <a:spcBef>
                <a:spcPct val="0"/>
              </a:spcBef>
              <a:spcAft>
                <a:spcPts val="60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94135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1B2BD5-B914-A077-8877-972AD892D3D8}"/>
              </a:ext>
            </a:extLst>
          </p:cNvPr>
          <p:cNvSpPr>
            <a:spLocks noChangeArrowheads="1"/>
          </p:cNvSpPr>
          <p:nvPr/>
        </p:nvSpPr>
        <p:spPr bwMode="auto">
          <a:xfrm>
            <a:off x="532015" y="4495568"/>
            <a:ext cx="3861960" cy="19052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cap="none" normalizeH="0" baseline="0">
                <a:ln>
                  <a:noFill/>
                </a:ln>
                <a:effectLst/>
                <a:latin typeface="+mj-lt"/>
                <a:ea typeface="+mj-ea"/>
                <a:cs typeface="+mj-cs"/>
              </a:rPr>
              <a:t>Slide 9: Identifying Learning &amp; Development Needs</a:t>
            </a:r>
          </a:p>
          <a:p>
            <a:pPr marL="0" marR="0" lvl="0" indent="0" fontAlgn="base">
              <a:lnSpc>
                <a:spcPct val="90000"/>
              </a:lnSpc>
              <a:spcBef>
                <a:spcPct val="0"/>
              </a:spcBef>
              <a:spcAft>
                <a:spcPts val="600"/>
              </a:spcAft>
              <a:buClrTx/>
              <a:buSzTx/>
              <a:tabLst/>
            </a:pPr>
            <a:endParaRPr kumimoji="0" lang="en-US" altLang="en-US" sz="3200" b="0" i="0" u="none" strike="noStrike" cap="none" normalizeH="0" baseline="0">
              <a:ln>
                <a:noFill/>
              </a:ln>
              <a:effectLst/>
              <a:latin typeface="+mj-lt"/>
              <a:ea typeface="+mj-ea"/>
              <a:cs typeface="+mj-cs"/>
            </a:endParaRPr>
          </a:p>
        </p:txBody>
      </p:sp>
      <p:sp>
        <p:nvSpPr>
          <p:cNvPr id="33" name="Rectangle 3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36E0BEB4-9AC6-26C4-3A2B-1E8E3A4E087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8200" y="632650"/>
            <a:ext cx="5136795" cy="2889447"/>
          </a:xfrm>
          <a:prstGeom prst="rect">
            <a:avLst/>
          </a:prstGeom>
        </p:spPr>
      </p:pic>
      <p:pic>
        <p:nvPicPr>
          <p:cNvPr id="3" name="Graphic 1">
            <a:extLst>
              <a:ext uri="{FF2B5EF4-FFF2-40B4-BE49-F238E27FC236}">
                <a16:creationId xmlns:a16="http://schemas.microsoft.com/office/drawing/2014/main" id="{5EAEEA4A-2A76-EDC9-83DE-DB8B33343C1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97264" y="632649"/>
            <a:ext cx="5136795" cy="2889447"/>
          </a:xfrm>
          <a:prstGeom prst="rect">
            <a:avLst/>
          </a:prstGeom>
        </p:spPr>
      </p:pic>
      <p:sp>
        <p:nvSpPr>
          <p:cNvPr id="35" name="Rectangle 3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E972E80-73E9-CDF0-289F-32192C17AF5B}"/>
              </a:ext>
            </a:extLst>
          </p:cNvPr>
          <p:cNvSpPr>
            <a:spLocks noChangeArrowheads="1"/>
          </p:cNvSpPr>
          <p:nvPr/>
        </p:nvSpPr>
        <p:spPr bwMode="auto">
          <a:xfrm>
            <a:off x="5162719" y="4495568"/>
            <a:ext cx="6586915" cy="19052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Successful L&amp;D should not be generic but be prescriptive. After the Digital Marketing Specialist has been in office, a systematic needs analysis is carried out, probably during their three months’ probation period review. We shift the general support to narrow gaps with the help of such approaches as a skills audit or 360-degree feedback. I can give an example of a situation when they are good at generating content but the understanding of the analytics of their content is shallow, a requirement to prove the ROI. It is a diagnostic tool, which is the core of the model proposed by Harrison (2019), that will make the L&amp;D investment strategic and focused on the particular skills deficiencies that directly affect the performance of an individual and an organisation.</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1" i="0" u="none" strike="noStrike" cap="none" normalizeH="0" baseline="0">
                <a:ln>
                  <a:noFill/>
                </a:ln>
                <a:effectLst/>
              </a:rPr>
              <a:t>Slide 10: L&amp;D Theories – Behaviourist &amp; Cognitivist</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100" b="0" i="0" u="none" strike="noStrike" cap="none" normalizeH="0" baseline="0">
              <a:ln>
                <a:noFill/>
              </a:ln>
              <a:effectLst/>
            </a:endParaRPr>
          </a:p>
        </p:txBody>
      </p:sp>
      <p:sp>
        <p:nvSpPr>
          <p:cNvPr id="6" name="Rectangle 5">
            <a:extLst>
              <a:ext uri="{FF2B5EF4-FFF2-40B4-BE49-F238E27FC236}">
                <a16:creationId xmlns:a16="http://schemas.microsoft.com/office/drawing/2014/main" id="{38ADE9FA-E87D-E57A-2800-2CE925C10D60}"/>
              </a:ext>
            </a:extLst>
          </p:cNvPr>
          <p:cNvSpPr>
            <a:spLocks noChangeArrowheads="1"/>
          </p:cNvSpPr>
          <p:nvPr/>
        </p:nvSpPr>
        <p:spPr bwMode="auto">
          <a:xfrm>
            <a:off x="0" y="7517254"/>
            <a:ext cx="47699148" cy="630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We appeal to available learning theories in answering the analytics gap. Under the behaviourist approach, which is a product of Skinner, learning is influenced by consequences. In this case, a certification programme could be created in which the completion of the modules on Google Analytics is supported by an award of a digital badge or a small reward. At the same time Cognitivist approach which puts emphasis on inner mental processes would be implemented by use of workshops whereby it would be taught how to think analytically to arrange the data, discern patterns and make inferences. Such a combination will guarantee the employee, not just how to use the tool (behaviourist), but how to utilise the products of the tool in a strategic manner (cognitivist).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6284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692B4EA7-4B38-2D54-68DE-34F6C1286B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2800" y="457200"/>
            <a:ext cx="10566400" cy="5943600"/>
          </a:xfrm>
          <a:prstGeom prst="rect">
            <a:avLst/>
          </a:prstGeom>
        </p:spPr>
      </p:pic>
    </p:spTree>
    <p:extLst>
      <p:ext uri="{BB962C8B-B14F-4D97-AF65-F5344CB8AC3E}">
        <p14:creationId xmlns:p14="http://schemas.microsoft.com/office/powerpoint/2010/main" val="283673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71F8E1-AE64-20AF-2017-33D656A9426A}"/>
              </a:ext>
            </a:extLst>
          </p:cNvPr>
          <p:cNvSpPr txBox="1"/>
          <p:nvPr/>
        </p:nvSpPr>
        <p:spPr>
          <a:xfrm>
            <a:off x="492368" y="482322"/>
            <a:ext cx="11455121" cy="2951064"/>
          </a:xfrm>
          <a:prstGeom prst="rect">
            <a:avLst/>
          </a:prstGeom>
          <a:noFill/>
        </p:spPr>
        <p:txBody>
          <a:bodyPr wrap="square">
            <a:spAutoFit/>
          </a:bodyPr>
          <a:lstStyle/>
          <a:p>
            <a:pPr algn="just">
              <a:lnSpc>
                <a:spcPct val="150000"/>
              </a:lnSpc>
              <a:buNone/>
            </a:pPr>
            <a:r>
              <a:rPr lang="en-GB" sz="1800" dirty="0">
                <a:effectLst/>
                <a:latin typeface="Times New Roman" panose="02020603050405020304" pitchFamily="18" charset="0"/>
                <a:ea typeface="Aptos" panose="020B0004020202020204" pitchFamily="34" charset="0"/>
                <a:cs typeface="Mangal" panose="02040503050203030202" pitchFamily="18" charset="0"/>
              </a:rPr>
              <a:t>We appeal to available learning theories in answering the analytics gap. Under the behaviourist approach, which is a product of Skinner, learning is influenced by consequences. In this case, a certification programme could be created in which the completion of the modules on Google Analytics is supported by an award of a digital badge or a small reward. At the same time Cognitivist approach which puts emphasis on inner mental processes would be implemented by use of workshops whereby it would be taught how to think analytically to arrange the data, discern patterns and make inferences. Such a combination will guarantee the employee, not just how to use the tool (behaviourist), but how to utilise the products of the tool in a strategic manner (cognitivist).</a:t>
            </a:r>
          </a:p>
        </p:txBody>
      </p:sp>
    </p:spTree>
    <p:extLst>
      <p:ext uri="{BB962C8B-B14F-4D97-AF65-F5344CB8AC3E}">
        <p14:creationId xmlns:p14="http://schemas.microsoft.com/office/powerpoint/2010/main" val="3548092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DF05490-2F6E-CD2E-1F88-501AE3D89162}"/>
              </a:ext>
            </a:extLst>
          </p:cNvPr>
          <p:cNvSpPr>
            <a:spLocks noChangeArrowheads="1"/>
          </p:cNvSpPr>
          <p:nvPr/>
        </p:nvSpPr>
        <p:spPr bwMode="auto">
          <a:xfrm>
            <a:off x="876693" y="741391"/>
            <a:ext cx="3455821" cy="16162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700" b="1" i="0" u="none" strike="noStrike" kern="1200" cap="none" normalizeH="0" baseline="0">
                <a:ln>
                  <a:noFill/>
                </a:ln>
                <a:solidFill>
                  <a:schemeClr val="tx1"/>
                </a:solidFill>
                <a:effectLst/>
                <a:latin typeface="+mj-lt"/>
                <a:ea typeface="+mj-ea"/>
                <a:cs typeface="+mj-cs"/>
              </a:rPr>
              <a:t>Slide 11: L&amp;D Theories – Humanist &amp; Experiential</a:t>
            </a:r>
          </a:p>
          <a:p>
            <a:pPr marL="0" marR="0" lvl="0" indent="0" fontAlgn="base">
              <a:lnSpc>
                <a:spcPct val="90000"/>
              </a:lnSpc>
              <a:spcBef>
                <a:spcPct val="0"/>
              </a:spcBef>
              <a:spcAft>
                <a:spcPts val="600"/>
              </a:spcAft>
              <a:buClrTx/>
              <a:buSzTx/>
              <a:tabLst/>
            </a:pPr>
            <a:endParaRPr kumimoji="0" lang="en-US" altLang="en-US" sz="2700" b="0" i="0" u="none" strike="noStrike" kern="1200" cap="none" normalizeH="0" baseline="0">
              <a:ln>
                <a:noFill/>
              </a:ln>
              <a:solidFill>
                <a:schemeClr val="tx1"/>
              </a:solidFill>
              <a:effectLst/>
              <a:latin typeface="+mj-lt"/>
              <a:ea typeface="+mj-ea"/>
              <a:cs typeface="+mj-cs"/>
            </a:endParaRPr>
          </a:p>
        </p:txBody>
      </p:sp>
      <p:sp>
        <p:nvSpPr>
          <p:cNvPr id="4" name="Rectangle 3">
            <a:extLst>
              <a:ext uri="{FF2B5EF4-FFF2-40B4-BE49-F238E27FC236}">
                <a16:creationId xmlns:a16="http://schemas.microsoft.com/office/drawing/2014/main" id="{5D02D550-E141-FB01-0FA3-CDF4CE8ECF52}"/>
              </a:ext>
            </a:extLst>
          </p:cNvPr>
          <p:cNvSpPr>
            <a:spLocks noChangeArrowheads="1"/>
          </p:cNvSpPr>
          <p:nvPr/>
        </p:nvSpPr>
        <p:spPr bwMode="auto">
          <a:xfrm>
            <a:off x="876693" y="2533476"/>
            <a:ext cx="3455821"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Other theories hold supremacy in developing leadership potential. Humanist approach, which focuses on self-actualisation, personal development encourages the use of a mentoring scheme where the marketer is paired with a top company leader. This offers direction, creates trust, and encourages the growth mentality. In line with this, in his Experiential Learning Theory (2015), Kolb contends that the real learning process occurs in the form of a cycle in which people do, reflect, conceptualise, and experiment. We would then make the employee get a chance to lead a small project then reflect with the mentor. Such learning through practising in a supportive environment is much faster in the competency development than when only theory is studied </a:t>
            </a:r>
          </a:p>
        </p:txBody>
      </p:sp>
      <p:pic>
        <p:nvPicPr>
          <p:cNvPr id="3" name="Graphic 1">
            <a:extLst>
              <a:ext uri="{FF2B5EF4-FFF2-40B4-BE49-F238E27FC236}">
                <a16:creationId xmlns:a16="http://schemas.microsoft.com/office/drawing/2014/main" id="{C89E2620-1116-425E-D0F7-68431FA809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87672" y="1636651"/>
            <a:ext cx="6389346" cy="3594007"/>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01912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8B009E4-17BE-C81D-A217-1F041B6D4743}"/>
              </a:ext>
            </a:extLst>
          </p:cNvPr>
          <p:cNvSpPr>
            <a:spLocks noChangeArrowheads="1"/>
          </p:cNvSpPr>
          <p:nvPr/>
        </p:nvSpPr>
        <p:spPr bwMode="auto">
          <a:xfrm>
            <a:off x="876693" y="741391"/>
            <a:ext cx="3455821" cy="16162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kern="1200" cap="none" normalizeH="0" baseline="0">
                <a:ln>
                  <a:noFill/>
                </a:ln>
                <a:solidFill>
                  <a:schemeClr val="tx1"/>
                </a:solidFill>
                <a:effectLst/>
                <a:latin typeface="+mj-lt"/>
                <a:ea typeface="+mj-ea"/>
                <a:cs typeface="+mj-cs"/>
              </a:rPr>
              <a:t>Slide 12: Recommended L&amp;D Interventions</a:t>
            </a:r>
          </a:p>
          <a:p>
            <a:pPr marL="0" marR="0" lvl="0" indent="0" fontAlgn="base">
              <a:lnSpc>
                <a:spcPct val="90000"/>
              </a:lnSpc>
              <a:spcBef>
                <a:spcPct val="0"/>
              </a:spcBef>
              <a:spcAft>
                <a:spcPts val="600"/>
              </a:spcAft>
              <a:buClrTx/>
              <a:buSzTx/>
              <a:tabLst/>
            </a:pPr>
            <a:endParaRPr kumimoji="0" lang="en-US" altLang="en-US" sz="3200" b="0" i="0" u="none" strike="noStrike" kern="1200" cap="none" normalizeH="0" baseline="0">
              <a:ln>
                <a:noFill/>
              </a:ln>
              <a:solidFill>
                <a:schemeClr val="tx1"/>
              </a:solidFill>
              <a:effectLst/>
              <a:latin typeface="+mj-lt"/>
              <a:ea typeface="+mj-ea"/>
              <a:cs typeface="+mj-cs"/>
            </a:endParaRPr>
          </a:p>
        </p:txBody>
      </p:sp>
      <p:sp>
        <p:nvSpPr>
          <p:cNvPr id="4" name="Rectangle 3">
            <a:extLst>
              <a:ext uri="{FF2B5EF4-FFF2-40B4-BE49-F238E27FC236}">
                <a16:creationId xmlns:a16="http://schemas.microsoft.com/office/drawing/2014/main" id="{3CB709FA-E452-2BB9-8875-09B8261555FC}"/>
              </a:ext>
            </a:extLst>
          </p:cNvPr>
          <p:cNvSpPr>
            <a:spLocks noChangeArrowheads="1"/>
          </p:cNvSpPr>
          <p:nvPr/>
        </p:nvSpPr>
        <p:spPr bwMode="auto">
          <a:xfrm>
            <a:off x="876693" y="2533476"/>
            <a:ext cx="3455821"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300" b="0" i="0" u="none" strike="noStrike" cap="none" normalizeH="0" baseline="0">
                <a:ln>
                  <a:noFill/>
                </a:ln>
                <a:effectLst/>
              </a:rPr>
              <a:t>My combined proposal will, therefore, be a blended 12-month programme. The first one is a 'Data Analytics Bootcamp' based on behaviourist rewards and using cognitivist instruction techniques. Second, attending a Future Leaders Mentorship programme based on humanist philosophy. Third, placement on a cross-functional, time-limited, Inno-Project, to offer intensive experience learning. This is a multi-planned approach as it is pictured in this timeline, which covers the entire individual and the entire skills gap. The profit of this investment can be quantified: increased number of data-driven marketing resolutions, increased employee retention and promotion readiness, and a visible growth in quick and cooperative project execution in the case of M&amp;S.</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300" b="0" i="0" u="none" strike="noStrike" cap="none" normalizeH="0" baseline="0">
              <a:ln>
                <a:noFill/>
              </a:ln>
              <a:effectLst/>
            </a:endParaRPr>
          </a:p>
        </p:txBody>
      </p:sp>
      <p:pic>
        <p:nvPicPr>
          <p:cNvPr id="3" name="Graphic 1">
            <a:extLst>
              <a:ext uri="{FF2B5EF4-FFF2-40B4-BE49-F238E27FC236}">
                <a16:creationId xmlns:a16="http://schemas.microsoft.com/office/drawing/2014/main" id="{EAF1A724-C7DF-F96A-A19F-994EACCB53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87672" y="1636651"/>
            <a:ext cx="6389346" cy="3594007"/>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4444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CD08D96-42A3-4653-3055-B51D3B1A2C1F}"/>
              </a:ext>
            </a:extLst>
          </p:cNvPr>
          <p:cNvSpPr>
            <a:spLocks noChangeArrowheads="1"/>
          </p:cNvSpPr>
          <p:nvPr/>
        </p:nvSpPr>
        <p:spPr bwMode="auto">
          <a:xfrm>
            <a:off x="876693" y="741391"/>
            <a:ext cx="3455821" cy="16162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kern="1200" cap="none" normalizeH="0" baseline="0">
                <a:ln>
                  <a:noFill/>
                </a:ln>
                <a:solidFill>
                  <a:schemeClr val="tx1"/>
                </a:solidFill>
                <a:effectLst/>
                <a:latin typeface="+mj-lt"/>
                <a:ea typeface="+mj-ea"/>
                <a:cs typeface="+mj-cs"/>
              </a:rPr>
              <a:t>Slide 13: Conclusion</a:t>
            </a:r>
          </a:p>
          <a:p>
            <a:pPr marL="0" marR="0" lvl="0" indent="0" fontAlgn="base">
              <a:lnSpc>
                <a:spcPct val="90000"/>
              </a:lnSpc>
              <a:spcBef>
                <a:spcPct val="0"/>
              </a:spcBef>
              <a:spcAft>
                <a:spcPts val="600"/>
              </a:spcAft>
              <a:buClrTx/>
              <a:buSzTx/>
              <a:tabLst/>
            </a:pPr>
            <a:endParaRPr kumimoji="0" lang="en-US" altLang="en-US" sz="3200" b="0" i="0" u="none" strike="noStrike" kern="1200" cap="none" normalizeH="0" baseline="0">
              <a:ln>
                <a:noFill/>
              </a:ln>
              <a:solidFill>
                <a:schemeClr val="tx1"/>
              </a:solidFill>
              <a:effectLst/>
              <a:latin typeface="+mj-lt"/>
              <a:ea typeface="+mj-ea"/>
              <a:cs typeface="+mj-cs"/>
            </a:endParaRPr>
          </a:p>
        </p:txBody>
      </p:sp>
      <p:sp>
        <p:nvSpPr>
          <p:cNvPr id="4" name="Rectangle 3">
            <a:extLst>
              <a:ext uri="{FF2B5EF4-FFF2-40B4-BE49-F238E27FC236}">
                <a16:creationId xmlns:a16="http://schemas.microsoft.com/office/drawing/2014/main" id="{CD67C5B3-EBBE-D2D5-48A7-72576C10E118}"/>
              </a:ext>
            </a:extLst>
          </p:cNvPr>
          <p:cNvSpPr>
            <a:spLocks noChangeArrowheads="1"/>
          </p:cNvSpPr>
          <p:nvPr/>
        </p:nvSpPr>
        <p:spPr bwMode="auto">
          <a:xfrm>
            <a:off x="876693" y="2533476"/>
            <a:ext cx="3455821"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In summary, it is the combination of an evidence-based and strict recruitment process and an elaborate, theoretically driven development strategy that makes the HR functional become strategic rather than administrative. In the case of Marks and Spencer, this translates to making sure that all recruits are an exact fit and then proceeding to nurture their development in tandem with the objectives of the business transformation. Such combined talent management practise is a direct construction of the organisational capability, innovation, and agility needed to compete in the contemporary retail environment. Finally, the most sustainable method of achieving long-term performance, resilience and competitive advantage is to invest in such systematic people practises. Thank you for your attention.</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100" b="0" i="0" u="none" strike="noStrike" cap="none" normalizeH="0" baseline="0">
              <a:ln>
                <a:noFill/>
              </a:ln>
              <a:effectLst/>
            </a:endParaRPr>
          </a:p>
        </p:txBody>
      </p:sp>
      <p:pic>
        <p:nvPicPr>
          <p:cNvPr id="3" name="Graphic 1">
            <a:extLst>
              <a:ext uri="{FF2B5EF4-FFF2-40B4-BE49-F238E27FC236}">
                <a16:creationId xmlns:a16="http://schemas.microsoft.com/office/drawing/2014/main" id="{15256A81-6299-4872-C7B8-C525CFB88EB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87672" y="1636651"/>
            <a:ext cx="6389346" cy="3594007"/>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88841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0F1CD77B-3EB8-02AC-ED67-45EE4375FD9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4176769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TotalTime>
  <Words>1593</Words>
  <Application>Microsoft Office PowerPoint</Application>
  <PresentationFormat>Widescreen</PresentationFormat>
  <Paragraphs>36</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abdul jalil</dc:creator>
  <cp:lastModifiedBy>muhammad abdul jalil</cp:lastModifiedBy>
  <cp:revision>2</cp:revision>
  <dcterms:created xsi:type="dcterms:W3CDTF">2026-02-16T10:27:03Z</dcterms:created>
  <dcterms:modified xsi:type="dcterms:W3CDTF">2026-02-16T11:38:45Z</dcterms:modified>
</cp:coreProperties>
</file>