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60" r:id="rId4"/>
  </p:sldMasterIdLst>
  <p:notesMasterIdLst>
    <p:notesMasterId r:id="rId10"/>
  </p:notesMasterIdLst>
  <p:sldIdLst>
    <p:sldId id="256" r:id="rId5"/>
    <p:sldId id="258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BEB7BC-E7B7-4575-9112-6E1F8FFB069E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563E5-3F3B-4F78-9C71-DC26088698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684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244793A9-7C6C-4D08-92F6-F1F92C238736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7454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82438-B4B8-4A3B-81C9-F825F3AAC376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813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0E4997B-1FE4-47A8-9028-DEF54467F1A4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3792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3E2A4-FC2B-4C62-99D1-22A122804089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158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FDE-D23B-4B1F-9C84-7727D2CE25D7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485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E6DC1-AD37-4838-9FEB-59E5E9793810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695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326B5-3923-4825-B39D-26824402D2D6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589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7F77A073-F441-4A2C-AEED-DA5AB371EE5F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35956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D59920AA-4634-43CD-9C1A-EA35C3EB9627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126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2F62-41D9-41B4-A742-F07D327A573D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552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EF911B4-2B8A-4B9C-8112-6F5C986D46F7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9672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A5D330AF-CDB6-4B06-9433-B8653C157AA0}" type="datetime1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7432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AC2A1-33AB-498F-9481-456EE428A8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58539" y="1326996"/>
            <a:ext cx="3709000" cy="1598421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cy-GB" dirty="0">
                <a:solidFill>
                  <a:schemeClr val="bg1"/>
                </a:solidFill>
              </a:rPr>
              <a:t>Adenydd Ifanc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4B152B-31E5-418B-BA48-A3361253FE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86261" y="2925417"/>
            <a:ext cx="4053556" cy="1598421"/>
          </a:xfrm>
        </p:spPr>
        <p:txBody>
          <a:bodyPr>
            <a:normAutofit lnSpcReduction="10000"/>
          </a:bodyPr>
          <a:lstStyle/>
          <a:p>
            <a:pPr algn="ctr"/>
            <a:r>
              <a:rPr lang="cy-GB" sz="4000" dirty="0">
                <a:solidFill>
                  <a:schemeClr val="bg1"/>
                </a:solidFill>
              </a:rPr>
              <a:t>Therapi Adar am Phlant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37E848-F62B-476C-8D0F-08A829464D38}"/>
              </a:ext>
            </a:extLst>
          </p:cNvPr>
          <p:cNvSpPr txBox="1"/>
          <p:nvPr/>
        </p:nvSpPr>
        <p:spPr>
          <a:xfrm>
            <a:off x="2332383" y="3558280"/>
            <a:ext cx="61887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+mj-lt"/>
              </a:rPr>
              <a:t>Leah Wheddon</a:t>
            </a:r>
          </a:p>
        </p:txBody>
      </p:sp>
    </p:spTree>
    <p:extLst>
      <p:ext uri="{BB962C8B-B14F-4D97-AF65-F5344CB8AC3E}">
        <p14:creationId xmlns:p14="http://schemas.microsoft.com/office/powerpoint/2010/main" val="1074360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23A8A-47FD-4BFE-B43B-5621E6224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6952" y="780380"/>
            <a:ext cx="8770571" cy="1069603"/>
          </a:xfrm>
        </p:spPr>
        <p:txBody>
          <a:bodyPr>
            <a:normAutofit/>
          </a:bodyPr>
          <a:lstStyle/>
          <a:p>
            <a:r>
              <a:rPr lang="en-US" dirty="0" err="1"/>
              <a:t>Therapi</a:t>
            </a:r>
            <a:r>
              <a:rPr lang="en-US" dirty="0"/>
              <a:t> Adar am </a:t>
            </a:r>
            <a:r>
              <a:rPr lang="en-US" dirty="0" err="1"/>
              <a:t>Phlant</a:t>
            </a:r>
            <a:endParaRPr lang="en-US" dirty="0"/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E27B6076-C893-4682-81CC-FE42A4220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2710" y="2546251"/>
            <a:ext cx="3686580" cy="3722027"/>
          </a:xfrm>
        </p:spPr>
        <p:txBody>
          <a:bodyPr>
            <a:normAutofit/>
          </a:bodyPr>
          <a:lstStyle/>
          <a:p>
            <a:pPr algn="ctr">
              <a:lnSpc>
                <a:spcPct val="101000"/>
              </a:lnSpc>
            </a:pPr>
            <a:r>
              <a:rPr lang="en-US" sz="2400" dirty="0"/>
              <a:t>Pets As Therapy, 1983</a:t>
            </a:r>
          </a:p>
          <a:p>
            <a:pPr marL="0" indent="0" algn="ctr">
              <a:lnSpc>
                <a:spcPct val="101000"/>
              </a:lnSpc>
              <a:buNone/>
            </a:pPr>
            <a:r>
              <a:rPr lang="en-US" sz="1600" dirty="0"/>
              <a:t>(Pets As Therapy, 2019)</a:t>
            </a:r>
          </a:p>
          <a:p>
            <a:pPr marL="0" indent="0" algn="ctr">
              <a:lnSpc>
                <a:spcPct val="101000"/>
              </a:lnSpc>
              <a:buNone/>
            </a:pPr>
            <a:endParaRPr lang="en-US" sz="1600" dirty="0"/>
          </a:p>
          <a:p>
            <a:pPr algn="ctr">
              <a:lnSpc>
                <a:spcPct val="101000"/>
              </a:lnSpc>
            </a:pPr>
            <a:r>
              <a:rPr lang="en-US" sz="2400" dirty="0"/>
              <a:t>Pet Partners, 1977</a:t>
            </a:r>
          </a:p>
          <a:p>
            <a:pPr marL="0" indent="0" algn="ctr">
              <a:lnSpc>
                <a:spcPct val="101000"/>
              </a:lnSpc>
              <a:buNone/>
            </a:pPr>
            <a:r>
              <a:rPr lang="en-US" sz="2400" dirty="0"/>
              <a:t>a BEAK</a:t>
            </a:r>
          </a:p>
          <a:p>
            <a:pPr marL="0" indent="0" algn="ctr">
              <a:lnSpc>
                <a:spcPct val="101000"/>
              </a:lnSpc>
              <a:buNone/>
            </a:pPr>
            <a:r>
              <a:rPr lang="en-US" sz="1600" dirty="0"/>
              <a:t>(Queen Creek Independent, 2019)</a:t>
            </a:r>
          </a:p>
          <a:p>
            <a:pPr marL="0" indent="0" algn="ctr">
              <a:lnSpc>
                <a:spcPct val="101000"/>
              </a:lnSpc>
              <a:buNone/>
            </a:pPr>
            <a:endParaRPr lang="en-US" sz="1600" dirty="0"/>
          </a:p>
          <a:p>
            <a:pPr algn="ctr">
              <a:lnSpc>
                <a:spcPct val="101000"/>
              </a:lnSpc>
            </a:pPr>
            <a:r>
              <a:rPr lang="en-US" sz="2400" dirty="0"/>
              <a:t>Hack Back, 2013</a:t>
            </a:r>
          </a:p>
          <a:p>
            <a:pPr marL="0" indent="0" algn="ctr">
              <a:lnSpc>
                <a:spcPct val="101000"/>
              </a:lnSpc>
              <a:buNone/>
            </a:pPr>
            <a:r>
              <a:rPr lang="en-US" sz="1600" dirty="0"/>
              <a:t>(Horton, 2019)  </a:t>
            </a:r>
          </a:p>
          <a:p>
            <a:pPr>
              <a:lnSpc>
                <a:spcPct val="101000"/>
              </a:lnSpc>
            </a:pPr>
            <a:endParaRPr lang="en-US" dirty="0"/>
          </a:p>
        </p:txBody>
      </p:sp>
      <p:pic>
        <p:nvPicPr>
          <p:cNvPr id="4" name="Picture 3" descr="A bird sitting on top of a parrot&#10;&#10;Description automatically generated">
            <a:extLst>
              <a:ext uri="{FF2B5EF4-FFF2-40B4-BE49-F238E27FC236}">
                <a16:creationId xmlns:a16="http://schemas.microsoft.com/office/drawing/2014/main" id="{0B393815-0769-4CD0-B890-4FA7285852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48"/>
          <a:stretch/>
        </p:blipFill>
        <p:spPr>
          <a:xfrm>
            <a:off x="8131126" y="2546251"/>
            <a:ext cx="3686580" cy="27432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D98406-C320-4B3C-9B2A-547C4669C1AB}"/>
              </a:ext>
            </a:extLst>
          </p:cNvPr>
          <p:cNvSpPr txBox="1"/>
          <p:nvPr/>
        </p:nvSpPr>
        <p:spPr>
          <a:xfrm>
            <a:off x="8473147" y="5364153"/>
            <a:ext cx="30297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Fynhonnell</a:t>
            </a:r>
            <a:r>
              <a:rPr lang="en-GB" sz="1400" dirty="0"/>
              <a:t>: TheHealthSite.com, 2019)</a:t>
            </a:r>
          </a:p>
        </p:txBody>
      </p:sp>
      <p:pic>
        <p:nvPicPr>
          <p:cNvPr id="1026" name="Picture 2" descr="(Submitted photo)">
            <a:extLst>
              <a:ext uri="{FF2B5EF4-FFF2-40B4-BE49-F238E27FC236}">
                <a16:creationId xmlns:a16="http://schemas.microsoft.com/office/drawing/2014/main" id="{8A85D289-C916-424B-9A1D-2A9149CCCF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2" t="8348" b="23389"/>
          <a:stretch/>
        </p:blipFill>
        <p:spPr bwMode="auto">
          <a:xfrm>
            <a:off x="855784" y="2546251"/>
            <a:ext cx="3129998" cy="3038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07A7EC7-3CA3-48A2-AEF1-AEA7F71650D7}"/>
              </a:ext>
            </a:extLst>
          </p:cNvPr>
          <p:cNvSpPr txBox="1"/>
          <p:nvPr/>
        </p:nvSpPr>
        <p:spPr>
          <a:xfrm>
            <a:off x="689113" y="5584442"/>
            <a:ext cx="36865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Fynhonnell</a:t>
            </a:r>
            <a:r>
              <a:rPr lang="en-GB" sz="1400" dirty="0"/>
              <a:t>: Queen Creek </a:t>
            </a:r>
            <a:r>
              <a:rPr lang="en-GB" sz="1400" dirty="0" err="1"/>
              <a:t>Independant</a:t>
            </a:r>
            <a:r>
              <a:rPr lang="en-GB" sz="14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3738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EB6EE3-1057-4EE7-BDDA-982A684C39A6}"/>
              </a:ext>
            </a:extLst>
          </p:cNvPr>
          <p:cNvSpPr txBox="1"/>
          <p:nvPr/>
        </p:nvSpPr>
        <p:spPr>
          <a:xfrm>
            <a:off x="3233530" y="310906"/>
            <a:ext cx="8203095" cy="7879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u="sng" dirty="0"/>
              <a:t>Y Sgiliau a Cymwyseddau Cywir</a:t>
            </a:r>
            <a:endParaRPr lang="cy-GB" u="sng" dirty="0"/>
          </a:p>
          <a:p>
            <a:r>
              <a:rPr lang="cy-GB" dirty="0"/>
              <a:t>Mae angen sgiliau busnes er mwyn dechrau a rhedeg unrhyw gwasanaeth:</a:t>
            </a:r>
          </a:p>
          <a:p>
            <a:endParaRPr lang="cy-GB" dirty="0"/>
          </a:p>
          <a:p>
            <a:r>
              <a:rPr lang="cy-GB" dirty="0"/>
              <a:t>Gap yn y farchand? </a:t>
            </a:r>
          </a:p>
          <a:p>
            <a:r>
              <a:rPr lang="cy-GB" dirty="0"/>
              <a:t>Profiad</a:t>
            </a:r>
          </a:p>
          <a:p>
            <a:r>
              <a:rPr lang="cy-GB" dirty="0"/>
              <a:t>Hyder</a:t>
            </a:r>
          </a:p>
          <a:p>
            <a:r>
              <a:rPr lang="cy-GB" dirty="0"/>
              <a:t>Rheolaeth amser/Ariannol</a:t>
            </a:r>
          </a:p>
          <a:p>
            <a:r>
              <a:rPr lang="cy-GB" dirty="0"/>
              <a:t>Ymddygiad professiynol addas</a:t>
            </a:r>
          </a:p>
          <a:p>
            <a:endParaRPr lang="cy-GB" dirty="0"/>
          </a:p>
          <a:p>
            <a:r>
              <a:rPr lang="cy-GB" u="sng" dirty="0"/>
              <a:t>Y cysylltiad rhwng deallusrwydd adar a phlant (The Guardian, 2016)</a:t>
            </a:r>
          </a:p>
          <a:p>
            <a:endParaRPr lang="cy-GB" dirty="0"/>
          </a:p>
          <a:p>
            <a:r>
              <a:rPr lang="cy-GB" dirty="0"/>
              <a:t>Ymddiried</a:t>
            </a:r>
          </a:p>
          <a:p>
            <a:r>
              <a:rPr lang="cy-GB" dirty="0"/>
              <a:t>Hwyluso teimliadau o ddiogelwch</a:t>
            </a:r>
          </a:p>
          <a:p>
            <a:r>
              <a:rPr lang="cy-GB" dirty="0"/>
              <a:t>Adeiladu perthynas</a:t>
            </a:r>
          </a:p>
          <a:p>
            <a:endParaRPr lang="cy-GB" dirty="0"/>
          </a:p>
          <a:p>
            <a:r>
              <a:rPr lang="cy-GB" dirty="0"/>
              <a:t>Gwerthoedd proffesiynol am darparwyr cymwys o therapi anifeiliad am phlant: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Brwdfrydeg ac angerth am therapi anifeiliaid am phlant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Hyblygrwydd, creadigrwydd a didywelledd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Ymarwegiad pwyllog yn ystod sefyllfeydd annisgwyl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Empathi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Bod yn wyliadwrus ac ymatebol</a:t>
            </a:r>
          </a:p>
          <a:p>
            <a:r>
              <a:rPr lang="cy-GB" dirty="0"/>
              <a:t>                                       (Stewart, 2014)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r>
              <a:rPr lang="cy-GB" dirty="0"/>
              <a:t> </a:t>
            </a:r>
          </a:p>
          <a:p>
            <a:endParaRPr lang="cy-GB" u="sng" dirty="0"/>
          </a:p>
          <a:p>
            <a:endParaRPr lang="cy-GB" u="sng" dirty="0"/>
          </a:p>
          <a:p>
            <a:endParaRPr lang="cy-GB" u="sng" dirty="0"/>
          </a:p>
          <a:p>
            <a:endParaRPr lang="cy-GB" u="sng" dirty="0"/>
          </a:p>
        </p:txBody>
      </p:sp>
    </p:spTree>
    <p:extLst>
      <p:ext uri="{BB962C8B-B14F-4D97-AF65-F5344CB8AC3E}">
        <p14:creationId xmlns:p14="http://schemas.microsoft.com/office/powerpoint/2010/main" val="2406604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43FB4D-04AD-4BD9-85AF-0520B9569EA2}"/>
              </a:ext>
            </a:extLst>
          </p:cNvPr>
          <p:cNvSpPr txBox="1"/>
          <p:nvPr/>
        </p:nvSpPr>
        <p:spPr>
          <a:xfrm>
            <a:off x="2623930" y="425470"/>
            <a:ext cx="7885043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200" u="sng" dirty="0"/>
              <a:t>Deddfwriaeth yn u Deurnas Unedig am Therapi adar am phlant</a:t>
            </a:r>
          </a:p>
          <a:p>
            <a:endParaRPr lang="cy-GB" sz="2000" u="sng" dirty="0"/>
          </a:p>
          <a:p>
            <a:endParaRPr lang="cy-GB" sz="2000" u="sng" dirty="0"/>
          </a:p>
          <a:p>
            <a:r>
              <a:rPr lang="cy-GB" sz="2000" dirty="0"/>
              <a:t>Society for Companion Animal Studies (SCAS, 2013): Côd Ymarfer am y DU a Deddf Lles Anifeiliaid 2006.</a:t>
            </a:r>
          </a:p>
          <a:p>
            <a:endParaRPr lang="cy-GB" sz="2000" dirty="0"/>
          </a:p>
          <a:p>
            <a:endParaRPr lang="cy-GB" sz="2000" dirty="0"/>
          </a:p>
          <a:p>
            <a:r>
              <a:rPr lang="cy-GB" dirty="0"/>
              <a:t>Llywodraeth Cymru (2019) </a:t>
            </a:r>
          </a:p>
          <a:p>
            <a:endParaRPr lang="cy-GB" dirty="0"/>
          </a:p>
          <a:p>
            <a:endParaRPr lang="cy-GB" dirty="0"/>
          </a:p>
          <a:p>
            <a:r>
              <a:rPr lang="cy-GB" dirty="0"/>
              <a:t>Hawliau plant</a:t>
            </a:r>
          </a:p>
          <a:p>
            <a:endParaRPr lang="cy-GB" dirty="0"/>
          </a:p>
          <a:p>
            <a:endParaRPr lang="cy-GB" dirty="0"/>
          </a:p>
          <a:p>
            <a:r>
              <a:rPr lang="cy-GB" dirty="0"/>
              <a:t>Confensiwn y Cenhedloedd Unedig ar Hawliau</a:t>
            </a:r>
          </a:p>
          <a:p>
            <a:r>
              <a:rPr lang="cy-GB" dirty="0"/>
              <a:t> </a:t>
            </a:r>
          </a:p>
          <a:p>
            <a:endParaRPr lang="cy-GB" dirty="0"/>
          </a:p>
          <a:p>
            <a:r>
              <a:rPr lang="cy-GB" dirty="0"/>
              <a:t>Comisiynydd Plant Cymru (2019)</a:t>
            </a:r>
          </a:p>
          <a:p>
            <a:r>
              <a:rPr lang="cy-GB" dirty="0"/>
              <a:t> </a:t>
            </a:r>
          </a:p>
          <a:p>
            <a:endParaRPr lang="cy-GB" u="sng" dirty="0"/>
          </a:p>
          <a:p>
            <a:endParaRPr lang="cy-GB" u="sng" dirty="0"/>
          </a:p>
          <a:p>
            <a:endParaRPr lang="cy-GB" u="sng" dirty="0"/>
          </a:p>
          <a:p>
            <a:endParaRPr lang="cy-GB" u="sng" dirty="0"/>
          </a:p>
        </p:txBody>
      </p:sp>
    </p:spTree>
    <p:extLst>
      <p:ext uri="{BB962C8B-B14F-4D97-AF65-F5344CB8AC3E}">
        <p14:creationId xmlns:p14="http://schemas.microsoft.com/office/powerpoint/2010/main" val="174997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EA8512-E3EC-4C69-8987-F7569B0A155B}"/>
              </a:ext>
            </a:extLst>
          </p:cNvPr>
          <p:cNvSpPr txBox="1"/>
          <p:nvPr/>
        </p:nvSpPr>
        <p:spPr>
          <a:xfrm>
            <a:off x="4724400" y="120135"/>
            <a:ext cx="2743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+mj-lt"/>
              </a:rPr>
              <a:t>Rhestr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Cyfeirnodi</a:t>
            </a:r>
            <a:endParaRPr lang="en-GB" sz="2400" dirty="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E3B0F3-672F-42E7-BD56-02975E19EE4E}"/>
              </a:ext>
            </a:extLst>
          </p:cNvPr>
          <p:cNvSpPr txBox="1"/>
          <p:nvPr/>
        </p:nvSpPr>
        <p:spPr>
          <a:xfrm>
            <a:off x="1855303" y="613111"/>
            <a:ext cx="9713844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Children’s Commissioner for Wales. (2019). </a:t>
            </a:r>
            <a:r>
              <a:rPr lang="en-GB" sz="1400" i="1" dirty="0"/>
              <a:t>The Children's Commissioner for Wales - About Us</a:t>
            </a:r>
            <a:r>
              <a:rPr lang="en-GB" sz="1400" dirty="0"/>
              <a:t>. [</a:t>
            </a:r>
            <a:r>
              <a:rPr lang="en-GB" sz="1400" dirty="0" err="1"/>
              <a:t>ar-lein</a:t>
            </a:r>
            <a:r>
              <a:rPr lang="en-GB" sz="1400" dirty="0"/>
              <a:t>]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o: https://www.childcomwales.org.uk/about-us/ [</a:t>
            </a:r>
            <a:r>
              <a:rPr lang="en-GB" sz="1400" dirty="0" err="1"/>
              <a:t>Darllenwyd</a:t>
            </a:r>
            <a:r>
              <a:rPr lang="en-GB" sz="1400" dirty="0"/>
              <a:t> 16ed o </a:t>
            </a:r>
            <a:r>
              <a:rPr lang="en-GB" sz="1400" dirty="0" err="1"/>
              <a:t>Hydref</a:t>
            </a:r>
            <a:r>
              <a:rPr lang="en-GB" sz="1400" dirty="0"/>
              <a:t> 2019].</a:t>
            </a:r>
          </a:p>
          <a:p>
            <a:endParaRPr lang="en-GB" sz="1400" dirty="0"/>
          </a:p>
          <a:p>
            <a:r>
              <a:rPr lang="en-GB" sz="1400" dirty="0" err="1"/>
              <a:t>Grrlscientist</a:t>
            </a:r>
            <a:r>
              <a:rPr lang="en-GB" sz="1400" dirty="0"/>
              <a:t> (2013). Cockatoos are smarter than human toddlers. </a:t>
            </a:r>
            <a:r>
              <a:rPr lang="en-GB" sz="1400" i="1" dirty="0"/>
              <a:t>The Guardian.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Horton, H. (2019). Owls should be used to help abused children open up in therapy sessions, says charity boss. </a:t>
            </a:r>
            <a:r>
              <a:rPr lang="en-GB" sz="1400" i="1" dirty="0"/>
              <a:t>The Telegraph</a:t>
            </a:r>
            <a:r>
              <a:rPr lang="en-GB" sz="1400" dirty="0"/>
              <a:t>.</a:t>
            </a:r>
          </a:p>
          <a:p>
            <a:endParaRPr lang="en-GB" sz="1400" dirty="0"/>
          </a:p>
          <a:p>
            <a:r>
              <a:rPr lang="en-GB" sz="1400" dirty="0" err="1"/>
              <a:t>Llywodraeth</a:t>
            </a:r>
            <a:r>
              <a:rPr lang="en-GB" sz="1400" dirty="0"/>
              <a:t> Cymru. (2019). </a:t>
            </a:r>
            <a:r>
              <a:rPr lang="en-GB" sz="1400" i="1" dirty="0"/>
              <a:t>Children's rights in Wales</a:t>
            </a:r>
            <a:r>
              <a:rPr lang="en-GB" sz="1400" dirty="0"/>
              <a:t>. [</a:t>
            </a:r>
            <a:r>
              <a:rPr lang="en-GB" sz="1400" dirty="0" err="1"/>
              <a:t>ar-lein</a:t>
            </a:r>
            <a:r>
              <a:rPr lang="en-GB" sz="1400" dirty="0"/>
              <a:t>]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o: https://gov.wales/childrens-rights-in-wales [</a:t>
            </a:r>
            <a:r>
              <a:rPr lang="en-GB" sz="1400" dirty="0" err="1"/>
              <a:t>Darllenwyd</a:t>
            </a:r>
            <a:r>
              <a:rPr lang="en-GB" sz="1400" dirty="0"/>
              <a:t> 16ed </a:t>
            </a:r>
            <a:r>
              <a:rPr lang="en-GB" sz="1400" dirty="0" err="1"/>
              <a:t>Hydref</a:t>
            </a:r>
            <a:r>
              <a:rPr lang="en-GB" sz="1400" dirty="0"/>
              <a:t> 2019].</a:t>
            </a:r>
          </a:p>
          <a:p>
            <a:endParaRPr lang="en-GB" sz="1400" dirty="0"/>
          </a:p>
          <a:p>
            <a:r>
              <a:rPr lang="en-GB" sz="1400" dirty="0"/>
              <a:t>Pets As Therapy. (2019). </a:t>
            </a:r>
            <a:r>
              <a:rPr lang="en-GB" sz="1400" i="1" dirty="0"/>
              <a:t>About Pets As Therapy</a:t>
            </a:r>
            <a:r>
              <a:rPr lang="en-GB" sz="1400" dirty="0"/>
              <a:t>. [</a:t>
            </a:r>
            <a:r>
              <a:rPr lang="en-GB" sz="1400" dirty="0" err="1"/>
              <a:t>ar-lein</a:t>
            </a:r>
            <a:r>
              <a:rPr lang="en-GB" sz="1400" dirty="0"/>
              <a:t>]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o: https://petsastherapy.org/about-us/ [</a:t>
            </a:r>
            <a:r>
              <a:rPr lang="en-GB" sz="1400" dirty="0" err="1"/>
              <a:t>Darllenwyd</a:t>
            </a:r>
            <a:r>
              <a:rPr lang="en-GB" sz="1400" dirty="0"/>
              <a:t> 14ydd o </a:t>
            </a:r>
            <a:r>
              <a:rPr lang="en-GB" sz="1400" dirty="0" err="1"/>
              <a:t>Hydref</a:t>
            </a:r>
            <a:r>
              <a:rPr lang="en-GB" sz="1400" dirty="0"/>
              <a:t> 2019].</a:t>
            </a:r>
          </a:p>
          <a:p>
            <a:endParaRPr lang="en-GB" sz="1400" dirty="0"/>
          </a:p>
          <a:p>
            <a:r>
              <a:rPr lang="en-GB" sz="1400" dirty="0"/>
              <a:t>Petpartners.org. (2019). </a:t>
            </a:r>
            <a:r>
              <a:rPr lang="en-GB" sz="1400" i="1" dirty="0"/>
              <a:t>Pet Partners</a:t>
            </a:r>
            <a:r>
              <a:rPr lang="en-GB" sz="1400" dirty="0"/>
              <a:t>. [</a:t>
            </a:r>
            <a:r>
              <a:rPr lang="en-GB" sz="1400" dirty="0" err="1"/>
              <a:t>ar-lein</a:t>
            </a:r>
            <a:r>
              <a:rPr lang="en-GB" sz="1400" dirty="0"/>
              <a:t>]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o: https://petpartners.org/about-us/ [</a:t>
            </a:r>
            <a:r>
              <a:rPr lang="en-GB" sz="1400" dirty="0" err="1"/>
              <a:t>Darllenwyd</a:t>
            </a:r>
            <a:r>
              <a:rPr lang="en-GB" sz="1400" dirty="0"/>
              <a:t> 14ydd o </a:t>
            </a:r>
            <a:r>
              <a:rPr lang="en-GB" sz="1400" dirty="0" err="1"/>
              <a:t>Hydref</a:t>
            </a:r>
            <a:r>
              <a:rPr lang="en-GB" sz="1400" dirty="0"/>
              <a:t> 2019].</a:t>
            </a:r>
          </a:p>
          <a:p>
            <a:endParaRPr lang="en-GB" sz="1400" dirty="0"/>
          </a:p>
          <a:p>
            <a:r>
              <a:rPr lang="en-GB" sz="1400" dirty="0"/>
              <a:t>Society for Companion Animal Studies. (2013). </a:t>
            </a:r>
            <a:r>
              <a:rPr lang="en-GB" sz="1400" i="1" dirty="0"/>
              <a:t>AAI Code of Practice (UK) | SCAS</a:t>
            </a:r>
            <a:r>
              <a:rPr lang="en-GB" sz="1400" dirty="0"/>
              <a:t>. [</a:t>
            </a:r>
            <a:r>
              <a:rPr lang="en-GB" sz="1400" dirty="0" err="1"/>
              <a:t>ar-lein</a:t>
            </a:r>
            <a:r>
              <a:rPr lang="en-GB" sz="1400" dirty="0"/>
              <a:t>]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o: http://www.scas.org.uk/animal-assisted-interventions/code-of-practice/ [</a:t>
            </a:r>
            <a:r>
              <a:rPr lang="en-GB" sz="1400" dirty="0" err="1"/>
              <a:t>Darllenwyd</a:t>
            </a:r>
            <a:r>
              <a:rPr lang="en-GB" sz="1400" dirty="0"/>
              <a:t> 16 o </a:t>
            </a:r>
            <a:r>
              <a:rPr lang="en-GB" sz="1400" dirty="0" err="1"/>
              <a:t>Hydref</a:t>
            </a:r>
            <a:r>
              <a:rPr lang="en-GB" sz="1400" dirty="0"/>
              <a:t> 2019].</a:t>
            </a:r>
          </a:p>
          <a:p>
            <a:endParaRPr lang="en-GB" sz="1400" dirty="0"/>
          </a:p>
          <a:p>
            <a:r>
              <a:rPr lang="en-GB" sz="1400" dirty="0"/>
              <a:t>Stewart, L. (2014). Competencies in animal assisted therapy in </a:t>
            </a:r>
            <a:r>
              <a:rPr lang="en-GB" sz="1400" dirty="0" err="1"/>
              <a:t>counseling</a:t>
            </a:r>
            <a:r>
              <a:rPr lang="en-GB" sz="1400" dirty="0"/>
              <a:t>: a qualitative investigation of the knowledge, skills and attitudes required of competent animal assisted therapy practitioners. </a:t>
            </a:r>
            <a:r>
              <a:rPr lang="en-GB" sz="1400" i="1" dirty="0" err="1"/>
              <a:t>Counseling</a:t>
            </a:r>
            <a:r>
              <a:rPr lang="en-GB" sz="1400" i="1" dirty="0"/>
              <a:t> and Psychological Services Dissertations</a:t>
            </a:r>
            <a:r>
              <a:rPr lang="en-GB" sz="1400" dirty="0"/>
              <a:t>, [</a:t>
            </a:r>
            <a:r>
              <a:rPr lang="en-GB" sz="1400" dirty="0" err="1"/>
              <a:t>ar-lein</a:t>
            </a:r>
            <a:r>
              <a:rPr lang="en-GB" sz="1400" dirty="0"/>
              <a:t>] 5(16), tt.1-95.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o: https://scholarworks.gsu.edu/cgi/viewcontent.cgi?referer=https://www.google.co.uk/&amp;httpsredir=1&amp;article=1107&amp;context=cps_diss [</a:t>
            </a:r>
            <a:r>
              <a:rPr lang="en-GB" sz="1400" dirty="0" err="1"/>
              <a:t>Darllenwyd</a:t>
            </a:r>
            <a:r>
              <a:rPr lang="en-GB" sz="1400" dirty="0"/>
              <a:t> 16ed o Hydref2019].</a:t>
            </a:r>
          </a:p>
          <a:p>
            <a:endParaRPr lang="en-GB" sz="1400" dirty="0"/>
          </a:p>
          <a:p>
            <a:r>
              <a:rPr lang="en-GB" sz="1400" dirty="0" err="1"/>
              <a:t>TheHealthSite</a:t>
            </a:r>
            <a:r>
              <a:rPr lang="en-GB" sz="1400" dirty="0"/>
              <a:t> (2019). </a:t>
            </a:r>
            <a:r>
              <a:rPr lang="en-GB" sz="1400" i="1" dirty="0"/>
              <a:t>Animal-Assisted Therapy</a:t>
            </a:r>
            <a:r>
              <a:rPr lang="en-GB" sz="1400" dirty="0"/>
              <a:t>. [</a:t>
            </a:r>
            <a:r>
              <a:rPr lang="en-GB" sz="1400" dirty="0" err="1"/>
              <a:t>llun</a:t>
            </a:r>
            <a:r>
              <a:rPr lang="en-GB" sz="1400" dirty="0"/>
              <a:t>]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o: https://www.thehealthsite.com/photo-gallery/diseases-conditions-animal-assisted-therapy-how-animals-help-human-beings-combat-health-problems-x1017-523000/birds--523006 [</a:t>
            </a:r>
            <a:r>
              <a:rPr lang="en-GB" sz="1400" dirty="0" err="1"/>
              <a:t>Darllenwyd</a:t>
            </a:r>
            <a:r>
              <a:rPr lang="en-GB" sz="1400" dirty="0"/>
              <a:t> 14ydd o </a:t>
            </a:r>
            <a:r>
              <a:rPr lang="en-GB" sz="1400" dirty="0" err="1"/>
              <a:t>Hydref</a:t>
            </a:r>
            <a:r>
              <a:rPr lang="en-GB" sz="1400" dirty="0"/>
              <a:t> 2019].</a:t>
            </a:r>
          </a:p>
          <a:p>
            <a:endParaRPr lang="en-GB" sz="1400" dirty="0"/>
          </a:p>
          <a:p>
            <a:r>
              <a:rPr lang="en-GB" sz="1400" dirty="0"/>
              <a:t>Queen Creek Independent. (2019). </a:t>
            </a:r>
            <a:r>
              <a:rPr lang="en-GB" sz="1400" i="1" dirty="0"/>
              <a:t>Therapy bird visits with students at Empower Academy in Queen Creek</a:t>
            </a:r>
            <a:r>
              <a:rPr lang="en-GB" sz="1400" dirty="0"/>
              <a:t>. [</a:t>
            </a:r>
            <a:r>
              <a:rPr lang="en-GB" sz="1400" dirty="0" err="1"/>
              <a:t>ar-lein</a:t>
            </a:r>
            <a:r>
              <a:rPr lang="en-GB" sz="1400" dirty="0"/>
              <a:t>]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o: https://queencreekindependent.com/education/therapy-bird-visits-with-students-at-empower-academy-in-queen-creek/ [</a:t>
            </a:r>
            <a:r>
              <a:rPr lang="en-GB" sz="1400" dirty="0" err="1"/>
              <a:t>Darllenwyd</a:t>
            </a:r>
            <a:r>
              <a:rPr lang="en-GB" sz="1400" dirty="0"/>
              <a:t> 14ydd o </a:t>
            </a:r>
            <a:r>
              <a:rPr lang="en-GB" sz="1400" dirty="0" err="1"/>
              <a:t>Hydref</a:t>
            </a:r>
            <a:r>
              <a:rPr lang="en-GB" sz="1400" dirty="0"/>
              <a:t> 2019].</a:t>
            </a:r>
          </a:p>
        </p:txBody>
      </p:sp>
    </p:spTree>
    <p:extLst>
      <p:ext uri="{BB962C8B-B14F-4D97-AF65-F5344CB8AC3E}">
        <p14:creationId xmlns:p14="http://schemas.microsoft.com/office/powerpoint/2010/main" val="4028503525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7B8899B-5794-42FB-9137-8220A73767F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728C3E1-D10B-4426-B05E-8E1CAFF03C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9290C9-6505-4B77-B628-A44276CB9D8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617</Words>
  <Application>Microsoft Office PowerPoint</Application>
  <PresentationFormat>Widescreen</PresentationFormat>
  <Paragraphs>80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Century Schoolbook</vt:lpstr>
      <vt:lpstr>Corbel</vt:lpstr>
      <vt:lpstr>Feathered</vt:lpstr>
      <vt:lpstr>Adenydd Ifanc</vt:lpstr>
      <vt:lpstr>Therapi Adar am Phlant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2019-10-14T18:21:16Z</dcterms:created>
  <dcterms:modified xsi:type="dcterms:W3CDTF">2019-10-17T22:46:41Z</dcterms:modified>
</cp:coreProperties>
</file>