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OV" ContentType="video/quicktime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3"/>
  </p:notesMasterIdLst>
  <p:handoutMasterIdLst>
    <p:handoutMasterId r:id="rId14"/>
  </p:handoutMasterIdLst>
  <p:sldIdLst>
    <p:sldId id="474" r:id="rId4"/>
    <p:sldId id="348" r:id="rId5"/>
    <p:sldId id="547" r:id="rId6"/>
    <p:sldId id="548" r:id="rId7"/>
    <p:sldId id="267" r:id="rId8"/>
    <p:sldId id="549" r:id="rId9"/>
    <p:sldId id="551" r:id="rId10"/>
    <p:sldId id="543" r:id="rId11"/>
    <p:sldId id="550" r:id="rId1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247"/>
    <p:restoredTop sz="79267" autoAdjust="0"/>
  </p:normalViewPr>
  <p:slideViewPr>
    <p:cSldViewPr snapToGrid="0" snapToObjects="1">
      <p:cViewPr varScale="1">
        <p:scale>
          <a:sx n="142" d="100"/>
          <a:sy n="142" d="100"/>
        </p:scale>
        <p:origin x="176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347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72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1/4/21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03996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69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hyperlink" Target="https://www.youtube.com/watch?v=bSWcOhLJ7K0" TargetMode="Externa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7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6.png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2.png"/><Relationship Id="rId4" Type="http://schemas.openxmlformats.org/officeDocument/2006/relationships/hyperlink" Target="https://www.s4c.cymru/clic/programme/802852046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10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5.1.2021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2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10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8119AB8A-87E9-D640-AB65-A63007A596A6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Dathlu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A627BC1-0F60-F64A-A86D-FD5DDC7F22C7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6A5427-4159-6A4C-91AA-7E1E6CC19CE5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81737" y="74144"/>
            <a:ext cx="5103752" cy="5103752"/>
          </a:xfrm>
        </p:spPr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7AB0CE7-940F-BC48-910B-E9F6853A85CC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5E0B36B-DC5B-E843-8876-51CB1CBDA858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468E7F1A-C111-2743-805E-13247DF60F21}"/>
              </a:ext>
            </a:extLst>
          </p:cNvPr>
          <p:cNvSpPr txBox="1">
            <a:spLocks/>
          </p:cNvSpPr>
          <p:nvPr/>
        </p:nvSpPr>
        <p:spPr>
          <a:xfrm>
            <a:off x="307282" y="304799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Blwyddyn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newydd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dda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627618" y="1440865"/>
            <a:ext cx="6238156" cy="293391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fideo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cân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draddodiadol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 (Welsh traditional song) -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”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”.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Mae plant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canu’r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Ionawr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cyntaf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January 1</a:t>
            </a:r>
            <a:r>
              <a:rPr lang="en-US" sz="2000" i="1" baseline="30000" dirty="0">
                <a:latin typeface="Cavolini" panose="03000502040302020204" pitchFamily="66" charset="0"/>
                <a:cs typeface="Cavolini" panose="03000502040302020204" pitchFamily="66" charset="0"/>
              </a:rPr>
              <a:t>st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This video teaches the traditional song sung by children as they went around houses on to wish a happy new year.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We call this tradition 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calennig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”.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There are some very good examples of language teaching methodology in this clip.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Watch, and make notes of the examples you see and hear. 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33F47C8F-262E-9D40-81A5-45D65EFE1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6602" y="3460376"/>
            <a:ext cx="2964866" cy="2964866"/>
          </a:xfrm>
          <a:prstGeom prst="rect">
            <a:avLst/>
          </a:prstGeom>
          <a:ln>
            <a:solidFill>
              <a:srgbClr val="FFFF00"/>
            </a:solidFill>
          </a:ln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66285A57-0AB8-9540-A204-FA33E4977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4459836"/>
              </p:ext>
            </p:extLst>
          </p:nvPr>
        </p:nvGraphicFramePr>
        <p:xfrm>
          <a:off x="627618" y="4565243"/>
          <a:ext cx="6238155" cy="20421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6238155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chi,</a:t>
                      </a:r>
                    </a:p>
                    <a:p>
                      <a:pPr algn="ctr"/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Ac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bawb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sydd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y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tŷ</a:t>
                      </a:r>
                      <a:endParaRPr lang="en-US" sz="3200" b="1" dirty="0">
                        <a:latin typeface="American Typewriter" panose="02090604020004020304" pitchFamily="18" charset="77"/>
                      </a:endParaRPr>
                    </a:p>
                    <a:p>
                      <a:pPr algn="ctr"/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Dyna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ein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dymuniad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ni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,</a:t>
                      </a:r>
                    </a:p>
                    <a:p>
                      <a:pPr algn="ctr"/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chi!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53AB8083-B9C1-CB46-A4C2-B62EC098D9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6602" y="1574649"/>
            <a:ext cx="2961717" cy="154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857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A627BC1-0F60-F64A-A86D-FD5DDC7F22C7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6A5427-4159-6A4C-91AA-7E1E6CC19CE5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52934" y="94434"/>
            <a:ext cx="5103752" cy="5103752"/>
          </a:xfrm>
        </p:spPr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7AB0CE7-940F-BC48-910B-E9F6853A85CC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5E0B36B-DC5B-E843-8876-51CB1CBDA858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468E7F1A-C111-2743-805E-13247DF60F21}"/>
              </a:ext>
            </a:extLst>
          </p:cNvPr>
          <p:cNvSpPr txBox="1">
            <a:spLocks/>
          </p:cNvSpPr>
          <p:nvPr/>
        </p:nvSpPr>
        <p:spPr>
          <a:xfrm>
            <a:off x="307282" y="304799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Canu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calennig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3244603" y="2139334"/>
            <a:ext cx="5138033" cy="246805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wneud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Pryd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calennig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hoffi’r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 Pam?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wneud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Calan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66285A57-0AB8-9540-A204-FA33E4977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9832250"/>
              </p:ext>
            </p:extLst>
          </p:nvPr>
        </p:nvGraphicFramePr>
        <p:xfrm>
          <a:off x="307282" y="5078455"/>
          <a:ext cx="3971276" cy="131064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97127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chi,</a:t>
                      </a:r>
                    </a:p>
                    <a:p>
                      <a:pPr algn="ctr"/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Ac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bawb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sydd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y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tŷ</a:t>
                      </a:r>
                      <a:endParaRPr lang="en-US" sz="2000" b="1" dirty="0">
                        <a:latin typeface="American Typewriter" panose="02090604020004020304" pitchFamily="18" charset="77"/>
                      </a:endParaRPr>
                    </a:p>
                    <a:p>
                      <a:pPr algn="ctr"/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Dyna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ein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dymuniad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ni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,</a:t>
                      </a:r>
                    </a:p>
                    <a:p>
                      <a:pPr algn="ctr"/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chi!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D1A1E24-8069-FF40-BB29-A2E498273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5509" y="3562157"/>
            <a:ext cx="3297132" cy="18463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D560CE-B69C-8344-BE41-C4A340B871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37170" y="1360746"/>
            <a:ext cx="2440833" cy="2012617"/>
          </a:xfrm>
          <a:prstGeom prst="rect">
            <a:avLst/>
          </a:prstGeom>
        </p:spPr>
      </p:pic>
      <p:pic>
        <p:nvPicPr>
          <p:cNvPr id="12" name="IMG_8335">
            <a:hlinkClick r:id="" action="ppaction://media"/>
            <a:extLst>
              <a:ext uri="{FF2B5EF4-FFF2-40B4-BE49-F238E27FC236}">
                <a16:creationId xmlns:a16="http://schemas.microsoft.com/office/drawing/2014/main" id="{F40CE849-4623-1843-8C7C-1ABFC635A4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3913" y="1303427"/>
            <a:ext cx="2074031" cy="3687166"/>
          </a:xfrm>
          <a:prstGeom prst="rect">
            <a:avLst/>
          </a:prstGeom>
        </p:spPr>
      </p:pic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961AEFC1-70D7-B846-BE90-C12593E60B06}"/>
              </a:ext>
            </a:extLst>
          </p:cNvPr>
          <p:cNvSpPr txBox="1">
            <a:spLocks/>
          </p:cNvSpPr>
          <p:nvPr/>
        </p:nvSpPr>
        <p:spPr>
          <a:xfrm>
            <a:off x="8164462" y="5629001"/>
            <a:ext cx="3892224" cy="1112457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calennig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hoffi’r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achos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 /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hoffi’r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achos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ddydd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Calan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4" name="Graphic 13" descr="Lightbulb and pencil">
            <a:extLst>
              <a:ext uri="{FF2B5EF4-FFF2-40B4-BE49-F238E27FC236}">
                <a16:creationId xmlns:a16="http://schemas.microsoft.com/office/drawing/2014/main" id="{0E4E4B8E-54DF-F340-B56C-64E90FC92B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673186" y="1375407"/>
            <a:ext cx="1207280" cy="120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45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9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371673D-A71A-3B46-A6B4-0DD7BA313146}"/>
              </a:ext>
            </a:extLst>
          </p:cNvPr>
          <p:cNvSpPr txBox="1">
            <a:spLocks/>
          </p:cNvSpPr>
          <p:nvPr/>
        </p:nvSpPr>
        <p:spPr>
          <a:xfrm>
            <a:off x="359829" y="284782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Dathlu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rownd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byd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0533E416-1D3C-984E-90FA-BE5B13352288}"/>
              </a:ext>
            </a:extLst>
          </p:cNvPr>
          <p:cNvSpPr txBox="1">
            <a:spLocks/>
          </p:cNvSpPr>
          <p:nvPr/>
        </p:nvSpPr>
        <p:spPr>
          <a:xfrm>
            <a:off x="286871" y="1315361"/>
            <a:ext cx="11645153" cy="165195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gwahanol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(different time)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dros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byd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throughout the world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barth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time zone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)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gwahanol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Kiritimati,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Ynys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Nadolig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a Kiribati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gyntaf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Honolulu, Hawaii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olaf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E98AB8-587D-3245-909B-1EBAD9D54E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0435032" y="0"/>
            <a:ext cx="1496992" cy="1440955"/>
          </a:xfrm>
          <a:prstGeom prst="rect">
            <a:avLst/>
          </a:prstGeom>
        </p:spPr>
      </p:pic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740D13FE-0F1A-8B45-B866-DA3935540EC3}"/>
              </a:ext>
            </a:extLst>
          </p:cNvPr>
          <p:cNvSpPr txBox="1">
            <a:spLocks/>
          </p:cNvSpPr>
          <p:nvPr/>
        </p:nvSpPr>
        <p:spPr>
          <a:xfrm>
            <a:off x="9522755" y="3235582"/>
            <a:ext cx="2031623" cy="138072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cyntaf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first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olaf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last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dechrau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to start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gwahanol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different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gwlad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country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gwledydd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-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countries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BA0237-2E8E-7547-A71C-8CC17107F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6848" y="2967319"/>
            <a:ext cx="7405197" cy="3690844"/>
          </a:xfrm>
          <a:prstGeom prst="rect">
            <a:avLst/>
          </a:prstGeom>
        </p:spPr>
      </p:pic>
      <p:sp>
        <p:nvSpPr>
          <p:cNvPr id="13" name="Title 6">
            <a:extLst>
              <a:ext uri="{FF2B5EF4-FFF2-40B4-BE49-F238E27FC236}">
                <a16:creationId xmlns:a16="http://schemas.microsoft.com/office/drawing/2014/main" id="{670BA6C3-B92C-2F4D-86B8-2F984C28AE72}"/>
              </a:ext>
            </a:extLst>
          </p:cNvPr>
          <p:cNvSpPr txBox="1">
            <a:spLocks/>
          </p:cNvSpPr>
          <p:nvPr/>
        </p:nvSpPr>
        <p:spPr>
          <a:xfrm>
            <a:off x="5861132" y="4121352"/>
            <a:ext cx="207339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" b="1" cap="none" dirty="0">
                <a:latin typeface="American Typewriter" panose="02090604020004020304" pitchFamily="18" charset="77"/>
              </a:rPr>
              <a:t>HANNER</a:t>
            </a: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r>
              <a:rPr lang="en-US" sz="1100" b="1" cap="none" dirty="0">
                <a:latin typeface="American Typewriter" panose="02090604020004020304" pitchFamily="18" charset="77"/>
              </a:rPr>
              <a:t> DYDD</a:t>
            </a:r>
          </a:p>
        </p:txBody>
      </p:sp>
    </p:spTree>
    <p:extLst>
      <p:ext uri="{BB962C8B-B14F-4D97-AF65-F5344CB8AC3E}">
        <p14:creationId xmlns:p14="http://schemas.microsoft.com/office/powerpoint/2010/main" val="2404668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371673D-A71A-3B46-A6B4-0DD7BA313146}"/>
              </a:ext>
            </a:extLst>
          </p:cNvPr>
          <p:cNvSpPr txBox="1">
            <a:spLocks/>
          </p:cNvSpPr>
          <p:nvPr/>
        </p:nvSpPr>
        <p:spPr>
          <a:xfrm>
            <a:off x="359829" y="284782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Dathlu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rownd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byd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E98AB8-587D-3245-909B-1EBAD9D54E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0435032" y="0"/>
            <a:ext cx="1496992" cy="1440955"/>
          </a:xfrm>
          <a:prstGeom prst="rect">
            <a:avLst/>
          </a:prstGeom>
        </p:spPr>
      </p:pic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740D13FE-0F1A-8B45-B866-DA3935540EC3}"/>
              </a:ext>
            </a:extLst>
          </p:cNvPr>
          <p:cNvSpPr txBox="1">
            <a:spLocks/>
          </p:cNvSpPr>
          <p:nvPr/>
        </p:nvSpPr>
        <p:spPr>
          <a:xfrm>
            <a:off x="723435" y="4948451"/>
            <a:ext cx="4246434" cy="1709712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20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hi’n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o’r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gloch</a:t>
            </a: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bore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morning)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prynhawn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afternoon)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nos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(at night)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BA46876-48E4-A24D-A198-558BD1CABB57}"/>
              </a:ext>
            </a:extLst>
          </p:cNvPr>
          <p:cNvSpPr/>
          <p:nvPr/>
        </p:nvSpPr>
        <p:spPr>
          <a:xfrm>
            <a:off x="359325" y="1372023"/>
            <a:ext cx="4847998" cy="345461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hanner dydd yng Nghymru. </a:t>
            </a:r>
          </a:p>
          <a:p>
            <a:pPr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Ffrainc (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France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)?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Seland Newydd (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New Zealand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)?  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Madagasgar?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Japan?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Alaska?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China?</a:t>
            </a:r>
          </a:p>
          <a:p>
            <a:pPr marL="342900" indent="-342900">
              <a:buAutoNum type="arabicPeriod"/>
              <a:defRPr/>
            </a:pPr>
            <a:endParaRPr lang="cy-GB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BA0237-2E8E-7547-A71C-8CC17107F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50" y="1372023"/>
            <a:ext cx="7943073" cy="3958928"/>
          </a:xfrm>
          <a:prstGeom prst="rect">
            <a:avLst/>
          </a:prstGeom>
        </p:spPr>
      </p:pic>
      <p:pic>
        <p:nvPicPr>
          <p:cNvPr id="15" name="Graphic 14" descr="Lightbulb and pencil">
            <a:extLst>
              <a:ext uri="{FF2B5EF4-FFF2-40B4-BE49-F238E27FC236}">
                <a16:creationId xmlns:a16="http://schemas.microsoft.com/office/drawing/2014/main" id="{489D7F09-9BB3-094D-B073-4B5B3D7832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58515" y="2842740"/>
            <a:ext cx="928546" cy="928546"/>
          </a:xfrm>
          <a:prstGeom prst="rect">
            <a:avLst/>
          </a:prstGeom>
        </p:spPr>
      </p:pic>
      <p:sp>
        <p:nvSpPr>
          <p:cNvPr id="13" name="Title 6">
            <a:extLst>
              <a:ext uri="{FF2B5EF4-FFF2-40B4-BE49-F238E27FC236}">
                <a16:creationId xmlns:a16="http://schemas.microsoft.com/office/drawing/2014/main" id="{670BA6C3-B92C-2F4D-86B8-2F984C28AE72}"/>
              </a:ext>
            </a:extLst>
          </p:cNvPr>
          <p:cNvSpPr txBox="1">
            <a:spLocks/>
          </p:cNvSpPr>
          <p:nvPr/>
        </p:nvSpPr>
        <p:spPr>
          <a:xfrm>
            <a:off x="8462060" y="3240790"/>
            <a:ext cx="207339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" b="1" cap="none" dirty="0">
                <a:latin typeface="American Typewriter" panose="02090604020004020304" pitchFamily="18" charset="77"/>
              </a:rPr>
              <a:t>HANNER</a:t>
            </a:r>
          </a:p>
          <a:p>
            <a:r>
              <a:rPr lang="en-US" sz="1100" b="1" cap="none" dirty="0">
                <a:latin typeface="American Typewriter" panose="02090604020004020304" pitchFamily="18" charset="77"/>
              </a:rPr>
              <a:t> DYDD</a:t>
            </a:r>
          </a:p>
        </p:txBody>
      </p:sp>
    </p:spTree>
    <p:extLst>
      <p:ext uri="{BB962C8B-B14F-4D97-AF65-F5344CB8AC3E}">
        <p14:creationId xmlns:p14="http://schemas.microsoft.com/office/powerpoint/2010/main" val="542967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371673D-A71A-3B46-A6B4-0DD7BA313146}"/>
              </a:ext>
            </a:extLst>
          </p:cNvPr>
          <p:cNvSpPr txBox="1">
            <a:spLocks/>
          </p:cNvSpPr>
          <p:nvPr/>
        </p:nvSpPr>
        <p:spPr>
          <a:xfrm>
            <a:off x="359829" y="284782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Dathlu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rownd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byd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E98AB8-587D-3245-909B-1EBAD9D54E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0435032" y="0"/>
            <a:ext cx="1496992" cy="1440955"/>
          </a:xfrm>
          <a:prstGeom prst="rect">
            <a:avLst/>
          </a:prstGeom>
        </p:spPr>
      </p:pic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740D13FE-0F1A-8B45-B866-DA3935540EC3}"/>
              </a:ext>
            </a:extLst>
          </p:cNvPr>
          <p:cNvSpPr txBox="1">
            <a:spLocks/>
          </p:cNvSpPr>
          <p:nvPr/>
        </p:nvSpPr>
        <p:spPr>
          <a:xfrm>
            <a:off x="723435" y="4948451"/>
            <a:ext cx="4246434" cy="1709712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20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hi’n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o’r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gloch</a:t>
            </a: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bore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morning)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prynhawn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afternoon)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nos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(at night)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BA46876-48E4-A24D-A198-558BD1CABB57}"/>
              </a:ext>
            </a:extLst>
          </p:cNvPr>
          <p:cNvSpPr/>
          <p:nvPr/>
        </p:nvSpPr>
        <p:spPr>
          <a:xfrm>
            <a:off x="359323" y="1372023"/>
            <a:ext cx="7018630" cy="345461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ATEBION</a:t>
            </a:r>
          </a:p>
          <a:p>
            <a:pPr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hanner dydd yng Nghymru. </a:t>
            </a:r>
          </a:p>
          <a:p>
            <a:pPr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un o’r gloch yn y prynhawn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 yn Ffrainc.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un deg dau o’r gloch / hanner dydd 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yn Seland Newydd.   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dri o’r gloch y prynhawn 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yn Madagasgar.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naw o’r gloch yn y nos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yn Japan.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dri o’r gloch yn bore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yn Alaska.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wyth o’r gloch y nos 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yn China.</a:t>
            </a:r>
          </a:p>
          <a:p>
            <a:pPr marL="342900" indent="-342900">
              <a:buAutoNum type="arabicPeriod"/>
              <a:defRPr/>
            </a:pPr>
            <a:endParaRPr lang="cy-GB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BA0237-2E8E-7547-A71C-8CC17107F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7242" y="1702273"/>
            <a:ext cx="5179268" cy="2581412"/>
          </a:xfrm>
          <a:prstGeom prst="rect">
            <a:avLst/>
          </a:prstGeom>
        </p:spPr>
      </p:pic>
      <p:pic>
        <p:nvPicPr>
          <p:cNvPr id="15" name="Graphic 14" descr="Lightbulb and pencil">
            <a:extLst>
              <a:ext uri="{FF2B5EF4-FFF2-40B4-BE49-F238E27FC236}">
                <a16:creationId xmlns:a16="http://schemas.microsoft.com/office/drawing/2014/main" id="{489D7F09-9BB3-094D-B073-4B5B3D7832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36876" y="23464"/>
            <a:ext cx="928546" cy="92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7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262359" y="4155311"/>
            <a:ext cx="11667281" cy="227064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y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rhaglen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programme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 yma ar Cyw, o’r enw ‘Amser Maith Maith yn Ôl’ 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(‘A long long time ago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’).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Mae’r rhaglen yn siarad am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arferion blwyddyn newydd Oes Fictoria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Victorian Age new year traditions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isdeitlau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sub-titles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 i’ch helpu chi.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u="sng" dirty="0">
                <a:solidFill>
                  <a:srgbClr val="FF0000"/>
                </a:solidFill>
                <a:latin typeface="American Typewriter" panose="02090604020004020304" pitchFamily="18" charset="77"/>
              </a:rPr>
              <a:t>Does dim rhaid deall popeth.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ac atebwch y cwestiynau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ar y sleid nesa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on the next slide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):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4C111E1B-AF15-8D4C-AD0B-B78A40A673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204" y="1390116"/>
            <a:ext cx="4389018" cy="2441103"/>
          </a:xfrm>
          <a:prstGeom prst="rect">
            <a:avLst/>
          </a:prstGeom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CC89F924-40C9-FD48-AB0E-A33A8135B3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0055071"/>
              </p:ext>
            </p:extLst>
          </p:nvPr>
        </p:nvGraphicFramePr>
        <p:xfrm>
          <a:off x="5130579" y="1701672"/>
          <a:ext cx="6799061" cy="17373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206501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4734045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367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rgbClr val="FF0000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Help </a:t>
                      </a:r>
                      <a:r>
                        <a:rPr lang="en-US" sz="1400" b="1" dirty="0" err="1">
                          <a:solidFill>
                            <a:srgbClr val="FF0000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llaw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!</a:t>
                      </a:r>
                      <a:endParaRPr lang="en-US" sz="1400" b="0" dirty="0"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newydd</a:t>
                      </a:r>
                      <a:endParaRPr lang="en-US" sz="1400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b="0" dirty="0"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new year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dathlu</a:t>
                      </a:r>
                      <a:endParaRPr lang="en-US" sz="1400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to celebrate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a new year gift made of apples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35586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the song sung around the houses on new year’s day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3556004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 / </a:t>
                      </a:r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dwy</a:t>
                      </a:r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geiniog</a:t>
                      </a:r>
                      <a:endParaRPr lang="en-US" sz="1400" b="0" dirty="0"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penny / two pence (</a:t>
                      </a:r>
                      <a:r>
                        <a:rPr lang="en-US" sz="1400" b="0" dirty="0" err="1">
                          <a:latin typeface="American Typewriter" panose="02090604020004020304" pitchFamily="18" charset="77"/>
                        </a:rPr>
                        <a:t>tuppence</a:t>
                      </a:r>
                      <a:r>
                        <a:rPr lang="en-US" sz="1400" b="0" dirty="0">
                          <a:latin typeface="American Typewriter" panose="02090604020004020304" pitchFamily="18" charset="77"/>
                        </a:rPr>
                        <a:t>)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F7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57816"/>
                  </a:ext>
                </a:extLst>
              </a:tr>
            </a:tbl>
          </a:graphicData>
        </a:graphic>
      </p:graphicFrame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012056A-07D5-7A4C-A3A2-6419EE67F308}"/>
              </a:ext>
            </a:extLst>
          </p:cNvPr>
          <p:cNvCxnSpPr>
            <a:cxnSpLocks/>
          </p:cNvCxnSpPr>
          <p:nvPr/>
        </p:nvCxnSpPr>
        <p:spPr>
          <a:xfrm flipV="1">
            <a:off x="2708476" y="356500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039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1278960" y="885282"/>
            <a:ext cx="9769033" cy="7271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Ail-ysgrifennwch y brawddegau sy’n GYWIR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(Re-write the sentences that are correct)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958499"/>
              </p:ext>
            </p:extLst>
          </p:nvPr>
        </p:nvGraphicFramePr>
        <p:xfrm>
          <a:off x="256572" y="1662562"/>
          <a:ext cx="11678856" cy="1681988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1278960" y="3524846"/>
            <a:ext cx="9769033" cy="727195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Gan ddefnyddio’r patrymau a ddysgwyd y tymor diwethaf, disgrifiwch y pethau yma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(Using the patterns we learnt last term, describe these items :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007" y="4583990"/>
            <a:ext cx="2107629" cy="1663918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345663" y="6390729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Calennig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5643" y="4574170"/>
            <a:ext cx="1769981" cy="1816559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2466722" y="6417539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dillad</a:t>
            </a:r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79631" y="4566055"/>
            <a:ext cx="2860771" cy="1663918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5179631" y="6328920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5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y </a:t>
            </a:r>
            <a:r>
              <a:rPr lang="en-US" sz="2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cacennau</a:t>
            </a:r>
            <a:endParaRPr lang="en-US" sz="25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8207536" y="4566055"/>
            <a:ext cx="3727892" cy="1852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6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456995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1365</TotalTime>
  <Words>818</Words>
  <Application>Microsoft Macintosh PowerPoint</Application>
  <PresentationFormat>Widescreen</PresentationFormat>
  <Paragraphs>161</Paragraphs>
  <Slides>9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Arial Unicode MS</vt:lpstr>
      <vt:lpstr>American Typewriter</vt:lpstr>
      <vt:lpstr>Arial</vt:lpstr>
      <vt:lpstr>Calibri</vt:lpstr>
      <vt:lpstr>Calibri Light</vt:lpstr>
      <vt:lpstr>Cavolini</vt:lpstr>
      <vt:lpstr>Ink Free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36</cp:revision>
  <dcterms:created xsi:type="dcterms:W3CDTF">2020-10-16T10:30:34Z</dcterms:created>
  <dcterms:modified xsi:type="dcterms:W3CDTF">2021-01-05T10:22:13Z</dcterms:modified>
</cp:coreProperties>
</file>